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80" r:id="rId3"/>
    <p:sldId id="279" r:id="rId4"/>
    <p:sldId id="260" r:id="rId5"/>
    <p:sldId id="264" r:id="rId6"/>
    <p:sldId id="276" r:id="rId7"/>
    <p:sldId id="261" r:id="rId8"/>
    <p:sldId id="262"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45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2C2FE-A695-41B0-ABD6-74F0FAF8529C}" type="datetimeFigureOut">
              <a:rPr lang="en-US" smtClean="0"/>
              <a:pPr/>
              <a:t>3/20/2018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729ED-F335-4EFB-8D4A-327BECD878F4}" type="slidenum">
              <a:rPr lang="en-US" smtClean="0"/>
              <a:pPr/>
              <a:t>‹#›</a:t>
            </a:fld>
            <a:endParaRPr lang="en-US"/>
          </a:p>
        </p:txBody>
      </p:sp>
    </p:spTree>
    <p:extLst>
      <p:ext uri="{BB962C8B-B14F-4D97-AF65-F5344CB8AC3E}">
        <p14:creationId xmlns:p14="http://schemas.microsoft.com/office/powerpoint/2010/main" val="85690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3C3988A-EC62-482E-8D2E-11894F5C5BED}" type="slidenum">
              <a:rPr lang="id-ID" smtClean="0"/>
              <a:pPr>
                <a:defRPr/>
              </a:pPr>
              <a:t>4</a:t>
            </a:fld>
            <a:endParaRPr lang="id-ID"/>
          </a:p>
        </p:txBody>
      </p:sp>
    </p:spTree>
    <p:extLst>
      <p:ext uri="{BB962C8B-B14F-4D97-AF65-F5344CB8AC3E}">
        <p14:creationId xmlns:p14="http://schemas.microsoft.com/office/powerpoint/2010/main" val="293053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DC28425-B81A-452D-B398-90DF2FE4779A}" type="slidenum">
              <a:rPr lang="id-ID" smtClean="0"/>
              <a:pPr>
                <a:defRPr/>
              </a:pPr>
              <a:t>7</a:t>
            </a:fld>
            <a:endParaRPr lang="id-ID"/>
          </a:p>
        </p:txBody>
      </p:sp>
    </p:spTree>
    <p:extLst>
      <p:ext uri="{BB962C8B-B14F-4D97-AF65-F5344CB8AC3E}">
        <p14:creationId xmlns:p14="http://schemas.microsoft.com/office/powerpoint/2010/main" val="22475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F2B666B-6CEF-4C36-8F62-FDF4F5AFDFA8}" type="slidenum">
              <a:rPr lang="id-ID" smtClean="0"/>
              <a:pPr>
                <a:defRPr/>
              </a:pPr>
              <a:t>8</a:t>
            </a:fld>
            <a:endParaRPr lang="id-ID"/>
          </a:p>
        </p:txBody>
      </p:sp>
    </p:spTree>
    <p:extLst>
      <p:ext uri="{BB962C8B-B14F-4D97-AF65-F5344CB8AC3E}">
        <p14:creationId xmlns:p14="http://schemas.microsoft.com/office/powerpoint/2010/main" val="2262062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173208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4491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64572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370558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36BFB-E419-4BEF-B019-01A1C6ABEC1D}"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7236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36BFB-E419-4BEF-B019-01A1C6ABEC1D}" type="datetimeFigureOut">
              <a:rPr lang="en-US" smtClean="0"/>
              <a:pPr/>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5765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36BFB-E419-4BEF-B019-01A1C6ABEC1D}" type="datetimeFigureOut">
              <a:rPr lang="en-US" smtClean="0"/>
              <a:pPr/>
              <a:t>3/20/2018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30358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36BFB-E419-4BEF-B019-01A1C6ABEC1D}" type="datetimeFigureOut">
              <a:rPr lang="en-US" smtClean="0"/>
              <a:pPr/>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210776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36BFB-E419-4BEF-B019-01A1C6ABEC1D}" type="datetimeFigureOut">
              <a:rPr lang="en-US" smtClean="0"/>
              <a:pPr/>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280702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pPr/>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37075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pPr/>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414828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36BFB-E419-4BEF-B019-01A1C6ABEC1D}" type="datetimeFigureOut">
              <a:rPr lang="en-US" smtClean="0"/>
              <a:pPr/>
              <a:t>3/20/2018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54944-4778-4981-BBFC-60A8017C4A25}" type="slidenum">
              <a:rPr lang="en-US" smtClean="0"/>
              <a:pPr/>
              <a:t>‹#›</a:t>
            </a:fld>
            <a:endParaRPr lang="en-US"/>
          </a:p>
        </p:txBody>
      </p:sp>
    </p:spTree>
    <p:extLst>
      <p:ext uri="{BB962C8B-B14F-4D97-AF65-F5344CB8AC3E}">
        <p14:creationId xmlns:p14="http://schemas.microsoft.com/office/powerpoint/2010/main" val="2342089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cstate="print">
            <a:extLst>
              <a:ext uri="{28A0092B-C50C-407E-A947-70E740481C1C}">
                <a14:useLocalDpi xmlns:a14="http://schemas.microsoft.com/office/drawing/2010/main" val="0"/>
              </a:ext>
            </a:extLst>
          </a:blip>
          <a:srcRect l="1051" r="800" b="504"/>
          <a:stretch>
            <a:fillRect/>
          </a:stretch>
        </p:blipFill>
        <p:spPr bwMode="auto">
          <a:xfrm>
            <a:off x="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52800" y="3581400"/>
            <a:ext cx="51816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latin typeface="Times New Roman" pitchFamily="18" charset="0"/>
                <a:cs typeface="Times New Roman" pitchFamily="18" charset="0"/>
              </a:rPr>
              <a:t>Peran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perawat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dalam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pendidikan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kesehatan</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6571843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600" y="685800"/>
            <a:ext cx="8686800" cy="3970318"/>
          </a:xfrm>
          <a:prstGeom prst="rect">
            <a:avLst/>
          </a:prstGeom>
        </p:spPr>
        <p:txBody>
          <a:bodyPr wrap="square">
            <a:spAutoFit/>
          </a:bodyPr>
          <a:lstStyle/>
          <a:p>
            <a:pPr marL="457200" lvl="0" indent="-457200" eaLnBrk="0" fontAlgn="base" hangingPunct="0">
              <a:spcBef>
                <a:spcPct val="0"/>
              </a:spcBef>
              <a:spcAft>
                <a:spcPct val="0"/>
              </a:spcAft>
              <a:buFont typeface="+mj-lt"/>
              <a:buAutoNum type="arabicPeriod" startAt="3"/>
            </a:pPr>
            <a:r>
              <a:rPr lang="en-US" dirty="0" err="1" smtClean="0">
                <a:solidFill>
                  <a:srgbClr val="000000"/>
                </a:solidFill>
                <a:latin typeface="Times New Roman" pitchFamily="18" charset="0"/>
                <a:ea typeface="Times New Roman" pitchFamily="18" charset="0"/>
                <a:cs typeface="Times New Roman" pitchFamily="18" charset="0"/>
              </a:rPr>
              <a:t>Fungsi</a:t>
            </a:r>
            <a:r>
              <a:rPr lang="en-US" dirty="0" smtClean="0">
                <a:solidFill>
                  <a:srgbClr val="000000"/>
                </a:solidFill>
                <a:latin typeface="Times New Roman" pitchFamily="18" charset="0"/>
                <a:ea typeface="Times New Roman" pitchFamily="18" charset="0"/>
                <a:cs typeface="Times New Roman" pitchFamily="18" charset="0"/>
              </a:rPr>
              <a:t> III</a:t>
            </a:r>
            <a:endParaRPr lang="en-US" dirty="0" smtClean="0">
              <a:latin typeface="Times New Roman" pitchFamily="18" charset="0"/>
              <a:cs typeface="Times New Roman" pitchFamily="18" charset="0"/>
            </a:endParaRPr>
          </a:p>
          <a:p>
            <a:pPr marL="457200" lvl="0" indent="-457200" eaLnBrk="0" fontAlgn="base" hangingPunct="0">
              <a:spcBef>
                <a:spcPct val="0"/>
              </a:spcBef>
              <a:spcAft>
                <a:spcPct val="0"/>
              </a:spcAft>
            </a:pP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Melaksanakan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rencana</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keperawatan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berupa</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penkes</a:t>
            </a:r>
            <a:endParaRPr lang="en-US" dirty="0" smtClean="0">
              <a:latin typeface="Times New Roman" pitchFamily="18" charset="0"/>
              <a:cs typeface="Times New Roman" pitchFamily="18" charset="0"/>
            </a:endParaRPr>
          </a:p>
          <a:p>
            <a:pPr marL="457200" lvl="0" indent="-457200" eaLnBrk="0" fontAlgn="base" hangingPunct="0">
              <a:spcBef>
                <a:spcPct val="0"/>
              </a:spcBef>
              <a:spcAft>
                <a:spcPct val="0"/>
              </a:spcAft>
            </a:pP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Kompetensi</a:t>
            </a:r>
            <a:r>
              <a:rPr lang="en-US" dirty="0" smtClean="0">
                <a:solidFill>
                  <a:srgbClr val="000000"/>
                </a:solidFill>
                <a:latin typeface="Times New Roman" pitchFamily="18" charset="0"/>
                <a:ea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1204913" lvl="0" indent="-457200" eaLnBrk="0" fontAlgn="base" hangingPunct="0">
              <a:spcBef>
                <a:spcPct val="0"/>
              </a:spcBef>
              <a:spcAft>
                <a:spcPct val="0"/>
              </a:spcAft>
              <a:buFont typeface="+mj-lt"/>
              <a:buAutoNum type="alphaLcParenR"/>
            </a:pPr>
            <a:r>
              <a:rPr lang="en-US" dirty="0" err="1" smtClean="0">
                <a:solidFill>
                  <a:srgbClr val="000000"/>
                </a:solidFill>
                <a:latin typeface="Times New Roman" pitchFamily="18" charset="0"/>
                <a:ea typeface="Times New Roman" pitchFamily="18" charset="0"/>
                <a:cs typeface="Times New Roman" pitchFamily="18" charset="0"/>
              </a:rPr>
              <a:t>Menggunakan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dan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menerapkan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konsep</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serta</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prinsip</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ilmu</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perilaku</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ilmu</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sosial</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budaya</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dan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ilmu</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biomedik</a:t>
            </a:r>
            <a:r>
              <a:rPr lang="en-US" dirty="0" smtClean="0">
                <a:solidFill>
                  <a:srgbClr val="000000"/>
                </a:solidFill>
                <a:latin typeface="Times New Roman" pitchFamily="18" charset="0"/>
                <a:ea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1204913" lvl="0" indent="-457200" eaLnBrk="0" fontAlgn="base" hangingPunct="0">
              <a:spcBef>
                <a:spcPct val="0"/>
              </a:spcBef>
              <a:spcAft>
                <a:spcPct val="0"/>
              </a:spcAft>
              <a:buFont typeface="+mj-lt"/>
              <a:buAutoNum type="alphaLcParenR"/>
            </a:pPr>
            <a:r>
              <a:rPr lang="en-US" dirty="0" err="1" smtClean="0">
                <a:solidFill>
                  <a:srgbClr val="000000"/>
                </a:solidFill>
                <a:latin typeface="Times New Roman" pitchFamily="18" charset="0"/>
                <a:ea typeface="Times New Roman" pitchFamily="18" charset="0"/>
                <a:cs typeface="Times New Roman" pitchFamily="18" charset="0"/>
              </a:rPr>
              <a:t>Menerapkan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keterampilan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keperawatan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untuk</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memenuhi</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kebutuhan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manusiawi</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melalui</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pendidikan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kesehatan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pada</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klien</a:t>
            </a:r>
            <a:r>
              <a:rPr lang="en-US" dirty="0" smtClean="0">
                <a:solidFill>
                  <a:srgbClr val="000000"/>
                </a:solidFill>
                <a:latin typeface="Times New Roman" pitchFamily="18" charset="0"/>
                <a:ea typeface="Times New Roman" pitchFamily="18" charset="0"/>
                <a:cs typeface="Times New Roman" pitchFamily="18" charset="0"/>
              </a:rPr>
              <a:t>.</a:t>
            </a:r>
          </a:p>
          <a:p>
            <a:pPr marL="1204913" lvl="0" indent="-457200" eaLnBrk="0" fontAlgn="base" hangingPunct="0">
              <a:spcBef>
                <a:spcPct val="0"/>
              </a:spcBef>
              <a:spcAft>
                <a:spcPct val="0"/>
              </a:spcAft>
            </a:pPr>
            <a:endParaRPr lang="en-US" dirty="0" smtClean="0">
              <a:latin typeface="Times New Roman" pitchFamily="18" charset="0"/>
              <a:cs typeface="Times New Roman" pitchFamily="18" charset="0"/>
            </a:endParaRPr>
          </a:p>
          <a:p>
            <a:pPr marL="457200" lvl="0" indent="-457200" eaLnBrk="0" fontAlgn="base" hangingPunct="0">
              <a:spcBef>
                <a:spcPct val="0"/>
              </a:spcBef>
              <a:spcAft>
                <a:spcPct val="0"/>
              </a:spcAft>
              <a:buFont typeface="+mj-lt"/>
              <a:buAutoNum type="arabicPeriod" startAt="4"/>
            </a:pPr>
            <a:r>
              <a:rPr lang="en-US" dirty="0" err="1" smtClean="0">
                <a:solidFill>
                  <a:srgbClr val="000000"/>
                </a:solidFill>
                <a:latin typeface="Times New Roman" pitchFamily="18" charset="0"/>
                <a:ea typeface="Times New Roman" pitchFamily="18" charset="0"/>
                <a:cs typeface="Times New Roman" pitchFamily="18" charset="0"/>
              </a:rPr>
              <a:t>Fungsi</a:t>
            </a:r>
            <a:r>
              <a:rPr lang="en-US" dirty="0" smtClean="0">
                <a:solidFill>
                  <a:srgbClr val="000000"/>
                </a:solidFill>
                <a:latin typeface="Times New Roman" pitchFamily="18" charset="0"/>
                <a:ea typeface="Times New Roman" pitchFamily="18" charset="0"/>
                <a:cs typeface="Times New Roman" pitchFamily="18" charset="0"/>
              </a:rPr>
              <a:t> IV</a:t>
            </a:r>
            <a:endParaRPr lang="en-US" dirty="0" smtClean="0">
              <a:latin typeface="Times New Roman" pitchFamily="18" charset="0"/>
              <a:cs typeface="Times New Roman" pitchFamily="18" charset="0"/>
            </a:endParaRPr>
          </a:p>
          <a:p>
            <a:pPr marL="457200" lvl="0" indent="-457200" eaLnBrk="0" fontAlgn="base" hangingPunct="0">
              <a:spcBef>
                <a:spcPct val="0"/>
              </a:spcBef>
              <a:spcAft>
                <a:spcPct val="0"/>
              </a:spcAft>
            </a:pP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Mengevaluasi</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hasil</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pendidikan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kesehatan</a:t>
            </a:r>
            <a:r>
              <a:rPr lang="en-US" dirty="0" smtClean="0">
                <a:solidFill>
                  <a:srgbClr val="000000"/>
                </a:solidFill>
                <a:latin typeface="Times New Roman" pitchFamily="18" charset="0"/>
                <a:ea typeface="Times New Roman" pitchFamily="18" charset="0"/>
                <a:cs typeface="Times New Roman" pitchFamily="18" charset="0"/>
              </a:rPr>
              <a:t> yang </a:t>
            </a:r>
            <a:r>
              <a:rPr lang="en-US" dirty="0" err="1" smtClean="0">
                <a:solidFill>
                  <a:srgbClr val="000000"/>
                </a:solidFill>
                <a:latin typeface="Times New Roman" pitchFamily="18" charset="0"/>
                <a:ea typeface="Times New Roman" pitchFamily="18" charset="0"/>
                <a:cs typeface="Times New Roman" pitchFamily="18" charset="0"/>
              </a:rPr>
              <a:t>diberikan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pada</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klien</a:t>
            </a:r>
            <a:endParaRPr lang="en-US" dirty="0" smtClean="0">
              <a:solidFill>
                <a:srgbClr val="000000"/>
              </a:solidFill>
              <a:latin typeface="Times New Roman" pitchFamily="18" charset="0"/>
              <a:ea typeface="Times New Roman" pitchFamily="18" charset="0"/>
              <a:cs typeface="Times New Roman" pitchFamily="18" charset="0"/>
            </a:endParaRPr>
          </a:p>
          <a:p>
            <a:pPr marL="457200" lvl="0" indent="-457200" eaLnBrk="0" fontAlgn="base" hangingPunct="0">
              <a:spcBef>
                <a:spcPct val="0"/>
              </a:spcBef>
              <a:spcAft>
                <a:spcPct val="0"/>
              </a:spcAft>
            </a:pP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Kompetensi</a:t>
            </a:r>
            <a:r>
              <a:rPr lang="en-US" dirty="0" smtClean="0">
                <a:solidFill>
                  <a:srgbClr val="000000"/>
                </a:solidFill>
                <a:latin typeface="Times New Roman" pitchFamily="18" charset="0"/>
                <a:ea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1265238" lvl="0" indent="-457200" eaLnBrk="0" fontAlgn="base" hangingPunct="0">
              <a:spcBef>
                <a:spcPct val="0"/>
              </a:spcBef>
              <a:spcAft>
                <a:spcPct val="0"/>
              </a:spcAft>
              <a:buFont typeface="+mj-lt"/>
              <a:buAutoNum type="alphaLcParenR"/>
            </a:pPr>
            <a:r>
              <a:rPr lang="en-US" dirty="0" err="1" smtClean="0">
                <a:solidFill>
                  <a:srgbClr val="000000"/>
                </a:solidFill>
                <a:latin typeface="Times New Roman" pitchFamily="18" charset="0"/>
                <a:ea typeface="Times New Roman" pitchFamily="18" charset="0"/>
                <a:cs typeface="Times New Roman" pitchFamily="18" charset="0"/>
              </a:rPr>
              <a:t>Menentukan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kriteria</a:t>
            </a:r>
            <a:endParaRPr lang="en-US" dirty="0" smtClean="0">
              <a:latin typeface="Times New Roman" pitchFamily="18" charset="0"/>
              <a:cs typeface="Times New Roman" pitchFamily="18" charset="0"/>
            </a:endParaRPr>
          </a:p>
          <a:p>
            <a:pPr marL="1265238" lvl="0" indent="-457200" eaLnBrk="0" fontAlgn="base" hangingPunct="0">
              <a:spcBef>
                <a:spcPct val="0"/>
              </a:spcBef>
              <a:spcAft>
                <a:spcPct val="0"/>
              </a:spcAft>
              <a:buFont typeface="+mj-lt"/>
              <a:buAutoNum type="alphaLcParenR"/>
            </a:pPr>
            <a:r>
              <a:rPr lang="en-US" dirty="0" err="1" smtClean="0">
                <a:solidFill>
                  <a:srgbClr val="000000"/>
                </a:solidFill>
                <a:latin typeface="Times New Roman" pitchFamily="18" charset="0"/>
                <a:ea typeface="Times New Roman" pitchFamily="18" charset="0"/>
                <a:cs typeface="Times New Roman" pitchFamily="18" charset="0"/>
              </a:rPr>
              <a:t>Menilai</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tingkat</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pengetahuan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pasien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setelah</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dilakukan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pendidikan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kesehatan</a:t>
            </a:r>
            <a:endParaRPr lang="en-US" dirty="0" smtClean="0">
              <a:latin typeface="Times New Roman" pitchFamily="18" charset="0"/>
              <a:cs typeface="Times New Roman" pitchFamily="18" charset="0"/>
            </a:endParaRPr>
          </a:p>
          <a:p>
            <a:pPr marL="1265238" lvl="0" indent="-457200" eaLnBrk="0" fontAlgn="base" hangingPunct="0">
              <a:spcBef>
                <a:spcPct val="0"/>
              </a:spcBef>
              <a:spcAft>
                <a:spcPct val="0"/>
              </a:spcAft>
              <a:buFont typeface="+mj-lt"/>
              <a:buAutoNum type="alphaLcParenR"/>
            </a:pPr>
            <a:r>
              <a:rPr lang="en-US" dirty="0" err="1" smtClean="0">
                <a:solidFill>
                  <a:srgbClr val="000000"/>
                </a:solidFill>
                <a:latin typeface="Times New Roman" pitchFamily="18" charset="0"/>
                <a:ea typeface="Times New Roman" pitchFamily="18" charset="0"/>
                <a:cs typeface="Times New Roman" pitchFamily="18" charset="0"/>
              </a:rPr>
              <a:t>Mengidentifikasi</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perubahan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periaku</a:t>
            </a:r>
            <a:endParaRPr lang="en-US" dirty="0" smtClean="0">
              <a:latin typeface="Times New Roman" pitchFamily="18" charset="0"/>
              <a:cs typeface="Times New Roman" pitchFamily="18" charset="0"/>
            </a:endParaRPr>
          </a:p>
        </p:txBody>
      </p:sp>
      <p:sp>
        <p:nvSpPr>
          <p:cNvPr id="5122" name="AutoShape 2" descr="Hasil gambar untuk perilaku pasien anima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3" cstate="print"/>
          <a:srcRect/>
          <a:stretch>
            <a:fillRect/>
          </a:stretch>
        </p:blipFill>
        <p:spPr bwMode="auto">
          <a:xfrm>
            <a:off x="5791200" y="4495800"/>
            <a:ext cx="2619375" cy="17430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1000" y="914400"/>
            <a:ext cx="8077200" cy="5078313"/>
          </a:xfrm>
          <a:prstGeom prst="rect">
            <a:avLst/>
          </a:prstGeom>
        </p:spPr>
        <p:txBody>
          <a:bodyPr wrap="square">
            <a:spAutoFit/>
          </a:bodyPr>
          <a:lstStyle/>
          <a:p>
            <a:pPr marL="404813" lvl="0" indent="-404813" eaLnBrk="0" fontAlgn="base" hangingPunct="0">
              <a:spcBef>
                <a:spcPct val="0"/>
              </a:spcBef>
              <a:spcAft>
                <a:spcPct val="0"/>
              </a:spcAft>
              <a:buFont typeface="+mj-lt"/>
              <a:buAutoNum type="arabicPeriod" startAt="5"/>
            </a:pPr>
            <a:r>
              <a:rPr lang="en-US" dirty="0" err="1" smtClean="0">
                <a:solidFill>
                  <a:srgbClr val="000000"/>
                </a:solidFill>
                <a:latin typeface="Times New Roman" pitchFamily="18" charset="0"/>
                <a:ea typeface="Times New Roman" pitchFamily="18" charset="0"/>
                <a:cs typeface="Times New Roman" pitchFamily="18" charset="0"/>
              </a:rPr>
              <a:t>Fungsi</a:t>
            </a:r>
            <a:r>
              <a:rPr lang="en-US" dirty="0" smtClean="0">
                <a:solidFill>
                  <a:srgbClr val="000000"/>
                </a:solidFill>
                <a:latin typeface="Times New Roman" pitchFamily="18" charset="0"/>
                <a:ea typeface="Times New Roman" pitchFamily="18" charset="0"/>
                <a:cs typeface="Times New Roman" pitchFamily="18" charset="0"/>
              </a:rPr>
              <a:t> V</a:t>
            </a:r>
            <a:endParaRPr lang="en-US" dirty="0" smtClean="0">
              <a:latin typeface="Times New Roman" pitchFamily="18" charset="0"/>
              <a:cs typeface="Times New Roman" pitchFamily="18" charset="0"/>
            </a:endParaRPr>
          </a:p>
          <a:p>
            <a:pPr marL="404813" lvl="0" indent="-404813" eaLnBrk="0" fontAlgn="base" hangingPunct="0">
              <a:spcBef>
                <a:spcPct val="0"/>
              </a:spcBef>
              <a:spcAft>
                <a:spcPct val="0"/>
              </a:spcAft>
            </a:pP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Mendokumentasikan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penkes</a:t>
            </a:r>
            <a:r>
              <a:rPr lang="en-US" dirty="0" smtClean="0">
                <a:solidFill>
                  <a:srgbClr val="000000"/>
                </a:solidFill>
                <a:latin typeface="Times New Roman" pitchFamily="18" charset="0"/>
                <a:ea typeface="Times New Roman" pitchFamily="18" charset="0"/>
                <a:cs typeface="Times New Roman" pitchFamily="18" charset="0"/>
              </a:rPr>
              <a:t> yang </a:t>
            </a:r>
            <a:r>
              <a:rPr lang="en-US" dirty="0" err="1" smtClean="0">
                <a:solidFill>
                  <a:srgbClr val="000000"/>
                </a:solidFill>
                <a:latin typeface="Times New Roman" pitchFamily="18" charset="0"/>
                <a:ea typeface="Times New Roman" pitchFamily="18" charset="0"/>
                <a:cs typeface="Times New Roman" pitchFamily="18" charset="0"/>
              </a:rPr>
              <a:t>telah</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diberikan</a:t>
            </a:r>
            <a:endParaRPr lang="en-US" dirty="0" smtClean="0">
              <a:latin typeface="Times New Roman" pitchFamily="18" charset="0"/>
              <a:cs typeface="Times New Roman" pitchFamily="18" charset="0"/>
            </a:endParaRPr>
          </a:p>
          <a:p>
            <a:pPr marL="404813" lvl="0" indent="-404813" eaLnBrk="0" fontAlgn="base" hangingPunct="0">
              <a:spcBef>
                <a:spcPct val="0"/>
              </a:spcBef>
              <a:spcAft>
                <a:spcPct val="0"/>
              </a:spcAft>
            </a:pP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Kompetensi</a:t>
            </a:r>
            <a:r>
              <a:rPr lang="en-US" dirty="0" smtClean="0">
                <a:solidFill>
                  <a:srgbClr val="000000"/>
                </a:solidFill>
                <a:latin typeface="Times New Roman" pitchFamily="18" charset="0"/>
                <a:ea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1079500" lvl="0" indent="-509588" eaLnBrk="0" fontAlgn="base" hangingPunct="0">
              <a:spcBef>
                <a:spcPct val="0"/>
              </a:spcBef>
              <a:spcAft>
                <a:spcPct val="0"/>
              </a:spcAft>
              <a:buFont typeface="+mj-lt"/>
              <a:buAutoNum type="alphaLcParenR"/>
            </a:pPr>
            <a:r>
              <a:rPr lang="en-US" dirty="0" err="1" smtClean="0">
                <a:solidFill>
                  <a:srgbClr val="000000"/>
                </a:solidFill>
                <a:latin typeface="Times New Roman" pitchFamily="18" charset="0"/>
                <a:ea typeface="Times New Roman" pitchFamily="18" charset="0"/>
                <a:cs typeface="Times New Roman" pitchFamily="18" charset="0"/>
              </a:rPr>
              <a:t>Mengevaluasi</a:t>
            </a:r>
            <a:r>
              <a:rPr lang="en-US" dirty="0" smtClean="0">
                <a:solidFill>
                  <a:srgbClr val="000000"/>
                </a:solidFill>
                <a:latin typeface="Times New Roman" pitchFamily="18" charset="0"/>
                <a:ea typeface="Times New Roman" pitchFamily="18" charset="0"/>
                <a:cs typeface="Times New Roman" pitchFamily="18" charset="0"/>
              </a:rPr>
              <a:t> data</a:t>
            </a:r>
            <a:endParaRPr lang="en-US" dirty="0" smtClean="0">
              <a:latin typeface="Times New Roman" pitchFamily="18" charset="0"/>
              <a:cs typeface="Times New Roman" pitchFamily="18" charset="0"/>
            </a:endParaRPr>
          </a:p>
          <a:p>
            <a:pPr marL="1079500" lvl="0" indent="-509588" eaLnBrk="0" fontAlgn="base" hangingPunct="0">
              <a:spcBef>
                <a:spcPct val="0"/>
              </a:spcBef>
              <a:spcAft>
                <a:spcPct val="0"/>
              </a:spcAft>
              <a:buFont typeface="+mj-lt"/>
              <a:buAutoNum type="alphaLcParenR"/>
            </a:pPr>
            <a:r>
              <a:rPr lang="en-US" dirty="0" err="1" smtClean="0">
                <a:solidFill>
                  <a:srgbClr val="000000"/>
                </a:solidFill>
                <a:latin typeface="Times New Roman" pitchFamily="18" charset="0"/>
                <a:ea typeface="Times New Roman" pitchFamily="18" charset="0"/>
                <a:cs typeface="Times New Roman" pitchFamily="18" charset="0"/>
              </a:rPr>
              <a:t>Mencatat</a:t>
            </a:r>
            <a:r>
              <a:rPr lang="en-US" dirty="0" smtClean="0">
                <a:solidFill>
                  <a:srgbClr val="000000"/>
                </a:solidFill>
                <a:latin typeface="Times New Roman" pitchFamily="18" charset="0"/>
                <a:ea typeface="Times New Roman" pitchFamily="18" charset="0"/>
                <a:cs typeface="Times New Roman" pitchFamily="18" charset="0"/>
              </a:rPr>
              <a:t> data</a:t>
            </a:r>
          </a:p>
          <a:p>
            <a:pPr lvl="0" eaLnBrk="0" fontAlgn="base" hangingPunct="0">
              <a:spcBef>
                <a:spcPct val="0"/>
              </a:spcBef>
              <a:spcAft>
                <a:spcPct val="0"/>
              </a:spcAft>
            </a:pPr>
            <a:endParaRPr lang="en-US" dirty="0" smtClean="0">
              <a:latin typeface="Times New Roman" pitchFamily="18" charset="0"/>
              <a:cs typeface="Times New Roman" pitchFamily="18" charset="0"/>
            </a:endParaRPr>
          </a:p>
          <a:p>
            <a:pPr lvl="0" eaLnBrk="0" fontAlgn="base" hangingPunct="0">
              <a:spcBef>
                <a:spcPct val="0"/>
              </a:spcBef>
              <a:spcAft>
                <a:spcPct val="0"/>
              </a:spcAft>
            </a:pPr>
            <a:r>
              <a:rPr lang="en-US" dirty="0" smtClean="0">
                <a:solidFill>
                  <a:srgbClr val="000000"/>
                </a:solidFill>
                <a:latin typeface="Times New Roman" pitchFamily="18" charset="0"/>
                <a:ea typeface="Times New Roman" pitchFamily="18" charset="0"/>
                <a:cs typeface="Times New Roman" pitchFamily="18" charset="0"/>
              </a:rPr>
              <a:t>6.   </a:t>
            </a:r>
            <a:r>
              <a:rPr lang="en-US" dirty="0" err="1" smtClean="0">
                <a:solidFill>
                  <a:srgbClr val="000000"/>
                </a:solidFill>
                <a:latin typeface="Times New Roman" pitchFamily="18" charset="0"/>
                <a:ea typeface="Times New Roman" pitchFamily="18" charset="0"/>
                <a:cs typeface="Times New Roman" pitchFamily="18" charset="0"/>
              </a:rPr>
              <a:t>Fungsi</a:t>
            </a:r>
            <a:r>
              <a:rPr lang="en-US" dirty="0" smtClean="0">
                <a:solidFill>
                  <a:srgbClr val="000000"/>
                </a:solidFill>
                <a:latin typeface="Times New Roman" pitchFamily="18" charset="0"/>
                <a:ea typeface="Times New Roman" pitchFamily="18" charset="0"/>
                <a:cs typeface="Times New Roman" pitchFamily="18" charset="0"/>
              </a:rPr>
              <a:t> VI</a:t>
            </a:r>
            <a:endParaRPr lang="en-US" dirty="0" smtClean="0">
              <a:latin typeface="Times New Roman" pitchFamily="18" charset="0"/>
              <a:cs typeface="Times New Roman" pitchFamily="18" charset="0"/>
            </a:endParaRPr>
          </a:p>
          <a:p>
            <a:pPr marL="404813" lvl="0" eaLnBrk="0" fontAlgn="base" hangingPunct="0">
              <a:spcBef>
                <a:spcPct val="0"/>
              </a:spcBef>
              <a:spcAft>
                <a:spcPct val="0"/>
              </a:spcAft>
            </a:pPr>
            <a:r>
              <a:rPr lang="en-US" dirty="0" err="1" smtClean="0">
                <a:solidFill>
                  <a:srgbClr val="000000"/>
                </a:solidFill>
                <a:latin typeface="Times New Roman" pitchFamily="18" charset="0"/>
                <a:ea typeface="Times New Roman" pitchFamily="18" charset="0"/>
                <a:cs typeface="Times New Roman" pitchFamily="18" charset="0"/>
              </a:rPr>
              <a:t>Mengelola</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institusi</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pendidikan</a:t>
            </a:r>
            <a:r>
              <a:rPr lang="en-US" dirty="0" smtClean="0">
                <a:solidFill>
                  <a:srgbClr val="000000"/>
                </a:solidFill>
                <a:latin typeface="Times New Roman" pitchFamily="18" charset="0"/>
                <a:ea typeface="Times New Roman" pitchFamily="18" charset="0"/>
                <a:cs typeface="Times New Roman" pitchFamily="18" charset="0"/>
              </a:rPr>
              <a:t> </a:t>
            </a:r>
            <a:r>
              <a:rPr lang="en-US" dirty="0" err="1" smtClean="0">
                <a:solidFill>
                  <a:srgbClr val="000000"/>
                </a:solidFill>
                <a:latin typeface="Times New Roman" pitchFamily="18" charset="0"/>
                <a:ea typeface="Times New Roman" pitchFamily="18" charset="0"/>
                <a:cs typeface="Times New Roman" pitchFamily="18" charset="0"/>
              </a:rPr>
              <a:t>kep</a:t>
            </a:r>
            <a:endParaRPr lang="en-US" dirty="0" smtClean="0">
              <a:solidFill>
                <a:srgbClr val="000000"/>
              </a:solidFill>
              <a:latin typeface="Times New Roman" pitchFamily="18" charset="0"/>
              <a:ea typeface="Times New Roman" pitchFamily="18" charset="0"/>
              <a:cs typeface="Times New Roman" pitchFamily="18" charset="0"/>
            </a:endParaRPr>
          </a:p>
          <a:p>
            <a:pPr marL="404813"/>
            <a:r>
              <a:rPr lang="id-ID" dirty="0" smtClean="0">
                <a:latin typeface="Times New Roman" pitchFamily="18" charset="0"/>
                <a:cs typeface="Times New Roman" pitchFamily="18" charset="0"/>
              </a:rPr>
              <a:t>Kompetensi :</a:t>
            </a:r>
            <a:endParaRPr lang="en-US" dirty="0" smtClean="0">
              <a:latin typeface="Times New Roman" pitchFamily="18" charset="0"/>
              <a:cs typeface="Times New Roman" pitchFamily="18" charset="0"/>
            </a:endParaRPr>
          </a:p>
          <a:p>
            <a:pPr marL="862013" indent="-457200">
              <a:buFont typeface="+mj-lt"/>
              <a:buAutoNum type="alphaLcParenR"/>
            </a:pPr>
            <a:r>
              <a:rPr lang="id-ID" dirty="0" smtClean="0">
                <a:latin typeface="Times New Roman" pitchFamily="18" charset="0"/>
                <a:cs typeface="Times New Roman" pitchFamily="18" charset="0"/>
              </a:rPr>
              <a:t>Mengembangkan &amp; mengevaluasi kurikulum</a:t>
            </a:r>
            <a:endParaRPr lang="en-US" dirty="0" smtClean="0">
              <a:latin typeface="Times New Roman" pitchFamily="18" charset="0"/>
              <a:cs typeface="Times New Roman" pitchFamily="18" charset="0"/>
            </a:endParaRPr>
          </a:p>
          <a:p>
            <a:pPr marL="862013" indent="-457200">
              <a:buFont typeface="+mj-lt"/>
              <a:buAutoNum type="alphaLcParenR"/>
            </a:pPr>
            <a:r>
              <a:rPr lang="id-ID" dirty="0" smtClean="0">
                <a:latin typeface="Times New Roman" pitchFamily="18" charset="0"/>
                <a:cs typeface="Times New Roman" pitchFamily="18" charset="0"/>
              </a:rPr>
              <a:t>Menyusun rencana fasilitas pendidikan</a:t>
            </a:r>
            <a:endParaRPr lang="en-US" dirty="0" smtClean="0">
              <a:latin typeface="Times New Roman" pitchFamily="18" charset="0"/>
              <a:cs typeface="Times New Roman" pitchFamily="18" charset="0"/>
            </a:endParaRPr>
          </a:p>
          <a:p>
            <a:pPr marL="862013" indent="-457200">
              <a:buFont typeface="+mj-lt"/>
              <a:buAutoNum type="alphaLcParenR"/>
            </a:pPr>
            <a:r>
              <a:rPr lang="id-ID" dirty="0" smtClean="0">
                <a:latin typeface="Times New Roman" pitchFamily="18" charset="0"/>
                <a:cs typeface="Times New Roman" pitchFamily="18" charset="0"/>
              </a:rPr>
              <a:t>Menyusun kebijaksanaan institusi pend.</a:t>
            </a:r>
            <a:endParaRPr lang="en-US" dirty="0" smtClean="0">
              <a:latin typeface="Times New Roman" pitchFamily="18" charset="0"/>
              <a:cs typeface="Times New Roman" pitchFamily="18" charset="0"/>
            </a:endParaRPr>
          </a:p>
          <a:p>
            <a:pPr marL="862013" indent="-457200">
              <a:buFont typeface="+mj-lt"/>
              <a:buAutoNum type="alphaLcParenR"/>
            </a:pPr>
            <a:r>
              <a:rPr lang="id-ID" dirty="0" smtClean="0">
                <a:latin typeface="Times New Roman" pitchFamily="18" charset="0"/>
                <a:cs typeface="Times New Roman" pitchFamily="18" charset="0"/>
              </a:rPr>
              <a:t>Menyusun uraian kerja karyawan</a:t>
            </a:r>
            <a:endParaRPr lang="en-US" dirty="0" smtClean="0">
              <a:latin typeface="Times New Roman" pitchFamily="18" charset="0"/>
              <a:cs typeface="Times New Roman" pitchFamily="18" charset="0"/>
            </a:endParaRPr>
          </a:p>
          <a:p>
            <a:pPr marL="862013" indent="-457200">
              <a:buFont typeface="+mj-lt"/>
              <a:buAutoNum type="alphaLcParenR"/>
            </a:pPr>
            <a:r>
              <a:rPr lang="id-ID" dirty="0" smtClean="0">
                <a:latin typeface="Times New Roman" pitchFamily="18" charset="0"/>
                <a:cs typeface="Times New Roman" pitchFamily="18" charset="0"/>
              </a:rPr>
              <a:t>Menetapkan fasilitas belajar mengajar</a:t>
            </a:r>
            <a:endParaRPr lang="en-US" dirty="0" smtClean="0">
              <a:latin typeface="Times New Roman" pitchFamily="18" charset="0"/>
              <a:cs typeface="Times New Roman" pitchFamily="18" charset="0"/>
            </a:endParaRPr>
          </a:p>
          <a:p>
            <a:pPr marL="862013" indent="-457200">
              <a:buFont typeface="+mj-lt"/>
              <a:buAutoNum type="alphaLcParenR"/>
            </a:pPr>
            <a:r>
              <a:rPr lang="id-ID" dirty="0" smtClean="0">
                <a:latin typeface="Times New Roman" pitchFamily="18" charset="0"/>
                <a:cs typeface="Times New Roman" pitchFamily="18" charset="0"/>
              </a:rPr>
              <a:t>Menyusun rencana dan jadwal rotasi</a:t>
            </a:r>
            <a:endParaRPr lang="en-US" dirty="0" smtClean="0">
              <a:latin typeface="Times New Roman" pitchFamily="18" charset="0"/>
              <a:cs typeface="Times New Roman" pitchFamily="18" charset="0"/>
            </a:endParaRPr>
          </a:p>
          <a:p>
            <a:pPr marL="862013" indent="-457200">
              <a:buFont typeface="+mj-lt"/>
              <a:buAutoNum type="alphaLcParenR"/>
            </a:pPr>
            <a:r>
              <a:rPr lang="id-ID" dirty="0" smtClean="0">
                <a:latin typeface="Times New Roman" pitchFamily="18" charset="0"/>
                <a:cs typeface="Times New Roman" pitchFamily="18" charset="0"/>
              </a:rPr>
              <a:t>Memprakarsai prog. Pengembangan staff</a:t>
            </a:r>
            <a:endParaRPr lang="en-US" dirty="0" smtClean="0">
              <a:latin typeface="Times New Roman" pitchFamily="18" charset="0"/>
              <a:cs typeface="Times New Roman" pitchFamily="18" charset="0"/>
            </a:endParaRPr>
          </a:p>
          <a:p>
            <a:pPr marL="862013" indent="-457200">
              <a:buFont typeface="+mj-lt"/>
              <a:buAutoNum type="alphaLcParenR"/>
            </a:pPr>
            <a:r>
              <a:rPr lang="id-ID" dirty="0" smtClean="0">
                <a:latin typeface="Times New Roman" pitchFamily="18" charset="0"/>
                <a:cs typeface="Times New Roman" pitchFamily="18" charset="0"/>
              </a:rPr>
              <a:t>Kepemimpinan </a:t>
            </a:r>
            <a:endParaRPr lang="en-US" dirty="0" smtClean="0">
              <a:latin typeface="Times New Roman" pitchFamily="18" charset="0"/>
              <a:cs typeface="Times New Roman" pitchFamily="18" charset="0"/>
            </a:endParaRPr>
          </a:p>
          <a:p>
            <a:pPr marL="509588" lvl="0" indent="60325" eaLnBrk="0" fontAlgn="base" hangingPunct="0">
              <a:spcBef>
                <a:spcPct val="0"/>
              </a:spcBef>
              <a:spcAft>
                <a:spcPct val="0"/>
              </a:spcAft>
            </a:pPr>
            <a:endParaRPr lang="en-US" dirty="0">
              <a:latin typeface="Times New Roman" pitchFamily="18" charset="0"/>
              <a:cs typeface="Times New Roman" pitchFamily="18" charset="0"/>
            </a:endParaRPr>
          </a:p>
        </p:txBody>
      </p:sp>
      <p:pic>
        <p:nvPicPr>
          <p:cNvPr id="4098" name="Picture 2" descr="Hasil gambar untuk institusi pendidikan  perawat animasi"/>
          <p:cNvPicPr>
            <a:picLocks noChangeAspect="1" noChangeArrowheads="1"/>
          </p:cNvPicPr>
          <p:nvPr/>
        </p:nvPicPr>
        <p:blipFill>
          <a:blip r:embed="rId3" cstate="print"/>
          <a:srcRect/>
          <a:stretch>
            <a:fillRect/>
          </a:stretch>
        </p:blipFill>
        <p:spPr bwMode="auto">
          <a:xfrm>
            <a:off x="6019800" y="1676399"/>
            <a:ext cx="2514600" cy="413692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600" y="762000"/>
            <a:ext cx="8610600" cy="70788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id-ID" sz="2000" b="1" dirty="0" smtClean="0">
                <a:latin typeface="Times New Roman" pitchFamily="18" charset="0"/>
                <a:cs typeface="Times New Roman" pitchFamily="18" charset="0"/>
              </a:rPr>
              <a:t>Karna perawat cangkupan dari promosi kesehatan,maka,adapun,peran perawat terhadap promosi kesehatan.</a:t>
            </a:r>
            <a:endParaRPr lang="en-US" sz="2000" b="1" dirty="0">
              <a:latin typeface="Times New Roman" pitchFamily="18" charset="0"/>
              <a:cs typeface="Times New Roman" pitchFamily="18" charset="0"/>
            </a:endParaRPr>
          </a:p>
        </p:txBody>
      </p:sp>
      <p:sp>
        <p:nvSpPr>
          <p:cNvPr id="7" name="Rectangle 6"/>
          <p:cNvSpPr/>
          <p:nvPr/>
        </p:nvSpPr>
        <p:spPr>
          <a:xfrm>
            <a:off x="228600" y="1828800"/>
            <a:ext cx="4572000" cy="92333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id-ID" dirty="0" smtClean="0"/>
              <a:t>Peran Perawat dalam Promosi Kesehatan ditatanan Sarana Kesehatan, Institusi Pendidikan, Tempat Kerja dan Tempat Umum.</a:t>
            </a:r>
            <a:endParaRPr lang="en-US" dirty="0"/>
          </a:p>
        </p:txBody>
      </p:sp>
      <p:sp>
        <p:nvSpPr>
          <p:cNvPr id="9" name="Rectangle 8"/>
          <p:cNvSpPr/>
          <p:nvPr/>
        </p:nvSpPr>
        <p:spPr>
          <a:xfrm>
            <a:off x="1447800" y="2971800"/>
            <a:ext cx="4572000" cy="92333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id-ID" dirty="0" smtClean="0"/>
              <a:t>Peran Perawat dalam Promosi Kesehatan ditatanan Organisasi Kemasyarakatan/ Organisasi Profesi/ Media Massa.</a:t>
            </a:r>
            <a:endParaRPr lang="en-US" dirty="0"/>
          </a:p>
        </p:txBody>
      </p:sp>
      <p:sp>
        <p:nvSpPr>
          <p:cNvPr id="10" name="Rectangle 9"/>
          <p:cNvSpPr/>
          <p:nvPr/>
        </p:nvSpPr>
        <p:spPr>
          <a:xfrm>
            <a:off x="2743200" y="4114800"/>
            <a:ext cx="4572000" cy="6463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id-ID" dirty="0" smtClean="0"/>
              <a:t>Peran Perawat dalam Promosi Kesehatan ditatanan Program/Petugas Kesehatan</a:t>
            </a:r>
            <a:endParaRPr lang="en-US" dirty="0"/>
          </a:p>
        </p:txBody>
      </p:sp>
      <p:sp>
        <p:nvSpPr>
          <p:cNvPr id="11" name="Rectangle 10"/>
          <p:cNvSpPr/>
          <p:nvPr/>
        </p:nvSpPr>
        <p:spPr>
          <a:xfrm>
            <a:off x="4267200" y="4953000"/>
            <a:ext cx="4572000" cy="92333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id-ID" dirty="0" smtClean="0"/>
              <a:t>Peran Perawat dalam Promosi Kesehatan ditatanan Lembaga Pemerintahan/Politisi/ Swasta.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 y="838200"/>
            <a:ext cx="8763000"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id-ID" b="1" dirty="0" smtClean="0"/>
              <a:t>Peran Perawat dalam Promosi Kesehatan ditatanan Sarana Kesehatan, Institusi Pendidikan, Tempat Kerja dan Tempat Umum</a:t>
            </a:r>
            <a:r>
              <a:rPr lang="id-ID" dirty="0" smtClean="0"/>
              <a:t>.</a:t>
            </a:r>
            <a:endParaRPr lang="en-US" dirty="0"/>
          </a:p>
        </p:txBody>
      </p:sp>
      <p:sp>
        <p:nvSpPr>
          <p:cNvPr id="2050" name="Rectangle 2"/>
          <p:cNvSpPr>
            <a:spLocks noChangeArrowheads="1"/>
          </p:cNvSpPr>
          <p:nvPr/>
        </p:nvSpPr>
        <p:spPr bwMode="auto">
          <a:xfrm flipH="1">
            <a:off x="228600" y="1676400"/>
            <a:ext cx="4343400" cy="160043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 lingkungan rumah sakit perawat selain berhadapan dengan pasien yang dirawat juga berinteraksi dengan anggota keluarga yang memerlukan informasi mendalam yang berkenaan dengan status kesehatan. Upaya promosi kesehatan dalam hal ini, pendidikan kesehatan sangat bermanfaat untuk meningkatkan status kesehatan pasien dan keluarga</a:t>
            </a:r>
            <a:r>
              <a:rPr kumimoji="0" lang="id-ID"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id-ID"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ectangle 7"/>
          <p:cNvSpPr/>
          <p:nvPr/>
        </p:nvSpPr>
        <p:spPr>
          <a:xfrm>
            <a:off x="4267200" y="3352800"/>
            <a:ext cx="4572000" cy="107721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id-ID" sz="1600" b="1" dirty="0" smtClean="0">
                <a:latin typeface="Times New Roman" pitchFamily="18" charset="0"/>
                <a:cs typeface="Times New Roman" pitchFamily="18" charset="0"/>
              </a:rPr>
              <a:t>Peran perawat untuk mensosialisasikan peraturan tentang pelarangan kegiatan di tempat umum merupakan salah satu upaya dalam promosi kesehatan.</a:t>
            </a:r>
            <a:endParaRPr lang="en-US" sz="1600" b="1" dirty="0">
              <a:latin typeface="Times New Roman" pitchFamily="18" charset="0"/>
              <a:cs typeface="Times New Roman" pitchFamily="18" charset="0"/>
            </a:endParaRPr>
          </a:p>
        </p:txBody>
      </p:sp>
      <p:sp>
        <p:nvSpPr>
          <p:cNvPr id="9" name="Rectangle 8"/>
          <p:cNvSpPr/>
          <p:nvPr/>
        </p:nvSpPr>
        <p:spPr>
          <a:xfrm>
            <a:off x="228600" y="4572000"/>
            <a:ext cx="4572000" cy="147732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id-ID" b="1" dirty="0" smtClean="0"/>
              <a:t>Di lingkungan kerja peran perawat sangat diharapkan karena keterbatasan pengetahuan yang dimiliki para pekerja, misalkan upaya promosi kesehatan dalam tatanan Kesehatan Keselamatan Kerja (K3). </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600" y="838200"/>
            <a:ext cx="868680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id-ID" sz="2800" b="1" dirty="0" smtClean="0"/>
              <a:t>Peran Perawat dalam Promosi Kesehatan ditatanan Organisasi Kemasyarakatan/ Organisasi Profesi/ Media Massa.</a:t>
            </a:r>
            <a:endParaRPr lang="en-US" sz="2800" b="1" dirty="0"/>
          </a:p>
        </p:txBody>
      </p:sp>
      <p:sp>
        <p:nvSpPr>
          <p:cNvPr id="6" name="Rectangle 5"/>
          <p:cNvSpPr/>
          <p:nvPr/>
        </p:nvSpPr>
        <p:spPr>
          <a:xfrm>
            <a:off x="304800" y="2438400"/>
            <a:ext cx="8534400"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d-ID" sz="2000" b="1" dirty="0" smtClean="0"/>
              <a:t>Contoh kasus :</a:t>
            </a:r>
            <a:endParaRPr lang="en-US" sz="2000" b="1" dirty="0" smtClean="0"/>
          </a:p>
          <a:p>
            <a:r>
              <a:rPr lang="id-ID" sz="2000" b="1" dirty="0" smtClean="0"/>
              <a:t>A bersama rekan-rekan relawan dan tenaga kesehatan melakukan penyuluhan kesehatan, pendidikan kesehatan dan pemeriksaan kesehatan gratis di daerah yang sulit dijangkau atau jauh dari tempat layanan kesehatan.</a:t>
            </a:r>
            <a:endParaRPr lang="en-US" sz="2000" b="1" dirty="0"/>
          </a:p>
        </p:txBody>
      </p:sp>
      <p:pic>
        <p:nvPicPr>
          <p:cNvPr id="1025" name="Picture 1"/>
          <p:cNvPicPr>
            <a:picLocks noChangeAspect="1" noChangeArrowheads="1"/>
          </p:cNvPicPr>
          <p:nvPr/>
        </p:nvPicPr>
        <p:blipFill>
          <a:blip r:embed="rId3" cstate="print"/>
          <a:srcRect/>
          <a:stretch>
            <a:fillRect/>
          </a:stretch>
        </p:blipFill>
        <p:spPr bwMode="auto">
          <a:xfrm>
            <a:off x="5638800" y="3962400"/>
            <a:ext cx="29718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1000" y="914400"/>
            <a:ext cx="83820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d-ID" sz="2400" b="1" dirty="0" smtClean="0"/>
              <a:t>Peran Perawat dalam Promosi Kesehatan ditatanan Program/Petugas Kesehatan</a:t>
            </a:r>
            <a:endParaRPr lang="en-US" sz="2400" b="1" dirty="0"/>
          </a:p>
        </p:txBody>
      </p:sp>
      <p:sp>
        <p:nvSpPr>
          <p:cNvPr id="6" name="Rectangle 5"/>
          <p:cNvSpPr/>
          <p:nvPr/>
        </p:nvSpPr>
        <p:spPr>
          <a:xfrm>
            <a:off x="533400" y="1905000"/>
            <a:ext cx="8229600" cy="2585323"/>
          </a:xfrm>
          <a:prstGeom prst="rect">
            <a:avLst/>
          </a:prstGeom>
        </p:spPr>
        <p:txBody>
          <a:bodyPr wrap="square">
            <a:spAutoFit/>
          </a:bodyPr>
          <a:lstStyle/>
          <a:p>
            <a:r>
              <a:rPr lang="id-ID" dirty="0" smtClean="0"/>
              <a:t>Contoh kasus :</a:t>
            </a:r>
            <a:endParaRPr lang="en-US" dirty="0" smtClean="0"/>
          </a:p>
          <a:p>
            <a:r>
              <a:rPr lang="id-ID" dirty="0" smtClean="0"/>
              <a:t>A bersama petugas kesehatan lainnya mempunyai rencana untuk membuat sebuah program promosi kesehatan tentang cuci tangan yang benar di sebuah panti. Setelah melakukan perencanaan dan persiapan yang matang mereka menuju ke panti tersebut. Disana, perawat mulai mengajari cuci tangan yang benar kepada warga panti. Selain mengajari cuci tangan yang benar para perawat juga membuat beberapa tempat cuci tangan untuk warga panti. Para perawat tinggal beberapa hari untuk memantau dan mengawasi jalannya program tersebut, serta mengevaluasinya untuk mengetahui perkembangan program tersebut.</a:t>
            </a:r>
            <a:endParaRPr lang="en-US" dirty="0"/>
          </a:p>
        </p:txBody>
      </p:sp>
      <p:pic>
        <p:nvPicPr>
          <p:cNvPr id="34817" name="Picture 1"/>
          <p:cNvPicPr>
            <a:picLocks noChangeAspect="1" noChangeArrowheads="1"/>
          </p:cNvPicPr>
          <p:nvPr/>
        </p:nvPicPr>
        <p:blipFill>
          <a:blip r:embed="rId3" cstate="print"/>
          <a:srcRect/>
          <a:stretch>
            <a:fillRect/>
          </a:stretch>
        </p:blipFill>
        <p:spPr bwMode="auto">
          <a:xfrm>
            <a:off x="5257800" y="4343400"/>
            <a:ext cx="3238500" cy="1818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4800" y="838200"/>
            <a:ext cx="83058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id-ID" sz="2400" b="1" dirty="0" smtClean="0"/>
              <a:t>Peran Perawat dalam Promosi Kesehatan ditatanan Lembaga Pemerintahan/Politisi/ Swasta.</a:t>
            </a:r>
            <a:endParaRPr lang="en-US" sz="2400" b="1" dirty="0"/>
          </a:p>
        </p:txBody>
      </p:sp>
      <p:sp>
        <p:nvSpPr>
          <p:cNvPr id="6" name="Rectangle 5"/>
          <p:cNvSpPr/>
          <p:nvPr/>
        </p:nvSpPr>
        <p:spPr>
          <a:xfrm>
            <a:off x="381000" y="1981200"/>
            <a:ext cx="8153400" cy="1569660"/>
          </a:xfrm>
          <a:prstGeom prst="rect">
            <a:avLst/>
          </a:prstGeom>
        </p:spPr>
        <p:txBody>
          <a:bodyPr wrap="square">
            <a:spAutoFit/>
          </a:bodyPr>
          <a:lstStyle/>
          <a:p>
            <a:r>
              <a:rPr lang="en-US" sz="2400" dirty="0" err="1" smtClean="0"/>
              <a:t>Contoh</a:t>
            </a:r>
            <a:r>
              <a:rPr lang="en-US" sz="2400" dirty="0" smtClean="0"/>
              <a:t> </a:t>
            </a:r>
            <a:r>
              <a:rPr lang="en-US" sz="2400" dirty="0" err="1" smtClean="0"/>
              <a:t>Kasus</a:t>
            </a:r>
            <a:r>
              <a:rPr lang="en-US" sz="2400" dirty="0" smtClean="0"/>
              <a:t> :</a:t>
            </a:r>
          </a:p>
          <a:p>
            <a:r>
              <a:rPr lang="id-ID" sz="2400" dirty="0" smtClean="0"/>
              <a:t>A ikut serta dalam program pemerintah yang berhubungan dengan kesehatan, missal puskesmas keliling, membantu promosi kesehatan tentang program BPJS,  dll.</a:t>
            </a:r>
            <a:endParaRPr lang="en-US" sz="2400" dirty="0"/>
          </a:p>
        </p:txBody>
      </p:sp>
      <p:pic>
        <p:nvPicPr>
          <p:cNvPr id="33794" name="Picture 2" descr="Hasil gambar untuk promosi bpjs"/>
          <p:cNvPicPr>
            <a:picLocks noChangeAspect="1" noChangeArrowheads="1"/>
          </p:cNvPicPr>
          <p:nvPr/>
        </p:nvPicPr>
        <p:blipFill>
          <a:blip r:embed="rId3" cstate="print"/>
          <a:srcRect/>
          <a:stretch>
            <a:fillRect/>
          </a:stretch>
        </p:blipFill>
        <p:spPr bwMode="auto">
          <a:xfrm>
            <a:off x="3962400" y="3505200"/>
            <a:ext cx="4286250" cy="24134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69" name="Picture 1"/>
          <p:cNvPicPr>
            <a:picLocks noChangeAspect="1" noChangeArrowheads="1"/>
          </p:cNvPicPr>
          <p:nvPr/>
        </p:nvPicPr>
        <p:blipFill>
          <a:blip r:embed="rId3" cstate="print"/>
          <a:srcRect/>
          <a:stretch>
            <a:fillRect/>
          </a:stretch>
        </p:blipFill>
        <p:spPr bwMode="auto">
          <a:xfrm>
            <a:off x="381000" y="1295400"/>
            <a:ext cx="8270724"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cstate="print">
            <a:extLst>
              <a:ext uri="{28A0092B-C50C-407E-A947-70E740481C1C}">
                <a14:useLocalDpi xmlns:a14="http://schemas.microsoft.com/office/drawing/2010/main" val="0"/>
              </a:ext>
            </a:extLst>
          </a:blip>
          <a:srcRect l="1051" r="800" b="504"/>
          <a:stretch>
            <a:fillRect/>
          </a:stretch>
        </p:blipFill>
        <p:spPr bwMode="auto">
          <a:xfrm>
            <a:off x="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52800" y="3581400"/>
            <a:ext cx="51816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latin typeface="Times New Roman" pitchFamily="18" charset="0"/>
                <a:cs typeface="Times New Roman" pitchFamily="18" charset="0"/>
              </a:rPr>
              <a:t>Peran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perawat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dalam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pendidikan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kesehatan</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81746206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cstate="print">
            <a:extLst>
              <a:ext uri="{28A0092B-C50C-407E-A947-70E740481C1C}">
                <a14:useLocalDpi xmlns:a14="http://schemas.microsoft.com/office/drawing/2010/main" val="0"/>
              </a:ext>
            </a:extLst>
          </a:blip>
          <a:srcRect l="1051" r="800" b="504"/>
          <a:stretch>
            <a:fillRect/>
          </a:stretch>
        </p:blipFill>
        <p:spPr bwMode="auto">
          <a:xfrm>
            <a:off x="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52800" y="3581400"/>
            <a:ext cx="51816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latin typeface="Times New Roman" pitchFamily="18" charset="0"/>
                <a:cs typeface="Times New Roman" pitchFamily="18" charset="0"/>
              </a:rPr>
              <a:t>Peran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perawat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dalam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pendidikan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kesehatan</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81746206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5"/>
          <p:cNvSpPr>
            <a:spLocks noGrp="1"/>
          </p:cNvSpPr>
          <p:nvPr>
            <p:ph type="title"/>
          </p:nvPr>
        </p:nvSpPr>
        <p:spPr>
          <a:xfrm>
            <a:off x="533400" y="685800"/>
            <a:ext cx="8229600" cy="685800"/>
          </a:xfrm>
        </p:spPr>
        <p:txBody>
          <a:bodyPr/>
          <a:lstStyle/>
          <a:p>
            <a:pPr>
              <a:spcBef>
                <a:spcPct val="50000"/>
              </a:spcBef>
            </a:pPr>
            <a:r>
              <a:rPr lang="en-US" sz="3200" dirty="0" smtClean="0">
                <a:latin typeface="Times New Roman" pitchFamily="18" charset="0"/>
                <a:cs typeface="Times New Roman" pitchFamily="18" charset="0"/>
              </a:rPr>
              <a:t>PENGERTIAN PERAWAT</a:t>
            </a:r>
          </a:p>
        </p:txBody>
      </p:sp>
      <p:sp>
        <p:nvSpPr>
          <p:cNvPr id="5124" name="Content Placeholder 5"/>
          <p:cNvSpPr>
            <a:spLocks noGrp="1"/>
          </p:cNvSpPr>
          <p:nvPr>
            <p:ph idx="1"/>
          </p:nvPr>
        </p:nvSpPr>
        <p:spPr>
          <a:xfrm>
            <a:off x="155575" y="1676400"/>
            <a:ext cx="8455025" cy="4191000"/>
          </a:xfrm>
        </p:spPr>
        <p:txBody>
          <a:bodyPr>
            <a:normAutofit/>
          </a:bodyPr>
          <a:lstStyle/>
          <a:p>
            <a:pPr marL="58738" indent="1588" algn="just">
              <a:buNone/>
            </a:pPr>
            <a:r>
              <a:rPr lang="en-US" sz="2400" dirty="0" err="1" smtClean="0">
                <a:latin typeface="Times New Roman" pitchFamily="18" charset="0"/>
                <a:cs typeface="Times New Roman" pitchFamily="18" charset="0"/>
              </a:rPr>
              <a:t>Perawat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atau</a:t>
            </a:r>
            <a:r>
              <a:rPr lang="en-US" sz="2400" dirty="0" smtClean="0">
                <a:latin typeface="Times New Roman" pitchFamily="18" charset="0"/>
                <a:cs typeface="Times New Roman" pitchFamily="18" charset="0"/>
              </a:rPr>
              <a:t> Nurse </a:t>
            </a:r>
            <a:r>
              <a:rPr lang="en-US" sz="2400" dirty="0" err="1" smtClean="0">
                <a:latin typeface="Times New Roman" pitchFamily="18" charset="0"/>
                <a:cs typeface="Times New Roman" pitchFamily="18" charset="0"/>
              </a:rPr>
              <a:t>berasal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bahasa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latin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yaitu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Nutrix</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berarti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merawat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atau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memelihara</a:t>
            </a:r>
            <a:r>
              <a:rPr lang="en-US" sz="2400" dirty="0" smtClean="0">
                <a:latin typeface="Times New Roman" pitchFamily="18" charset="0"/>
                <a:cs typeface="Times New Roman" pitchFamily="18" charset="0"/>
              </a:rPr>
              <a:t>.</a:t>
            </a:r>
          </a:p>
          <a:p>
            <a:pPr marL="58738" indent="1588" algn="just">
              <a:buNone/>
            </a:pPr>
            <a:r>
              <a:rPr lang="en-US" sz="2400" dirty="0" err="1" smtClean="0">
                <a:latin typeface="Times New Roman" pitchFamily="18" charset="0"/>
                <a:cs typeface="Times New Roman" pitchFamily="18" charset="0"/>
              </a:rPr>
              <a:t>Perawat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adalah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mereka</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memiliki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kemampuan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kewenangan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melakukan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tindakan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keperawatan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berdasarkan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ilmu</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dimilikinya</a:t>
            </a:r>
            <a:r>
              <a:rPr lang="en-US" sz="2400" dirty="0" smtClean="0">
                <a:latin typeface="Times New Roman" pitchFamily="18" charset="0"/>
                <a:cs typeface="Times New Roman" pitchFamily="18" charset="0"/>
              </a:rPr>
              <a:t> yang </a:t>
            </a:r>
            <a:r>
              <a:rPr lang="en-US" sz="2400" dirty="0" err="1" smtClean="0">
                <a:latin typeface="Times New Roman" pitchFamily="18" charset="0"/>
                <a:cs typeface="Times New Roman" pitchFamily="18" charset="0"/>
              </a:rPr>
              <a:t>diperoleh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melalui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pendidikan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keperawatan</a:t>
            </a:r>
            <a:r>
              <a:rPr lang="en-US" sz="2400" dirty="0" smtClean="0">
                <a:latin typeface="Times New Roman" pitchFamily="18" charset="0"/>
                <a:cs typeface="Times New Roman" pitchFamily="18" charset="0"/>
              </a:rPr>
              <a:t> </a:t>
            </a:r>
          </a:p>
          <a:p>
            <a:pPr marL="58738" indent="1588"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Undang-undang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Kesehatan</a:t>
            </a:r>
            <a:r>
              <a:rPr lang="en-US" sz="2400" dirty="0" smtClean="0">
                <a:latin typeface="Times New Roman" pitchFamily="18" charset="0"/>
                <a:cs typeface="Times New Roman" pitchFamily="18" charset="0"/>
              </a:rPr>
              <a:t> No 23. 1992 ).</a:t>
            </a:r>
          </a:p>
          <a:p>
            <a:pPr algn="just">
              <a:buNone/>
            </a:pPr>
            <a:r>
              <a:rPr lang="en-US" sz="2000" dirty="0" smtClean="0">
                <a:latin typeface="Times New Roman" pitchFamily="18" charset="0"/>
                <a:cs typeface="Times New Roman" pitchFamily="18" charset="0"/>
              </a:rPr>
              <a:t>   </a:t>
            </a:r>
          </a:p>
          <a:p>
            <a:pPr algn="just">
              <a:buNone/>
            </a:pPr>
            <a:endParaRPr lang="id-ID" sz="2400" dirty="0" smtClean="0">
              <a:latin typeface="Times New Roman" pitchFamily="18" charset="0"/>
              <a:cs typeface="Times New Roman" pitchFamily="18" charset="0"/>
            </a:endParaRPr>
          </a:p>
        </p:txBody>
      </p:sp>
      <p:sp>
        <p:nvSpPr>
          <p:cNvPr id="5125" name="AutoShape 6" descr="https://www.pearsonhighered.com/assets/bigcovers/0/3/2/1/032177565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 name="Picture 6" descr="download.png"/>
          <p:cNvPicPr>
            <a:picLocks noChangeAspect="1"/>
          </p:cNvPicPr>
          <p:nvPr/>
        </p:nvPicPr>
        <p:blipFill>
          <a:blip r:embed="rId4" cstate="print"/>
          <a:stretch>
            <a:fillRect/>
          </a:stretch>
        </p:blipFill>
        <p:spPr>
          <a:xfrm>
            <a:off x="5410200" y="4114800"/>
            <a:ext cx="2908214" cy="2027360"/>
          </a:xfrm>
          <a:prstGeom prst="rect">
            <a:avLst/>
          </a:prstGeom>
        </p:spPr>
      </p:pic>
    </p:spTree>
    <p:extLst>
      <p:ext uri="{BB962C8B-B14F-4D97-AF65-F5344CB8AC3E}">
        <p14:creationId xmlns:p14="http://schemas.microsoft.com/office/powerpoint/2010/main" val="4214429875"/>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762000"/>
            <a:ext cx="8610600" cy="3385542"/>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DEFINISI PERAN</a:t>
            </a:r>
          </a:p>
          <a:p>
            <a:pPr algn="ctr"/>
            <a:endParaRPr lang="en-US" sz="2800" b="1" dirty="0" smtClean="0">
              <a:latin typeface="Times New Roman" pitchFamily="18" charset="0"/>
              <a:cs typeface="Times New Roman" pitchFamily="18" charset="0"/>
            </a:endParaRPr>
          </a:p>
          <a:p>
            <a:pPr algn="just"/>
            <a:r>
              <a:rPr lang="en-US" sz="2800" dirty="0" err="1" smtClean="0">
                <a:latin typeface="Times New Roman" pitchFamily="18" charset="0"/>
                <a:cs typeface="Times New Roman" pitchFamily="18" charset="0"/>
              </a:rPr>
              <a:t>Peran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merupakan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tingkah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laku</a:t>
            </a:r>
            <a:r>
              <a:rPr lang="en-US" sz="2800" dirty="0" smtClean="0">
                <a:latin typeface="Times New Roman" pitchFamily="18" charset="0"/>
                <a:cs typeface="Times New Roman" pitchFamily="18" charset="0"/>
              </a:rPr>
              <a:t> yang </a:t>
            </a:r>
            <a:r>
              <a:rPr lang="en-US" sz="2800" dirty="0" err="1" smtClean="0">
                <a:latin typeface="Times New Roman" pitchFamily="18" charset="0"/>
                <a:cs typeface="Times New Roman" pitchFamily="18" charset="0"/>
              </a:rPr>
              <a:t>diharapkan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oleh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orang</a:t>
            </a:r>
            <a:r>
              <a:rPr lang="en-US" sz="2800" dirty="0" smtClean="0">
                <a:latin typeface="Times New Roman" pitchFamily="18" charset="0"/>
                <a:cs typeface="Times New Roman" pitchFamily="18" charset="0"/>
              </a:rPr>
              <a:t> lain </a:t>
            </a:r>
            <a:r>
              <a:rPr lang="en-US" sz="2800" dirty="0" err="1" smtClean="0">
                <a:latin typeface="Times New Roman" pitchFamily="18" charset="0"/>
                <a:cs typeface="Times New Roman" pitchFamily="18" charset="0"/>
              </a:rPr>
              <a:t>terhadap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seseorang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sesuai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dengan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kedudukan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dalam</a:t>
            </a:r>
            <a:r>
              <a:rPr lang="en-US" sz="2800" dirty="0" smtClean="0">
                <a:latin typeface="Times New Roman" pitchFamily="18" charset="0"/>
                <a:cs typeface="Times New Roman" pitchFamily="18" charset="0"/>
              </a:rPr>
              <a:t> system, </a:t>
            </a:r>
            <a:r>
              <a:rPr lang="en-US" sz="2800" dirty="0" err="1" smtClean="0">
                <a:latin typeface="Times New Roman" pitchFamily="18" charset="0"/>
                <a:cs typeface="Times New Roman" pitchFamily="18" charset="0"/>
              </a:rPr>
              <a:t>dipengaruhi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oleh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keadaan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sosial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profesi</a:t>
            </a:r>
            <a:r>
              <a:rPr lang="en-US" sz="2800" dirty="0" smtClean="0">
                <a:latin typeface="Times New Roman" pitchFamily="18" charset="0"/>
                <a:cs typeface="Times New Roman" pitchFamily="18" charset="0"/>
              </a:rPr>
              <a:t> yang </a:t>
            </a:r>
            <a:r>
              <a:rPr lang="en-US" sz="2800" dirty="0" err="1" smtClean="0">
                <a:latin typeface="Times New Roman" pitchFamily="18" charset="0"/>
                <a:cs typeface="Times New Roman" pitchFamily="18" charset="0"/>
              </a:rPr>
              <a:t>bersifat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konstan</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a:t>
            </a:r>
          </a:p>
          <a:p>
            <a:pPr algn="just"/>
            <a:endParaRPr lang="id-ID" dirty="0">
              <a:latin typeface="Times New Roman" pitchFamily="18" charset="0"/>
              <a:cs typeface="Times New Roman" pitchFamily="18" charset="0"/>
            </a:endParaRPr>
          </a:p>
        </p:txBody>
      </p:sp>
      <p:sp>
        <p:nvSpPr>
          <p:cNvPr id="13314" name="AutoShape 2" descr="Hasil gambar untuk peran peraw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5" name="Picture 3"/>
          <p:cNvPicPr>
            <a:picLocks noChangeAspect="1" noChangeArrowheads="1"/>
          </p:cNvPicPr>
          <p:nvPr/>
        </p:nvPicPr>
        <p:blipFill>
          <a:blip r:embed="rId3" cstate="print"/>
          <a:srcRect/>
          <a:stretch>
            <a:fillRect/>
          </a:stretch>
        </p:blipFill>
        <p:spPr bwMode="auto">
          <a:xfrm>
            <a:off x="4800600" y="3352800"/>
            <a:ext cx="3693268" cy="2590800"/>
          </a:xfrm>
          <a:prstGeom prst="rect">
            <a:avLst/>
          </a:prstGeom>
          <a:ln>
            <a:noFill/>
          </a:ln>
          <a:effectLst>
            <a:softEdge rad="112500"/>
          </a:effectLst>
        </p:spPr>
      </p:pic>
    </p:spTree>
    <p:extLst>
      <p:ext uri="{BB962C8B-B14F-4D97-AF65-F5344CB8AC3E}">
        <p14:creationId xmlns:p14="http://schemas.microsoft.com/office/powerpoint/2010/main" val="1421976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905000" y="2667000"/>
            <a:ext cx="2667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PENDIDIKAN KESEHATAN</a:t>
            </a:r>
            <a:endParaRPr lang="en-US" b="1" dirty="0"/>
          </a:p>
        </p:txBody>
      </p:sp>
      <p:sp>
        <p:nvSpPr>
          <p:cNvPr id="7" name="Cloud Callout 6"/>
          <p:cNvSpPr/>
          <p:nvPr/>
        </p:nvSpPr>
        <p:spPr>
          <a:xfrm>
            <a:off x="304800" y="838200"/>
            <a:ext cx="2743200" cy="1524000"/>
          </a:xfrm>
          <a:prstGeom prst="cloudCallout">
            <a:avLst>
              <a:gd name="adj1" fmla="val 50000"/>
              <a:gd name="adj2" fmla="val 611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latin typeface="Times New Roman" pitchFamily="18" charset="0"/>
                <a:cs typeface="Times New Roman" pitchFamily="18" charset="0"/>
              </a:rPr>
              <a:t>Pendidikan kesehatan dianggap sebagai komponen dalam promosi kesehatan</a:t>
            </a:r>
            <a:endParaRPr lang="en-US" sz="1400" b="1" dirty="0">
              <a:latin typeface="Times New Roman" pitchFamily="18" charset="0"/>
              <a:cs typeface="Times New Roman" pitchFamily="18" charset="0"/>
            </a:endParaRPr>
          </a:p>
        </p:txBody>
      </p:sp>
      <p:sp>
        <p:nvSpPr>
          <p:cNvPr id="9" name="Cloud Callout 8"/>
          <p:cNvSpPr/>
          <p:nvPr/>
        </p:nvSpPr>
        <p:spPr>
          <a:xfrm>
            <a:off x="5791200" y="4419600"/>
            <a:ext cx="3352800" cy="1905000"/>
          </a:xfrm>
          <a:prstGeom prst="cloudCallout">
            <a:avLst>
              <a:gd name="adj1" fmla="val -87786"/>
              <a:gd name="adj2" fmla="val -827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latin typeface="Times New Roman" pitchFamily="18" charset="0"/>
                <a:cs typeface="Times New Roman" pitchFamily="18" charset="0"/>
              </a:rPr>
              <a:t>Pendidikan kesehatan kurang melihat, bahwa perubahan perilaku atau perilaku baru tersebut juga memerlukan fasilitas, bukan hanya </a:t>
            </a:r>
            <a:r>
              <a:rPr lang="id-ID" sz="1200" b="1" dirty="0" smtClean="0">
                <a:latin typeface="Times New Roman" pitchFamily="18" charset="0"/>
                <a:cs typeface="Times New Roman" pitchFamily="18" charset="0"/>
              </a:rPr>
              <a:t>pengetahuan </a:t>
            </a:r>
            <a:r>
              <a:rPr lang="id-ID" sz="1200" b="1" dirty="0" smtClean="0"/>
              <a:t>saja</a:t>
            </a:r>
            <a:endParaRPr lang="en-US" sz="1200" b="1" dirty="0"/>
          </a:p>
        </p:txBody>
      </p:sp>
      <p:sp>
        <p:nvSpPr>
          <p:cNvPr id="11" name="Cloud Callout 10"/>
          <p:cNvSpPr/>
          <p:nvPr/>
        </p:nvSpPr>
        <p:spPr>
          <a:xfrm>
            <a:off x="5181600" y="609600"/>
            <a:ext cx="3962400" cy="1981200"/>
          </a:xfrm>
          <a:prstGeom prst="cloudCallout">
            <a:avLst>
              <a:gd name="adj1" fmla="val -61074"/>
              <a:gd name="adj2" fmla="val 723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latin typeface="Times New Roman" pitchFamily="18" charset="0"/>
                <a:cs typeface="Times New Roman" pitchFamily="18" charset="0"/>
              </a:rPr>
              <a:t>Pendidikan kesehatan tersebut belum “memampukan” (ability) masyarakat untuk berperilaku hidup sehat, tetapi baru dapat “memaukan” (willingness) masyarakat untuk berperilaku hidup sehat.</a:t>
            </a:r>
            <a:endParaRPr lang="en-US" sz="1400" b="1" dirty="0">
              <a:latin typeface="Times New Roman" pitchFamily="18" charset="0"/>
              <a:cs typeface="Times New Roman" pitchFamily="18" charset="0"/>
            </a:endParaRPr>
          </a:p>
        </p:txBody>
      </p:sp>
      <p:sp>
        <p:nvSpPr>
          <p:cNvPr id="13" name="Cloud Callout 12"/>
          <p:cNvSpPr/>
          <p:nvPr/>
        </p:nvSpPr>
        <p:spPr>
          <a:xfrm>
            <a:off x="381000" y="4648200"/>
            <a:ext cx="4038600" cy="1600200"/>
          </a:xfrm>
          <a:prstGeom prst="cloudCallout">
            <a:avLst>
              <a:gd name="adj1" fmla="val 20553"/>
              <a:gd name="adj2" fmla="val -894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b="1" dirty="0" smtClean="0">
                <a:latin typeface="Times New Roman" pitchFamily="18" charset="0"/>
                <a:cs typeface="Times New Roman" pitchFamily="18" charset="0"/>
              </a:rPr>
              <a:t>Mempengaruhi orang agar ia atau mereka berprilaku sesuai dengan nilai-nilai kesehatan, juga suatu kegiatan untuk menjadikan kondisi sedemikian rupa sehingga orang mampu </a:t>
            </a:r>
            <a:r>
              <a:rPr lang="id-ID" sz="1200" b="1" dirty="0" smtClean="0"/>
              <a:t>untuk berprilaku hidup sehat</a:t>
            </a:r>
            <a:endParaRPr lang="en-US" sz="1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p:cNvSpPr>
            <a:spLocks noGrp="1"/>
          </p:cNvSpPr>
          <p:nvPr>
            <p:ph type="title"/>
          </p:nvPr>
        </p:nvSpPr>
        <p:spPr>
          <a:xfrm>
            <a:off x="533400" y="685800"/>
            <a:ext cx="8229600" cy="685800"/>
          </a:xfrm>
        </p:spPr>
        <p:txBody>
          <a:bodyPr/>
          <a:lstStyle/>
          <a:p>
            <a:pPr>
              <a:spcBef>
                <a:spcPct val="50000"/>
              </a:spcBef>
            </a:pPr>
            <a:r>
              <a:rPr lang="en-US" sz="3200" b="1" dirty="0" smtClean="0">
                <a:latin typeface="Arial" charset="0"/>
                <a:cs typeface="Arial" charset="0"/>
              </a:rPr>
              <a:t>PERAN UTAMA PERAWAT</a:t>
            </a:r>
          </a:p>
        </p:txBody>
      </p:sp>
      <p:sp>
        <p:nvSpPr>
          <p:cNvPr id="6148" name="Content Placeholder 5"/>
          <p:cNvSpPr>
            <a:spLocks noGrp="1"/>
          </p:cNvSpPr>
          <p:nvPr>
            <p:ph idx="1"/>
          </p:nvPr>
        </p:nvSpPr>
        <p:spPr>
          <a:xfrm>
            <a:off x="457200" y="1524000"/>
            <a:ext cx="8229600" cy="4602163"/>
          </a:xfrm>
        </p:spPr>
        <p:txBody>
          <a:bodyPr/>
          <a:lstStyle/>
          <a:p>
            <a:pPr marL="0" indent="0" algn="just">
              <a:buNone/>
            </a:pPr>
            <a:r>
              <a:rPr lang="en-US" sz="2400" dirty="0" err="1" smtClean="0">
                <a:latin typeface="Times New Roman" pitchFamily="18" charset="0"/>
                <a:cs typeface="Times New Roman" pitchFamily="18" charset="0"/>
              </a:rPr>
              <a:t>Peran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perawat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menurut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Konsorsium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Ilmu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Kesehatan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tahun</a:t>
            </a:r>
            <a:r>
              <a:rPr lang="en-US" sz="2400" dirty="0" smtClean="0">
                <a:latin typeface="Times New Roman" pitchFamily="18" charset="0"/>
                <a:cs typeface="Times New Roman" pitchFamily="18" charset="0"/>
              </a:rPr>
              <a:t> 1989 </a:t>
            </a:r>
            <a:r>
              <a:rPr lang="en-US" sz="2400" dirty="0" err="1" smtClean="0">
                <a:latin typeface="Times New Roman" pitchFamily="18" charset="0"/>
                <a:cs typeface="Times New Roman" pitchFamily="18" charset="0"/>
              </a:rPr>
              <a:t>adalah</a:t>
            </a:r>
            <a:r>
              <a:rPr lang="en-US" sz="2400" dirty="0" smtClean="0">
                <a:latin typeface="Times New Roman" pitchFamily="18" charset="0"/>
                <a:cs typeface="Times New Roman" pitchFamily="18" charset="0"/>
              </a:rPr>
              <a:t> :</a:t>
            </a:r>
          </a:p>
          <a:p>
            <a:pPr marL="457200" indent="-457200" algn="just">
              <a:buFont typeface="+mj-lt"/>
              <a:buAutoNum type="arabicPeriod"/>
            </a:pPr>
            <a:r>
              <a:rPr lang="en-US" sz="2400" dirty="0" err="1" smtClean="0">
                <a:latin typeface="Times New Roman" pitchFamily="18" charset="0"/>
                <a:cs typeface="Times New Roman" pitchFamily="18" charset="0"/>
              </a:rPr>
              <a:t>Pemberi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asuhan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keperawatan</a:t>
            </a:r>
            <a:endParaRPr lang="en-US" sz="2400" dirty="0" smtClean="0">
              <a:latin typeface="Times New Roman" pitchFamily="18" charset="0"/>
              <a:cs typeface="Times New Roman" pitchFamily="18" charset="0"/>
            </a:endParaRPr>
          </a:p>
          <a:p>
            <a:pPr marL="457200" indent="-457200" algn="just">
              <a:buFont typeface="+mj-lt"/>
              <a:buAutoNum type="arabicPeriod"/>
            </a:pPr>
            <a:r>
              <a:rPr lang="en-US" sz="2400" dirty="0" err="1" smtClean="0">
                <a:latin typeface="Times New Roman" pitchFamily="18" charset="0"/>
                <a:cs typeface="Times New Roman" pitchFamily="18" charset="0"/>
              </a:rPr>
              <a:t>Advokad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pasien</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klien</a:t>
            </a:r>
            <a:r>
              <a:rPr lang="en-US" sz="2400" dirty="0" smtClean="0">
                <a:latin typeface="Times New Roman" pitchFamily="18" charset="0"/>
                <a:cs typeface="Times New Roman" pitchFamily="18" charset="0"/>
              </a:rPr>
              <a:t> </a:t>
            </a:r>
          </a:p>
          <a:p>
            <a:pPr marL="457200" indent="-457200" algn="just">
              <a:buFont typeface="+mj-lt"/>
              <a:buAutoNum type="arabicPeriod"/>
            </a:pPr>
            <a:r>
              <a:rPr lang="en-US" b="1" dirty="0" err="1" smtClean="0">
                <a:solidFill>
                  <a:srgbClr val="FF0000"/>
                </a:solidFill>
                <a:latin typeface="Times New Roman" pitchFamily="18" charset="0"/>
                <a:cs typeface="Times New Roman" pitchFamily="18" charset="0"/>
              </a:rPr>
              <a:t>Pendidik</a:t>
            </a:r>
            <a:r>
              <a:rPr lang="en-US" b="1" dirty="0" smtClean="0">
                <a:solidFill>
                  <a:srgbClr val="FF0000"/>
                </a:solidFill>
                <a:latin typeface="Times New Roman" pitchFamily="18" charset="0"/>
                <a:cs typeface="Times New Roman" pitchFamily="18" charset="0"/>
              </a:rPr>
              <a:t> / </a:t>
            </a:r>
            <a:r>
              <a:rPr lang="en-US" b="1" dirty="0" err="1" smtClean="0">
                <a:solidFill>
                  <a:srgbClr val="FF0000"/>
                </a:solidFill>
                <a:latin typeface="Times New Roman" pitchFamily="18" charset="0"/>
                <a:cs typeface="Times New Roman" pitchFamily="18" charset="0"/>
              </a:rPr>
              <a:t>Edukator</a:t>
            </a:r>
            <a:r>
              <a:rPr lang="en-US" b="1" dirty="0" smtClean="0">
                <a:solidFill>
                  <a:srgbClr val="FF0000"/>
                </a:solidFill>
                <a:latin typeface="Times New Roman" pitchFamily="18" charset="0"/>
                <a:cs typeface="Times New Roman" pitchFamily="18" charset="0"/>
              </a:rPr>
              <a:t> </a:t>
            </a:r>
          </a:p>
          <a:p>
            <a:pPr marL="457200" indent="-457200" algn="just">
              <a:buFont typeface="+mj-lt"/>
              <a:buAutoNum type="arabicPeriod"/>
            </a:pPr>
            <a:r>
              <a:rPr lang="en-US" sz="2400" dirty="0" err="1" smtClean="0">
                <a:latin typeface="Times New Roman" pitchFamily="18" charset="0"/>
                <a:cs typeface="Times New Roman" pitchFamily="18" charset="0"/>
              </a:rPr>
              <a:t>Koordinator</a:t>
            </a:r>
            <a:endParaRPr lang="en-US" sz="2400" dirty="0" smtClean="0">
              <a:latin typeface="Times New Roman" pitchFamily="18" charset="0"/>
              <a:cs typeface="Times New Roman" pitchFamily="18" charset="0"/>
            </a:endParaRPr>
          </a:p>
          <a:p>
            <a:pPr marL="457200" indent="-457200" algn="just">
              <a:buFont typeface="+mj-lt"/>
              <a:buAutoNum type="arabicPeriod"/>
            </a:pPr>
            <a:r>
              <a:rPr lang="en-US" sz="2400" dirty="0" err="1" smtClean="0">
                <a:latin typeface="Times New Roman" pitchFamily="18" charset="0"/>
                <a:cs typeface="Times New Roman" pitchFamily="18" charset="0"/>
              </a:rPr>
              <a:t>Kolabulator</a:t>
            </a:r>
            <a:r>
              <a:rPr lang="en-US" sz="2400" dirty="0" smtClean="0">
                <a:latin typeface="Times New Roman" pitchFamily="18" charset="0"/>
                <a:cs typeface="Times New Roman" pitchFamily="18" charset="0"/>
              </a:rPr>
              <a:t> </a:t>
            </a:r>
          </a:p>
          <a:p>
            <a:pPr marL="457200" indent="-457200" algn="just">
              <a:buFont typeface="+mj-lt"/>
              <a:buAutoNum type="arabicPeriod"/>
            </a:pPr>
            <a:r>
              <a:rPr lang="en-US" sz="2400" dirty="0" err="1" smtClean="0">
                <a:latin typeface="Times New Roman" pitchFamily="18" charset="0"/>
                <a:cs typeface="Times New Roman" pitchFamily="18" charset="0"/>
              </a:rPr>
              <a:t>Konsultan</a:t>
            </a:r>
            <a:r>
              <a:rPr lang="en-US" sz="2400" dirty="0" smtClean="0">
                <a:latin typeface="Times New Roman" pitchFamily="18" charset="0"/>
                <a:cs typeface="Times New Roman" pitchFamily="18" charset="0"/>
              </a:rPr>
              <a:t> </a:t>
            </a:r>
          </a:p>
          <a:p>
            <a:pPr marL="457200" indent="-457200" algn="just">
              <a:buFont typeface="+mj-lt"/>
              <a:buAutoNum type="arabicPeriod"/>
            </a:pPr>
            <a:r>
              <a:rPr lang="en-US" sz="2400" dirty="0" err="1" smtClean="0">
                <a:latin typeface="Times New Roman" pitchFamily="18" charset="0"/>
                <a:cs typeface="Times New Roman" pitchFamily="18" charset="0"/>
              </a:rPr>
              <a:t>Peniliti</a:t>
            </a:r>
            <a:r>
              <a:rPr lang="en-US" sz="2400" dirty="0" smtClean="0">
                <a:latin typeface="Times New Roman" pitchFamily="18" charset="0"/>
                <a:cs typeface="Times New Roman" pitchFamily="18" charset="0"/>
              </a:rPr>
              <a:t> </a:t>
            </a:r>
          </a:p>
          <a:p>
            <a:pPr marL="457200" indent="-457200" algn="just">
              <a:buNone/>
            </a:pPr>
            <a:endParaRPr lang="en-US" sz="2400" dirty="0" smtClean="0">
              <a:latin typeface="Times New Roman" pitchFamily="18" charset="0"/>
              <a:cs typeface="Times New Roman" pitchFamily="18" charset="0"/>
            </a:endParaRPr>
          </a:p>
          <a:p>
            <a:pPr marL="457200" indent="-457200" algn="just">
              <a:buFont typeface="+mj-lt"/>
              <a:buAutoNum type="arabicPeriod"/>
            </a:pPr>
            <a:endParaRPr lang="id-ID" sz="2200" dirty="0" smtClean="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4" cstate="print"/>
          <a:srcRect/>
          <a:stretch>
            <a:fillRect/>
          </a:stretch>
        </p:blipFill>
        <p:spPr bwMode="auto">
          <a:xfrm>
            <a:off x="5410200" y="4038600"/>
            <a:ext cx="3129643" cy="1752600"/>
          </a:xfrm>
          <a:prstGeom prst="rect">
            <a:avLst/>
          </a:prstGeom>
          <a:ln>
            <a:noFill/>
          </a:ln>
          <a:effectLst>
            <a:softEdge rad="112500"/>
          </a:effectLst>
        </p:spPr>
      </p:pic>
      <p:sp>
        <p:nvSpPr>
          <p:cNvPr id="7" name="Right Arrow 6"/>
          <p:cNvSpPr/>
          <p:nvPr/>
        </p:nvSpPr>
        <p:spPr>
          <a:xfrm rot="2425580">
            <a:off x="4559587" y="3814203"/>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73922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5"/>
          <p:cNvSpPr>
            <a:spLocks noGrp="1"/>
          </p:cNvSpPr>
          <p:nvPr>
            <p:ph type="title"/>
          </p:nvPr>
        </p:nvSpPr>
        <p:spPr>
          <a:xfrm>
            <a:off x="533400" y="762000"/>
            <a:ext cx="8229600" cy="6858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id-ID" sz="3200" dirty="0" smtClean="0"/>
              <a:t> PERAN PERAWAT SEBAGAI EDUKATOR</a:t>
            </a:r>
            <a:r>
              <a:rPr lang="en-US" sz="3200" dirty="0" smtClean="0"/>
              <a:t> KESEHATAN</a:t>
            </a:r>
            <a:endParaRPr lang="en-US" sz="3200" dirty="0"/>
          </a:p>
        </p:txBody>
      </p:sp>
      <p:sp>
        <p:nvSpPr>
          <p:cNvPr id="7172" name="Content Placeholder 5"/>
          <p:cNvSpPr>
            <a:spLocks noGrp="1"/>
          </p:cNvSpPr>
          <p:nvPr>
            <p:ph idx="1"/>
          </p:nvPr>
        </p:nvSpPr>
        <p:spPr>
          <a:xfrm>
            <a:off x="533400" y="1600200"/>
            <a:ext cx="8153400" cy="4525963"/>
          </a:xfrm>
        </p:spPr>
        <p:style>
          <a:lnRef idx="2">
            <a:schemeClr val="accent1"/>
          </a:lnRef>
          <a:fillRef idx="1">
            <a:schemeClr val="lt1"/>
          </a:fillRef>
          <a:effectRef idx="0">
            <a:schemeClr val="accent1"/>
          </a:effectRef>
          <a:fontRef idx="minor">
            <a:schemeClr val="dk1"/>
          </a:fontRef>
        </p:style>
        <p:txBody>
          <a:bodyPr/>
          <a:lstStyle/>
          <a:p>
            <a:pPr marL="509588" indent="-509588">
              <a:buNone/>
            </a:pPr>
            <a:r>
              <a:rPr lang="id-ID" sz="2000" dirty="0" smtClean="0"/>
              <a:t>1.      Meningkatkan tingkat pengetahuan kesehatan dan kemampuan klien dalam mengatasi kesehatannya</a:t>
            </a:r>
            <a:r>
              <a:rPr lang="en-US" sz="2000" dirty="0" smtClean="0"/>
              <a:t>.</a:t>
            </a:r>
          </a:p>
          <a:p>
            <a:pPr marL="509588" indent="-509588">
              <a:buNone/>
            </a:pPr>
            <a:r>
              <a:rPr lang="en-US" sz="2000" dirty="0" smtClean="0"/>
              <a:t> </a:t>
            </a:r>
            <a:r>
              <a:rPr lang="id-ID" sz="2000" dirty="0" smtClean="0"/>
              <a:t>2.     Memberikan pendidikan kesehatan kepada kelompok keluarga yang beresiko tinggi, kader kesehatan, dan lain sebagainya</a:t>
            </a:r>
            <a:r>
              <a:rPr lang="en-US" sz="2000" dirty="0" smtClean="0"/>
              <a:t>.</a:t>
            </a:r>
          </a:p>
          <a:p>
            <a:pPr marL="509588" indent="-509588">
              <a:buNone/>
            </a:pPr>
            <a:r>
              <a:rPr lang="id-ID" sz="2000" dirty="0" smtClean="0"/>
              <a:t>3.      Perawat mendidik klien untuk meningkatkan perubahan perilaku yang sehat</a:t>
            </a:r>
            <a:r>
              <a:rPr lang="en-US" sz="2000" dirty="0" smtClean="0"/>
              <a:t>.</a:t>
            </a:r>
          </a:p>
          <a:p>
            <a:pPr marL="60325" indent="-60325">
              <a:buNone/>
            </a:pPr>
            <a:r>
              <a:rPr lang="id-ID" sz="2000" dirty="0" smtClean="0"/>
              <a:t> </a:t>
            </a:r>
            <a:endParaRPr lang="en-US" sz="2000" dirty="0" smtClean="0"/>
          </a:p>
          <a:p>
            <a:pPr algn="just">
              <a:buNone/>
            </a:pPr>
            <a:endParaRPr lang="id-ID" sz="2200" dirty="0" smtClean="0">
              <a:latin typeface="Times New Roman" pitchFamily="18" charset="0"/>
              <a:cs typeface="Times New Roman" pitchFamily="18" charset="0"/>
            </a:endParaRPr>
          </a:p>
        </p:txBody>
      </p:sp>
      <p:pic>
        <p:nvPicPr>
          <p:cNvPr id="10241" name="Picture 1"/>
          <p:cNvPicPr>
            <a:picLocks noChangeAspect="1" noChangeArrowheads="1"/>
          </p:cNvPicPr>
          <p:nvPr/>
        </p:nvPicPr>
        <p:blipFill>
          <a:blip r:embed="rId4" cstate="print"/>
          <a:srcRect/>
          <a:stretch>
            <a:fillRect/>
          </a:stretch>
        </p:blipFill>
        <p:spPr bwMode="auto">
          <a:xfrm>
            <a:off x="3810000" y="3581400"/>
            <a:ext cx="4581766" cy="2276475"/>
          </a:xfrm>
          <a:prstGeom prst="rect">
            <a:avLst/>
          </a:prstGeom>
          <a:ln>
            <a:noFill/>
          </a:ln>
          <a:effectLst>
            <a:softEdge rad="112500"/>
          </a:effectLst>
        </p:spPr>
      </p:pic>
    </p:spTree>
    <p:extLst>
      <p:ext uri="{BB962C8B-B14F-4D97-AF65-F5344CB8AC3E}">
        <p14:creationId xmlns:p14="http://schemas.microsoft.com/office/powerpoint/2010/main" val="429388832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 name="Rectangle 1"/>
          <p:cNvSpPr>
            <a:spLocks noChangeArrowheads="1"/>
          </p:cNvSpPr>
          <p:nvPr/>
        </p:nvSpPr>
        <p:spPr bwMode="auto">
          <a:xfrm>
            <a:off x="381000" y="546557"/>
            <a:ext cx="899989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Fungsi</a:t>
            </a:r>
            <a:r>
              <a:rPr kumimoji="0" lang="en-US" sz="28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dan</a:t>
            </a:r>
            <a:r>
              <a:rPr kumimoji="0" lang="en-US" sz="28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Kompetensi</a:t>
            </a:r>
            <a:r>
              <a:rPr kumimoji="0" lang="en-US" sz="28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Perawat</a:t>
            </a:r>
            <a:r>
              <a:rPr kumimoji="0" lang="en-US" sz="28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sebagai</a:t>
            </a:r>
            <a:r>
              <a:rPr kumimoji="0" lang="en-US" sz="28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Edukator</a:t>
            </a:r>
            <a:r>
              <a:rPr kumimoji="0" lang="en-US" sz="28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Kesehatan</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146" name="Rectangle 2"/>
          <p:cNvSpPr>
            <a:spLocks noChangeArrowheads="1"/>
          </p:cNvSpPr>
          <p:nvPr/>
        </p:nvSpPr>
        <p:spPr bwMode="auto">
          <a:xfrm>
            <a:off x="228600" y="1454227"/>
            <a:ext cx="88392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Fungsi</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a:t>
            </a:r>
            <a:endParaRPr lang="en-US" sz="2000" dirty="0" smtClean="0">
              <a:latin typeface="Times New Roman" pitchFamily="18" charset="0"/>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Mengkaji</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kebutuhan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pasien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keluarga</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kelompok</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masyarakat</a:t>
            </a:r>
            <a:r>
              <a:rPr lang="en-US" sz="2000" dirty="0" smtClean="0">
                <a:solidFill>
                  <a:srgbClr val="000000"/>
                </a:solidFill>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akan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pengetahuan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tentang</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kesehatan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suatu</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penyakit</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Kompetensi</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1774825" marR="0" lvl="0"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Mengumpulkan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data</a:t>
            </a:r>
            <a:endParaRPr lang="en-US" sz="2000" dirty="0" smtClean="0">
              <a:latin typeface="Times New Roman" pitchFamily="18" charset="0"/>
              <a:cs typeface="Times New Roman" pitchFamily="18" charset="0"/>
            </a:endParaRPr>
          </a:p>
          <a:p>
            <a:pPr marL="1774825" marR="0" lvl="0"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Menganalisis</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menginterpretasikan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data</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2"/>
              <a:tabLst/>
            </a:pP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Fungsi</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II</a:t>
            </a:r>
            <a:endParaRPr lang="en-US" sz="2000" dirty="0" smtClean="0">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Merencanakan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tindakan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tujuan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penkes</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sesuai</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dengan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keadaan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pasien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Kompetensi</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1774825" marR="0" lvl="0"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Mengembangkan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rencana</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keperawatan</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penkes</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148" name="Picture 4" descr="Hasil gambar untuk Data perawat"/>
          <p:cNvPicPr>
            <a:picLocks noChangeAspect="1" noChangeArrowheads="1"/>
          </p:cNvPicPr>
          <p:nvPr/>
        </p:nvPicPr>
        <p:blipFill>
          <a:blip r:embed="rId3" cstate="print"/>
          <a:srcRect/>
          <a:stretch>
            <a:fillRect/>
          </a:stretch>
        </p:blipFill>
        <p:spPr bwMode="auto">
          <a:xfrm>
            <a:off x="3124200" y="4724400"/>
            <a:ext cx="2857500" cy="160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1679</TotalTime>
  <Words>515</Words>
  <Application>Microsoft Office PowerPoint</Application>
  <PresentationFormat>On-screen Show (4:3)</PresentationFormat>
  <Paragraphs>91</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PENGERTIAN PERAWAT</vt:lpstr>
      <vt:lpstr>PowerPoint Presentation</vt:lpstr>
      <vt:lpstr>PowerPoint Presentation</vt:lpstr>
      <vt:lpstr>PERAN UTAMA PERAWAT</vt:lpstr>
      <vt:lpstr> PERAN PERAWAT SEBAGAI EDUKATOR KESEHATAN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BPISTI2008</cp:lastModifiedBy>
  <cp:revision>14</cp:revision>
  <dcterms:created xsi:type="dcterms:W3CDTF">2017-03-06T01:48:25Z</dcterms:created>
  <dcterms:modified xsi:type="dcterms:W3CDTF">2018-03-20T08:15:23Z</dcterms:modified>
</cp:coreProperties>
</file>