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Lst>
  <p:notesMasterIdLst>
    <p:notesMasterId r:id="rId35"/>
  </p:notesMasterIdLst>
  <p:handoutMasterIdLst>
    <p:handoutMasterId r:id="rId36"/>
  </p:handoutMasterIdLst>
  <p:sldIdLst>
    <p:sldId id="256" r:id="rId2"/>
    <p:sldId id="278" r:id="rId3"/>
    <p:sldId id="298" r:id="rId4"/>
    <p:sldId id="299" r:id="rId5"/>
    <p:sldId id="279" r:id="rId6"/>
    <p:sldId id="280" r:id="rId7"/>
    <p:sldId id="282"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00" r:id="rId28"/>
    <p:sldId id="290" r:id="rId29"/>
    <p:sldId id="291" r:id="rId30"/>
    <p:sldId id="292" r:id="rId31"/>
    <p:sldId id="293" r:id="rId32"/>
    <p:sldId id="294" r:id="rId33"/>
    <p:sldId id="281" r:id="rId34"/>
  </p:sldIdLst>
  <p:sldSz cx="9144000" cy="6858000" type="screen4x3"/>
  <p:notesSz cx="7077075" cy="9077325"/>
  <p:defaultTextStyle>
    <a:defPPr>
      <a:defRPr lang="en-US"/>
    </a:defPPr>
    <a:lvl1pPr algn="l" rtl="0" fontAlgn="base">
      <a:spcBef>
        <a:spcPct val="0"/>
      </a:spcBef>
      <a:spcAft>
        <a:spcPct val="0"/>
      </a:spcAft>
      <a:defRPr kern="1200">
        <a:solidFill>
          <a:schemeClr val="tx1"/>
        </a:solidFill>
        <a:latin typeface="Arial" charset="0"/>
        <a:ea typeface="ＭＳ Ｐゴシック" pitchFamily="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4" charset="-128"/>
        <a:cs typeface="+mn-cs"/>
      </a:defRPr>
    </a:lvl5pPr>
    <a:lvl6pPr marL="2286000" algn="l" defTabSz="914400" rtl="0" eaLnBrk="1" latinLnBrk="0" hangingPunct="1">
      <a:defRPr kern="1200">
        <a:solidFill>
          <a:schemeClr val="tx1"/>
        </a:solidFill>
        <a:latin typeface="Arial" charset="0"/>
        <a:ea typeface="ＭＳ Ｐゴシック" pitchFamily="4" charset="-128"/>
        <a:cs typeface="+mn-cs"/>
      </a:defRPr>
    </a:lvl6pPr>
    <a:lvl7pPr marL="2743200" algn="l" defTabSz="914400" rtl="0" eaLnBrk="1" latinLnBrk="0" hangingPunct="1">
      <a:defRPr kern="1200">
        <a:solidFill>
          <a:schemeClr val="tx1"/>
        </a:solidFill>
        <a:latin typeface="Arial" charset="0"/>
        <a:ea typeface="ＭＳ Ｐゴシック" pitchFamily="4" charset="-128"/>
        <a:cs typeface="+mn-cs"/>
      </a:defRPr>
    </a:lvl7pPr>
    <a:lvl8pPr marL="3200400" algn="l" defTabSz="914400" rtl="0" eaLnBrk="1" latinLnBrk="0" hangingPunct="1">
      <a:defRPr kern="1200">
        <a:solidFill>
          <a:schemeClr val="tx1"/>
        </a:solidFill>
        <a:latin typeface="Arial" charset="0"/>
        <a:ea typeface="ＭＳ Ｐゴシック" pitchFamily="4" charset="-128"/>
        <a:cs typeface="+mn-cs"/>
      </a:defRPr>
    </a:lvl8pPr>
    <a:lvl9pPr marL="3657600" algn="l" defTabSz="914400" rtl="0" eaLnBrk="1" latinLnBrk="0" hangingPunct="1">
      <a:defRPr kern="1200">
        <a:solidFill>
          <a:schemeClr val="tx1"/>
        </a:solidFill>
        <a:latin typeface="Arial" charset="0"/>
        <a:ea typeface="ＭＳ Ｐゴシック" pitchFamily="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7" autoAdjust="0"/>
    <p:restoredTop sz="94660"/>
  </p:normalViewPr>
  <p:slideViewPr>
    <p:cSldViewPr>
      <p:cViewPr>
        <p:scale>
          <a:sx n="90" d="100"/>
          <a:sy n="90" d="100"/>
        </p:scale>
        <p:origin x="-131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id-ID"/>
          </a:p>
        </p:txBody>
      </p:sp>
      <p:sp>
        <p:nvSpPr>
          <p:cNvPr id="3" name="Date Placeholder 2"/>
          <p:cNvSpPr>
            <a:spLocks noGrp="1"/>
          </p:cNvSpPr>
          <p:nvPr>
            <p:ph type="dt" sz="quarter" idx="1"/>
          </p:nvPr>
        </p:nvSpPr>
        <p:spPr>
          <a:xfrm>
            <a:off x="4008438" y="0"/>
            <a:ext cx="3067050" cy="4540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85BA78B-BAD3-47BC-B89F-C83F4D865A51}" type="datetime1">
              <a:rPr lang="en-US"/>
              <a:pPr/>
              <a:t>3/12/2019</a:t>
            </a:fld>
            <a:endParaRPr lang="en-US"/>
          </a:p>
        </p:txBody>
      </p:sp>
      <p:sp>
        <p:nvSpPr>
          <p:cNvPr id="4" name="Footer Placeholder 3"/>
          <p:cNvSpPr>
            <a:spLocks noGrp="1"/>
          </p:cNvSpPr>
          <p:nvPr>
            <p:ph type="ftr" sz="quarter" idx="2"/>
          </p:nvPr>
        </p:nvSpPr>
        <p:spPr>
          <a:xfrm>
            <a:off x="0" y="8621713"/>
            <a:ext cx="3067050" cy="454025"/>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id-ID"/>
          </a:p>
        </p:txBody>
      </p:sp>
      <p:sp>
        <p:nvSpPr>
          <p:cNvPr id="5" name="Slide Number Placeholder 4"/>
          <p:cNvSpPr>
            <a:spLocks noGrp="1"/>
          </p:cNvSpPr>
          <p:nvPr>
            <p:ph type="sldNum" sz="quarter" idx="3"/>
          </p:nvPr>
        </p:nvSpPr>
        <p:spPr>
          <a:xfrm>
            <a:off x="4008438" y="8621713"/>
            <a:ext cx="3067050" cy="4540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4B4B89-743B-4B64-BBA4-B2496448229D}" type="slidenum">
              <a:rPr lang="en-US"/>
              <a:pPr/>
              <a:t>‹#›</a:t>
            </a:fld>
            <a:endParaRPr lang="en-US"/>
          </a:p>
        </p:txBody>
      </p:sp>
    </p:spTree>
    <p:extLst>
      <p:ext uri="{BB962C8B-B14F-4D97-AF65-F5344CB8AC3E}">
        <p14:creationId xmlns:p14="http://schemas.microsoft.com/office/powerpoint/2010/main" val="2725797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id-ID"/>
          </a:p>
        </p:txBody>
      </p:sp>
      <p:sp>
        <p:nvSpPr>
          <p:cNvPr id="3" name="Date Placeholder 2"/>
          <p:cNvSpPr>
            <a:spLocks noGrp="1"/>
          </p:cNvSpPr>
          <p:nvPr>
            <p:ph type="dt" idx="1"/>
          </p:nvPr>
        </p:nvSpPr>
        <p:spPr>
          <a:xfrm>
            <a:off x="4008438" y="0"/>
            <a:ext cx="3067050" cy="4540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B3C1358-E261-4C73-981B-6605C98F8A6A}" type="datetime1">
              <a:rPr lang="id-ID"/>
              <a:pPr/>
              <a:t>12/03/2019</a:t>
            </a:fld>
            <a:endParaRPr lang="id-ID"/>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d-ID"/>
          </a:p>
        </p:txBody>
      </p:sp>
      <p:sp>
        <p:nvSpPr>
          <p:cNvPr id="5" name="Notes Placeholder 4"/>
          <p:cNvSpPr>
            <a:spLocks noGrp="1"/>
          </p:cNvSpPr>
          <p:nvPr>
            <p:ph type="body" sz="quarter" idx="3"/>
          </p:nvPr>
        </p:nvSpPr>
        <p:spPr>
          <a:xfrm>
            <a:off x="708025" y="4311650"/>
            <a:ext cx="5661025" cy="4084638"/>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21713"/>
            <a:ext cx="3067050" cy="454025"/>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id-ID"/>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53125A4-7B4C-4A7F-9A86-415CFF60C746}" type="slidenum">
              <a:rPr lang="id-ID"/>
              <a:pPr/>
              <a:t>‹#›</a:t>
            </a:fld>
            <a:endParaRPr lang="id-ID"/>
          </a:p>
        </p:txBody>
      </p:sp>
    </p:spTree>
    <p:extLst>
      <p:ext uri="{BB962C8B-B14F-4D97-AF65-F5344CB8AC3E}">
        <p14:creationId xmlns:p14="http://schemas.microsoft.com/office/powerpoint/2010/main" val="1359801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id-ID"/>
          </a:p>
        </p:txBody>
      </p:sp>
      <p:sp>
        <p:nvSpPr>
          <p:cNvPr id="16388" name="Slide Number Placeholder 3"/>
          <p:cNvSpPr>
            <a:spLocks noGrp="1"/>
          </p:cNvSpPr>
          <p:nvPr>
            <p:ph type="sldNum" sz="quarter" idx="5"/>
          </p:nvPr>
        </p:nvSpPr>
        <p:spPr bwMode="auto">
          <a:noFill/>
          <a:ln>
            <a:miter lim="800000"/>
            <a:headEnd/>
            <a:tailEnd/>
          </a:ln>
        </p:spPr>
        <p:txBody>
          <a:bodyPr/>
          <a:lstStyle/>
          <a:p>
            <a:fld id="{D1518162-A720-4E0E-9C4E-DDCFBD163B10}" type="slidenum">
              <a:rPr lang="id-ID"/>
              <a:pPr/>
              <a:t>1</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p>
            <a:pPr>
              <a:defRPr/>
            </a:pPr>
            <a:fld id="{630650EC-D80B-479D-856A-D38C739E3490}" type="slidenum">
              <a:rPr lang="id-ID" smtClean="0"/>
              <a:pPr>
                <a:defRPr/>
              </a:pPr>
              <a:t>2</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42E656-4A03-4DF9-B156-B99F707CACA0}" type="slidenum">
              <a:rPr lang="id-ID" smtClean="0"/>
              <a:pPr fontAlgn="base">
                <a:spcBef>
                  <a:spcPct val="0"/>
                </a:spcBef>
                <a:spcAft>
                  <a:spcPct val="0"/>
                </a:spcAft>
                <a:defRPr/>
              </a:pPr>
              <a:t>5</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5F0320-6F32-45E3-98C7-F86F452AE9B4}" type="slidenum">
              <a:rPr lang="id-ID" smtClean="0"/>
              <a:pPr fontAlgn="base">
                <a:spcBef>
                  <a:spcPct val="0"/>
                </a:spcBef>
                <a:spcAft>
                  <a:spcPct val="0"/>
                </a:spcAft>
                <a:defRPr/>
              </a:pPr>
              <a:t>6</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p>
            <a:pPr>
              <a:defRPr/>
            </a:pPr>
            <a:fld id="{E078A9B2-305E-4A01-957F-56D2BEA8A2CF}" type="slidenum">
              <a:rPr lang="id-ID" smtClean="0"/>
              <a:pPr>
                <a:defRPr/>
              </a:pPr>
              <a:t>7</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C27F9273-F174-49F3-B6B6-85E9231B404C}" type="datetime1">
              <a:rPr lang="en-US" smtClean="0"/>
              <a:pPr/>
              <a:t>3/12/2019</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F1DCF79-6906-47A6-BEAB-ABF4348BDB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5AECD704-E827-4948-B475-899A11861CA3}" type="datetime1">
              <a:rPr lang="en-US" smtClean="0"/>
              <a:pPr/>
              <a:t>3/12/2019</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046838B-086A-410F-BC59-0E5D18BFBD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D735276-29DB-4492-A9B0-CC0647D8A061}" type="datetime1">
              <a:rPr lang="en-US" smtClean="0"/>
              <a:pPr/>
              <a:t>3/12/2019</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A34D20-A051-4DA7-BB6E-A3A82EE09C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0E4D0C6-29DE-4A10-98DA-7E6E452C0E34}" type="datetime1">
              <a:rPr lang="en-US" smtClean="0"/>
              <a:pPr/>
              <a:t>3/12/2019</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AF9050F-001D-48F3-A6AD-8C035EDFE6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5605B9-84B0-4508-A7D9-5338F0F58DFF}" type="datetime1">
              <a:rPr lang="en-US" smtClean="0"/>
              <a:pPr/>
              <a:t>3/12/2019</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9C072C-3058-43C2-994B-943BE215B5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C25D892F-8A4B-4A16-A77F-86659EFA17BF}" type="datetime1">
              <a:rPr lang="en-US" smtClean="0"/>
              <a:pPr/>
              <a:t>3/12/2019</a:t>
            </a:fld>
            <a:endParaRPr lang="en-US"/>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9875DEC-153E-466C-BAB2-BD3FC4E7D5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982F62BD-D565-45D6-82F9-A66C246AFAA5}" type="datetime1">
              <a:rPr lang="en-US" smtClean="0"/>
              <a:pPr/>
              <a:t>3/12/2019</a:t>
            </a:fld>
            <a:endParaRPr lang="en-US"/>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955E114-D690-4AD2-99E0-1974830065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47E5D075-B175-405A-8934-C848A1E21714}" type="datetime1">
              <a:rPr lang="en-US" smtClean="0"/>
              <a:pPr/>
              <a:t>3/12/2019</a:t>
            </a:fld>
            <a:endParaRPr lang="en-US"/>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9A65F87-E993-4919-AD5E-07DC44D854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81258-F44E-49BC-AE21-E323BB0C3A09}" type="datetime1">
              <a:rPr lang="en-US" smtClean="0"/>
              <a:pPr/>
              <a:t>3/12/2019</a:t>
            </a:fld>
            <a:endParaRPr lang="en-US"/>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A4C15CA-0E68-4936-A87E-A2E21D94DC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AD04C3-4A44-41A8-BA5C-17D6D2A246C1}" type="datetime1">
              <a:rPr lang="en-US" smtClean="0"/>
              <a:pPr/>
              <a:t>3/12/2019</a:t>
            </a:fld>
            <a:endParaRPr lang="en-US"/>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A0B9C28-E3FD-42B2-801F-E6DA29CEE2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F2376-8853-4C3F-B60E-8239FEA052DA}" type="datetime1">
              <a:rPr lang="en-US" smtClean="0"/>
              <a:pPr/>
              <a:t>3/12/2019</a:t>
            </a:fld>
            <a:endParaRPr lang="en-US"/>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220E280-ADFC-4EEE-A175-79EEC2673A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65F79-B83E-4D26-B536-A01356D7A0CF}" type="datetime1">
              <a:rPr lang="en-US" smtClean="0"/>
              <a:pPr/>
              <a:t>3/12/2019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AF156-437A-4C76-B4F0-9E2EBA4964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3" cstate="print"/>
          <a:srcRect l="1051" r="800" b="504"/>
          <a:stretch>
            <a:fillRect/>
          </a:stretch>
        </p:blipFill>
        <p:spPr bwMode="auto">
          <a:xfrm>
            <a:off x="0" y="0"/>
            <a:ext cx="9144000" cy="6840538"/>
          </a:xfrm>
          <a:prstGeom prst="rect">
            <a:avLst/>
          </a:prstGeom>
          <a:noFill/>
          <a:ln w="9525">
            <a:noFill/>
            <a:miter lim="800000"/>
            <a:headEnd/>
            <a:tailEnd/>
          </a:ln>
        </p:spPr>
      </p:pic>
      <p:sp>
        <p:nvSpPr>
          <p:cNvPr id="15362" name="TextBox 3"/>
          <p:cNvSpPr txBox="1">
            <a:spLocks noChangeArrowheads="1"/>
          </p:cNvSpPr>
          <p:nvPr/>
        </p:nvSpPr>
        <p:spPr bwMode="auto">
          <a:xfrm>
            <a:off x="2895600" y="3505200"/>
            <a:ext cx="6248400" cy="1200329"/>
          </a:xfrm>
          <a:prstGeom prst="rect">
            <a:avLst/>
          </a:prstGeom>
          <a:noFill/>
          <a:ln w="9525">
            <a:noFill/>
            <a:miter lim="800000"/>
            <a:headEnd/>
            <a:tailEnd/>
          </a:ln>
        </p:spPr>
        <p:txBody>
          <a:bodyPr>
            <a:spAutoFit/>
          </a:bodyPr>
          <a:lstStyle/>
          <a:p>
            <a:pPr algn="ctr"/>
            <a:r>
              <a:rPr lang="id-ID" sz="3600" dirty="0">
                <a:solidFill>
                  <a:srgbClr val="FFC000"/>
                </a:solidFill>
                <a:latin typeface="Arial Black" pitchFamily="4" charset="0"/>
              </a:rPr>
              <a:t>KOMUNIKASI DALAM KEPERAWATAN 1</a:t>
            </a:r>
            <a:endParaRPr lang="en-US" sz="3600" dirty="0">
              <a:solidFill>
                <a:srgbClr val="FFC000"/>
              </a:solidFill>
              <a:latin typeface="Arial Black" pitchFamily="4" charset="0"/>
            </a:endParaRPr>
          </a:p>
        </p:txBody>
      </p:sp>
      <p:sp>
        <p:nvSpPr>
          <p:cNvPr id="5" name="TextBox 4"/>
          <p:cNvSpPr txBox="1"/>
          <p:nvPr/>
        </p:nvSpPr>
        <p:spPr>
          <a:xfrm>
            <a:off x="3429000" y="5029200"/>
            <a:ext cx="5181600" cy="1446550"/>
          </a:xfrm>
          <a:prstGeom prst="rect">
            <a:avLst/>
          </a:prstGeom>
          <a:noFill/>
        </p:spPr>
        <p:txBody>
          <a:bodyPr wrap="square" rtlCol="0">
            <a:spAutoFit/>
          </a:bodyPr>
          <a:lstStyle/>
          <a:p>
            <a:pPr algn="ctr"/>
            <a:r>
              <a:rPr lang="id-ID" sz="2200" b="1" dirty="0">
                <a:solidFill>
                  <a:schemeClr val="bg1"/>
                </a:solidFill>
              </a:rPr>
              <a:t>PERTEMUAN 1</a:t>
            </a:r>
          </a:p>
          <a:p>
            <a:pPr algn="ctr"/>
            <a:r>
              <a:rPr lang="id-ID" sz="2200" b="1" dirty="0">
                <a:solidFill>
                  <a:schemeClr val="bg1"/>
                </a:solidFill>
              </a:rPr>
              <a:t>YAYAH KARYANAN, S.Sos, MM</a:t>
            </a:r>
          </a:p>
          <a:p>
            <a:pPr algn="ctr"/>
            <a:r>
              <a:rPr lang="id-ID" sz="2200" b="1" dirty="0">
                <a:solidFill>
                  <a:schemeClr val="bg1"/>
                </a:solidFill>
              </a:rPr>
              <a:t>Program Studi Ilmu Keperawatan</a:t>
            </a:r>
          </a:p>
          <a:p>
            <a:pPr algn="ctr"/>
            <a:r>
              <a:rPr lang="id-ID" sz="2200" b="1" dirty="0">
                <a:solidFill>
                  <a:schemeClr val="bg1"/>
                </a:solidFill>
              </a:rPr>
              <a:t>Fakultas Ilmu-ilmu Kesehatan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lnSpcReduction="10000"/>
          </a:bodyPr>
          <a:lstStyle/>
          <a:p>
            <a:r>
              <a:rPr lang="id-ID" dirty="0">
                <a:latin typeface="Aharoni" pitchFamily="2" charset="-79"/>
                <a:cs typeface="Aharoni" pitchFamily="2" charset="-79"/>
              </a:rPr>
              <a:t>Dalam profesi keperawatan komunikasi menjadi lebih bermakna karena merupakan metoda utama dalam mengimplementasikan proses keperawatan</a:t>
            </a:r>
          </a:p>
          <a:p>
            <a:r>
              <a:rPr lang="id-ID" dirty="0">
                <a:latin typeface="Aharoni" pitchFamily="2" charset="-79"/>
                <a:cs typeface="Aharoni" pitchFamily="2" charset="-79"/>
              </a:rPr>
              <a:t>Komunikator merupakan peran sentral dari semua peran perawat yang ada.</a:t>
            </a:r>
          </a:p>
          <a:p>
            <a:r>
              <a:rPr lang="id-ID" dirty="0">
                <a:latin typeface="Aharoni" pitchFamily="2" charset="-79"/>
                <a:cs typeface="Aharoni" pitchFamily="2" charset="-79"/>
              </a:rPr>
              <a:t>Kualitas komunikasi adalah faktor kritis dalam memenuhi kebutuhan klien</a:t>
            </a:r>
          </a:p>
          <a:p>
            <a:endParaRPr lang="id-ID" dirty="0"/>
          </a:p>
          <a:p>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latin typeface="Aharoni" pitchFamily="2" charset="-79"/>
                <a:cs typeface="Aharoni" pitchFamily="2" charset="-79"/>
              </a:rPr>
              <a:t>Tanpa komunikasi yang jelas adalahTIDAK MUNGKIN memberikan pelayanan keperawatan yang efektif,membuat keputusan dengan klien /keluarga, melindungi klien dari ancaman kesejahteraan,mengkoordinasi dan mengatur perawatan klien serta memberikan pendidikan .kesehatan.</a:t>
            </a:r>
          </a:p>
          <a:p>
            <a:endParaRPr lang="id-ID"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20000"/>
          </a:bodyPr>
          <a:lstStyle/>
          <a:p>
            <a:pPr>
              <a:buNone/>
            </a:pPr>
            <a:r>
              <a:rPr lang="id-ID" dirty="0">
                <a:latin typeface="Aharoni" pitchFamily="2" charset="-79"/>
                <a:cs typeface="Aharoni" pitchFamily="2" charset="-79"/>
              </a:rPr>
              <a:t>Keuntungan Perawat yang memiliki ketrampilan berkomunikasi secara terapeutikadalah</a:t>
            </a:r>
          </a:p>
          <a:p>
            <a:pPr>
              <a:buNone/>
            </a:pPr>
            <a:r>
              <a:rPr lang="id-ID" dirty="0">
                <a:latin typeface="Aharoni" pitchFamily="2" charset="-79"/>
                <a:cs typeface="Aharoni" pitchFamily="2" charset="-79"/>
              </a:rPr>
              <a:t>1.Mudah menjalin hubungan rasa percaya dengan klien</a:t>
            </a:r>
          </a:p>
          <a:p>
            <a:pPr>
              <a:buNone/>
            </a:pPr>
            <a:r>
              <a:rPr lang="id-ID" dirty="0">
                <a:latin typeface="Aharoni" pitchFamily="2" charset="-79"/>
                <a:cs typeface="Aharoni" pitchFamily="2" charset="-79"/>
              </a:rPr>
              <a:t>2.Mencegah terjadinya masalah legal,</a:t>
            </a:r>
          </a:p>
          <a:p>
            <a:pPr>
              <a:buNone/>
            </a:pPr>
            <a:r>
              <a:rPr lang="id-ID" dirty="0">
                <a:latin typeface="Aharoni" pitchFamily="2" charset="-79"/>
                <a:cs typeface="Aharoni" pitchFamily="2" charset="-79"/>
              </a:rPr>
              <a:t>3.Memberikan kepuasan profesional dalam pelayanan keperawatan</a:t>
            </a:r>
          </a:p>
          <a:p>
            <a:pPr>
              <a:buNone/>
            </a:pPr>
            <a:r>
              <a:rPr lang="id-ID" dirty="0">
                <a:latin typeface="Aharoni" pitchFamily="2" charset="-79"/>
                <a:cs typeface="Aharoni" pitchFamily="2" charset="-79"/>
              </a:rPr>
              <a:t>4.Meningkatkan citra profesi keperawatan</a:t>
            </a:r>
          </a:p>
          <a:p>
            <a:pPr>
              <a:buNone/>
            </a:pPr>
            <a:r>
              <a:rPr lang="id-ID" dirty="0">
                <a:latin typeface="Aharoni" pitchFamily="2" charset="-79"/>
                <a:cs typeface="Aharoni" pitchFamily="2" charset="-79"/>
              </a:rPr>
              <a:t>5.Meningkatkan citra rumah sakit</a:t>
            </a:r>
          </a:p>
          <a:p>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Pengertian Komunikasi</a:t>
            </a:r>
          </a:p>
        </p:txBody>
      </p:sp>
      <p:sp>
        <p:nvSpPr>
          <p:cNvPr id="3" name="Content Placeholder 2"/>
          <p:cNvSpPr>
            <a:spLocks noGrp="1"/>
          </p:cNvSpPr>
          <p:nvPr>
            <p:ph idx="1"/>
          </p:nvPr>
        </p:nvSpPr>
        <p:spPr/>
        <p:txBody>
          <a:bodyPr>
            <a:normAutofit fontScale="92500" lnSpcReduction="10000"/>
          </a:bodyPr>
          <a:lstStyle/>
          <a:p>
            <a:r>
              <a:rPr lang="id-ID" dirty="0">
                <a:latin typeface="Aharoni" pitchFamily="2" charset="-79"/>
                <a:cs typeface="Aharoni" pitchFamily="2" charset="-79"/>
              </a:rPr>
              <a:t>Komunikasi merupakan proses kompleks yang melibatkan perilaku dan memungkinkan individu untuk berhubungan dengan orang lain dan dunia sekitarnya</a:t>
            </a:r>
          </a:p>
          <a:p>
            <a:r>
              <a:rPr lang="id-ID" dirty="0">
                <a:latin typeface="Aharoni" pitchFamily="2" charset="-79"/>
                <a:cs typeface="Aharoni" pitchFamily="2" charset="-79"/>
              </a:rPr>
              <a:t>Komunikasi terapeutik :</a:t>
            </a:r>
          </a:p>
          <a:p>
            <a:pPr>
              <a:buNone/>
            </a:pPr>
            <a:r>
              <a:rPr lang="id-ID" dirty="0">
                <a:latin typeface="Aharoni" pitchFamily="2" charset="-79"/>
                <a:cs typeface="Aharoni" pitchFamily="2" charset="-79"/>
              </a:rPr>
              <a:t>     “ Merupakan cara untuk membina hubungan yg terapeutik  , dimana dalam prosesnya terjadi penyampaian informasi dan pertukaran perasaan serta pikiran”.</a:t>
            </a:r>
          </a:p>
          <a:p>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20000"/>
          </a:bodyPr>
          <a:lstStyle/>
          <a:p>
            <a:r>
              <a:rPr lang="id-ID" dirty="0">
                <a:latin typeface="Aharoni" pitchFamily="2" charset="-79"/>
                <a:cs typeface="Aharoni" pitchFamily="2" charset="-79"/>
              </a:rPr>
              <a:t>Tujuan Komunikasi Terapeutik</a:t>
            </a:r>
          </a:p>
          <a:p>
            <a:pPr>
              <a:buNone/>
            </a:pPr>
            <a:r>
              <a:rPr lang="id-ID" dirty="0">
                <a:latin typeface="Aharoni" pitchFamily="2" charset="-79"/>
                <a:cs typeface="Aharoni" pitchFamily="2" charset="-79"/>
              </a:rPr>
              <a:t>    “ Mempengaruhi perilaku orang lain. “</a:t>
            </a:r>
          </a:p>
          <a:p>
            <a:r>
              <a:rPr lang="id-ID" dirty="0">
                <a:latin typeface="Aharoni" pitchFamily="2" charset="-79"/>
                <a:cs typeface="Aharoni" pitchFamily="2" charset="-79"/>
              </a:rPr>
              <a:t>Berarti keberhasilan intervensi keperawatan tergantung pada komunikasi karena proses keperawatan ditujukan untuk merubah perilakuuntuk mencapai derajat kesehatan yang optimal.</a:t>
            </a:r>
          </a:p>
          <a:p>
            <a:r>
              <a:rPr lang="id-ID" dirty="0">
                <a:latin typeface="Aharoni" pitchFamily="2" charset="-79"/>
                <a:cs typeface="Aharoni" pitchFamily="2" charset="-79"/>
              </a:rPr>
              <a:t>Fungsi Komunikasi Terapeutik</a:t>
            </a:r>
          </a:p>
          <a:p>
            <a:pPr>
              <a:buNone/>
            </a:pPr>
            <a:r>
              <a:rPr lang="id-ID" dirty="0">
                <a:latin typeface="Aharoni" pitchFamily="2" charset="-79"/>
                <a:cs typeface="Aharoni" pitchFamily="2" charset="-79"/>
              </a:rPr>
              <a:t>     “ Untuk membina hubungan perawat – klien yangterapeutik”.</a:t>
            </a:r>
          </a:p>
          <a:p>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lnSpcReduction="10000"/>
          </a:bodyPr>
          <a:lstStyle/>
          <a:p>
            <a:r>
              <a:rPr lang="id-ID" dirty="0">
                <a:latin typeface="Aharoni" pitchFamily="2" charset="-79"/>
                <a:cs typeface="Aharoni" pitchFamily="2" charset="-79"/>
              </a:rPr>
              <a:t>Hubungan yang therapeutik adalah pengalaman belajar bersama dan pengalaman untuk memperbaiki emosi klien.</a:t>
            </a:r>
          </a:p>
          <a:p>
            <a:r>
              <a:rPr lang="id-ID" dirty="0">
                <a:latin typeface="Aharoni" pitchFamily="2" charset="-79"/>
                <a:cs typeface="Aharoni" pitchFamily="2" charset="-79"/>
              </a:rPr>
              <a:t>Dalam hubungan ini perawat memakai diri sendiri dan teknik pendekatan yang khusus dalam bekerja dengan klien untuk memberi pengertian dan merubah perilaku klien.</a:t>
            </a:r>
          </a:p>
          <a:p>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lnSpcReduction="10000"/>
          </a:bodyPr>
          <a:lstStyle/>
          <a:p>
            <a:r>
              <a:rPr lang="id-ID" dirty="0">
                <a:latin typeface="Aharoni" pitchFamily="2" charset="-79"/>
                <a:cs typeface="Aharoni" pitchFamily="2" charset="-79"/>
              </a:rPr>
              <a:t>Hubungan yang therapeutik adalah pengalaman belajar bersama dan pengalaman untuk memperbaiki emosi klien.</a:t>
            </a:r>
          </a:p>
          <a:p>
            <a:r>
              <a:rPr lang="id-ID" dirty="0">
                <a:latin typeface="Aharoni" pitchFamily="2" charset="-79"/>
                <a:cs typeface="Aharoni" pitchFamily="2" charset="-79"/>
              </a:rPr>
              <a:t>Dalam hubungan ini perawat memakai diri sendiri dan teknik pendekatan yang khusus dalam bekerja dengan klien untuk memberi pengertian dan merubah perilaku klien</a:t>
            </a:r>
            <a:endParaRPr lang="id-ID"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85000" lnSpcReduction="10000"/>
          </a:bodyPr>
          <a:lstStyle/>
          <a:p>
            <a:r>
              <a:rPr lang="id-ID" dirty="0">
                <a:latin typeface="Aharoni" pitchFamily="2" charset="-79"/>
                <a:cs typeface="Aharoni" pitchFamily="2" charset="-79"/>
              </a:rPr>
              <a:t>Jenis komunikasi yang paling lazim digunakan dalam pelayanan keperawatan di rumah sakit dalam hubungan perawat pasien adalah pertukaran informasi secara verbal terutama pembicaraan dengan tatap muka.</a:t>
            </a:r>
          </a:p>
          <a:p>
            <a:r>
              <a:rPr lang="id-ID" dirty="0">
                <a:latin typeface="Aharoni" pitchFamily="2" charset="-79"/>
                <a:cs typeface="Aharoni" pitchFamily="2" charset="-79"/>
              </a:rPr>
              <a:t>Kemampuan perawat melakukan komunikasi verbal akan menentukan kualitas asuhan yang diberikan.</a:t>
            </a:r>
          </a:p>
          <a:p>
            <a:r>
              <a:rPr lang="id-ID" dirty="0">
                <a:latin typeface="Aharoni" pitchFamily="2" charset="-79"/>
                <a:cs typeface="Aharoni" pitchFamily="2" charset="-79"/>
              </a:rPr>
              <a:t>Komunikasi verbal digunakan perawat dalam setiap tahapan pelaksanaan proses keperawatan</a:t>
            </a:r>
          </a:p>
          <a:p>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200" dirty="0">
                <a:latin typeface="Algerian" pitchFamily="82" charset="0"/>
              </a:rPr>
              <a:t/>
            </a:r>
            <a:br>
              <a:rPr lang="id-ID" sz="3200" dirty="0">
                <a:latin typeface="Algerian" pitchFamily="82" charset="0"/>
              </a:rPr>
            </a:br>
            <a:r>
              <a:rPr lang="id-ID" sz="3200" dirty="0">
                <a:latin typeface="Algerian" pitchFamily="82" charset="0"/>
              </a:rPr>
              <a:t>Komunikasi Verbal yang efektif harus:</a:t>
            </a:r>
            <a:endParaRPr lang="id-ID" sz="3200" dirty="0"/>
          </a:p>
        </p:txBody>
      </p:sp>
      <p:sp>
        <p:nvSpPr>
          <p:cNvPr id="3" name="Content Placeholder 2"/>
          <p:cNvSpPr>
            <a:spLocks noGrp="1"/>
          </p:cNvSpPr>
          <p:nvPr>
            <p:ph idx="1"/>
          </p:nvPr>
        </p:nvSpPr>
        <p:spPr/>
        <p:txBody>
          <a:bodyPr>
            <a:normAutofit fontScale="62500" lnSpcReduction="20000"/>
          </a:bodyPr>
          <a:lstStyle/>
          <a:p>
            <a:pPr>
              <a:buNone/>
            </a:pPr>
            <a:r>
              <a:rPr lang="id-ID" b="1" dirty="0">
                <a:latin typeface="Aharoni" pitchFamily="2" charset="-79"/>
                <a:cs typeface="Aharoni" pitchFamily="2" charset="-79"/>
              </a:rPr>
              <a:t>1.Jelas dan ringkas</a:t>
            </a:r>
          </a:p>
          <a:p>
            <a:pPr>
              <a:buNone/>
            </a:pPr>
            <a:r>
              <a:rPr lang="id-ID" b="1" dirty="0">
                <a:latin typeface="Aharoni" pitchFamily="2" charset="-79"/>
                <a:cs typeface="Aharoni" pitchFamily="2" charset="-79"/>
              </a:rPr>
              <a:t>2. Perbendaharaan Kata</a:t>
            </a:r>
          </a:p>
          <a:p>
            <a:pPr>
              <a:buNone/>
            </a:pPr>
            <a:r>
              <a:rPr lang="id-ID" b="1" dirty="0">
                <a:latin typeface="Aharoni" pitchFamily="2" charset="-79"/>
                <a:cs typeface="Aharoni" pitchFamily="2" charset="-79"/>
              </a:rPr>
              <a:t>3. Arti denotatif dan konotatif </a:t>
            </a:r>
          </a:p>
          <a:p>
            <a:pPr>
              <a:buNone/>
            </a:pPr>
            <a:endParaRPr lang="id-ID" b="1" dirty="0">
              <a:latin typeface="Aharoni" pitchFamily="2" charset="-79"/>
              <a:cs typeface="Aharoni" pitchFamily="2" charset="-79"/>
            </a:endParaRPr>
          </a:p>
          <a:p>
            <a:pPr marL="0" indent="0">
              <a:buNone/>
            </a:pPr>
            <a:r>
              <a:rPr lang="id-ID" b="1" dirty="0">
                <a:latin typeface="Aharoni" pitchFamily="2" charset="-79"/>
                <a:cs typeface="Aharoni" pitchFamily="2" charset="-79"/>
              </a:rPr>
              <a:t> Denotatif memberikan pengertian yang sama terhadap kata yang digunakan sedangkan </a:t>
            </a:r>
          </a:p>
          <a:p>
            <a:pPr marL="0" indent="0">
              <a:buNone/>
            </a:pPr>
            <a:r>
              <a:rPr lang="id-ID" b="1" dirty="0">
                <a:latin typeface="Aharoni" pitchFamily="2" charset="-79"/>
                <a:cs typeface="Aharoni" pitchFamily="2" charset="-79"/>
              </a:rPr>
              <a:t>Konotatif merupakan pikiran, perasaan atau ide yang terdapat dalam suatu kata. </a:t>
            </a:r>
          </a:p>
          <a:p>
            <a:pPr marL="0" indent="0">
              <a:buNone/>
            </a:pPr>
            <a:r>
              <a:rPr lang="id-ID" b="1" dirty="0">
                <a:latin typeface="Aharoni" pitchFamily="2" charset="-79"/>
                <a:cs typeface="Aharoni" pitchFamily="2" charset="-79"/>
              </a:rPr>
              <a:t>Contoh : Serius kritis </a:t>
            </a:r>
          </a:p>
          <a:p>
            <a:pPr marL="0" indent="0">
              <a:buNone/>
            </a:pPr>
            <a:r>
              <a:rPr lang="id-ID" b="1" dirty="0">
                <a:latin typeface="Aharoni" pitchFamily="2" charset="-79"/>
                <a:cs typeface="Aharoni" pitchFamily="2" charset="-79"/>
              </a:rPr>
              <a:t>               Maaf ikut prihatin</a:t>
            </a:r>
          </a:p>
          <a:p>
            <a:pPr>
              <a:buNone/>
            </a:pPr>
            <a:endParaRPr lang="id-ID" b="1" dirty="0">
              <a:latin typeface="Aharoni" pitchFamily="2" charset="-79"/>
              <a:cs typeface="Aharoni" pitchFamily="2" charset="-79"/>
            </a:endParaRPr>
          </a:p>
          <a:p>
            <a:pPr>
              <a:buNone/>
            </a:pPr>
            <a:r>
              <a:rPr lang="id-ID" b="1" dirty="0">
                <a:latin typeface="Aharoni" pitchFamily="2" charset="-79"/>
                <a:cs typeface="Aharoni" pitchFamily="2" charset="-79"/>
              </a:rPr>
              <a:t>1. Selaan dan kesempatan berbicara</a:t>
            </a:r>
          </a:p>
          <a:p>
            <a:pPr>
              <a:buNone/>
            </a:pPr>
            <a:r>
              <a:rPr lang="id-ID" b="1" dirty="0">
                <a:latin typeface="Aharoni" pitchFamily="2" charset="-79"/>
                <a:cs typeface="Aharoni" pitchFamily="2" charset="-79"/>
              </a:rPr>
              <a:t>2. Waktu dan relevansi</a:t>
            </a:r>
          </a:p>
          <a:p>
            <a:pPr>
              <a:buNone/>
            </a:pPr>
            <a:r>
              <a:rPr lang="id-ID" b="1" dirty="0">
                <a:latin typeface="Aharoni" pitchFamily="2" charset="-79"/>
                <a:cs typeface="Aharoni" pitchFamily="2" charset="-79"/>
              </a:rPr>
              <a:t>3. Humor</a:t>
            </a:r>
            <a:r>
              <a:rPr lang="id-ID" dirty="0">
                <a:latin typeface="Aharoni" pitchFamily="2" charset="-79"/>
                <a:cs typeface="Aharoni" pitchFamily="2" charset="-79"/>
              </a:rPr>
              <a:t> </a:t>
            </a:r>
          </a:p>
          <a:p>
            <a:pPr>
              <a:buNone/>
            </a:pPr>
            <a:r>
              <a:rPr lang="id-ID" dirty="0"/>
              <a:t> </a:t>
            </a:r>
          </a:p>
          <a:p>
            <a:endParaRPr lang="id-ID"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200" dirty="0">
                <a:latin typeface="Algerian" pitchFamily="82" charset="0"/>
              </a:rPr>
              <a:t/>
            </a:r>
            <a:br>
              <a:rPr lang="id-ID" sz="3200" dirty="0">
                <a:latin typeface="Algerian" pitchFamily="82" charset="0"/>
              </a:rPr>
            </a:br>
            <a:r>
              <a:rPr lang="id-ID" sz="3200" dirty="0">
                <a:latin typeface="Algerian" pitchFamily="82" charset="0"/>
              </a:rPr>
              <a:t>Pengembangan konsep </a:t>
            </a:r>
            <a:br>
              <a:rPr lang="id-ID" sz="3200" dirty="0">
                <a:latin typeface="Algerian" pitchFamily="82" charset="0"/>
              </a:rPr>
            </a:br>
            <a:r>
              <a:rPr lang="id-ID" sz="3200" dirty="0">
                <a:latin typeface="Algerian" pitchFamily="82" charset="0"/>
              </a:rPr>
              <a:t>Helping Relationship</a:t>
            </a:r>
            <a:endParaRPr lang="id-ID" sz="3200" dirty="0"/>
          </a:p>
        </p:txBody>
      </p:sp>
      <p:sp>
        <p:nvSpPr>
          <p:cNvPr id="3" name="Content Placeholder 2"/>
          <p:cNvSpPr>
            <a:spLocks noGrp="1"/>
          </p:cNvSpPr>
          <p:nvPr>
            <p:ph idx="1"/>
          </p:nvPr>
        </p:nvSpPr>
        <p:spPr/>
        <p:txBody>
          <a:bodyPr>
            <a:normAutofit fontScale="85000" lnSpcReduction="20000"/>
          </a:bodyPr>
          <a:lstStyle/>
          <a:p>
            <a:r>
              <a:rPr lang="id-ID" dirty="0">
                <a:latin typeface="Aharoni" pitchFamily="2" charset="-79"/>
                <a:cs typeface="Aharoni" pitchFamily="2" charset="-79"/>
              </a:rPr>
              <a:t>Hubungan saling membantu merupakan interaksi yang membentuk suasana gerak para pelaku mencapai tujuan bersama.</a:t>
            </a:r>
          </a:p>
          <a:p>
            <a:pPr>
              <a:buNone/>
            </a:pPr>
            <a:endParaRPr lang="id-ID" dirty="0">
              <a:latin typeface="Aharoni" pitchFamily="2" charset="-79"/>
              <a:cs typeface="Aharoni" pitchFamily="2" charset="-79"/>
            </a:endParaRPr>
          </a:p>
          <a:p>
            <a:pPr algn="ctr">
              <a:buNone/>
            </a:pPr>
            <a:r>
              <a:rPr lang="id-ID" dirty="0">
                <a:latin typeface="Aharoni" pitchFamily="2" charset="-79"/>
                <a:cs typeface="Aharoni" pitchFamily="2" charset="-79"/>
              </a:rPr>
              <a:t>Pemenuhan kebutuhan pasien</a:t>
            </a:r>
          </a:p>
          <a:p>
            <a:pPr algn="ctr">
              <a:buNone/>
            </a:pPr>
            <a:endParaRPr lang="id-ID" dirty="0"/>
          </a:p>
          <a:p>
            <a:endParaRPr lang="id-ID" dirty="0"/>
          </a:p>
          <a:p>
            <a:r>
              <a:rPr lang="id-ID" dirty="0">
                <a:latin typeface="Aharoni" pitchFamily="2" charset="-79"/>
                <a:cs typeface="Aharoni" pitchFamily="2" charset="-79"/>
              </a:rPr>
              <a:t>Meningkatnya independensi pasien</a:t>
            </a:r>
          </a:p>
          <a:p>
            <a:pPr>
              <a:buNone/>
            </a:pPr>
            <a:r>
              <a:rPr lang="id-ID" dirty="0">
                <a:latin typeface="Aharoni" pitchFamily="2" charset="-79"/>
                <a:cs typeface="Aharoni" pitchFamily="2" charset="-79"/>
              </a:rPr>
              <a:t>     ( Memandirikan pasien )</a:t>
            </a:r>
          </a:p>
          <a:p>
            <a:pPr>
              <a:buNone/>
            </a:pPr>
            <a:r>
              <a:rPr lang="id-ID" dirty="0">
                <a:latin typeface="Aharoni" pitchFamily="2" charset="-79"/>
                <a:cs typeface="Aharoni" pitchFamily="2" charset="-79"/>
              </a:rPr>
              <a:t>              -.  Meningkatnya Harga diri</a:t>
            </a:r>
          </a:p>
          <a:p>
            <a:pPr>
              <a:buNone/>
            </a:pPr>
            <a:r>
              <a:rPr lang="id-ID" dirty="0">
                <a:latin typeface="Aharoni" pitchFamily="2" charset="-79"/>
                <a:cs typeface="Aharoni" pitchFamily="2" charset="-79"/>
              </a:rPr>
              <a:t>               -. Meningkatnya kesejahteraan fisik</a:t>
            </a:r>
          </a:p>
          <a:p>
            <a:endParaRPr lang="id-ID" dirty="0"/>
          </a:p>
        </p:txBody>
      </p:sp>
      <p:sp>
        <p:nvSpPr>
          <p:cNvPr id="4" name="Curved Right Arrow 3"/>
          <p:cNvSpPr/>
          <p:nvPr/>
        </p:nvSpPr>
        <p:spPr>
          <a:xfrm>
            <a:off x="714348" y="2786058"/>
            <a:ext cx="731520" cy="8572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5" name="Down Arrow 4"/>
          <p:cNvSpPr/>
          <p:nvPr/>
        </p:nvSpPr>
        <p:spPr>
          <a:xfrm>
            <a:off x="4214810" y="3714752"/>
            <a:ext cx="48463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078" name="Content Placeholder 7"/>
          <p:cNvPicPr>
            <a:picLocks noGrp="1" noChangeAspect="1"/>
          </p:cNvPicPr>
          <p:nvPr>
            <p:ph idx="1"/>
          </p:nvPr>
        </p:nvPicPr>
        <p:blipFill>
          <a:blip r:embed="rId4" cstate="print"/>
          <a:srcRect/>
          <a:stretch>
            <a:fillRect/>
          </a:stretch>
        </p:blipFill>
        <p:spPr>
          <a:xfrm>
            <a:off x="381000" y="1560731"/>
            <a:ext cx="9144000" cy="4840287"/>
          </a:xfrm>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2800" dirty="0">
                <a:latin typeface="Algerian" pitchFamily="82" charset="0"/>
              </a:rPr>
              <a:t/>
            </a:r>
            <a:br>
              <a:rPr lang="id-ID" sz="2800" dirty="0">
                <a:latin typeface="Algerian" pitchFamily="82" charset="0"/>
              </a:rPr>
            </a:br>
            <a:r>
              <a:rPr lang="id-ID" sz="2800" dirty="0">
                <a:latin typeface="Algerian" pitchFamily="82" charset="0"/>
              </a:rPr>
              <a:t>Karakteristik perawat agar tercapai“</a:t>
            </a:r>
            <a:br>
              <a:rPr lang="id-ID" sz="2800" dirty="0">
                <a:latin typeface="Algerian" pitchFamily="82" charset="0"/>
              </a:rPr>
            </a:br>
            <a:r>
              <a:rPr lang="id-ID" sz="2800" dirty="0">
                <a:latin typeface="Algerian" pitchFamily="82" charset="0"/>
              </a:rPr>
              <a:t>helping relationship</a:t>
            </a:r>
            <a:endParaRPr lang="id-ID" sz="2800" dirty="0"/>
          </a:p>
        </p:txBody>
      </p:sp>
      <p:sp>
        <p:nvSpPr>
          <p:cNvPr id="3" name="Content Placeholder 2"/>
          <p:cNvSpPr>
            <a:spLocks noGrp="1"/>
          </p:cNvSpPr>
          <p:nvPr>
            <p:ph idx="1"/>
          </p:nvPr>
        </p:nvSpPr>
        <p:spPr/>
        <p:txBody>
          <a:bodyPr>
            <a:normAutofit fontScale="92500"/>
          </a:bodyPr>
          <a:lstStyle/>
          <a:p>
            <a:pPr>
              <a:buNone/>
            </a:pPr>
            <a:r>
              <a:rPr lang="id-ID" dirty="0">
                <a:latin typeface="Aharoni" pitchFamily="2" charset="-79"/>
                <a:cs typeface="Aharoni" pitchFamily="2" charset="-79"/>
              </a:rPr>
              <a:t>. Kesadaran diri terhadap nilai yg dianutnya</a:t>
            </a:r>
          </a:p>
          <a:p>
            <a:pPr>
              <a:buNone/>
            </a:pPr>
            <a:r>
              <a:rPr lang="id-ID" dirty="0">
                <a:latin typeface="Aharoni" pitchFamily="2" charset="-79"/>
                <a:cs typeface="Aharoni" pitchFamily="2" charset="-79"/>
              </a:rPr>
              <a:t>2.Kemampuan u/ menganalisa perasaannya sendiri. Perawat secara bertahap belajar mengenal dan mengatasi berbagai perasaan yg dialaminya seperti : rasa malu, marah, kecewa , putus asa.</a:t>
            </a:r>
          </a:p>
          <a:p>
            <a:pPr>
              <a:buNone/>
            </a:pPr>
            <a:r>
              <a:rPr lang="id-ID" dirty="0">
                <a:latin typeface="Aharoni" pitchFamily="2" charset="-79"/>
                <a:cs typeface="Aharoni" pitchFamily="2" charset="-79"/>
              </a:rPr>
              <a:t>3. Kemampuan menjadi contoh  Peran Perawat perlu mempunyai pola dan gaya hidupyg seha</a:t>
            </a:r>
            <a:endParaRPr lang="id-ID"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a:buNone/>
            </a:pPr>
            <a:r>
              <a:rPr lang="id-ID" dirty="0">
                <a:latin typeface="Aharoni" pitchFamily="2" charset="-79"/>
                <a:cs typeface="Aharoni" pitchFamily="2" charset="-79"/>
              </a:rPr>
              <a:t>4. Altruistik Perawat merasakan kepuasan krn mampu menolong orang lain dgn cara manusiawi.</a:t>
            </a:r>
          </a:p>
          <a:p>
            <a:pPr>
              <a:buNone/>
            </a:pPr>
            <a:r>
              <a:rPr lang="id-ID" sz="4000" dirty="0">
                <a:latin typeface="Aharoni" pitchFamily="2" charset="-79"/>
                <a:cs typeface="Aharoni" pitchFamily="2" charset="-79"/>
              </a:rPr>
              <a:t>5.</a:t>
            </a:r>
            <a:r>
              <a:rPr lang="id-ID" dirty="0">
                <a:latin typeface="Aharoni" pitchFamily="2" charset="-79"/>
                <a:cs typeface="Aharoni" pitchFamily="2" charset="-79"/>
              </a:rPr>
              <a:t> Rasa tanggung jawab etik dan moral. Menjunjung tinggi kesehatan / kesejahteraan.</a:t>
            </a:r>
          </a:p>
          <a:p>
            <a:pPr>
              <a:buNone/>
            </a:pPr>
            <a:r>
              <a:rPr lang="id-ID" sz="4000" dirty="0">
                <a:latin typeface="Aharoni" pitchFamily="2" charset="-79"/>
                <a:cs typeface="Aharoni" pitchFamily="2" charset="-79"/>
              </a:rPr>
              <a:t>6</a:t>
            </a:r>
            <a:r>
              <a:rPr lang="id-ID" dirty="0">
                <a:latin typeface="Aharoni" pitchFamily="2" charset="-79"/>
                <a:cs typeface="Aharoni" pitchFamily="2" charset="-79"/>
              </a:rPr>
              <a:t>.Tanggung jawab</a:t>
            </a:r>
            <a:r>
              <a:rPr lang="id-ID" i="1" dirty="0">
                <a:latin typeface="Aharoni" pitchFamily="2" charset="-79"/>
                <a:cs typeface="Aharoni" pitchFamily="2" charset="-79"/>
              </a:rPr>
              <a:t> </a:t>
            </a:r>
            <a:r>
              <a:rPr lang="id-ID" dirty="0">
                <a:latin typeface="Aharoni" pitchFamily="2" charset="-79"/>
                <a:cs typeface="Aharoni" pitchFamily="2" charset="-79"/>
              </a:rPr>
              <a:t>thd tindakan sendiri dan tanggung jawab dgn orang lain</a:t>
            </a:r>
          </a:p>
          <a:p>
            <a:pPr>
              <a:buNone/>
            </a:pPr>
            <a:endParaRPr lang="id-ID"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2800" dirty="0">
                <a:latin typeface="Algerian" pitchFamily="82" charset="0"/>
              </a:rPr>
              <a:t/>
            </a:r>
            <a:br>
              <a:rPr lang="id-ID" sz="2800" dirty="0">
                <a:latin typeface="Algerian" pitchFamily="82" charset="0"/>
              </a:rPr>
            </a:br>
            <a:r>
              <a:rPr lang="id-ID" sz="2800" dirty="0">
                <a:latin typeface="Algerian" pitchFamily="82" charset="0"/>
              </a:rPr>
              <a:t>Beberapa faktor yang dianggap penting dalam helping relationship</a:t>
            </a:r>
            <a:endParaRPr lang="id-ID" sz="2800" dirty="0"/>
          </a:p>
        </p:txBody>
      </p:sp>
      <p:sp>
        <p:nvSpPr>
          <p:cNvPr id="3" name="Content Placeholder 2"/>
          <p:cNvSpPr>
            <a:spLocks noGrp="1"/>
          </p:cNvSpPr>
          <p:nvPr>
            <p:ph idx="1"/>
          </p:nvPr>
        </p:nvSpPr>
        <p:spPr/>
        <p:txBody>
          <a:bodyPr>
            <a:normAutofit fontScale="92500" lnSpcReduction="20000"/>
          </a:bodyPr>
          <a:lstStyle/>
          <a:p>
            <a:pPr>
              <a:buNone/>
            </a:pPr>
            <a:r>
              <a:rPr lang="id-ID" dirty="0"/>
              <a:t>1. </a:t>
            </a:r>
            <a:r>
              <a:rPr lang="id-ID" dirty="0">
                <a:latin typeface="Aharoni" pitchFamily="2" charset="-79"/>
                <a:cs typeface="Aharoni" pitchFamily="2" charset="-79"/>
              </a:rPr>
              <a:t>Orang yang menawarkan hubungan  harus banyak mengetahui tentang dirinya,menyadari kepentingannya perasaannya dan nuraninya.</a:t>
            </a:r>
          </a:p>
          <a:p>
            <a:pPr>
              <a:buNone/>
            </a:pPr>
            <a:r>
              <a:rPr lang="id-ID" dirty="0">
                <a:latin typeface="Aharoni" pitchFamily="2" charset="-79"/>
                <a:cs typeface="Aharoni" pitchFamily="2" charset="-79"/>
              </a:rPr>
              <a:t>   Menjadi manusia sejati, Real dan dapat diandalkan</a:t>
            </a:r>
          </a:p>
          <a:p>
            <a:pPr>
              <a:buNone/>
            </a:pPr>
            <a:endParaRPr lang="id-ID" dirty="0">
              <a:latin typeface="Aharoni" pitchFamily="2" charset="-79"/>
              <a:cs typeface="Aharoni" pitchFamily="2" charset="-79"/>
            </a:endParaRPr>
          </a:p>
          <a:p>
            <a:pPr>
              <a:buNone/>
            </a:pPr>
            <a:r>
              <a:rPr lang="id-ID" dirty="0">
                <a:latin typeface="Aharoni" pitchFamily="2" charset="-79"/>
                <a:cs typeface="Aharoni" pitchFamily="2" charset="-79"/>
              </a:rPr>
              <a:t>2.Hubungan Perawat pasien ditandai rasa menerima dan sikap yang ramah.Perawat dan pasien harus saling menghormati dan mempercayai</a:t>
            </a:r>
          </a:p>
          <a:p>
            <a:pPr>
              <a:buNone/>
            </a:pPr>
            <a:endParaRPr lang="id-ID"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10000"/>
          </a:bodyPr>
          <a:lstStyle/>
          <a:p>
            <a:pPr>
              <a:buNone/>
            </a:pPr>
            <a:r>
              <a:rPr lang="id-ID" dirty="0"/>
              <a:t>3. </a:t>
            </a:r>
            <a:r>
              <a:rPr lang="id-ID" dirty="0">
                <a:latin typeface="Aharoni" pitchFamily="2" charset="-79"/>
                <a:cs typeface="Aharoni" pitchFamily="2" charset="-79"/>
              </a:rPr>
              <a:t>Pasien perlu diberi kesempatan bebas menjajaki dirinya tanpa kuatir dinilai. Hubungan biasanya menurun jika perawat menghakimi atau menempatkan diri sendiri sebagai tokoh yang mempunyai semua jawaban benar.</a:t>
            </a:r>
          </a:p>
          <a:p>
            <a:pPr>
              <a:buNone/>
            </a:pPr>
            <a:endParaRPr lang="id-ID" dirty="0">
              <a:latin typeface="Aharoni" pitchFamily="2" charset="-79"/>
              <a:cs typeface="Aharoni" pitchFamily="2" charset="-79"/>
            </a:endParaRPr>
          </a:p>
          <a:p>
            <a:pPr>
              <a:buNone/>
            </a:pPr>
            <a:r>
              <a:rPr lang="id-ID" dirty="0">
                <a:latin typeface="Aharoni" pitchFamily="2" charset="-79"/>
                <a:cs typeface="Aharoni" pitchFamily="2" charset="-79"/>
              </a:rPr>
              <a:t>4. Menggunakan kekuatan pasien,mengembangkan motivasi perubahan</a:t>
            </a:r>
          </a:p>
          <a:p>
            <a:pPr>
              <a:buNone/>
            </a:pPr>
            <a:endParaRPr lang="id-ID"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Algerian" pitchFamily="82" charset="0"/>
              </a:rPr>
              <a:t>Fase komunikasi</a:t>
            </a:r>
            <a:endParaRPr lang="id-ID" dirty="0"/>
          </a:p>
        </p:txBody>
      </p:sp>
      <p:sp>
        <p:nvSpPr>
          <p:cNvPr id="6" name="Rectangle 5"/>
          <p:cNvSpPr/>
          <p:nvPr/>
        </p:nvSpPr>
        <p:spPr>
          <a:xfrm>
            <a:off x="5410200" y="3733800"/>
            <a:ext cx="144780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Fase Interaksi</a:t>
            </a:r>
          </a:p>
        </p:txBody>
      </p:sp>
      <p:sp>
        <p:nvSpPr>
          <p:cNvPr id="7" name="Rectangle 6"/>
          <p:cNvSpPr/>
          <p:nvPr/>
        </p:nvSpPr>
        <p:spPr>
          <a:xfrm>
            <a:off x="1295400" y="3733800"/>
            <a:ext cx="137160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Fase  Terminasi</a:t>
            </a:r>
          </a:p>
        </p:txBody>
      </p:sp>
      <p:sp>
        <p:nvSpPr>
          <p:cNvPr id="8" name="Rectangle 7"/>
          <p:cNvSpPr/>
          <p:nvPr/>
        </p:nvSpPr>
        <p:spPr>
          <a:xfrm>
            <a:off x="3505200" y="4953000"/>
            <a:ext cx="167640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Fase Kerja</a:t>
            </a:r>
          </a:p>
        </p:txBody>
      </p:sp>
      <p:sp>
        <p:nvSpPr>
          <p:cNvPr id="9" name="Rectangle 8"/>
          <p:cNvSpPr/>
          <p:nvPr/>
        </p:nvSpPr>
        <p:spPr>
          <a:xfrm>
            <a:off x="3276600" y="2057400"/>
            <a:ext cx="182880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bg1"/>
                </a:solidFill>
              </a:rPr>
              <a:t>Pra Interaksi</a:t>
            </a:r>
          </a:p>
        </p:txBody>
      </p:sp>
      <p:sp>
        <p:nvSpPr>
          <p:cNvPr id="12" name="Curved Left Arrow 11"/>
          <p:cNvSpPr/>
          <p:nvPr/>
        </p:nvSpPr>
        <p:spPr>
          <a:xfrm rot="2139612">
            <a:off x="5839131" y="4802116"/>
            <a:ext cx="731520" cy="1445390"/>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3" name="Curved Left Arrow 12"/>
          <p:cNvSpPr/>
          <p:nvPr/>
        </p:nvSpPr>
        <p:spPr>
          <a:xfrm rot="8938721">
            <a:off x="2013663" y="4902128"/>
            <a:ext cx="731520" cy="1216152"/>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4" name="Curved Left Arrow 13"/>
          <p:cNvSpPr/>
          <p:nvPr/>
        </p:nvSpPr>
        <p:spPr>
          <a:xfrm rot="11919656">
            <a:off x="1714480" y="2143116"/>
            <a:ext cx="731520" cy="1214446"/>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5" name="Curved Left Arrow 14"/>
          <p:cNvSpPr/>
          <p:nvPr/>
        </p:nvSpPr>
        <p:spPr>
          <a:xfrm rot="21043429">
            <a:off x="5595168" y="2206117"/>
            <a:ext cx="1015916" cy="1431955"/>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200" dirty="0">
                <a:latin typeface="Algerian" pitchFamily="82" charset="0"/>
              </a:rPr>
              <a:t/>
            </a:r>
            <a:br>
              <a:rPr lang="id-ID" sz="3200" dirty="0">
                <a:latin typeface="Algerian" pitchFamily="82" charset="0"/>
              </a:rPr>
            </a:br>
            <a:r>
              <a:rPr lang="id-ID" sz="3200" dirty="0">
                <a:latin typeface="Algerian" pitchFamily="82" charset="0"/>
              </a:rPr>
              <a:t>Proses komunikasi dalam manajemen askep</a:t>
            </a:r>
            <a:endParaRPr lang="id-ID" sz="3200" dirty="0"/>
          </a:p>
        </p:txBody>
      </p:sp>
      <p:sp>
        <p:nvSpPr>
          <p:cNvPr id="4" name="Rectangle 3"/>
          <p:cNvSpPr/>
          <p:nvPr/>
        </p:nvSpPr>
        <p:spPr>
          <a:xfrm>
            <a:off x="4114800" y="2590800"/>
            <a:ext cx="2057400" cy="1295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indent="-185738">
              <a:buAutoNum type="arabicPeriod"/>
            </a:pPr>
            <a:r>
              <a:rPr lang="id-ID" sz="1600" b="1" dirty="0"/>
              <a:t>Persiapan    menerima PB</a:t>
            </a:r>
          </a:p>
          <a:p>
            <a:pPr marL="342900" indent="-342900">
              <a:buAutoNum type="arabicPeriod"/>
            </a:pPr>
            <a:r>
              <a:rPr lang="id-ID" sz="1600" b="1" dirty="0"/>
              <a:t>Pre Conference</a:t>
            </a:r>
          </a:p>
          <a:p>
            <a:pPr marL="342900" indent="-342900">
              <a:buAutoNum type="arabicPeriod"/>
            </a:pPr>
            <a:r>
              <a:rPr lang="id-ID" sz="1600" b="1" dirty="0"/>
              <a:t>Sebelum tindakan</a:t>
            </a:r>
          </a:p>
        </p:txBody>
      </p:sp>
      <p:sp>
        <p:nvSpPr>
          <p:cNvPr id="5" name="Rectangle 4"/>
          <p:cNvSpPr/>
          <p:nvPr/>
        </p:nvSpPr>
        <p:spPr>
          <a:xfrm>
            <a:off x="4191000" y="1752600"/>
            <a:ext cx="1905000" cy="533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Pra Interaksi</a:t>
            </a:r>
          </a:p>
        </p:txBody>
      </p:sp>
      <p:sp>
        <p:nvSpPr>
          <p:cNvPr id="6" name="Rectangle 5"/>
          <p:cNvSpPr/>
          <p:nvPr/>
        </p:nvSpPr>
        <p:spPr>
          <a:xfrm>
            <a:off x="4114800" y="4343400"/>
            <a:ext cx="2057400" cy="609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Fase Kerja</a:t>
            </a:r>
          </a:p>
        </p:txBody>
      </p:sp>
      <p:sp>
        <p:nvSpPr>
          <p:cNvPr id="7" name="Rectangle 6"/>
          <p:cNvSpPr/>
          <p:nvPr/>
        </p:nvSpPr>
        <p:spPr>
          <a:xfrm>
            <a:off x="1295400" y="3124200"/>
            <a:ext cx="2133600" cy="685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Fase Terminasi</a:t>
            </a:r>
          </a:p>
        </p:txBody>
      </p:sp>
      <p:sp>
        <p:nvSpPr>
          <p:cNvPr id="8" name="Rectangle 7"/>
          <p:cNvSpPr/>
          <p:nvPr/>
        </p:nvSpPr>
        <p:spPr>
          <a:xfrm>
            <a:off x="1295400" y="4114800"/>
            <a:ext cx="2133600" cy="1219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id-ID" b="1" dirty="0"/>
              <a:t>Memulangkan pasien</a:t>
            </a:r>
          </a:p>
          <a:p>
            <a:pPr marL="342900" indent="-342900" algn="ctr">
              <a:buAutoNum type="arabicPeriod"/>
            </a:pPr>
            <a:r>
              <a:rPr lang="id-ID" b="1" dirty="0"/>
              <a:t>Akhir jaga</a:t>
            </a:r>
          </a:p>
          <a:p>
            <a:pPr marL="342900" indent="-342900" algn="ctr">
              <a:buAutoNum type="arabicPeriod"/>
            </a:pPr>
            <a:r>
              <a:rPr lang="id-ID" b="1" dirty="0"/>
              <a:t>Selesai tindakan</a:t>
            </a:r>
          </a:p>
        </p:txBody>
      </p:sp>
      <p:sp>
        <p:nvSpPr>
          <p:cNvPr id="9" name="Rectangle 8"/>
          <p:cNvSpPr/>
          <p:nvPr/>
        </p:nvSpPr>
        <p:spPr>
          <a:xfrm>
            <a:off x="4038600" y="5181600"/>
            <a:ext cx="2209800" cy="609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Melakukan tindakan</a:t>
            </a:r>
          </a:p>
        </p:txBody>
      </p:sp>
      <p:sp>
        <p:nvSpPr>
          <p:cNvPr id="10" name="Rectangle 9"/>
          <p:cNvSpPr/>
          <p:nvPr/>
        </p:nvSpPr>
        <p:spPr>
          <a:xfrm>
            <a:off x="6629400" y="3657600"/>
            <a:ext cx="2209800" cy="1447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id-ID" b="1" dirty="0"/>
              <a:t>Menerima PB</a:t>
            </a:r>
          </a:p>
          <a:p>
            <a:pPr marL="342900" indent="-342900">
              <a:buAutoNum type="arabicPeriod"/>
            </a:pPr>
            <a:r>
              <a:rPr lang="id-ID" b="1" dirty="0"/>
              <a:t>Timbang terima</a:t>
            </a:r>
          </a:p>
          <a:p>
            <a:pPr marL="342900" indent="-342900">
              <a:buAutoNum type="arabicPeriod"/>
            </a:pPr>
            <a:r>
              <a:rPr lang="id-ID" b="1" dirty="0"/>
              <a:t>Saat akan tindakan</a:t>
            </a:r>
          </a:p>
        </p:txBody>
      </p:sp>
      <p:sp>
        <p:nvSpPr>
          <p:cNvPr id="11" name="Rectangle 10"/>
          <p:cNvSpPr/>
          <p:nvPr/>
        </p:nvSpPr>
        <p:spPr>
          <a:xfrm>
            <a:off x="6858000" y="2895600"/>
            <a:ext cx="1524000" cy="533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Fase Orientasi</a:t>
            </a:r>
          </a:p>
        </p:txBody>
      </p:sp>
      <p:sp>
        <p:nvSpPr>
          <p:cNvPr id="13" name="Curved Left Arrow 12"/>
          <p:cNvSpPr/>
          <p:nvPr/>
        </p:nvSpPr>
        <p:spPr>
          <a:xfrm rot="19771712">
            <a:off x="7039644" y="1549294"/>
            <a:ext cx="731520" cy="1216152"/>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4" name="Curved Left Arrow 13"/>
          <p:cNvSpPr/>
          <p:nvPr/>
        </p:nvSpPr>
        <p:spPr>
          <a:xfrm rot="12789167">
            <a:off x="2455347" y="1534329"/>
            <a:ext cx="731520" cy="1394426"/>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5" name="Curved Left Arrow 14"/>
          <p:cNvSpPr/>
          <p:nvPr/>
        </p:nvSpPr>
        <p:spPr>
          <a:xfrm rot="1953956">
            <a:off x="6975401" y="5282871"/>
            <a:ext cx="731520" cy="1216152"/>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6" name="Curved Left Arrow 15"/>
          <p:cNvSpPr/>
          <p:nvPr/>
        </p:nvSpPr>
        <p:spPr>
          <a:xfrm rot="6915672">
            <a:off x="2554466" y="5265102"/>
            <a:ext cx="731520" cy="1394426"/>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b="1" dirty="0">
                <a:latin typeface="Algerian" pitchFamily="82" charset="0"/>
              </a:rPr>
              <a:t>Peran komunikasi dalam </a:t>
            </a:r>
            <a:r>
              <a:rPr lang="id-ID" sz="3200" b="1" dirty="0">
                <a:latin typeface="Algerian" pitchFamily="82" charset="0"/>
              </a:rPr>
              <a:t/>
            </a:r>
            <a:br>
              <a:rPr lang="id-ID" sz="3200" b="1" dirty="0">
                <a:latin typeface="Algerian" pitchFamily="82" charset="0"/>
              </a:rPr>
            </a:br>
            <a:r>
              <a:rPr lang="fi-FI" sz="3200" b="1" dirty="0">
                <a:latin typeface="Algerian" pitchFamily="82" charset="0"/>
              </a:rPr>
              <a:t>pelaksanaan</a:t>
            </a:r>
            <a:r>
              <a:rPr lang="id-ID" sz="3200" b="1" dirty="0">
                <a:latin typeface="Algerian" pitchFamily="82" charset="0"/>
              </a:rPr>
              <a:t> </a:t>
            </a:r>
            <a:r>
              <a:rPr lang="fi-FI" sz="3200" b="1" dirty="0">
                <a:latin typeface="Algerian" pitchFamily="82" charset="0"/>
              </a:rPr>
              <a:t>asuhan keperawatan</a:t>
            </a:r>
            <a:endParaRPr lang="id-ID" sz="3200" b="1" dirty="0"/>
          </a:p>
        </p:txBody>
      </p:sp>
      <p:sp>
        <p:nvSpPr>
          <p:cNvPr id="3" name="Content Placeholder 2"/>
          <p:cNvSpPr>
            <a:spLocks noGrp="1"/>
          </p:cNvSpPr>
          <p:nvPr>
            <p:ph idx="1"/>
          </p:nvPr>
        </p:nvSpPr>
        <p:spPr/>
        <p:txBody>
          <a:bodyPr>
            <a:normAutofit fontScale="92500" lnSpcReduction="10000"/>
          </a:bodyPr>
          <a:lstStyle/>
          <a:p>
            <a:pPr>
              <a:buNone/>
            </a:pPr>
            <a:r>
              <a:rPr lang="id-ID" dirty="0"/>
              <a:t>1. </a:t>
            </a:r>
            <a:r>
              <a:rPr lang="id-ID" dirty="0">
                <a:latin typeface="Aharoni" pitchFamily="2" charset="-79"/>
                <a:cs typeface="Aharoni" pitchFamily="2" charset="-79"/>
              </a:rPr>
              <a:t>PengkajianMengumpulkan data secara: tepat, akurat, relevan</a:t>
            </a:r>
          </a:p>
          <a:p>
            <a:pPr>
              <a:buNone/>
            </a:pPr>
            <a:r>
              <a:rPr lang="id-ID" dirty="0">
                <a:latin typeface="Aharoni" pitchFamily="2" charset="-79"/>
                <a:cs typeface="Aharoni" pitchFamily="2" charset="-79"/>
              </a:rPr>
              <a:t>2. PerencanaanMenginformasikan rencana tindakan keperawatan</a:t>
            </a:r>
          </a:p>
          <a:p>
            <a:pPr>
              <a:buNone/>
            </a:pPr>
            <a:r>
              <a:rPr lang="id-ID" dirty="0">
                <a:latin typeface="Aharoni" pitchFamily="2" charset="-79"/>
                <a:cs typeface="Aharoni" pitchFamily="2" charset="-79"/>
              </a:rPr>
              <a:t>3. ImplementasiMeningkatkan peran serta pasien/ keluarga dalampenyelesaian masalah pasien</a:t>
            </a:r>
          </a:p>
          <a:p>
            <a:pPr>
              <a:buNone/>
            </a:pPr>
            <a:r>
              <a:rPr lang="id-ID" dirty="0">
                <a:latin typeface="Aharoni" pitchFamily="2" charset="-79"/>
                <a:cs typeface="Aharoni" pitchFamily="2" charset="-79"/>
              </a:rPr>
              <a:t>4. EvaluasiMenyampaikan hasil implementasi keperawatan danrencana tindak lanjut.</a:t>
            </a:r>
          </a:p>
          <a:p>
            <a:pPr>
              <a:buNone/>
            </a:pPr>
            <a:endParaRPr lang="id-ID"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noAutofit/>
          </a:bodyPr>
          <a:lstStyle/>
          <a:p>
            <a:r>
              <a:rPr lang="id-ID" sz="2800" dirty="0">
                <a:latin typeface="Algerian" pitchFamily="82" charset="0"/>
              </a:rPr>
              <a:t/>
            </a:r>
            <a:br>
              <a:rPr lang="id-ID" sz="2800" dirty="0">
                <a:latin typeface="Algerian" pitchFamily="82" charset="0"/>
              </a:rPr>
            </a:br>
            <a:r>
              <a:rPr lang="id-ID" sz="2400" b="1" dirty="0">
                <a:latin typeface="Algerian" pitchFamily="82" charset="0"/>
              </a:rPr>
              <a:t>Komunikasi Perawat yang baik kepada Pasien dari sejak pasien datang hingga pulang rawat</a:t>
            </a:r>
          </a:p>
        </p:txBody>
      </p:sp>
      <p:sp>
        <p:nvSpPr>
          <p:cNvPr id="3" name="Content Placeholder 2"/>
          <p:cNvSpPr>
            <a:spLocks noGrp="1"/>
          </p:cNvSpPr>
          <p:nvPr>
            <p:ph idx="1"/>
          </p:nvPr>
        </p:nvSpPr>
        <p:spPr>
          <a:xfrm>
            <a:off x="457200" y="1981200"/>
            <a:ext cx="8229600" cy="4144963"/>
          </a:xfrm>
        </p:spPr>
        <p:txBody>
          <a:bodyPr/>
          <a:lstStyle/>
          <a:p>
            <a:r>
              <a:rPr lang="id-ID" dirty="0">
                <a:latin typeface="Aharoni" pitchFamily="2" charset="-79"/>
                <a:cs typeface="Aharoni" pitchFamily="2" charset="-79"/>
              </a:rPr>
              <a:t>Mengembangkan konsep</a:t>
            </a:r>
          </a:p>
          <a:p>
            <a:r>
              <a:rPr lang="id-ID" dirty="0">
                <a:latin typeface="Aharoni" pitchFamily="2" charset="-79"/>
                <a:cs typeface="Aharoni" pitchFamily="2" charset="-79"/>
              </a:rPr>
              <a:t>Helping Relationship</a:t>
            </a:r>
          </a:p>
          <a:p>
            <a:r>
              <a:rPr lang="id-ID" dirty="0">
                <a:latin typeface="Aharoni" pitchFamily="2" charset="-79"/>
                <a:cs typeface="Aharoni" pitchFamily="2" charset="-79"/>
              </a:rPr>
              <a:t>Menerapkan proses komunikasi terapeutik</a:t>
            </a:r>
          </a:p>
          <a:p>
            <a:r>
              <a:rPr lang="id-ID" dirty="0">
                <a:latin typeface="Aharoni" pitchFamily="2" charset="-79"/>
                <a:cs typeface="Aharoni" pitchFamily="2" charset="-79"/>
              </a:rPr>
              <a:t>Menggunakan berbagai teknik komunikasi terapeutik.</a:t>
            </a:r>
          </a:p>
          <a:p>
            <a:endParaRPr lang="id-ID" dirty="0"/>
          </a:p>
        </p:txBody>
      </p:sp>
      <p:pic>
        <p:nvPicPr>
          <p:cNvPr id="4" name="Picture 3">
            <a:extLst>
              <a:ext uri="{FF2B5EF4-FFF2-40B4-BE49-F238E27FC236}">
                <a16:creationId xmlns:a16="http://schemas.microsoft.com/office/drawing/2014/main" xmlns="" id="{FDFB675A-C6BA-4053-80BF-B4994A91C16F}"/>
              </a:ext>
            </a:extLst>
          </p:cNvPr>
          <p:cNvPicPr>
            <a:picLocks noChangeAspect="1"/>
          </p:cNvPicPr>
          <p:nvPr/>
        </p:nvPicPr>
        <p:blipFill>
          <a:blip r:embed="rId2"/>
          <a:stretch>
            <a:fillRect/>
          </a:stretch>
        </p:blipFill>
        <p:spPr>
          <a:xfrm>
            <a:off x="0" y="858505"/>
            <a:ext cx="9144000" cy="514099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endParaRPr lang="id-ID"/>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27038"/>
          </a:xfrm>
        </p:spPr>
        <p:txBody>
          <a:bodyPr>
            <a:noAutofit/>
          </a:bodyPr>
          <a:lstStyle/>
          <a:p>
            <a:r>
              <a:rPr lang="id-ID" sz="2800" dirty="0">
                <a:latin typeface="Algerian" pitchFamily="82" charset="0"/>
              </a:rPr>
              <a:t>Visi dan Misi Prodi Keperawatan</a:t>
            </a:r>
          </a:p>
        </p:txBody>
      </p:sp>
      <p:sp>
        <p:nvSpPr>
          <p:cNvPr id="3" name="Content Placeholder 2"/>
          <p:cNvSpPr>
            <a:spLocks noGrp="1"/>
          </p:cNvSpPr>
          <p:nvPr>
            <p:ph idx="1"/>
          </p:nvPr>
        </p:nvSpPr>
        <p:spPr>
          <a:xfrm>
            <a:off x="609600" y="1143000"/>
            <a:ext cx="8229600" cy="4983163"/>
          </a:xfrm>
        </p:spPr>
        <p:txBody>
          <a:bodyPr>
            <a:normAutofit fontScale="25000" lnSpcReduction="20000"/>
          </a:bodyPr>
          <a:lstStyle/>
          <a:p>
            <a:pPr algn="ctr">
              <a:buNone/>
            </a:pPr>
            <a:r>
              <a:rPr lang="id-ID" sz="8000" dirty="0">
                <a:latin typeface="Algerian" pitchFamily="82" charset="0"/>
              </a:rPr>
              <a:t>Visi</a:t>
            </a:r>
            <a:r>
              <a:rPr lang="id-ID" sz="9600" dirty="0">
                <a:latin typeface="Algerian" pitchFamily="82" charset="0"/>
              </a:rPr>
              <a:t> </a:t>
            </a:r>
          </a:p>
          <a:p>
            <a:pPr>
              <a:buNone/>
            </a:pPr>
            <a:r>
              <a:rPr lang="id-ID" sz="7200" dirty="0">
                <a:latin typeface="Aharoni" pitchFamily="2" charset="-79"/>
                <a:cs typeface="Aharoni" pitchFamily="2" charset="-79"/>
              </a:rPr>
              <a:t>Menjadi pusat pendidikan Ners yang kompeten berbasis intelektulitas, kreatifitas, dan kewirausahaan, dengan keunggulan dibidang </a:t>
            </a:r>
            <a:r>
              <a:rPr lang="id-ID" sz="7200" i="1" dirty="0">
                <a:latin typeface="Aharoni" pitchFamily="2" charset="-79"/>
                <a:cs typeface="Aharoni" pitchFamily="2" charset="-79"/>
              </a:rPr>
              <a:t>nursing home care serta berdaya saing global pada tahun 2020</a:t>
            </a:r>
          </a:p>
          <a:p>
            <a:pPr algn="ctr">
              <a:buNone/>
            </a:pPr>
            <a:r>
              <a:rPr lang="id-ID" sz="7200" dirty="0">
                <a:latin typeface="Algerian" pitchFamily="82" charset="0"/>
              </a:rPr>
              <a:t>Misi </a:t>
            </a:r>
          </a:p>
          <a:p>
            <a:pPr>
              <a:buNone/>
            </a:pPr>
            <a:r>
              <a:rPr lang="id-ID" sz="7200" dirty="0">
                <a:latin typeface="Aharoni" pitchFamily="2" charset="-79"/>
                <a:cs typeface="Aharoni" pitchFamily="2" charset="-79"/>
              </a:rPr>
              <a:t>1) Mengembangkan program pendidikan Ners dengan keunggulan </a:t>
            </a:r>
            <a:r>
              <a:rPr lang="id-ID" sz="7200" i="1" dirty="0">
                <a:latin typeface="Aharoni" pitchFamily="2" charset="-79"/>
                <a:cs typeface="Aharoni" pitchFamily="2" charset="-79"/>
              </a:rPr>
              <a:t>nursing home care yang berwawasan global dan berbasis Ilmu pengetahuan dan teknologi </a:t>
            </a:r>
          </a:p>
          <a:p>
            <a:pPr>
              <a:buNone/>
            </a:pPr>
            <a:r>
              <a:rPr lang="id-ID" sz="7200" dirty="0">
                <a:latin typeface="Aharoni" pitchFamily="2" charset="-79"/>
                <a:cs typeface="Aharoni" pitchFamily="2" charset="-79"/>
              </a:rPr>
              <a:t>2) Mengembangkan Ilmu Pengetahuan dan Teknologi di bidang keperawatan dengan keunggulan </a:t>
            </a:r>
            <a:r>
              <a:rPr lang="id-ID" sz="7200" i="1" dirty="0">
                <a:latin typeface="Aharoni" pitchFamily="2" charset="-79"/>
                <a:cs typeface="Aharoni" pitchFamily="2" charset="-79"/>
              </a:rPr>
              <a:t>nursing home care melalui kegiatan penelitian </a:t>
            </a:r>
          </a:p>
          <a:p>
            <a:pPr>
              <a:buNone/>
            </a:pPr>
            <a:r>
              <a:rPr lang="id-ID" sz="7200" dirty="0">
                <a:latin typeface="Aharoni" pitchFamily="2" charset="-79"/>
                <a:cs typeface="Aharoni" pitchFamily="2" charset="-79"/>
              </a:rPr>
              <a:t>3) Menerapkan dan mengembangkan ilmu keperawatan dengan keunggulan </a:t>
            </a:r>
            <a:r>
              <a:rPr lang="id-ID" sz="7200" i="1" dirty="0">
                <a:latin typeface="Aharoni" pitchFamily="2" charset="-79"/>
                <a:cs typeface="Aharoni" pitchFamily="2" charset="-79"/>
              </a:rPr>
              <a:t>nursing home care melalui pengabdian kepada masyarakat </a:t>
            </a:r>
          </a:p>
          <a:p>
            <a:pPr>
              <a:buNone/>
            </a:pPr>
            <a:r>
              <a:rPr lang="id-ID" sz="7200" dirty="0">
                <a:latin typeface="Aharoni" pitchFamily="2" charset="-79"/>
                <a:cs typeface="Aharoni" pitchFamily="2" charset="-79"/>
              </a:rPr>
              <a:t>4) Menyiapkan sumber daya manusia keperawatan dengan keunggulan </a:t>
            </a:r>
            <a:r>
              <a:rPr lang="id-ID" sz="7200" i="1" dirty="0">
                <a:latin typeface="Aharoni" pitchFamily="2" charset="-79"/>
                <a:cs typeface="Aharoni" pitchFamily="2" charset="-79"/>
              </a:rPr>
              <a:t>nursing home care yang berdaya saing global dan menciptakan calon pemimpin yang berkarakter bagi bangsa dan negara </a:t>
            </a:r>
          </a:p>
          <a:p>
            <a:pPr>
              <a:buNone/>
            </a:pPr>
            <a:r>
              <a:rPr lang="id-ID" sz="7200" i="1" dirty="0">
                <a:latin typeface="Aharoni" pitchFamily="2" charset="-79"/>
                <a:cs typeface="Aharoni" pitchFamily="2" charset="-79"/>
              </a:rPr>
              <a:t>5) Mengelola sarana dan prasarana yang menunjang program akademik dan profesi keperawatan dengan keunggulan nursing home care </a:t>
            </a:r>
          </a:p>
          <a:p>
            <a:pPr>
              <a:buNone/>
            </a:pPr>
            <a:r>
              <a:rPr lang="id-ID" sz="7200" dirty="0">
                <a:latin typeface="Aharoni" pitchFamily="2" charset="-79"/>
                <a:cs typeface="Aharoni" pitchFamily="2" charset="-79"/>
              </a:rPr>
              <a:t>6) Berperan aktif dalam menerapkan dan mengembangkan ilmu keperawatan dengan keunggulan </a:t>
            </a:r>
            <a:r>
              <a:rPr lang="id-ID" sz="7200" i="1" dirty="0">
                <a:latin typeface="Aharoni" pitchFamily="2" charset="-79"/>
                <a:cs typeface="Aharoni" pitchFamily="2" charset="-79"/>
              </a:rPr>
              <a:t>nursing home care yang bermanfaat bagi organisasi profesi, bagi bangsa dan negara Indonesia serta segenap umat manusia </a:t>
            </a:r>
          </a:p>
          <a:p>
            <a:endParaRPr lang="id-ID" sz="6400" dirty="0">
              <a:latin typeface="Aharoni" pitchFamily="2" charset="-79"/>
              <a:cs typeface="Aharoni" pitchFamily="2" charset="-79"/>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lstStyle/>
          <a:p>
            <a:r>
              <a:rPr lang="id-ID" dirty="0"/>
              <a:t>TERIMA KASIH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r>
              <a:rPr lang="id-ID" sz="2200" dirty="0"/>
              <a:t/>
            </a:r>
            <a:br>
              <a:rPr lang="id-ID" sz="2200" dirty="0"/>
            </a:br>
            <a:r>
              <a:rPr lang="id-ID" sz="2200" dirty="0"/>
              <a:t/>
            </a:r>
            <a:br>
              <a:rPr lang="id-ID" sz="2200" dirty="0"/>
            </a:br>
            <a:r>
              <a:rPr lang="fi-FI" sz="2200" b="1" dirty="0">
                <a:latin typeface="Algerian" pitchFamily="82" charset="0"/>
              </a:rPr>
              <a:t>Visi dan Misi Fakultas Ilmu-Ilmu Kesehatan </a:t>
            </a:r>
            <a:r>
              <a:rPr lang="fi-FI" b="1" dirty="0"/>
              <a:t/>
            </a:r>
            <a:br>
              <a:rPr lang="fi-FI" b="1" dirty="0"/>
            </a:br>
            <a:endParaRPr lang="id-ID" b="1" dirty="0"/>
          </a:p>
        </p:txBody>
      </p:sp>
      <p:sp>
        <p:nvSpPr>
          <p:cNvPr id="3" name="Content Placeholder 2"/>
          <p:cNvSpPr>
            <a:spLocks noGrp="1"/>
          </p:cNvSpPr>
          <p:nvPr>
            <p:ph idx="1"/>
          </p:nvPr>
        </p:nvSpPr>
        <p:spPr/>
        <p:txBody>
          <a:bodyPr>
            <a:normAutofit fontScale="40000" lnSpcReduction="20000"/>
          </a:bodyPr>
          <a:lstStyle/>
          <a:p>
            <a:pPr>
              <a:buNone/>
            </a:pPr>
            <a:endParaRPr lang="id-ID" dirty="0"/>
          </a:p>
          <a:p>
            <a:pPr algn="ctr"/>
            <a:r>
              <a:rPr lang="id-ID" sz="5000" b="1" dirty="0"/>
              <a:t>Visi : </a:t>
            </a:r>
          </a:p>
          <a:p>
            <a:pPr>
              <a:buNone/>
            </a:pPr>
            <a:r>
              <a:rPr lang="id-ID" sz="4200" b="1" dirty="0"/>
              <a:t>Menjadi Fakultas Ilmu-Ilmu Kesehatan yang kompeten di bidang kesehatan masyarakat, ilmu gizi dan ilmu keperawatan, Manajemen Informasi Kesehatan dan Rekam medis dan Informasi Kesehatan berbasis intelektualitas, inovasi dan kewirausahaan yang unggul serta mampu bersaing secara global. </a:t>
            </a:r>
          </a:p>
          <a:p>
            <a:pPr algn="ctr"/>
            <a:r>
              <a:rPr lang="id-ID" sz="5000" b="1" dirty="0"/>
              <a:t>Misi : </a:t>
            </a:r>
          </a:p>
          <a:p>
            <a:pPr>
              <a:buNone/>
            </a:pPr>
            <a:r>
              <a:rPr lang="id-ID" sz="4200" b="1" dirty="0"/>
              <a:t>1) Menyelenggarakan pendidikan dan pengajaran bidang Ilmu-Ilmu Kesehatan (Manajemen Informasi Kesehatan, Kesehatan Masyarakat, ilmu gizi dan ilmu Ners, serta Rekam medis dan Informasi Kesehatan) secara efisien dan efektif berbasis pada teknologi informasi. </a:t>
            </a:r>
          </a:p>
          <a:p>
            <a:pPr>
              <a:buNone/>
            </a:pPr>
            <a:r>
              <a:rPr lang="id-ID" sz="4200" b="1" dirty="0"/>
              <a:t>2) Menyelenggarakan program-program penelitian dan pengembangan guna menghasilkan konsep-konsep, teori dan hasil kajian yang secara fungsional dapat mendukung pengembangan kehidupan bermasyarakat. </a:t>
            </a:r>
          </a:p>
          <a:p>
            <a:pPr>
              <a:buNone/>
            </a:pPr>
            <a:r>
              <a:rPr lang="id-ID" sz="4200" b="1" dirty="0"/>
              <a:t>3) Melaksanakan dan mengembangkan program-program pengabdian kepada </a:t>
            </a:r>
          </a:p>
          <a:p>
            <a:pPr>
              <a:buNone/>
            </a:pPr>
            <a:r>
              <a:rPr lang="id-ID" sz="4200" b="1" dirty="0"/>
              <a:t>        masyarakat melalui inovasi di bidang ilmu pengetahuan, teknologi dan seni yang bermanfaat bagi kemajuan bangsa Indonesia. </a:t>
            </a:r>
          </a:p>
          <a:p>
            <a:endParaRPr lang="id-ID"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cstate="print"/>
          <a:srcRect/>
          <a:stretch>
            <a:fillRect/>
          </a:stretch>
        </p:blipFill>
        <p:spPr bwMode="auto">
          <a:xfrm>
            <a:off x="11113" y="3175"/>
            <a:ext cx="9144000" cy="6858000"/>
          </a:xfrm>
          <a:prstGeom prst="rect">
            <a:avLst/>
          </a:prstGeom>
          <a:noFill/>
          <a:ln w="9525">
            <a:noFill/>
            <a:miter lim="800000"/>
            <a:headEnd/>
            <a:tailEnd/>
          </a:ln>
        </p:spPr>
      </p:pic>
      <p:sp>
        <p:nvSpPr>
          <p:cNvPr id="6" name="Rectangle 5"/>
          <p:cNvSpPr/>
          <p:nvPr/>
        </p:nvSpPr>
        <p:spPr>
          <a:xfrm>
            <a:off x="3124200" y="2622550"/>
            <a:ext cx="3238500" cy="460375"/>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a:ln w="18415" cmpd="sng">
                  <a:noFill/>
                  <a:prstDash val="solid"/>
                </a:ln>
                <a:solidFill>
                  <a:schemeClr val="tx1">
                    <a:lumMod val="75000"/>
                    <a:lumOff val="25000"/>
                  </a:schemeClr>
                </a:solidFill>
                <a:latin typeface="Arial" pitchFamily="34" charset="0"/>
                <a:cs typeface="Arial" pitchFamily="34" charset="0"/>
              </a:rPr>
              <a:t>Sebelum</a:t>
            </a:r>
            <a:r>
              <a:rPr lang="en-US" sz="2400" b="1" dirty="0">
                <a:ln w="18415" cmpd="sng">
                  <a:noFill/>
                  <a:prstDash val="solid"/>
                </a:ln>
                <a:solidFill>
                  <a:schemeClr val="tx1">
                    <a:lumMod val="75000"/>
                    <a:lumOff val="25000"/>
                  </a:schemeClr>
                </a:solidFill>
                <a:latin typeface="Arial"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02.</a:t>
            </a:r>
            <a:r>
              <a:rPr lang="id-ID" dirty="0">
                <a:ln w="18415" cmpd="sng">
                  <a:solidFill>
                    <a:srgbClr val="FFFFFF"/>
                  </a:solidFill>
                  <a:prstDash val="solid"/>
                </a:ln>
                <a:solidFill>
                  <a:srgbClr val="FFFFFF"/>
                </a:solidFill>
                <a:latin typeface="Arial" pitchFamily="34" charset="0"/>
                <a:cs typeface="Arial" pitchFamily="34" charset="0"/>
              </a:rPr>
              <a:t> KOMUNIKASI VERBAL DAN NON VERBAL</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50292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4102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62400" y="57912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962400" y="6399212"/>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57600" y="5754469"/>
            <a:ext cx="5105400" cy="646331"/>
          </a:xfrm>
          <a:prstGeom prst="rect">
            <a:avLst/>
          </a:prstGeom>
          <a:noFill/>
          <a:ln>
            <a:noFill/>
          </a:ln>
        </p:spPr>
        <p:txBody>
          <a:bodyPr>
            <a:spAutoFit/>
          </a:bodyPr>
          <a:lstStyle/>
          <a:p>
            <a:pPr marL="444500" indent="-444500"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07</a:t>
            </a:r>
            <a:r>
              <a:rPr lang="id-ID" dirty="0">
                <a:ln w="18415" cmpd="sng">
                  <a:solidFill>
                    <a:srgbClr val="FFFFFF"/>
                  </a:solidFill>
                  <a:prstDash val="solid"/>
                </a:ln>
                <a:solidFill>
                  <a:srgbClr val="FFFFFF"/>
                </a:solidFill>
                <a:latin typeface="Arial" pitchFamily="34" charset="0"/>
                <a:cs typeface="Arial" pitchFamily="34" charset="0"/>
              </a:rPr>
              <a:t> Komunikasi Terapeutik</a:t>
            </a:r>
          </a:p>
          <a:p>
            <a:pPr marL="444500" indent="-444500" fontAlgn="auto">
              <a:spcBef>
                <a:spcPts val="0"/>
              </a:spcBef>
              <a:spcAft>
                <a:spcPts val="0"/>
              </a:spcAft>
              <a:defRPr/>
            </a:pPr>
            <a:r>
              <a:rPr lang="id-ID" dirty="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57600" y="4038606"/>
            <a:ext cx="5486400" cy="369332"/>
          </a:xfrm>
          <a:prstGeom prst="rect">
            <a:avLst/>
          </a:prstGeom>
          <a:noFill/>
          <a:ln>
            <a:noFill/>
          </a:ln>
          <a:effectLst/>
        </p:spPr>
        <p:txBody>
          <a:bodyPr wrap="square">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03. </a:t>
            </a:r>
            <a:r>
              <a:rPr lang="id-ID" dirty="0">
                <a:ln w="18415" cmpd="sng">
                  <a:solidFill>
                    <a:srgbClr val="FFFFFF"/>
                  </a:solidFill>
                  <a:prstDash val="solid"/>
                </a:ln>
                <a:solidFill>
                  <a:srgbClr val="FFFFFF"/>
                </a:solidFill>
                <a:latin typeface="Arial" pitchFamily="34" charset="0"/>
                <a:cs typeface="Arial" pitchFamily="34" charset="0"/>
              </a:rPr>
              <a:t>KOMUNIKASI EFEKTIF</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31268"/>
            <a:ext cx="5105400" cy="646331"/>
          </a:xfrm>
          <a:prstGeom prst="rect">
            <a:avLst/>
          </a:prstGeom>
          <a:noFill/>
          <a:ln>
            <a:noFill/>
          </a:ln>
          <a:effectLst/>
        </p:spPr>
        <p:txBody>
          <a:bodyPr>
            <a:spAutoFit/>
          </a:bodyPr>
          <a:lstStyle/>
          <a:p>
            <a:pPr marL="358775" indent="-358775"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04</a:t>
            </a:r>
            <a:r>
              <a:rPr lang="id-ID" dirty="0">
                <a:ln w="18415" cmpd="sng">
                  <a:solidFill>
                    <a:srgbClr val="FFFFFF"/>
                  </a:solidFill>
                  <a:prstDash val="solid"/>
                </a:ln>
                <a:solidFill>
                  <a:srgbClr val="FFFFFF"/>
                </a:solidFill>
                <a:latin typeface="Arial" pitchFamily="34" charset="0"/>
                <a:cs typeface="Arial" pitchFamily="34" charset="0"/>
              </a:rPr>
              <a:t>. FAKTOR YANG MEMPENGARUHI KOMUNIKASI</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502920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05.</a:t>
            </a:r>
            <a:r>
              <a:rPr lang="id-ID" dirty="0">
                <a:ln w="18415" cmpd="sng">
                  <a:solidFill>
                    <a:srgbClr val="FFFFFF"/>
                  </a:solidFill>
                  <a:prstDash val="solid"/>
                </a:ln>
                <a:solidFill>
                  <a:srgbClr val="FFFFFF"/>
                </a:solidFill>
                <a:latin typeface="Arial" pitchFamily="34" charset="0"/>
                <a:cs typeface="Arial" pitchFamily="34" charset="0"/>
              </a:rPr>
              <a:t> FAKTOR YANG KOMUNIKASI</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47207" y="5410200"/>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06.</a:t>
            </a:r>
            <a:r>
              <a:rPr lang="id-ID" dirty="0">
                <a:ln w="18415" cmpd="sng">
                  <a:solidFill>
                    <a:srgbClr val="FFFFFF"/>
                  </a:solidFill>
                  <a:prstDash val="solid"/>
                </a:ln>
                <a:solidFill>
                  <a:srgbClr val="FFFFFF"/>
                </a:solidFill>
                <a:latin typeface="Arial" pitchFamily="34" charset="0"/>
                <a:cs typeface="Arial" pitchFamily="34" charset="0"/>
              </a:rPr>
              <a:t> Komunikasi dalam kontek Sosial Budaya</a:t>
            </a:r>
            <a:r>
              <a:rPr lang="en-US" dirty="0">
                <a:ln w="18415" cmpd="sng">
                  <a:solidFill>
                    <a:srgbClr val="FFFFFF"/>
                  </a:solidFill>
                  <a:prstDash val="solid"/>
                </a:ln>
                <a:solidFill>
                  <a:srgbClr val="FFFFFF"/>
                </a:solidFill>
                <a:latin typeface="Arial" pitchFamily="34" charset="0"/>
                <a:cs typeface="Arial" pitchFamily="34" charset="0"/>
              </a:rPr>
              <a:t> </a:t>
            </a: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01.</a:t>
            </a:r>
            <a:r>
              <a:rPr lang="id-ID" dirty="0">
                <a:ln w="18415" cmpd="sng">
                  <a:solidFill>
                    <a:srgbClr val="FFFFFF"/>
                  </a:solidFill>
                  <a:prstDash val="solid"/>
                </a:ln>
                <a:solidFill>
                  <a:srgbClr val="FFFFFF"/>
                </a:solidFill>
                <a:latin typeface="Arial" pitchFamily="34" charset="0"/>
                <a:cs typeface="Arial" pitchFamily="34" charset="0"/>
              </a:rPr>
              <a:t> KONSEP K OMUNIKASI</a:t>
            </a:r>
            <a:endParaRPr lang="en-US" dirty="0">
              <a:ln w="18415" cmpd="sng">
                <a:solidFill>
                  <a:srgbClr val="FFFFFF"/>
                </a:solidFill>
                <a:prstDash val="solid"/>
              </a:ln>
              <a:solidFill>
                <a:srgbClr val="FFFFFF"/>
              </a:solidFill>
              <a:latin typeface="Arial" pitchFamily="34" charset="0"/>
              <a:cs typeface="Arial" pitchFamily="34" charset="0"/>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SUB#LIST copy.jpg"/>
          <p:cNvPicPr>
            <a:picLocks noChangeAspect="1"/>
          </p:cNvPicPr>
          <p:nvPr/>
        </p:nvPicPr>
        <p:blipFill>
          <a:blip r:embed="rId3" cstate="print"/>
          <a:srcRect/>
          <a:stretch>
            <a:fillRect/>
          </a:stretch>
        </p:blipFill>
        <p:spPr bwMode="auto">
          <a:xfrm>
            <a:off x="0" y="0"/>
            <a:ext cx="9144000" cy="6858001"/>
          </a:xfrm>
          <a:prstGeom prst="rect">
            <a:avLst/>
          </a:prstGeom>
          <a:noFill/>
          <a:ln w="9525">
            <a:noFill/>
            <a:miter lim="800000"/>
            <a:headEnd/>
            <a:tailEnd/>
          </a:ln>
        </p:spPr>
      </p:pic>
      <p:sp>
        <p:nvSpPr>
          <p:cNvPr id="6" name="Rectangle 5"/>
          <p:cNvSpPr/>
          <p:nvPr/>
        </p:nvSpPr>
        <p:spPr>
          <a:xfrm>
            <a:off x="3124200" y="2622550"/>
            <a:ext cx="3238500" cy="461963"/>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a:ln w="18415" cmpd="sng">
                  <a:noFill/>
                  <a:prstDash val="solid"/>
                </a:ln>
                <a:solidFill>
                  <a:schemeClr val="tx1">
                    <a:lumMod val="75000"/>
                    <a:lumOff val="25000"/>
                  </a:schemeClr>
                </a:solidFill>
                <a:latin typeface="Arial" pitchFamily="34" charset="0"/>
                <a:cs typeface="Arial" pitchFamily="34" charset="0"/>
              </a:rPr>
              <a:t>Setelah</a:t>
            </a:r>
            <a:r>
              <a:rPr lang="en-US" sz="2400" b="1" dirty="0">
                <a:ln w="18415" cmpd="sng">
                  <a:noFill/>
                  <a:prstDash val="solid"/>
                </a:ln>
                <a:solidFill>
                  <a:schemeClr val="tx1">
                    <a:lumMod val="75000"/>
                    <a:lumOff val="25000"/>
                  </a:schemeClr>
                </a:solidFill>
                <a:latin typeface="Arial"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lvl="0"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09.</a:t>
            </a:r>
            <a:r>
              <a:rPr lang="id-ID" dirty="0">
                <a:ln w="18415" cmpd="sng">
                  <a:solidFill>
                    <a:srgbClr val="FFFFFF"/>
                  </a:solidFill>
                  <a:prstDash val="solid"/>
                </a:ln>
                <a:solidFill>
                  <a:srgbClr val="FFFFFF"/>
                </a:solidFill>
                <a:latin typeface="Arial" pitchFamily="34" charset="0"/>
                <a:cs typeface="Arial" pitchFamily="34" charset="0"/>
              </a:rPr>
              <a:t> Hukum dan Etika Komunikasi</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38600" y="5484812"/>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6704012"/>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246812"/>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33800" y="6260068"/>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14. </a:t>
            </a:r>
          </a:p>
        </p:txBody>
      </p:sp>
      <p:sp>
        <p:nvSpPr>
          <p:cNvPr id="28" name="Rectangle 27"/>
          <p:cNvSpPr/>
          <p:nvPr/>
        </p:nvSpPr>
        <p:spPr>
          <a:xfrm>
            <a:off x="3636816" y="4038606"/>
            <a:ext cx="5105400" cy="369332"/>
          </a:xfrm>
          <a:prstGeom prst="rect">
            <a:avLst/>
          </a:prstGeom>
          <a:noFill/>
          <a:ln>
            <a:noFill/>
          </a:ln>
          <a:effectLst/>
        </p:spPr>
        <p:txBody>
          <a:bodyPr>
            <a:spAutoFit/>
          </a:bodyPr>
          <a:lstStyle/>
          <a:p>
            <a:pPr lvl="0"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a:ln w="18415" cmpd="sng">
                  <a:solidFill>
                    <a:srgbClr val="FFFFFF"/>
                  </a:solidFill>
                  <a:prstDash val="solid"/>
                </a:ln>
                <a:solidFill>
                  <a:schemeClr val="bg1"/>
                </a:solidFill>
                <a:latin typeface="Arial" pitchFamily="34" charset="0"/>
                <a:cs typeface="Arial" pitchFamily="34" charset="0"/>
              </a:rPr>
              <a:t>10</a:t>
            </a:r>
            <a:r>
              <a:rPr lang="id-ID" dirty="0">
                <a:ln w="18415" cmpd="sng">
                  <a:solidFill>
                    <a:srgbClr val="FFFFFF"/>
                  </a:solidFill>
                  <a:prstDash val="solid"/>
                </a:ln>
                <a:solidFill>
                  <a:schemeClr val="bg1"/>
                </a:solidFill>
                <a:latin typeface="Arial" pitchFamily="34" charset="0"/>
                <a:cs typeface="Arial" pitchFamily="34" charset="0"/>
              </a:rPr>
              <a:t> </a:t>
            </a:r>
            <a:r>
              <a:rPr lang="id-ID" b="1" dirty="0">
                <a:solidFill>
                  <a:schemeClr val="bg1"/>
                </a:solidFill>
              </a:rPr>
              <a:t>konsep komunikasi </a:t>
            </a:r>
            <a:r>
              <a:rPr lang="en-ID" b="1" dirty="0" err="1">
                <a:solidFill>
                  <a:schemeClr val="bg1"/>
                </a:solidFill>
              </a:rPr>
              <a:t>terapeutik</a:t>
            </a:r>
            <a:endParaRPr lang="en-US" dirty="0">
              <a:ln w="18415" cmpd="sng">
                <a:solidFill>
                  <a:srgbClr val="FFFFFF"/>
                </a:solidFill>
                <a:prstDash val="solid"/>
              </a:ln>
              <a:solidFill>
                <a:schemeClr val="bg1"/>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lvl="0"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11</a:t>
            </a:r>
            <a:r>
              <a:rPr lang="id-ID" dirty="0">
                <a:ln w="18415" cmpd="sng">
                  <a:solidFill>
                    <a:srgbClr val="FFFFFF"/>
                  </a:solidFill>
                  <a:prstDash val="solid"/>
                </a:ln>
                <a:solidFill>
                  <a:srgbClr val="FFFFFF"/>
                </a:solidFill>
                <a:latin typeface="Arial" pitchFamily="34" charset="0"/>
                <a:cs typeface="Arial" pitchFamily="34" charset="0"/>
              </a:rPr>
              <a:t> Komunikasi dalam keperawatan</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57600" y="4800600"/>
            <a:ext cx="5105400" cy="415498"/>
          </a:xfrm>
          <a:prstGeom prst="rect">
            <a:avLst/>
          </a:prstGeom>
          <a:noFill/>
          <a:ln>
            <a:noFill/>
          </a:ln>
          <a:effectLst/>
        </p:spPr>
        <p:txBody>
          <a:bodyPr>
            <a:spAutoFit/>
          </a:bodyPr>
          <a:lstStyle/>
          <a:p>
            <a:pPr lvl="0"/>
            <a:r>
              <a:rPr lang="en-US" sz="2100" dirty="0">
                <a:ln w="18415" cmpd="sng">
                  <a:solidFill>
                    <a:srgbClr val="FFFFFF"/>
                  </a:solidFill>
                  <a:prstDash val="solid"/>
                </a:ln>
                <a:solidFill>
                  <a:srgbClr val="FFFFFF"/>
                </a:solidFill>
                <a:latin typeface="+mn-lt"/>
              </a:rPr>
              <a:t> 12</a:t>
            </a:r>
            <a:r>
              <a:rPr lang="en-US" dirty="0">
                <a:ln w="18415" cmpd="sng">
                  <a:solidFill>
                    <a:srgbClr val="FFFFFF"/>
                  </a:solidFill>
                  <a:prstDash val="solid"/>
                </a:ln>
                <a:solidFill>
                  <a:srgbClr val="FFFFFF"/>
                </a:solidFill>
                <a:latin typeface="Arial" pitchFamily="34" charset="0"/>
                <a:cs typeface="Arial" pitchFamily="34" charset="0"/>
              </a:rPr>
              <a:t>. </a:t>
            </a:r>
            <a:endParaRPr lang="id-ID" dirty="0"/>
          </a:p>
        </p:txBody>
      </p:sp>
      <p:sp>
        <p:nvSpPr>
          <p:cNvPr id="31" name="Rectangle 30"/>
          <p:cNvSpPr/>
          <p:nvPr/>
        </p:nvSpPr>
        <p:spPr>
          <a:xfrm>
            <a:off x="3657600" y="5562600"/>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13.</a:t>
            </a:r>
            <a:r>
              <a:rPr lang="id-ID" dirty="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08.</a:t>
            </a:r>
            <a:r>
              <a:rPr lang="id-ID" dirty="0">
                <a:ln w="18415" cmpd="sng">
                  <a:solidFill>
                    <a:srgbClr val="FFFFFF"/>
                  </a:solidFill>
                  <a:prstDash val="solid"/>
                </a:ln>
                <a:solidFill>
                  <a:srgbClr val="FFFFFF"/>
                </a:solidFill>
                <a:latin typeface="Arial" pitchFamily="34" charset="0"/>
                <a:cs typeface="Arial" pitchFamily="34" charset="0"/>
              </a:rPr>
              <a:t> Trend dan Issue Komunikasi dalam </a:t>
            </a:r>
            <a:endParaRPr lang="en-US" dirty="0">
              <a:ln w="18415" cmpd="sng">
                <a:solidFill>
                  <a:srgbClr val="FFFFFF"/>
                </a:solidFill>
                <a:prstDash val="solid"/>
              </a:ln>
              <a:solidFill>
                <a:srgbClr val="FFFFFF"/>
              </a:solidFill>
              <a:latin typeface="Arial" pitchFamily="34" charset="0"/>
              <a:cs typeface="Arial" pitchFamily="34" charset="0"/>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5"/>
          <p:cNvSpPr>
            <a:spLocks noGrp="1"/>
          </p:cNvSpPr>
          <p:nvPr>
            <p:ph type="title"/>
          </p:nvPr>
        </p:nvSpPr>
        <p:spPr>
          <a:xfrm>
            <a:off x="533400" y="685800"/>
            <a:ext cx="8229600" cy="685800"/>
          </a:xfrm>
        </p:spPr>
        <p:txBody>
          <a:bodyPr/>
          <a:lstStyle/>
          <a:p>
            <a:pPr>
              <a:spcBef>
                <a:spcPct val="50000"/>
              </a:spcBef>
            </a:pPr>
            <a:r>
              <a:rPr lang="en-US" sz="3200">
                <a:latin typeface="Arial" charset="0"/>
                <a:cs typeface="Arial" charset="0"/>
              </a:rPr>
              <a:t>KEMAMPUAN AKHIR YANG DIHARAPKAN</a:t>
            </a:r>
          </a:p>
        </p:txBody>
      </p:sp>
      <p:sp>
        <p:nvSpPr>
          <p:cNvPr id="3076" name="Content Placeholder 5"/>
          <p:cNvSpPr>
            <a:spLocks noGrp="1"/>
          </p:cNvSpPr>
          <p:nvPr>
            <p:ph idx="1"/>
          </p:nvPr>
        </p:nvSpPr>
        <p:spPr>
          <a:xfrm>
            <a:off x="457200" y="1828800"/>
            <a:ext cx="8229600" cy="4602163"/>
          </a:xfrm>
        </p:spPr>
        <p:txBody>
          <a:bodyPr>
            <a:normAutofit fontScale="92500" lnSpcReduction="20000"/>
          </a:bodyPr>
          <a:lstStyle/>
          <a:p>
            <a:pPr>
              <a:buNone/>
            </a:pPr>
            <a:r>
              <a:rPr lang="en-US" sz="2800" dirty="0" err="1"/>
              <a:t>Mahasiswa</a:t>
            </a:r>
            <a:r>
              <a:rPr lang="en-US" sz="2800" dirty="0"/>
              <a:t> </a:t>
            </a:r>
            <a:r>
              <a:rPr lang="en-US" sz="2800" dirty="0" err="1"/>
              <a:t>mampu</a:t>
            </a:r>
            <a:r>
              <a:rPr lang="en-US" sz="2800" dirty="0"/>
              <a:t> </a:t>
            </a:r>
            <a:r>
              <a:rPr lang="en-US" sz="2800" dirty="0" err="1"/>
              <a:t>menjelaskan</a:t>
            </a:r>
            <a:r>
              <a:rPr lang="en-US" sz="2800" dirty="0"/>
              <a:t> </a:t>
            </a:r>
            <a:r>
              <a:rPr lang="en-US" sz="2800" dirty="0" err="1"/>
              <a:t>konsep</a:t>
            </a:r>
            <a:r>
              <a:rPr lang="en-US" sz="2800" dirty="0"/>
              <a:t> </a:t>
            </a:r>
            <a:r>
              <a:rPr lang="id-ID" sz="2800" dirty="0">
                <a:latin typeface="Arial" charset="0"/>
                <a:cs typeface="Arial" charset="0"/>
              </a:rPr>
              <a:t> :</a:t>
            </a:r>
          </a:p>
          <a:p>
            <a:pPr>
              <a:buNone/>
            </a:pPr>
            <a:r>
              <a:rPr lang="id-ID" sz="2800" dirty="0"/>
              <a:t>1. Mampu menjelaskan pengertian konsep diri dan komponen konsep diri</a:t>
            </a:r>
          </a:p>
          <a:p>
            <a:pPr>
              <a:buNone/>
            </a:pPr>
            <a:r>
              <a:rPr lang="id-ID" sz="2800" dirty="0"/>
              <a:t>2. Mampu menjelaskan pengertian spiritual</a:t>
            </a:r>
          </a:p>
          <a:p>
            <a:pPr>
              <a:buNone/>
            </a:pPr>
            <a:r>
              <a:rPr lang="id-ID" sz="2800" dirty="0"/>
              <a:t>3. Mampu menjelaskan keterkaitan antara spiritual-kesehatan-sakit</a:t>
            </a:r>
          </a:p>
          <a:p>
            <a:pPr>
              <a:buNone/>
            </a:pPr>
            <a:r>
              <a:rPr lang="id-ID" sz="2800" dirty="0"/>
              <a:t>4. Mampu menjelaskan faktor yang mempengaruhi spiritual</a:t>
            </a:r>
          </a:p>
          <a:p>
            <a:pPr>
              <a:buNone/>
            </a:pPr>
            <a:r>
              <a:rPr lang="id-ID" sz="2800" dirty="0"/>
              <a:t>5. Mampu menjelaskan pasien yang membutuhkandukungan spiritual</a:t>
            </a:r>
          </a:p>
          <a:p>
            <a:pPr>
              <a:buNone/>
            </a:pPr>
            <a:r>
              <a:rPr lang="id-ID" sz="2800" dirty="0"/>
              <a:t>6.Mampu menjelaskan masalah kebuthan spiritualdan macam-macam distres</a:t>
            </a:r>
          </a:p>
          <a:p>
            <a:pPr>
              <a:buNone/>
            </a:pPr>
            <a:r>
              <a:rPr lang="id-ID" sz="2800" dirty="0"/>
              <a:t>7. Mampu menyusun askep spiritual</a:t>
            </a:r>
            <a:endParaRPr lang="id-ID" sz="2800" dirty="0">
              <a:latin typeface="Arial" charset="0"/>
              <a:cs typeface="Arial" charset="0"/>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KONSEP KOMUNIKASI</a:t>
            </a:r>
          </a:p>
        </p:txBody>
      </p:sp>
      <p:sp>
        <p:nvSpPr>
          <p:cNvPr id="3" name="Content Placeholder 2"/>
          <p:cNvSpPr>
            <a:spLocks noGrp="1"/>
          </p:cNvSpPr>
          <p:nvPr>
            <p:ph idx="1"/>
          </p:nvPr>
        </p:nvSpPr>
        <p:spPr/>
        <p:txBody>
          <a:bodyPr>
            <a:normAutofit fontScale="92500"/>
          </a:bodyPr>
          <a:lstStyle/>
          <a:p>
            <a:pPr marL="0" indent="0">
              <a:buNone/>
            </a:pPr>
            <a:r>
              <a:rPr lang="id-ID" dirty="0">
                <a:latin typeface="Aharoni" pitchFamily="2" charset="-79"/>
                <a:cs typeface="Aharoni" pitchFamily="2" charset="-79"/>
              </a:rPr>
              <a:t>KOMUNIKASI adalah Penyebab pertama masalah peristiwa keselamatan pasien (Patient safety)</a:t>
            </a:r>
          </a:p>
          <a:p>
            <a:pPr marL="0" indent="0">
              <a:buNone/>
            </a:pPr>
            <a:r>
              <a:rPr lang="id-ID" dirty="0">
                <a:latin typeface="Aharoni" pitchFamily="2" charset="-79"/>
                <a:cs typeface="Aharoni" pitchFamily="2" charset="-79"/>
              </a:rPr>
              <a:t>KOMUNIKASI Penyebab yang paling umum terjadinya medical errors.</a:t>
            </a:r>
          </a:p>
          <a:p>
            <a:pPr marL="0" indent="0">
              <a:buNone/>
            </a:pPr>
            <a:r>
              <a:rPr lang="id-ID" dirty="0">
                <a:latin typeface="Aharoni" pitchFamily="2" charset="-79"/>
                <a:cs typeface="Aharoni" pitchFamily="2" charset="-79"/>
              </a:rPr>
              <a:t>Kegagalan komunikasi: verbal / tertulis, miskomunikasi antarstaf, antar shift karena</a:t>
            </a:r>
          </a:p>
          <a:p>
            <a:pPr marL="0" indent="0">
              <a:buNone/>
            </a:pPr>
            <a:r>
              <a:rPr lang="id-ID" dirty="0">
                <a:latin typeface="Aharoni" pitchFamily="2" charset="-79"/>
                <a:cs typeface="Aharoni" pitchFamily="2" charset="-79"/>
              </a:rPr>
              <a:t>Informasi tidak didokumentasikan dgn baik/hilang</a:t>
            </a:r>
          </a:p>
          <a:p>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latin typeface="Aharoni" pitchFamily="2" charset="-79"/>
                <a:cs typeface="Aharoni" pitchFamily="2" charset="-79"/>
              </a:rPr>
              <a:t>Komunikasi merupakan proses yangsangat khusus dan berarti dalam hubungan antar manusia</a:t>
            </a:r>
          </a:p>
          <a:p>
            <a:r>
              <a:rPr lang="id-ID" dirty="0">
                <a:latin typeface="Aharoni" pitchFamily="2" charset="-79"/>
                <a:cs typeface="Aharoni" pitchFamily="2" charset="-79"/>
              </a:rPr>
              <a:t>Komunikasi efektif yang tepat waktu,akurat,lengkap, jelas, dan dipahami oleh penerima mengurangi kesalahan dan meningkatkan keselamatan pasien.</a:t>
            </a:r>
          </a:p>
          <a:p>
            <a:endParaRPr lang="id-ID"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3155</TotalTime>
  <Words>1136</Words>
  <Application>Microsoft Office PowerPoint</Application>
  <PresentationFormat>On-screen Show (4:3)</PresentationFormat>
  <Paragraphs>161</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Visi dan Misi Prodi Keperawatan</vt:lpstr>
      <vt:lpstr>  Visi dan Misi Fakultas Ilmu-Ilmu Kesehatan  </vt:lpstr>
      <vt:lpstr>PowerPoint Presentation</vt:lpstr>
      <vt:lpstr>PowerPoint Presentation</vt:lpstr>
      <vt:lpstr>KEMAMPUAN AKHIR YANG DIHARAPKAN</vt:lpstr>
      <vt:lpstr>KONSEP KOMUNIKASI</vt:lpstr>
      <vt:lpstr>PowerPoint Presentation</vt:lpstr>
      <vt:lpstr>PowerPoint Presentation</vt:lpstr>
      <vt:lpstr>PowerPoint Presentation</vt:lpstr>
      <vt:lpstr>PowerPoint Presentation</vt:lpstr>
      <vt:lpstr>Pengertian Komunikasi</vt:lpstr>
      <vt:lpstr>PowerPoint Presentation</vt:lpstr>
      <vt:lpstr>PowerPoint Presentation</vt:lpstr>
      <vt:lpstr>PowerPoint Presentation</vt:lpstr>
      <vt:lpstr>PowerPoint Presentation</vt:lpstr>
      <vt:lpstr> Komunikasi Verbal yang efektif harus:</vt:lpstr>
      <vt:lpstr> Pengembangan konsep  Helping Relationship</vt:lpstr>
      <vt:lpstr> Karakteristik perawat agar tercapai“ helping relationship</vt:lpstr>
      <vt:lpstr>PowerPoint Presentation</vt:lpstr>
      <vt:lpstr> Beberapa faktor yang dianggap penting dalam helping relationship</vt:lpstr>
      <vt:lpstr>PowerPoint Presentation</vt:lpstr>
      <vt:lpstr>Fase komunikasi</vt:lpstr>
      <vt:lpstr> Proses komunikasi dalam manajemen askep</vt:lpstr>
      <vt:lpstr>Peran komunikasi dalam  pelaksanaan asuhan keperawatan</vt:lpstr>
      <vt:lpstr> Komunikasi Perawat yang baik kepada Pasien dari sejak pasien datang hingga pulang rawat</vt:lpstr>
      <vt:lpstr>PowerPoint Presentation</vt:lpstr>
      <vt:lpstr>PowerPoint Presentation</vt:lpstr>
      <vt:lpstr>PowerPoint Presentation</vt:lpstr>
      <vt:lpstr>PowerPoint Presentation</vt:lpstr>
      <vt:lpstr>PowerPoint Presentation</vt:lpstr>
      <vt:lpstr>TERIMA KASIH</vt:lpstr>
    </vt:vector>
  </TitlesOfParts>
  <Company>trisakti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moentana</dc:creator>
  <cp:lastModifiedBy>Keperawatan2</cp:lastModifiedBy>
  <cp:revision>188</cp:revision>
  <dcterms:created xsi:type="dcterms:W3CDTF">2017-09-15T01:31:17Z</dcterms:created>
  <dcterms:modified xsi:type="dcterms:W3CDTF">2019-03-12T01:31:48Z</dcterms:modified>
</cp:coreProperties>
</file>