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71" r:id="rId6"/>
    <p:sldId id="259" r:id="rId7"/>
    <p:sldId id="261" r:id="rId8"/>
    <p:sldId id="260"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B7DB24F-50D7-441D-BE7A-A4D4EB6A4C5A}" type="datetimeFigureOut">
              <a:rPr lang="en-US" smtClean="0"/>
              <a:pPr/>
              <a:t>5/4/2018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F588B68-87DD-4FC5-8B9A-D845B222DF2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DB24F-50D7-441D-BE7A-A4D4EB6A4C5A}"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7DB24F-50D7-441D-BE7A-A4D4EB6A4C5A}"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7DB24F-50D7-441D-BE7A-A4D4EB6A4C5A}"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7DB24F-50D7-441D-BE7A-A4D4EB6A4C5A}" type="datetimeFigureOut">
              <a:rPr lang="en-US" smtClean="0"/>
              <a:pPr/>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B7DB24F-50D7-441D-BE7A-A4D4EB6A4C5A}" type="datetimeFigureOut">
              <a:rPr lang="en-US" smtClean="0"/>
              <a:pPr/>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88B68-87DD-4FC5-8B9A-D845B222DF2C}"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B7DB24F-50D7-441D-BE7A-A4D4EB6A4C5A}" type="datetimeFigureOut">
              <a:rPr lang="en-US" smtClean="0"/>
              <a:pPr/>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7DB24F-50D7-441D-BE7A-A4D4EB6A4C5A}" type="datetimeFigureOut">
              <a:rPr lang="en-US" smtClean="0"/>
              <a:pPr/>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7DB24F-50D7-441D-BE7A-A4D4EB6A4C5A}" type="datetimeFigureOut">
              <a:rPr lang="en-US" smtClean="0"/>
              <a:pPr/>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7DB24F-50D7-441D-BE7A-A4D4EB6A4C5A}" type="datetimeFigureOut">
              <a:rPr lang="en-US" smtClean="0"/>
              <a:pPr/>
              <a:t>5/4/2018</a:t>
            </a:fld>
            <a:endParaRPr lang="en-US"/>
          </a:p>
        </p:txBody>
      </p:sp>
      <p:sp>
        <p:nvSpPr>
          <p:cNvPr id="7" name="Slide Number Placeholder 6"/>
          <p:cNvSpPr>
            <a:spLocks noGrp="1"/>
          </p:cNvSpPr>
          <p:nvPr>
            <p:ph type="sldNum" sz="quarter" idx="12"/>
          </p:nvPr>
        </p:nvSpPr>
        <p:spPr/>
        <p:txBody>
          <a:bodyPr/>
          <a:lstStyle/>
          <a:p>
            <a:fld id="{7F588B68-87DD-4FC5-8B9A-D845B222DF2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7DB24F-50D7-441D-BE7A-A4D4EB6A4C5A}" type="datetimeFigureOut">
              <a:rPr lang="en-US" smtClean="0"/>
              <a:pPr/>
              <a:t>5/4/2018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F588B68-87DD-4FC5-8B9A-D845B222DF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B7DB24F-50D7-441D-BE7A-A4D4EB6A4C5A}" type="datetimeFigureOut">
              <a:rPr lang="en-US" smtClean="0"/>
              <a:pPr/>
              <a:t>5/4/2018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F588B68-87DD-4FC5-8B9A-D845B222DF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solidFill>
                  <a:schemeClr val="tx1"/>
                </a:solidFill>
              </a:rPr>
              <a:t>Menguasai</a:t>
            </a:r>
            <a:r>
              <a:rPr lang="en-US" b="1" dirty="0" smtClean="0">
                <a:solidFill>
                  <a:schemeClr val="tx1"/>
                </a:solidFill>
              </a:rPr>
              <a:t> </a:t>
            </a:r>
            <a:r>
              <a:rPr lang="en-US" b="1" dirty="0" err="1" smtClean="0">
                <a:solidFill>
                  <a:schemeClr val="tx1"/>
                </a:solidFill>
              </a:rPr>
              <a:t>Alat</a:t>
            </a:r>
            <a:r>
              <a:rPr lang="en-US" b="1" dirty="0" smtClean="0">
                <a:solidFill>
                  <a:schemeClr val="tx1"/>
                </a:solidFill>
              </a:rPr>
              <a:t> Bantu </a:t>
            </a:r>
            <a:endParaRPr lang="en-US" b="1" dirty="0">
              <a:solidFill>
                <a:schemeClr val="tx1"/>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1405920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58196"/>
          </a:xfrm>
        </p:spPr>
        <p:txBody>
          <a:bodyPr>
            <a:normAutofit fontScale="90000"/>
          </a:bodyPr>
          <a:lstStyle/>
          <a:p>
            <a:endParaRPr lang="id-ID" dirty="0"/>
          </a:p>
        </p:txBody>
      </p:sp>
      <p:sp>
        <p:nvSpPr>
          <p:cNvPr id="3" name="Content Placeholder 2"/>
          <p:cNvSpPr>
            <a:spLocks noGrp="1"/>
          </p:cNvSpPr>
          <p:nvPr>
            <p:ph idx="1"/>
          </p:nvPr>
        </p:nvSpPr>
        <p:spPr>
          <a:xfrm>
            <a:off x="1043492" y="1500174"/>
            <a:ext cx="6777317" cy="4332455"/>
          </a:xfrm>
        </p:spPr>
        <p:txBody>
          <a:bodyPr>
            <a:normAutofit/>
          </a:bodyPr>
          <a:lstStyle/>
          <a:p>
            <a:r>
              <a:rPr lang="id-ID" b="1" dirty="0" smtClean="0"/>
              <a:t>studi yang menegaskan  bahwa alat dukung visual yang semakin kaya dan menarik semakin memudahkan  informasi diterima oleh para </a:t>
            </a:r>
            <a:r>
              <a:rPr lang="id-ID" b="1" dirty="0" smtClean="0"/>
              <a:t>audiens</a:t>
            </a:r>
          </a:p>
          <a:p>
            <a:r>
              <a:rPr lang="id-ID" b="1" dirty="0" smtClean="0">
                <a:solidFill>
                  <a:srgbClr val="FF0000"/>
                </a:solidFill>
              </a:rPr>
              <a:t>juga hasil studi di Sekolah Bisnis Pennsylvania Wharton. Hasil studi ini mendemonstrasikan bahwa waktu yang diperlukan untuk menerangkan suatu topik dapat dikurangi hingga 40% jika peralatan visual mendampingi presentasi lisan</a:t>
            </a:r>
            <a:endParaRPr lang="id-ID" b="1"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58196"/>
          </a:xfrm>
        </p:spPr>
        <p:txBody>
          <a:bodyPr>
            <a:normAutofit fontScale="90000"/>
          </a:bodyPr>
          <a:lstStyle/>
          <a:p>
            <a:endParaRPr lang="id-ID" dirty="0"/>
          </a:p>
        </p:txBody>
      </p:sp>
      <p:sp>
        <p:nvSpPr>
          <p:cNvPr id="3" name="Content Placeholder 2"/>
          <p:cNvSpPr>
            <a:spLocks noGrp="1"/>
          </p:cNvSpPr>
          <p:nvPr>
            <p:ph idx="1"/>
          </p:nvPr>
        </p:nvSpPr>
        <p:spPr>
          <a:xfrm>
            <a:off x="1043492" y="1643050"/>
            <a:ext cx="6777317" cy="4189579"/>
          </a:xfrm>
        </p:spPr>
        <p:txBody>
          <a:bodyPr>
            <a:normAutofit lnSpcReduction="10000"/>
          </a:bodyPr>
          <a:lstStyle/>
          <a:p>
            <a:r>
              <a:rPr lang="id-ID" b="1" dirty="0" smtClean="0"/>
              <a:t>Dari ketiga Alat Bantu Visual yang digunakan, presentasi multimedia lebih berhasil membantu audiens mengenali fakta, sedikit lebih unggul dalam mengingat kembali segala macam informasi pada umumnya, dan jauh lebih unggul dalam membantu audiens mengerti hal-hal yang dijelaskan </a:t>
            </a:r>
            <a:r>
              <a:rPr lang="id-ID" b="1" dirty="0" smtClean="0"/>
              <a:t>pembicara</a:t>
            </a:r>
          </a:p>
          <a:p>
            <a:r>
              <a:rPr lang="id-ID" b="1" dirty="0" smtClean="0"/>
              <a:t>Sebagian </a:t>
            </a:r>
            <a:r>
              <a:rPr lang="id-ID" b="1" dirty="0" smtClean="0"/>
              <a:t>besar manusia di dunia yang dominan memperoleh pemahaman melalui indra penglihatan</a:t>
            </a:r>
            <a:endParaRPr lang="id-ID"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1"/>
                </a:solidFill>
              </a:rPr>
              <a:t>Fungsi</a:t>
            </a:r>
            <a:r>
              <a:rPr lang="en-US" b="1" dirty="0" smtClean="0">
                <a:solidFill>
                  <a:schemeClr val="tx1"/>
                </a:solidFill>
              </a:rPr>
              <a:t> </a:t>
            </a:r>
            <a:r>
              <a:rPr lang="en-US" b="1" dirty="0" err="1" smtClean="0">
                <a:solidFill>
                  <a:schemeClr val="tx1"/>
                </a:solidFill>
              </a:rPr>
              <a:t>Alat</a:t>
            </a:r>
            <a:r>
              <a:rPr lang="en-US" b="1" dirty="0" smtClean="0">
                <a:solidFill>
                  <a:schemeClr val="tx1"/>
                </a:solidFill>
              </a:rPr>
              <a:t> Bantu </a:t>
            </a:r>
            <a:endParaRPr lang="en-US" b="1" dirty="0">
              <a:solidFill>
                <a:schemeClr val="tx1"/>
              </a:solidFill>
            </a:endParaRPr>
          </a:p>
        </p:txBody>
      </p:sp>
      <p:sp>
        <p:nvSpPr>
          <p:cNvPr id="3" name="Content Placeholder 2"/>
          <p:cNvSpPr>
            <a:spLocks noGrp="1"/>
          </p:cNvSpPr>
          <p:nvPr>
            <p:ph idx="1"/>
          </p:nvPr>
        </p:nvSpPr>
        <p:spPr/>
        <p:txBody>
          <a:bodyPr/>
          <a:lstStyle/>
          <a:p>
            <a:r>
              <a:rPr lang="en-US" b="1" dirty="0" err="1" smtClean="0">
                <a:solidFill>
                  <a:schemeClr val="tx1"/>
                </a:solidFill>
              </a:rPr>
              <a:t>Memperkuat</a:t>
            </a:r>
            <a:r>
              <a:rPr lang="en-US" b="1" dirty="0" smtClean="0">
                <a:solidFill>
                  <a:schemeClr val="tx1"/>
                </a:solidFill>
              </a:rPr>
              <a:t> </a:t>
            </a:r>
            <a:r>
              <a:rPr lang="en-US" b="1" dirty="0" err="1" smtClean="0">
                <a:solidFill>
                  <a:schemeClr val="tx1"/>
                </a:solidFill>
              </a:rPr>
              <a:t>isi</a:t>
            </a:r>
            <a:r>
              <a:rPr lang="en-US" b="1" dirty="0" smtClean="0">
                <a:solidFill>
                  <a:schemeClr val="tx1"/>
                </a:solidFill>
              </a:rPr>
              <a:t> </a:t>
            </a:r>
            <a:r>
              <a:rPr lang="en-US" b="1" dirty="0" err="1" smtClean="0">
                <a:solidFill>
                  <a:schemeClr val="tx1"/>
                </a:solidFill>
              </a:rPr>
              <a:t>pesan</a:t>
            </a:r>
            <a:r>
              <a:rPr lang="en-US" b="1" dirty="0" smtClean="0">
                <a:solidFill>
                  <a:schemeClr val="tx1"/>
                </a:solidFill>
              </a:rPr>
              <a:t> </a:t>
            </a:r>
          </a:p>
          <a:p>
            <a:r>
              <a:rPr lang="en-US" b="1" dirty="0" err="1" smtClean="0">
                <a:solidFill>
                  <a:schemeClr val="tx1"/>
                </a:solidFill>
              </a:rPr>
              <a:t>Memudahkan</a:t>
            </a:r>
            <a:r>
              <a:rPr lang="en-US" b="1" dirty="0" smtClean="0">
                <a:solidFill>
                  <a:schemeClr val="tx1"/>
                </a:solidFill>
              </a:rPr>
              <a:t> </a:t>
            </a:r>
            <a:r>
              <a:rPr lang="en-US" b="1" dirty="0" err="1" smtClean="0">
                <a:solidFill>
                  <a:schemeClr val="tx1"/>
                </a:solidFill>
              </a:rPr>
              <a:t>audiens</a:t>
            </a:r>
            <a:r>
              <a:rPr lang="en-US" b="1" dirty="0" smtClean="0">
                <a:solidFill>
                  <a:schemeClr val="tx1"/>
                </a:solidFill>
              </a:rPr>
              <a:t> </a:t>
            </a:r>
            <a:r>
              <a:rPr lang="en-US" b="1" dirty="0" err="1" smtClean="0">
                <a:solidFill>
                  <a:schemeClr val="tx1"/>
                </a:solidFill>
              </a:rPr>
              <a:t>memahami</a:t>
            </a:r>
            <a:r>
              <a:rPr lang="en-US" b="1" dirty="0" smtClean="0">
                <a:solidFill>
                  <a:schemeClr val="tx1"/>
                </a:solidFill>
              </a:rPr>
              <a:t> </a:t>
            </a:r>
            <a:r>
              <a:rPr lang="en-US" b="1" dirty="0" err="1" smtClean="0">
                <a:solidFill>
                  <a:schemeClr val="tx1"/>
                </a:solidFill>
              </a:rPr>
              <a:t>materi</a:t>
            </a:r>
            <a:r>
              <a:rPr lang="en-US" b="1" dirty="0" smtClean="0">
                <a:solidFill>
                  <a:schemeClr val="tx1"/>
                </a:solidFill>
              </a:rPr>
              <a:t> </a:t>
            </a:r>
          </a:p>
          <a:p>
            <a:r>
              <a:rPr lang="en-US" b="1" dirty="0" err="1" smtClean="0">
                <a:solidFill>
                  <a:schemeClr val="tx1"/>
                </a:solidFill>
              </a:rPr>
              <a:t>Menarik</a:t>
            </a:r>
            <a:r>
              <a:rPr lang="en-US" b="1" dirty="0" smtClean="0">
                <a:solidFill>
                  <a:schemeClr val="tx1"/>
                </a:solidFill>
              </a:rPr>
              <a:t> </a:t>
            </a:r>
            <a:r>
              <a:rPr lang="en-US" b="1" dirty="0" err="1" smtClean="0">
                <a:solidFill>
                  <a:schemeClr val="tx1"/>
                </a:solidFill>
              </a:rPr>
              <a:t>minat</a:t>
            </a:r>
            <a:r>
              <a:rPr lang="en-US" b="1" dirty="0" smtClean="0">
                <a:solidFill>
                  <a:schemeClr val="tx1"/>
                </a:solidFill>
              </a:rPr>
              <a:t> </a:t>
            </a:r>
            <a:r>
              <a:rPr lang="en-US" b="1" dirty="0" err="1" smtClean="0">
                <a:solidFill>
                  <a:schemeClr val="tx1"/>
                </a:solidFill>
              </a:rPr>
              <a:t>audiens</a:t>
            </a:r>
            <a:r>
              <a:rPr lang="en-US" b="1" dirty="0" smtClean="0">
                <a:solidFill>
                  <a:schemeClr val="tx1"/>
                </a:solidFill>
              </a:rPr>
              <a:t> </a:t>
            </a:r>
            <a:endParaRPr lang="en-US" b="1" dirty="0">
              <a:solidFill>
                <a:schemeClr val="tx1"/>
              </a:solidFill>
            </a:endParaRPr>
          </a:p>
        </p:txBody>
      </p:sp>
    </p:spTree>
    <p:extLst>
      <p:ext uri="{BB962C8B-B14F-4D97-AF65-F5344CB8AC3E}">
        <p14:creationId xmlns:p14="http://schemas.microsoft.com/office/powerpoint/2010/main" xmlns="" val="2890077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chemeClr val="tx1"/>
                </a:solidFill>
              </a:rPr>
              <a:t>Jenis</a:t>
            </a:r>
            <a:r>
              <a:rPr lang="en-US" b="1" dirty="0" smtClean="0">
                <a:solidFill>
                  <a:schemeClr val="tx1"/>
                </a:solidFill>
              </a:rPr>
              <a:t> </a:t>
            </a:r>
            <a:r>
              <a:rPr lang="en-US" b="1" dirty="0" err="1" smtClean="0">
                <a:solidFill>
                  <a:schemeClr val="tx1"/>
                </a:solidFill>
              </a:rPr>
              <a:t>Alat</a:t>
            </a:r>
            <a:r>
              <a:rPr lang="en-US" b="1" dirty="0" smtClean="0">
                <a:solidFill>
                  <a:schemeClr val="tx1"/>
                </a:solidFill>
              </a:rPr>
              <a:t> Bantu </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sz="2800" dirty="0" err="1" smtClean="0">
                <a:solidFill>
                  <a:schemeClr val="tx1"/>
                </a:solidFill>
                <a:latin typeface="Forte" pitchFamily="66" charset="0"/>
              </a:rPr>
              <a:t>Microfon</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usahakan</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tidak</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lebih</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dari</a:t>
            </a:r>
            <a:r>
              <a:rPr lang="en-US" sz="2800" dirty="0" smtClean="0">
                <a:solidFill>
                  <a:schemeClr val="tx1"/>
                </a:solidFill>
                <a:latin typeface="Forte" pitchFamily="66" charset="0"/>
              </a:rPr>
              <a:t> 15 cm)</a:t>
            </a:r>
          </a:p>
          <a:p>
            <a:r>
              <a:rPr lang="en-US" sz="2800" dirty="0" err="1" smtClean="0">
                <a:solidFill>
                  <a:schemeClr val="tx1"/>
                </a:solidFill>
                <a:latin typeface="Forte" pitchFamily="66" charset="0"/>
              </a:rPr>
              <a:t>Alat</a:t>
            </a:r>
            <a:r>
              <a:rPr lang="en-US" sz="2800" dirty="0" smtClean="0">
                <a:solidFill>
                  <a:schemeClr val="tx1"/>
                </a:solidFill>
                <a:latin typeface="Forte" pitchFamily="66" charset="0"/>
              </a:rPr>
              <a:t> bantu visual </a:t>
            </a:r>
          </a:p>
          <a:p>
            <a:pPr lvl="1"/>
            <a:r>
              <a:rPr lang="en-US" sz="2800" dirty="0" err="1" smtClean="0">
                <a:solidFill>
                  <a:schemeClr val="tx1"/>
                </a:solidFill>
                <a:latin typeface="Forte" pitchFamily="66" charset="0"/>
              </a:rPr>
              <a:t>Peralatan</a:t>
            </a:r>
            <a:r>
              <a:rPr lang="en-US" sz="2800" dirty="0" smtClean="0">
                <a:solidFill>
                  <a:schemeClr val="tx1"/>
                </a:solidFill>
                <a:latin typeface="Forte" pitchFamily="66" charset="0"/>
              </a:rPr>
              <a:t> visual </a:t>
            </a:r>
            <a:r>
              <a:rPr lang="en-US" sz="2800" dirty="0" err="1" smtClean="0">
                <a:solidFill>
                  <a:schemeClr val="tx1"/>
                </a:solidFill>
                <a:latin typeface="Forte" pitchFamily="66" charset="0"/>
              </a:rPr>
              <a:t>menambah</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daya</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ingat</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hingga</a:t>
            </a:r>
            <a:r>
              <a:rPr lang="en-US" sz="2800" dirty="0" smtClean="0">
                <a:solidFill>
                  <a:schemeClr val="tx1"/>
                </a:solidFill>
                <a:latin typeface="Forte" pitchFamily="66" charset="0"/>
              </a:rPr>
              <a:t> 13-49 </a:t>
            </a:r>
            <a:r>
              <a:rPr lang="en-US" sz="2800" dirty="0" err="1" smtClean="0">
                <a:solidFill>
                  <a:schemeClr val="tx1"/>
                </a:solidFill>
                <a:latin typeface="Forte" pitchFamily="66" charset="0"/>
              </a:rPr>
              <a:t>persen</a:t>
            </a:r>
            <a:r>
              <a:rPr lang="en-US" sz="2800" dirty="0" smtClean="0">
                <a:solidFill>
                  <a:schemeClr val="tx1"/>
                </a:solidFill>
                <a:latin typeface="Forte" pitchFamily="66" charset="0"/>
              </a:rPr>
              <a:t> </a:t>
            </a:r>
          </a:p>
          <a:p>
            <a:pPr lvl="1"/>
            <a:r>
              <a:rPr lang="en-US" sz="2800" dirty="0" err="1" smtClean="0">
                <a:solidFill>
                  <a:schemeClr val="tx1"/>
                </a:solidFill>
                <a:latin typeface="Forte" pitchFamily="66" charset="0"/>
              </a:rPr>
              <a:t>Terlihat</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lebih</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siap</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dalam</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presentasi</a:t>
            </a:r>
            <a:r>
              <a:rPr lang="en-US" sz="2800" dirty="0" smtClean="0">
                <a:solidFill>
                  <a:schemeClr val="tx1"/>
                </a:solidFill>
                <a:latin typeface="Forte" pitchFamily="66" charset="0"/>
              </a:rPr>
              <a:t> </a:t>
            </a:r>
          </a:p>
          <a:p>
            <a:pPr lvl="1"/>
            <a:r>
              <a:rPr lang="en-US" sz="2800" dirty="0" err="1" smtClean="0">
                <a:solidFill>
                  <a:schemeClr val="tx1"/>
                </a:solidFill>
                <a:latin typeface="Forte" pitchFamily="66" charset="0"/>
              </a:rPr>
              <a:t>Membuat</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citra</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presentasi</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lebih</a:t>
            </a:r>
            <a:r>
              <a:rPr lang="en-US" sz="2800" dirty="0" smtClean="0">
                <a:solidFill>
                  <a:schemeClr val="tx1"/>
                </a:solidFill>
                <a:latin typeface="Forte" pitchFamily="66" charset="0"/>
              </a:rPr>
              <a:t> </a:t>
            </a:r>
            <a:r>
              <a:rPr lang="en-US" sz="2800" dirty="0" err="1" smtClean="0">
                <a:solidFill>
                  <a:schemeClr val="tx1"/>
                </a:solidFill>
                <a:latin typeface="Forte" pitchFamily="66" charset="0"/>
              </a:rPr>
              <a:t>baik</a:t>
            </a:r>
            <a:r>
              <a:rPr lang="en-US" sz="2800" dirty="0" smtClean="0">
                <a:solidFill>
                  <a:schemeClr val="tx1"/>
                </a:solidFill>
                <a:latin typeface="Forte" pitchFamily="66" charset="0"/>
              </a:rPr>
              <a:t> </a:t>
            </a:r>
          </a:p>
        </p:txBody>
      </p:sp>
    </p:spTree>
    <p:extLst>
      <p:ext uri="{BB962C8B-B14F-4D97-AF65-F5344CB8AC3E}">
        <p14:creationId xmlns:p14="http://schemas.microsoft.com/office/powerpoint/2010/main" xmlns="" val="3009296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solidFill>
                  <a:srgbClr val="FF0000"/>
                </a:solidFill>
              </a:rPr>
              <a:t>CONTOH ALAT BANTU</a:t>
            </a:r>
            <a:endParaRPr lang="id-ID" dirty="0">
              <a:solidFill>
                <a:srgbClr val="FF0000"/>
              </a:solidFill>
            </a:endParaRPr>
          </a:p>
        </p:txBody>
      </p:sp>
      <p:sp>
        <p:nvSpPr>
          <p:cNvPr id="3" name="Content Placeholder 2"/>
          <p:cNvSpPr>
            <a:spLocks noGrp="1"/>
          </p:cNvSpPr>
          <p:nvPr>
            <p:ph idx="1"/>
          </p:nvPr>
        </p:nvSpPr>
        <p:spPr>
          <a:xfrm>
            <a:off x="2857488" y="2323652"/>
            <a:ext cx="4963321" cy="3508977"/>
          </a:xfrm>
        </p:spPr>
        <p:txBody>
          <a:bodyPr/>
          <a:lstStyle/>
          <a:p>
            <a:pPr marL="342900" lvl="1">
              <a:buNone/>
            </a:pPr>
            <a:r>
              <a:rPr lang="en-US" sz="3200" dirty="0" err="1" smtClean="0">
                <a:solidFill>
                  <a:schemeClr val="tx1"/>
                </a:solidFill>
                <a:latin typeface="Forte" pitchFamily="66" charset="0"/>
              </a:rPr>
              <a:t>Contoh</a:t>
            </a:r>
            <a:r>
              <a:rPr lang="en-US" sz="3200" dirty="0" smtClean="0">
                <a:solidFill>
                  <a:schemeClr val="tx1"/>
                </a:solidFill>
                <a:latin typeface="Forte" pitchFamily="66" charset="0"/>
              </a:rPr>
              <a:t> : </a:t>
            </a:r>
            <a:endParaRPr lang="id-ID" sz="3200" dirty="0" smtClean="0">
              <a:solidFill>
                <a:schemeClr val="tx1"/>
              </a:solidFill>
              <a:latin typeface="Forte" pitchFamily="66" charset="0"/>
            </a:endParaRPr>
          </a:p>
          <a:p>
            <a:pPr marL="342900" lvl="1"/>
            <a:r>
              <a:rPr lang="en-US" sz="3200" dirty="0" smtClean="0">
                <a:solidFill>
                  <a:schemeClr val="tx1"/>
                </a:solidFill>
                <a:latin typeface="Forte" pitchFamily="66" charset="0"/>
              </a:rPr>
              <a:t>slide</a:t>
            </a:r>
            <a:r>
              <a:rPr lang="en-US" sz="3200" dirty="0" smtClean="0">
                <a:solidFill>
                  <a:schemeClr val="tx1"/>
                </a:solidFill>
                <a:latin typeface="Forte" pitchFamily="66" charset="0"/>
              </a:rPr>
              <a:t>, </a:t>
            </a:r>
            <a:endParaRPr lang="id-ID" sz="3200" dirty="0" smtClean="0">
              <a:solidFill>
                <a:schemeClr val="tx1"/>
              </a:solidFill>
              <a:latin typeface="Forte" pitchFamily="66" charset="0"/>
            </a:endParaRPr>
          </a:p>
          <a:p>
            <a:pPr marL="342900" lvl="1"/>
            <a:r>
              <a:rPr lang="en-US" sz="3200" dirty="0" err="1" smtClean="0">
                <a:solidFill>
                  <a:schemeClr val="tx1"/>
                </a:solidFill>
                <a:latin typeface="Forte" pitchFamily="66" charset="0"/>
              </a:rPr>
              <a:t>transparansi</a:t>
            </a:r>
            <a:r>
              <a:rPr lang="en-US" sz="3200" dirty="0" smtClean="0">
                <a:solidFill>
                  <a:schemeClr val="tx1"/>
                </a:solidFill>
                <a:latin typeface="Forte" pitchFamily="66" charset="0"/>
              </a:rPr>
              <a:t>, </a:t>
            </a:r>
            <a:endParaRPr lang="id-ID" sz="3200" dirty="0" smtClean="0">
              <a:solidFill>
                <a:schemeClr val="tx1"/>
              </a:solidFill>
              <a:latin typeface="Forte" pitchFamily="66" charset="0"/>
            </a:endParaRPr>
          </a:p>
          <a:p>
            <a:pPr marL="342900" lvl="1"/>
            <a:r>
              <a:rPr lang="en-US" sz="3200" dirty="0" smtClean="0">
                <a:solidFill>
                  <a:schemeClr val="tx1"/>
                </a:solidFill>
                <a:latin typeface="Forte" pitchFamily="66" charset="0"/>
              </a:rPr>
              <a:t>flipchart</a:t>
            </a:r>
            <a:r>
              <a:rPr lang="en-US" sz="3200" dirty="0" smtClean="0">
                <a:solidFill>
                  <a:schemeClr val="tx1"/>
                </a:solidFill>
                <a:latin typeface="Forte" pitchFamily="66" charset="0"/>
              </a:rPr>
              <a:t>, </a:t>
            </a:r>
            <a:endParaRPr lang="id-ID" sz="3200" dirty="0" smtClean="0">
              <a:solidFill>
                <a:schemeClr val="tx1"/>
              </a:solidFill>
              <a:latin typeface="Forte" pitchFamily="66" charset="0"/>
            </a:endParaRPr>
          </a:p>
          <a:p>
            <a:pPr marL="342900" lvl="1"/>
            <a:r>
              <a:rPr lang="en-US" sz="3200" dirty="0" smtClean="0">
                <a:solidFill>
                  <a:schemeClr val="tx1"/>
                </a:solidFill>
                <a:latin typeface="Forte" pitchFamily="66" charset="0"/>
              </a:rPr>
              <a:t>whiteboard</a:t>
            </a:r>
            <a:r>
              <a:rPr lang="en-US" sz="3200" dirty="0" smtClean="0">
                <a:solidFill>
                  <a:schemeClr val="tx1"/>
                </a:solidFill>
                <a:latin typeface="Forte" pitchFamily="66" charset="0"/>
              </a:rPr>
              <a:t>, </a:t>
            </a:r>
            <a:endParaRPr lang="id-ID" sz="3200" dirty="0" smtClean="0">
              <a:solidFill>
                <a:schemeClr val="tx1"/>
              </a:solidFill>
              <a:latin typeface="Forte" pitchFamily="66" charset="0"/>
            </a:endParaRPr>
          </a:p>
          <a:p>
            <a:pPr marL="342900" lvl="1"/>
            <a:r>
              <a:rPr lang="en-US" sz="3200" dirty="0" smtClean="0">
                <a:solidFill>
                  <a:schemeClr val="tx1"/>
                </a:solidFill>
                <a:latin typeface="Forte" pitchFamily="66" charset="0"/>
              </a:rPr>
              <a:t>video </a:t>
            </a:r>
            <a:endParaRPr lang="en-US" sz="3200" dirty="0" smtClean="0">
              <a:solidFill>
                <a:schemeClr val="tx1"/>
              </a:solidFill>
              <a:latin typeface="Forte" pitchFamily="66" charset="0"/>
            </a:endParaRP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Hal yang </a:t>
            </a:r>
            <a:r>
              <a:rPr lang="en-US" b="1" dirty="0" err="1" smtClean="0">
                <a:solidFill>
                  <a:schemeClr val="tx1"/>
                </a:solidFill>
              </a:rPr>
              <a:t>perlu</a:t>
            </a:r>
            <a:r>
              <a:rPr lang="en-US" b="1" dirty="0" smtClean="0">
                <a:solidFill>
                  <a:schemeClr val="tx1"/>
                </a:solidFill>
              </a:rPr>
              <a:t> </a:t>
            </a:r>
            <a:r>
              <a:rPr lang="en-US" b="1" dirty="0" err="1" smtClean="0">
                <a:solidFill>
                  <a:schemeClr val="tx1"/>
                </a:solidFill>
              </a:rPr>
              <a:t>diperhatikan</a:t>
            </a:r>
            <a:r>
              <a:rPr lang="en-US" b="1" dirty="0" smtClean="0">
                <a:solidFill>
                  <a:schemeClr val="tx1"/>
                </a:solidFill>
              </a:rPr>
              <a:t> </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b="1" dirty="0" err="1" smtClean="0">
                <a:solidFill>
                  <a:schemeClr val="tx1"/>
                </a:solidFill>
              </a:rPr>
              <a:t>Gunakan</a:t>
            </a:r>
            <a:r>
              <a:rPr lang="en-US" b="1" dirty="0" smtClean="0">
                <a:solidFill>
                  <a:schemeClr val="tx1"/>
                </a:solidFill>
              </a:rPr>
              <a:t> </a:t>
            </a:r>
            <a:r>
              <a:rPr lang="en-US" b="1" dirty="0" err="1" smtClean="0">
                <a:solidFill>
                  <a:schemeClr val="tx1"/>
                </a:solidFill>
              </a:rPr>
              <a:t>kalimat</a:t>
            </a:r>
            <a:r>
              <a:rPr lang="en-US" b="1" dirty="0" smtClean="0">
                <a:solidFill>
                  <a:schemeClr val="tx1"/>
                </a:solidFill>
              </a:rPr>
              <a:t> yang </a:t>
            </a:r>
            <a:r>
              <a:rPr lang="en-US" b="1" dirty="0" err="1" smtClean="0">
                <a:solidFill>
                  <a:schemeClr val="tx1"/>
                </a:solidFill>
              </a:rPr>
              <a:t>pendek</a:t>
            </a:r>
            <a:r>
              <a:rPr lang="en-US" b="1" dirty="0" smtClean="0">
                <a:solidFill>
                  <a:schemeClr val="tx1"/>
                </a:solidFill>
              </a:rPr>
              <a:t>, </a:t>
            </a:r>
            <a:r>
              <a:rPr lang="en-US" b="1" dirty="0" err="1" smtClean="0">
                <a:solidFill>
                  <a:schemeClr val="tx1"/>
                </a:solidFill>
              </a:rPr>
              <a:t>mudah</a:t>
            </a:r>
            <a:r>
              <a:rPr lang="en-US" b="1" dirty="0" smtClean="0">
                <a:solidFill>
                  <a:schemeClr val="tx1"/>
                </a:solidFill>
              </a:rPr>
              <a:t> </a:t>
            </a:r>
            <a:r>
              <a:rPr lang="en-US" b="1" dirty="0" err="1" smtClean="0">
                <a:solidFill>
                  <a:schemeClr val="tx1"/>
                </a:solidFill>
              </a:rPr>
              <a:t>dimengerti</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konsisten</a:t>
            </a:r>
            <a:r>
              <a:rPr lang="en-US" b="1" dirty="0" smtClean="0">
                <a:solidFill>
                  <a:schemeClr val="tx1"/>
                </a:solidFill>
              </a:rPr>
              <a:t> </a:t>
            </a:r>
          </a:p>
          <a:p>
            <a:r>
              <a:rPr lang="en-US" b="1" dirty="0" err="1" smtClean="0">
                <a:solidFill>
                  <a:schemeClr val="tx1"/>
                </a:solidFill>
              </a:rPr>
              <a:t>Siapkan</a:t>
            </a:r>
            <a:r>
              <a:rPr lang="en-US" b="1" dirty="0" smtClean="0">
                <a:solidFill>
                  <a:schemeClr val="tx1"/>
                </a:solidFill>
              </a:rPr>
              <a:t> </a:t>
            </a:r>
            <a:r>
              <a:rPr lang="en-US" b="1" dirty="0" err="1" smtClean="0">
                <a:solidFill>
                  <a:schemeClr val="tx1"/>
                </a:solidFill>
              </a:rPr>
              <a:t>foto</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gambar-gambar</a:t>
            </a:r>
            <a:r>
              <a:rPr lang="en-US" b="1" dirty="0" smtClean="0">
                <a:solidFill>
                  <a:schemeClr val="tx1"/>
                </a:solidFill>
              </a:rPr>
              <a:t> yang </a:t>
            </a:r>
            <a:r>
              <a:rPr lang="en-US" b="1" dirty="0" err="1" smtClean="0">
                <a:solidFill>
                  <a:schemeClr val="tx1"/>
                </a:solidFill>
              </a:rPr>
              <a:t>menarik</a:t>
            </a:r>
            <a:r>
              <a:rPr lang="en-US" b="1" dirty="0" smtClean="0">
                <a:solidFill>
                  <a:schemeClr val="tx1"/>
                </a:solidFill>
              </a:rPr>
              <a:t> </a:t>
            </a:r>
          </a:p>
          <a:p>
            <a:r>
              <a:rPr lang="en-US" b="1" dirty="0" err="1" smtClean="0">
                <a:solidFill>
                  <a:schemeClr val="tx1"/>
                </a:solidFill>
              </a:rPr>
              <a:t>Siapkan</a:t>
            </a:r>
            <a:r>
              <a:rPr lang="en-US" b="1" dirty="0" smtClean="0">
                <a:solidFill>
                  <a:schemeClr val="tx1"/>
                </a:solidFill>
              </a:rPr>
              <a:t> </a:t>
            </a:r>
            <a:r>
              <a:rPr lang="en-US" b="1" dirty="0" err="1" smtClean="0">
                <a:solidFill>
                  <a:schemeClr val="tx1"/>
                </a:solidFill>
              </a:rPr>
              <a:t>asisten</a:t>
            </a:r>
            <a:r>
              <a:rPr lang="en-US" b="1" dirty="0" smtClean="0">
                <a:solidFill>
                  <a:schemeClr val="tx1"/>
                </a:solidFill>
              </a:rPr>
              <a:t> </a:t>
            </a:r>
            <a:r>
              <a:rPr lang="en-US" b="1" dirty="0" err="1" smtClean="0">
                <a:solidFill>
                  <a:schemeClr val="tx1"/>
                </a:solidFill>
              </a:rPr>
              <a:t>jika</a:t>
            </a:r>
            <a:r>
              <a:rPr lang="en-US" b="1" dirty="0" smtClean="0">
                <a:solidFill>
                  <a:schemeClr val="tx1"/>
                </a:solidFill>
              </a:rPr>
              <a:t> </a:t>
            </a:r>
            <a:r>
              <a:rPr lang="en-US" b="1" dirty="0" err="1" smtClean="0">
                <a:solidFill>
                  <a:schemeClr val="tx1"/>
                </a:solidFill>
              </a:rPr>
              <a:t>alat</a:t>
            </a:r>
            <a:r>
              <a:rPr lang="en-US" b="1" dirty="0" smtClean="0">
                <a:solidFill>
                  <a:schemeClr val="tx1"/>
                </a:solidFill>
              </a:rPr>
              <a:t> bantu </a:t>
            </a:r>
            <a:r>
              <a:rPr lang="en-US" b="1" dirty="0" err="1" smtClean="0">
                <a:solidFill>
                  <a:schemeClr val="tx1"/>
                </a:solidFill>
              </a:rPr>
              <a:t>jauh</a:t>
            </a:r>
            <a:r>
              <a:rPr lang="en-US" b="1" dirty="0" smtClean="0">
                <a:solidFill>
                  <a:schemeClr val="tx1"/>
                </a:solidFill>
              </a:rPr>
              <a:t> </a:t>
            </a:r>
          </a:p>
          <a:p>
            <a:r>
              <a:rPr lang="en-US" b="1" dirty="0" err="1" smtClean="0">
                <a:solidFill>
                  <a:schemeClr val="tx1"/>
                </a:solidFill>
              </a:rPr>
              <a:t>Beri</a:t>
            </a:r>
            <a:r>
              <a:rPr lang="en-US" b="1" dirty="0" smtClean="0">
                <a:solidFill>
                  <a:schemeClr val="tx1"/>
                </a:solidFill>
              </a:rPr>
              <a:t> </a:t>
            </a:r>
            <a:r>
              <a:rPr lang="en-US" b="1" dirty="0" err="1" smtClean="0">
                <a:solidFill>
                  <a:schemeClr val="tx1"/>
                </a:solidFill>
              </a:rPr>
              <a:t>jeda</a:t>
            </a:r>
            <a:r>
              <a:rPr lang="en-US" b="1" dirty="0" smtClean="0">
                <a:solidFill>
                  <a:schemeClr val="tx1"/>
                </a:solidFill>
              </a:rPr>
              <a:t>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memberi</a:t>
            </a:r>
            <a:r>
              <a:rPr lang="en-US" b="1" dirty="0" smtClean="0">
                <a:solidFill>
                  <a:schemeClr val="tx1"/>
                </a:solidFill>
              </a:rPr>
              <a:t> </a:t>
            </a:r>
            <a:r>
              <a:rPr lang="en-US" b="1" dirty="0" err="1" smtClean="0">
                <a:solidFill>
                  <a:schemeClr val="tx1"/>
                </a:solidFill>
              </a:rPr>
              <a:t>ruang</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a:t>
            </a:r>
            <a:r>
              <a:rPr lang="en-US" b="1" dirty="0" err="1" smtClean="0">
                <a:solidFill>
                  <a:schemeClr val="tx1"/>
                </a:solidFill>
              </a:rPr>
              <a:t>audiens</a:t>
            </a:r>
            <a:r>
              <a:rPr lang="en-US" b="1" dirty="0" smtClean="0">
                <a:solidFill>
                  <a:schemeClr val="tx1"/>
                </a:solidFill>
              </a:rPr>
              <a:t> </a:t>
            </a:r>
            <a:r>
              <a:rPr lang="en-US" b="1" dirty="0" err="1" smtClean="0">
                <a:solidFill>
                  <a:schemeClr val="tx1"/>
                </a:solidFill>
              </a:rPr>
              <a:t>memahami</a:t>
            </a:r>
            <a:r>
              <a:rPr lang="en-US" b="1" dirty="0" smtClean="0">
                <a:solidFill>
                  <a:schemeClr val="tx1"/>
                </a:solidFill>
              </a:rPr>
              <a:t> </a:t>
            </a:r>
            <a:r>
              <a:rPr lang="en-US" b="1" dirty="0" err="1" smtClean="0">
                <a:solidFill>
                  <a:schemeClr val="tx1"/>
                </a:solidFill>
              </a:rPr>
              <a:t>isi</a:t>
            </a:r>
            <a:r>
              <a:rPr lang="en-US" b="1" dirty="0" smtClean="0">
                <a:solidFill>
                  <a:schemeClr val="tx1"/>
                </a:solidFill>
              </a:rPr>
              <a:t> </a:t>
            </a:r>
            <a:r>
              <a:rPr lang="en-US" b="1" dirty="0" err="1" smtClean="0">
                <a:solidFill>
                  <a:schemeClr val="tx1"/>
                </a:solidFill>
              </a:rPr>
              <a:t>presentasi</a:t>
            </a:r>
            <a:r>
              <a:rPr lang="en-US" b="1" dirty="0" smtClean="0">
                <a:solidFill>
                  <a:schemeClr val="tx1"/>
                </a:solidFill>
              </a:rPr>
              <a:t> </a:t>
            </a:r>
          </a:p>
        </p:txBody>
      </p:sp>
    </p:spTree>
    <p:extLst>
      <p:ext uri="{BB962C8B-B14F-4D97-AF65-F5344CB8AC3E}">
        <p14:creationId xmlns:p14="http://schemas.microsoft.com/office/powerpoint/2010/main" xmlns="" val="3226043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72510"/>
          </a:xfrm>
        </p:spPr>
        <p:txBody>
          <a:bodyPr>
            <a:normAutofit fontScale="90000"/>
          </a:bodyPr>
          <a:lstStyle/>
          <a:p>
            <a:r>
              <a:rPr lang="id-ID" b="1" dirty="0" smtClean="0">
                <a:solidFill>
                  <a:srgbClr val="FF0000"/>
                </a:solidFill>
              </a:rPr>
              <a:t>lanjutan</a:t>
            </a:r>
            <a:endParaRPr lang="id-ID" b="1" dirty="0">
              <a:solidFill>
                <a:srgbClr val="FF0000"/>
              </a:solidFill>
            </a:endParaRPr>
          </a:p>
        </p:txBody>
      </p:sp>
      <p:sp>
        <p:nvSpPr>
          <p:cNvPr id="3" name="Content Placeholder 2"/>
          <p:cNvSpPr>
            <a:spLocks noGrp="1"/>
          </p:cNvSpPr>
          <p:nvPr>
            <p:ph idx="1"/>
          </p:nvPr>
        </p:nvSpPr>
        <p:spPr>
          <a:xfrm>
            <a:off x="1043492" y="1714488"/>
            <a:ext cx="6777317" cy="4118141"/>
          </a:xfrm>
        </p:spPr>
        <p:txBody>
          <a:bodyPr>
            <a:normAutofit/>
          </a:bodyPr>
          <a:lstStyle/>
          <a:p>
            <a:r>
              <a:rPr lang="en-US" b="1" dirty="0" err="1" smtClean="0">
                <a:solidFill>
                  <a:schemeClr val="tx1"/>
                </a:solidFill>
              </a:rPr>
              <a:t>Jangan</a:t>
            </a:r>
            <a:r>
              <a:rPr lang="en-US" b="1" dirty="0" smtClean="0">
                <a:solidFill>
                  <a:schemeClr val="tx1"/>
                </a:solidFill>
              </a:rPr>
              <a:t> </a:t>
            </a:r>
            <a:r>
              <a:rPr lang="en-US" b="1" dirty="0" err="1" smtClean="0">
                <a:solidFill>
                  <a:schemeClr val="tx1"/>
                </a:solidFill>
              </a:rPr>
              <a:t>tatap</a:t>
            </a:r>
            <a:r>
              <a:rPr lang="en-US" b="1" dirty="0" smtClean="0">
                <a:solidFill>
                  <a:schemeClr val="tx1"/>
                </a:solidFill>
              </a:rPr>
              <a:t> slide </a:t>
            </a:r>
            <a:r>
              <a:rPr lang="en-US" b="1" dirty="0" err="1" smtClean="0">
                <a:solidFill>
                  <a:schemeClr val="tx1"/>
                </a:solidFill>
              </a:rPr>
              <a:t>presentasi</a:t>
            </a:r>
            <a:r>
              <a:rPr lang="en-US" b="1" dirty="0" smtClean="0">
                <a:solidFill>
                  <a:schemeClr val="tx1"/>
                </a:solidFill>
              </a:rPr>
              <a:t> </a:t>
            </a:r>
            <a:r>
              <a:rPr lang="en-US" b="1" dirty="0" err="1" smtClean="0">
                <a:solidFill>
                  <a:schemeClr val="tx1"/>
                </a:solidFill>
              </a:rPr>
              <a:t>saat</a:t>
            </a:r>
            <a:r>
              <a:rPr lang="en-US" b="1" dirty="0" smtClean="0">
                <a:solidFill>
                  <a:schemeClr val="tx1"/>
                </a:solidFill>
              </a:rPr>
              <a:t> </a:t>
            </a:r>
            <a:r>
              <a:rPr lang="en-US" b="1" dirty="0" err="1" smtClean="0">
                <a:solidFill>
                  <a:schemeClr val="tx1"/>
                </a:solidFill>
              </a:rPr>
              <a:t>presentasi</a:t>
            </a:r>
            <a:r>
              <a:rPr lang="en-US" b="1" dirty="0" smtClean="0">
                <a:solidFill>
                  <a:schemeClr val="tx1"/>
                </a:solidFill>
              </a:rPr>
              <a:t> , </a:t>
            </a:r>
            <a:r>
              <a:rPr lang="en-US" b="1" dirty="0" err="1" smtClean="0">
                <a:solidFill>
                  <a:schemeClr val="tx1"/>
                </a:solidFill>
              </a:rPr>
              <a:t>lebih</a:t>
            </a:r>
            <a:r>
              <a:rPr lang="en-US" b="1" dirty="0" smtClean="0">
                <a:solidFill>
                  <a:schemeClr val="tx1"/>
                </a:solidFill>
              </a:rPr>
              <a:t> </a:t>
            </a:r>
            <a:r>
              <a:rPr lang="en-US" b="1" dirty="0" err="1" smtClean="0">
                <a:solidFill>
                  <a:schemeClr val="tx1"/>
                </a:solidFill>
              </a:rPr>
              <a:t>buruk</a:t>
            </a:r>
            <a:r>
              <a:rPr lang="en-US" b="1" dirty="0" smtClean="0">
                <a:solidFill>
                  <a:schemeClr val="tx1"/>
                </a:solidFill>
              </a:rPr>
              <a:t> </a:t>
            </a:r>
            <a:r>
              <a:rPr lang="en-US" b="1" dirty="0" err="1" smtClean="0">
                <a:solidFill>
                  <a:schemeClr val="tx1"/>
                </a:solidFill>
              </a:rPr>
              <a:t>lagi</a:t>
            </a:r>
            <a:r>
              <a:rPr lang="en-US" b="1" dirty="0" smtClean="0">
                <a:solidFill>
                  <a:schemeClr val="tx1"/>
                </a:solidFill>
              </a:rPr>
              <a:t> </a:t>
            </a:r>
            <a:r>
              <a:rPr lang="en-US" b="1" dirty="0" err="1" smtClean="0">
                <a:solidFill>
                  <a:schemeClr val="tx1"/>
                </a:solidFill>
              </a:rPr>
              <a:t>membacakannya</a:t>
            </a:r>
            <a:r>
              <a:rPr lang="en-US" b="1" dirty="0" smtClean="0">
                <a:solidFill>
                  <a:schemeClr val="tx1"/>
                </a:solidFill>
              </a:rPr>
              <a:t> </a:t>
            </a:r>
            <a:r>
              <a:rPr lang="en-US" b="1" dirty="0" err="1" smtClean="0">
                <a:solidFill>
                  <a:schemeClr val="tx1"/>
                </a:solidFill>
              </a:rPr>
              <a:t>pada</a:t>
            </a:r>
            <a:r>
              <a:rPr lang="en-US" b="1" dirty="0" smtClean="0">
                <a:solidFill>
                  <a:schemeClr val="tx1"/>
                </a:solidFill>
              </a:rPr>
              <a:t> </a:t>
            </a:r>
            <a:r>
              <a:rPr lang="en-US" b="1" dirty="0" err="1" smtClean="0">
                <a:solidFill>
                  <a:schemeClr val="tx1"/>
                </a:solidFill>
              </a:rPr>
              <a:t>audiens</a:t>
            </a:r>
            <a:r>
              <a:rPr lang="en-US" b="1" dirty="0" smtClean="0">
                <a:solidFill>
                  <a:schemeClr val="tx1"/>
                </a:solidFill>
              </a:rPr>
              <a:t>. </a:t>
            </a:r>
            <a:r>
              <a:rPr lang="en-US" b="1" dirty="0" err="1" smtClean="0">
                <a:solidFill>
                  <a:schemeClr val="tx1"/>
                </a:solidFill>
              </a:rPr>
              <a:t>Hendaknya</a:t>
            </a:r>
            <a:r>
              <a:rPr lang="en-US" b="1" dirty="0" smtClean="0">
                <a:solidFill>
                  <a:schemeClr val="tx1"/>
                </a:solidFill>
              </a:rPr>
              <a:t> </a:t>
            </a:r>
            <a:r>
              <a:rPr lang="en-US" b="1" dirty="0" err="1" smtClean="0">
                <a:solidFill>
                  <a:schemeClr val="tx1"/>
                </a:solidFill>
              </a:rPr>
              <a:t>mata</a:t>
            </a:r>
            <a:r>
              <a:rPr lang="en-US" b="1" dirty="0" smtClean="0">
                <a:solidFill>
                  <a:schemeClr val="tx1"/>
                </a:solidFill>
              </a:rPr>
              <a:t> </a:t>
            </a:r>
            <a:r>
              <a:rPr lang="en-US" b="1" dirty="0" err="1" smtClean="0">
                <a:solidFill>
                  <a:schemeClr val="tx1"/>
                </a:solidFill>
              </a:rPr>
              <a:t>menguasai</a:t>
            </a:r>
            <a:r>
              <a:rPr lang="en-US" b="1" dirty="0" smtClean="0">
                <a:solidFill>
                  <a:schemeClr val="tx1"/>
                </a:solidFill>
              </a:rPr>
              <a:t> </a:t>
            </a:r>
            <a:r>
              <a:rPr lang="en-US" b="1" dirty="0" err="1" smtClean="0">
                <a:solidFill>
                  <a:schemeClr val="tx1"/>
                </a:solidFill>
              </a:rPr>
              <a:t>pokok</a:t>
            </a:r>
            <a:r>
              <a:rPr lang="en-US" b="1" dirty="0" smtClean="0">
                <a:solidFill>
                  <a:schemeClr val="tx1"/>
                </a:solidFill>
              </a:rPr>
              <a:t> </a:t>
            </a:r>
            <a:r>
              <a:rPr lang="en-US" b="1" dirty="0" err="1" smtClean="0">
                <a:solidFill>
                  <a:schemeClr val="tx1"/>
                </a:solidFill>
              </a:rPr>
              <a:t>pembicaraan</a:t>
            </a:r>
            <a:r>
              <a:rPr lang="en-US" b="1" dirty="0" smtClean="0">
                <a:solidFill>
                  <a:schemeClr val="tx1"/>
                </a:solidFill>
              </a:rPr>
              <a:t> </a:t>
            </a:r>
          </a:p>
          <a:p>
            <a:r>
              <a:rPr lang="en-US" b="1" dirty="0" err="1" smtClean="0">
                <a:solidFill>
                  <a:schemeClr val="tx1"/>
                </a:solidFill>
              </a:rPr>
              <a:t>Peralatan</a:t>
            </a:r>
            <a:r>
              <a:rPr lang="en-US" b="1" dirty="0" smtClean="0">
                <a:solidFill>
                  <a:schemeClr val="tx1"/>
                </a:solidFill>
              </a:rPr>
              <a:t> visual </a:t>
            </a:r>
            <a:r>
              <a:rPr lang="en-US" b="1" dirty="0" err="1" smtClean="0">
                <a:solidFill>
                  <a:schemeClr val="tx1"/>
                </a:solidFill>
              </a:rPr>
              <a:t>fungsinya</a:t>
            </a:r>
            <a:r>
              <a:rPr lang="en-US" b="1" dirty="0" smtClean="0">
                <a:solidFill>
                  <a:schemeClr val="tx1"/>
                </a:solidFill>
              </a:rPr>
              <a:t> </a:t>
            </a:r>
            <a:r>
              <a:rPr lang="en-US" b="1" dirty="0" err="1" smtClean="0">
                <a:solidFill>
                  <a:schemeClr val="tx1"/>
                </a:solidFill>
              </a:rPr>
              <a:t>membantu</a:t>
            </a:r>
            <a:r>
              <a:rPr lang="en-US" b="1" dirty="0" smtClean="0">
                <a:solidFill>
                  <a:schemeClr val="tx1"/>
                </a:solidFill>
              </a:rPr>
              <a:t> </a:t>
            </a:r>
            <a:r>
              <a:rPr lang="en-US" b="1" dirty="0" err="1" smtClean="0">
                <a:solidFill>
                  <a:schemeClr val="tx1"/>
                </a:solidFill>
              </a:rPr>
              <a:t>saja</a:t>
            </a:r>
            <a:r>
              <a:rPr lang="en-US" b="1" dirty="0" smtClean="0">
                <a:solidFill>
                  <a:schemeClr val="tx1"/>
                </a:solidFill>
              </a:rPr>
              <a:t> </a:t>
            </a:r>
          </a:p>
          <a:p>
            <a:r>
              <a:rPr lang="en-US" b="1" dirty="0" err="1" smtClean="0">
                <a:solidFill>
                  <a:schemeClr val="tx1"/>
                </a:solidFill>
              </a:rPr>
              <a:t>Pembicara</a:t>
            </a:r>
            <a:r>
              <a:rPr lang="en-US" b="1" dirty="0" smtClean="0">
                <a:solidFill>
                  <a:schemeClr val="tx1"/>
                </a:solidFill>
              </a:rPr>
              <a:t> </a:t>
            </a:r>
            <a:r>
              <a:rPr lang="en-US" b="1" dirty="0" err="1" smtClean="0">
                <a:solidFill>
                  <a:schemeClr val="tx1"/>
                </a:solidFill>
              </a:rPr>
              <a:t>harus</a:t>
            </a:r>
            <a:r>
              <a:rPr lang="en-US" b="1" dirty="0" smtClean="0">
                <a:solidFill>
                  <a:schemeClr val="tx1"/>
                </a:solidFill>
              </a:rPr>
              <a:t> </a:t>
            </a:r>
            <a:r>
              <a:rPr lang="en-US" b="1" dirty="0" err="1" smtClean="0">
                <a:solidFill>
                  <a:schemeClr val="tx1"/>
                </a:solidFill>
              </a:rPr>
              <a:t>mendominasi</a:t>
            </a:r>
            <a:r>
              <a:rPr lang="en-US" b="1" dirty="0" smtClean="0">
                <a:solidFill>
                  <a:schemeClr val="tx1"/>
                </a:solidFill>
              </a:rPr>
              <a:t> </a:t>
            </a:r>
            <a:r>
              <a:rPr lang="en-US" b="1" dirty="0" err="1" smtClean="0">
                <a:solidFill>
                  <a:schemeClr val="tx1"/>
                </a:solidFill>
              </a:rPr>
              <a:t>isi</a:t>
            </a:r>
            <a:r>
              <a:rPr lang="en-US" b="1" dirty="0" smtClean="0">
                <a:solidFill>
                  <a:schemeClr val="tx1"/>
                </a:solidFill>
              </a:rPr>
              <a:t> </a:t>
            </a:r>
            <a:r>
              <a:rPr lang="en-US" b="1" dirty="0" err="1" smtClean="0">
                <a:solidFill>
                  <a:schemeClr val="tx1"/>
                </a:solidFill>
              </a:rPr>
              <a:t>presentasi</a:t>
            </a:r>
            <a:r>
              <a:rPr lang="en-US" b="1" dirty="0" smtClean="0">
                <a:solidFill>
                  <a:schemeClr val="tx1"/>
                </a:solidFill>
              </a:rPr>
              <a:t> </a:t>
            </a:r>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Tips </a:t>
            </a:r>
            <a:r>
              <a:rPr lang="en-US" b="1" dirty="0" err="1" smtClean="0">
                <a:solidFill>
                  <a:schemeClr val="tx1"/>
                </a:solidFill>
              </a:rPr>
              <a:t>menggunakan</a:t>
            </a:r>
            <a:r>
              <a:rPr lang="en-US" b="1" dirty="0" smtClean="0">
                <a:solidFill>
                  <a:schemeClr val="tx1"/>
                </a:solidFill>
              </a:rPr>
              <a:t> </a:t>
            </a:r>
            <a:r>
              <a:rPr lang="en-US" b="1" dirty="0" err="1" smtClean="0">
                <a:solidFill>
                  <a:schemeClr val="tx1"/>
                </a:solidFill>
              </a:rPr>
              <a:t>alat</a:t>
            </a:r>
            <a:r>
              <a:rPr lang="en-US" b="1" dirty="0" smtClean="0">
                <a:solidFill>
                  <a:schemeClr val="tx1"/>
                </a:solidFill>
              </a:rPr>
              <a:t> bantu visual </a:t>
            </a:r>
            <a:endParaRPr lang="en-US" b="1" dirty="0">
              <a:solidFill>
                <a:schemeClr val="tx1"/>
              </a:solidFill>
            </a:endParaRPr>
          </a:p>
        </p:txBody>
      </p:sp>
      <p:sp>
        <p:nvSpPr>
          <p:cNvPr id="3" name="Content Placeholder 2"/>
          <p:cNvSpPr>
            <a:spLocks noGrp="1"/>
          </p:cNvSpPr>
          <p:nvPr>
            <p:ph idx="1"/>
          </p:nvPr>
        </p:nvSpPr>
        <p:spPr/>
        <p:txBody>
          <a:bodyPr/>
          <a:lstStyle/>
          <a:p>
            <a:r>
              <a:rPr lang="en-US" b="1" dirty="0" err="1" smtClean="0">
                <a:solidFill>
                  <a:schemeClr val="tx1"/>
                </a:solidFill>
              </a:rPr>
              <a:t>Berdiri</a:t>
            </a:r>
            <a:r>
              <a:rPr lang="en-US" b="1" dirty="0" smtClean="0">
                <a:solidFill>
                  <a:schemeClr val="tx1"/>
                </a:solidFill>
              </a:rPr>
              <a:t> di </a:t>
            </a:r>
            <a:r>
              <a:rPr lang="en-US" b="1" dirty="0" err="1" smtClean="0">
                <a:solidFill>
                  <a:schemeClr val="tx1"/>
                </a:solidFill>
              </a:rPr>
              <a:t>samping</a:t>
            </a:r>
            <a:r>
              <a:rPr lang="en-US" b="1" dirty="0" smtClean="0">
                <a:solidFill>
                  <a:schemeClr val="tx1"/>
                </a:solidFill>
              </a:rPr>
              <a:t> </a:t>
            </a:r>
            <a:r>
              <a:rPr lang="en-US" b="1" dirty="0" err="1" smtClean="0">
                <a:solidFill>
                  <a:schemeClr val="tx1"/>
                </a:solidFill>
              </a:rPr>
              <a:t>alat</a:t>
            </a:r>
            <a:r>
              <a:rPr lang="en-US" b="1" dirty="0" smtClean="0">
                <a:solidFill>
                  <a:schemeClr val="tx1"/>
                </a:solidFill>
              </a:rPr>
              <a:t> bantu </a:t>
            </a:r>
          </a:p>
          <a:p>
            <a:r>
              <a:rPr lang="en-US" b="1" dirty="0" err="1" smtClean="0">
                <a:solidFill>
                  <a:schemeClr val="tx1"/>
                </a:solidFill>
              </a:rPr>
              <a:t>Bicaralah</a:t>
            </a:r>
            <a:r>
              <a:rPr lang="en-US" b="1" dirty="0" smtClean="0">
                <a:solidFill>
                  <a:schemeClr val="tx1"/>
                </a:solidFill>
              </a:rPr>
              <a:t> </a:t>
            </a:r>
            <a:r>
              <a:rPr lang="en-US" b="1" dirty="0" err="1" smtClean="0">
                <a:solidFill>
                  <a:schemeClr val="tx1"/>
                </a:solidFill>
              </a:rPr>
              <a:t>kepada</a:t>
            </a:r>
            <a:r>
              <a:rPr lang="en-US" b="1" dirty="0" smtClean="0">
                <a:solidFill>
                  <a:schemeClr val="tx1"/>
                </a:solidFill>
              </a:rPr>
              <a:t> </a:t>
            </a:r>
            <a:r>
              <a:rPr lang="en-US" b="1" dirty="0" err="1" smtClean="0">
                <a:solidFill>
                  <a:schemeClr val="tx1"/>
                </a:solidFill>
              </a:rPr>
              <a:t>audiens</a:t>
            </a:r>
            <a:r>
              <a:rPr lang="en-US" b="1" dirty="0" smtClean="0">
                <a:solidFill>
                  <a:schemeClr val="tx1"/>
                </a:solidFill>
              </a:rPr>
              <a:t> </a:t>
            </a:r>
            <a:r>
              <a:rPr lang="en-US" b="1" dirty="0" err="1" smtClean="0">
                <a:solidFill>
                  <a:schemeClr val="tx1"/>
                </a:solidFill>
              </a:rPr>
              <a:t>bukan</a:t>
            </a:r>
            <a:r>
              <a:rPr lang="en-US" b="1" dirty="0" smtClean="0">
                <a:solidFill>
                  <a:schemeClr val="tx1"/>
                </a:solidFill>
              </a:rPr>
              <a:t> </a:t>
            </a:r>
            <a:r>
              <a:rPr lang="en-US" b="1" dirty="0" err="1" smtClean="0">
                <a:solidFill>
                  <a:schemeClr val="tx1"/>
                </a:solidFill>
              </a:rPr>
              <a:t>alat</a:t>
            </a:r>
            <a:r>
              <a:rPr lang="en-US" b="1" dirty="0" smtClean="0">
                <a:solidFill>
                  <a:schemeClr val="tx1"/>
                </a:solidFill>
              </a:rPr>
              <a:t> bantu</a:t>
            </a:r>
            <a:r>
              <a:rPr lang="en-US" dirty="0" smtClean="0"/>
              <a:t>. </a:t>
            </a:r>
          </a:p>
        </p:txBody>
      </p:sp>
    </p:spTree>
    <p:extLst>
      <p:ext uri="{BB962C8B-B14F-4D97-AF65-F5344CB8AC3E}">
        <p14:creationId xmlns:p14="http://schemas.microsoft.com/office/powerpoint/2010/main" xmlns="" val="687291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785794"/>
            <a:ext cx="7024744" cy="615386"/>
          </a:xfrm>
        </p:spPr>
        <p:txBody>
          <a:bodyPr>
            <a:normAutofit fontScale="90000"/>
          </a:bodyPr>
          <a:lstStyle/>
          <a:p>
            <a:r>
              <a:rPr lang="id-ID" b="1" dirty="0" smtClean="0">
                <a:solidFill>
                  <a:srgbClr val="FF0000"/>
                </a:solidFill>
              </a:rPr>
              <a:t>Manfaat alat bantu</a:t>
            </a:r>
            <a:endParaRPr lang="id-ID" b="1" dirty="0">
              <a:solidFill>
                <a:srgbClr val="FF0000"/>
              </a:solidFill>
            </a:endParaRPr>
          </a:p>
        </p:txBody>
      </p:sp>
      <p:sp>
        <p:nvSpPr>
          <p:cNvPr id="3" name="Content Placeholder 2"/>
          <p:cNvSpPr>
            <a:spLocks noGrp="1"/>
          </p:cNvSpPr>
          <p:nvPr>
            <p:ph idx="1"/>
          </p:nvPr>
        </p:nvSpPr>
        <p:spPr>
          <a:xfrm>
            <a:off x="1043492" y="1643050"/>
            <a:ext cx="6777317" cy="4189579"/>
          </a:xfrm>
        </p:spPr>
        <p:txBody>
          <a:bodyPr>
            <a:normAutofit fontScale="85000" lnSpcReduction="10000"/>
          </a:bodyPr>
          <a:lstStyle/>
          <a:p>
            <a:r>
              <a:rPr lang="id-ID" b="1" dirty="0" smtClean="0"/>
              <a:t>Hasil  </a:t>
            </a:r>
            <a:r>
              <a:rPr lang="id-ID" b="1" dirty="0" smtClean="0"/>
              <a:t>studi di Harvard dan Columbia mendapatkan kesimpulan bahwa presentasi dengan </a:t>
            </a:r>
            <a:r>
              <a:rPr lang="id-ID" b="1" dirty="0" smtClean="0">
                <a:solidFill>
                  <a:srgbClr val="FF0000"/>
                </a:solidFill>
              </a:rPr>
              <a:t>peralatan visual menambah daya ingat mahasiswa 14-39 persen </a:t>
            </a:r>
            <a:r>
              <a:rPr lang="id-ID" b="1" dirty="0" smtClean="0"/>
              <a:t>dibandingkan presentasi tanpa peralatan </a:t>
            </a:r>
            <a:r>
              <a:rPr lang="id-ID" b="1" dirty="0" smtClean="0"/>
              <a:t>visual</a:t>
            </a:r>
          </a:p>
          <a:p>
            <a:endParaRPr lang="id-ID" b="1" dirty="0" smtClean="0"/>
          </a:p>
          <a:p>
            <a:r>
              <a:rPr lang="id-ID" b="1" dirty="0" smtClean="0"/>
              <a:t>hasil studi di Sekolah Bisnis Pennsylvania Wharton. Hasil studi ini mendemonstrasikan bahwa waktu yang diperlukan untuk menerangkan suatu </a:t>
            </a:r>
            <a:r>
              <a:rPr lang="id-ID" b="1" dirty="0" smtClean="0">
                <a:solidFill>
                  <a:srgbClr val="FF0000"/>
                </a:solidFill>
              </a:rPr>
              <a:t>topik dapat dikurangi hingga 40% </a:t>
            </a:r>
            <a:r>
              <a:rPr lang="id-ID" b="1" dirty="0" smtClean="0"/>
              <a:t>jika peralatan visual mendampingi presentasi lisan. Studi tersebut juga menginformasikan pembicara yang memakai peralatan visual lebih disukai daripada yang tidak menggunakannya.</a:t>
            </a:r>
            <a:endParaRPr lang="id-ID"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1088</TotalTime>
  <Words>276</Words>
  <Application>Microsoft Office PowerPoint</Application>
  <PresentationFormat>On-screen Show (4:3)</PresentationFormat>
  <Paragraphs>38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Menguasai Alat Bantu </vt:lpstr>
      <vt:lpstr>Fungsi Alat Bantu </vt:lpstr>
      <vt:lpstr>Jenis Alat Bantu </vt:lpstr>
      <vt:lpstr>CONTOH ALAT BANTU</vt:lpstr>
      <vt:lpstr>Slide 5</vt:lpstr>
      <vt:lpstr>Hal yang perlu diperhatikan </vt:lpstr>
      <vt:lpstr>lanjutan</vt:lpstr>
      <vt:lpstr>Tips menggunakan alat bantu visual </vt:lpstr>
      <vt:lpstr>Manfaat alat bantu</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start</dc:creator>
  <cp:lastModifiedBy>Yayah Karyanah</cp:lastModifiedBy>
  <cp:revision>46</cp:revision>
  <dcterms:created xsi:type="dcterms:W3CDTF">2017-12-11T07:12:14Z</dcterms:created>
  <dcterms:modified xsi:type="dcterms:W3CDTF">2018-05-04T06:34:09Z</dcterms:modified>
</cp:coreProperties>
</file>