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sldIdLst>
    <p:sldId id="316" r:id="rId3"/>
    <p:sldId id="335" r:id="rId4"/>
    <p:sldId id="365" r:id="rId5"/>
    <p:sldId id="400" r:id="rId6"/>
    <p:sldId id="366" r:id="rId7"/>
    <p:sldId id="386" r:id="rId8"/>
    <p:sldId id="387" r:id="rId9"/>
    <p:sldId id="408" r:id="rId10"/>
    <p:sldId id="367" r:id="rId11"/>
    <p:sldId id="388" r:id="rId12"/>
    <p:sldId id="389" r:id="rId13"/>
    <p:sldId id="410" r:id="rId14"/>
    <p:sldId id="411" r:id="rId15"/>
    <p:sldId id="412" r:id="rId16"/>
    <p:sldId id="396" r:id="rId1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41">
          <p15:clr>
            <a:srgbClr val="A4A3A4"/>
          </p15:clr>
        </p15:guide>
        <p15:guide id="2" pos="2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3250" autoAdjust="0"/>
  </p:normalViewPr>
  <p:slideViewPr>
    <p:cSldViewPr showGuides="1">
      <p:cViewPr varScale="1">
        <p:scale>
          <a:sx n="65" d="100"/>
          <a:sy n="65" d="100"/>
        </p:scale>
        <p:origin x="-1500" y="-96"/>
      </p:cViewPr>
      <p:guideLst>
        <p:guide orient="horz" pos="2141"/>
        <p:guide pos="2862"/>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a:ln>
                  <a:noFill/>
                </a:ln>
                <a:solidFill>
                  <a:schemeClr val="tx1"/>
                </a:solidFill>
                <a:effectLst/>
                <a:uLnTx/>
                <a:uFillTx/>
                <a:latin typeface="+mn-lt"/>
                <a:ea typeface="+mn-ea"/>
                <a:cs typeface="+mn-cs"/>
              </a:rPr>
              <a:t>Fifth level</a:t>
            </a:r>
            <a:endParaRPr kumimoji="0" lang="id-ID"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04EE34-7A38-4FC3-A78F-8498E6091C9B}" type="slidenum">
              <a:rPr kumimoji="0" lang="id-ID" altLang="id-ID"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a:t>
            </a:fld>
            <a:endParaRPr kumimoji="0" lang="id-ID" altLang="id-ID"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4749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alpha val="100000"/>
              </a:srgbClr>
            </a:solidFill>
            <a:miter lim="800000"/>
          </a:ln>
        </p:spPr>
      </p:sp>
      <p:sp>
        <p:nvSpPr>
          <p:cNvPr id="5123"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51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2</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93631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11</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12822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12</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12822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13</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12822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14</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12822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257339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12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3</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98216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4</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78072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5</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78072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6</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78072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7</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7807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33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8</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78072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53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9</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352211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p:nvPr>
        </p:nvSpPr>
        <p:spPr>
          <a:noFill/>
          <a:ln>
            <a:noFill/>
          </a:ln>
        </p:spPr>
        <p:txBody>
          <a:bodyPr wrap="square" lIns="91440" tIns="45720" rIns="91440" bIns="45720" anchor="t"/>
          <a:lstStyle/>
          <a:p>
            <a:pPr lvl="0"/>
            <a:endParaRPr lang="id-ID" altLang="id-ID" dirty="0"/>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id-ID" altLang="id-ID" sz="1200" dirty="0">
                <a:latin typeface="Calibri" panose="020F0502020204030204" pitchFamily="34" charset="0"/>
              </a:rPr>
              <a:t>10</a:t>
            </a:fld>
            <a:endParaRPr lang="id-ID" altLang="id-ID" sz="1200" dirty="0">
              <a:latin typeface="Calibri" panose="020F0502020204030204" pitchFamily="34" charset="0"/>
            </a:endParaRPr>
          </a:p>
        </p:txBody>
      </p:sp>
    </p:spTree>
    <p:extLst>
      <p:ext uri="{BB962C8B-B14F-4D97-AF65-F5344CB8AC3E}">
        <p14:creationId xmlns:p14="http://schemas.microsoft.com/office/powerpoint/2010/main" val="412822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lvl="0" eaLnBrk="1" hangingPunct="1"/>
            <a:endParaRPr lang="en-US" altLang="zh-CN" dirty="0"/>
          </a:p>
        </p:txBody>
      </p:sp>
      <p:sp>
        <p:nvSpPr>
          <p:cNvPr id="8" name="Footer Placeholder 7"/>
          <p:cNvSpPr>
            <a:spLocks noGrp="1"/>
          </p:cNvSpPr>
          <p:nvPr>
            <p:ph type="ftr" sz="quarter" idx="11"/>
          </p:nvPr>
        </p:nvSpPr>
        <p:spPr/>
        <p:txBody>
          <a:bodyPr/>
          <a:lstStyle/>
          <a:p>
            <a:pPr lvl="0" eaLnBrk="1" hangingPunct="1"/>
            <a:endParaRPr lang="en-US" altLang="zh-CN" dirty="0"/>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lvl="0" eaLnBrk="1" hangingPunct="1"/>
            <a:endParaRPr lang="en-US" altLang="zh-CN" dirty="0"/>
          </a:p>
        </p:txBody>
      </p:sp>
      <p:sp>
        <p:nvSpPr>
          <p:cNvPr id="4" name="Footer Placeholder 3"/>
          <p:cNvSpPr>
            <a:spLocks noGrp="1"/>
          </p:cNvSpPr>
          <p:nvPr>
            <p:ph type="ftr" sz="quarter" idx="11"/>
          </p:nvPr>
        </p:nvSpPr>
        <p:spPr/>
        <p:txBody>
          <a:bodyPr/>
          <a:lstStyle/>
          <a:p>
            <a:pPr lvl="0" eaLnBrk="1" hangingPunct="1"/>
            <a:endParaRPr lang="en-US" altLang="zh-CN" dirty="0"/>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tLang="zh-CN" dirty="0"/>
          </a:p>
        </p:txBody>
      </p:sp>
      <p:sp>
        <p:nvSpPr>
          <p:cNvPr id="3" name="Footer Placeholder 2"/>
          <p:cNvSpPr>
            <a:spLocks noGrp="1"/>
          </p:cNvSpPr>
          <p:nvPr>
            <p:ph type="ftr" sz="quarter" idx="11"/>
          </p:nvPr>
        </p:nvSpPr>
        <p:spPr/>
        <p:txBody>
          <a:bodyPr/>
          <a:lstStyle/>
          <a:p>
            <a:pPr lvl="0" eaLnBrk="1" hangingPunct="1"/>
            <a:endParaRPr lang="en-US" altLang="zh-CN"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p>
            <a:pPr lvl="0" eaLnBrk="1" hangingPunct="1"/>
            <a:endParaRPr lang="en-US" altLang="zh-CN" dirty="0"/>
          </a:p>
        </p:txBody>
      </p:sp>
      <p:sp>
        <p:nvSpPr>
          <p:cNvPr id="5" name="Footer Placeholder 4"/>
          <p:cNvSpPr>
            <a:spLocks noGrp="1"/>
          </p:cNvSpPr>
          <p:nvPr>
            <p:ph type="ftr" sz="quarter" idx="11"/>
          </p:nvPr>
        </p:nvSpPr>
        <p:spPr/>
        <p:txBody>
          <a:bodyPr/>
          <a:lstStyle/>
          <a:p>
            <a:pPr lvl="0" eaLnBrk="1" hangingPunct="1"/>
            <a:endParaRPr lang="en-US" altLang="zh-CN"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lvl="0" eaLnBrk="1" hangingPunct="1"/>
            <a:endParaRPr lang="en-US" altLang="zh-CN" dirty="0"/>
          </a:p>
        </p:txBody>
      </p:sp>
      <p:sp>
        <p:nvSpPr>
          <p:cNvPr id="8" name="Footer Placeholder 7"/>
          <p:cNvSpPr>
            <a:spLocks noGrp="1"/>
          </p:cNvSpPr>
          <p:nvPr>
            <p:ph type="ftr" sz="quarter" idx="11"/>
          </p:nvPr>
        </p:nvSpPr>
        <p:spPr/>
        <p:txBody>
          <a:bodyPr/>
          <a:lstStyle/>
          <a:p>
            <a:pPr lvl="0" eaLnBrk="1" hangingPunct="1"/>
            <a:endParaRPr lang="en-US" altLang="zh-CN" dirty="0"/>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lvl="0" eaLnBrk="1" hangingPunct="1"/>
            <a:endParaRPr lang="en-US" altLang="zh-CN" dirty="0"/>
          </a:p>
        </p:txBody>
      </p:sp>
      <p:sp>
        <p:nvSpPr>
          <p:cNvPr id="4" name="Footer Placeholder 3"/>
          <p:cNvSpPr>
            <a:spLocks noGrp="1"/>
          </p:cNvSpPr>
          <p:nvPr>
            <p:ph type="ftr" sz="quarter" idx="11"/>
          </p:nvPr>
        </p:nvSpPr>
        <p:spPr/>
        <p:txBody>
          <a:bodyPr/>
          <a:lstStyle/>
          <a:p>
            <a:pPr lvl="0" eaLnBrk="1" hangingPunct="1"/>
            <a:endParaRPr lang="en-US" altLang="zh-CN" dirty="0"/>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hangingPunct="1"/>
            <a:endParaRPr lang="en-US" altLang="zh-CN" dirty="0"/>
          </a:p>
        </p:txBody>
      </p:sp>
      <p:sp>
        <p:nvSpPr>
          <p:cNvPr id="3" name="Footer Placeholder 2"/>
          <p:cNvSpPr>
            <a:spLocks noGrp="1"/>
          </p:cNvSpPr>
          <p:nvPr>
            <p:ph type="ftr" sz="quarter" idx="11"/>
          </p:nvPr>
        </p:nvSpPr>
        <p:spPr/>
        <p:txBody>
          <a:bodyPr/>
          <a:lstStyle/>
          <a:p>
            <a:pPr lvl="0" eaLnBrk="1" hangingPunct="1"/>
            <a:endParaRPr lang="en-US" altLang="zh-CN"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4"/>
          <p:cNvSpPr>
            <a:spLocks noGrp="1"/>
          </p:cNvSpPr>
          <p:nvPr>
            <p:ph type="dt" sz="half" idx="10"/>
          </p:nvPr>
        </p:nvSpPr>
        <p:spPr/>
        <p:txBody>
          <a:bodyPr/>
          <a:lstStyle/>
          <a:p>
            <a:pPr lvl="0" eaLnBrk="1" hangingPunct="1"/>
            <a:endParaRPr lang="en-US" altLang="zh-CN" dirty="0"/>
          </a:p>
        </p:txBody>
      </p:sp>
      <p:sp>
        <p:nvSpPr>
          <p:cNvPr id="6" name="Footer Placeholder 5"/>
          <p:cNvSpPr>
            <a:spLocks noGrp="1"/>
          </p:cNvSpPr>
          <p:nvPr>
            <p:ph type="ftr" sz="quarter" idx="11"/>
          </p:nvPr>
        </p:nvSpPr>
        <p:spPr/>
        <p:txBody>
          <a:bodyPr/>
          <a:lstStyle/>
          <a:p>
            <a:pPr lvl="0" eaLnBrk="1" hangingPunct="1"/>
            <a:endParaRPr lang="en-US" altLang="zh-CN" dirty="0"/>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id-ID"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lstStyle/>
          <a:p>
            <a:pPr lvl="0"/>
            <a:r>
              <a:rPr lang="en-US" altLang="id-ID" dirty="0"/>
              <a:t>Click to edit Master text styles</a:t>
            </a:r>
          </a:p>
          <a:p>
            <a:pPr lvl="1"/>
            <a:r>
              <a:rPr lang="en-US" altLang="id-ID" dirty="0"/>
              <a:t>Second level</a:t>
            </a:r>
          </a:p>
          <a:p>
            <a:pPr lvl="2"/>
            <a:r>
              <a:rPr lang="en-US" altLang="id-ID" dirty="0"/>
              <a:t>Third level</a:t>
            </a:r>
          </a:p>
          <a:p>
            <a:pPr lvl="3"/>
            <a:r>
              <a:rPr lang="en-US" altLang="id-ID" dirty="0"/>
              <a:t>Fourth level</a:t>
            </a:r>
          </a:p>
          <a:p>
            <a:pPr lvl="4"/>
            <a:r>
              <a:rPr lang="en-US" altLang="id-ID"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400">
                <a:latin typeface="Calibri" panose="020F0502020204030204" pitchFamily="34" charset="0"/>
                <a:ea typeface="SimSun" panose="02010600030101010101" pitchFamily="2" charset="-122"/>
              </a:defRPr>
            </a:lvl1pPr>
          </a:lstStyle>
          <a:p>
            <a:pPr lvl="0" eaLnBrk="1" hangingPunct="1"/>
            <a:fld id="{9A0DB2DC-4C9A-4742-B13C-FB6460FD3503}" type="slidenum">
              <a:rPr lang="en-US" altLang="zh-CN" dirty="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id-ID" dirty="0"/>
              <a:t>Click to edit Master title style</a:t>
            </a:r>
          </a:p>
        </p:txBody>
      </p:sp>
      <p:sp>
        <p:nvSpPr>
          <p:cNvPr id="1027" name="Text Placeholder 2"/>
          <p:cNvSpPr>
            <a:spLocks noGrp="1"/>
          </p:cNvSpPr>
          <p:nvPr>
            <p:ph type="body"/>
          </p:nvPr>
        </p:nvSpPr>
        <p:spPr>
          <a:xfrm>
            <a:off x="457200" y="1600200"/>
            <a:ext cx="8229600" cy="4525963"/>
          </a:xfrm>
          <a:prstGeom prst="rect">
            <a:avLst/>
          </a:prstGeom>
          <a:noFill/>
          <a:ln w="9525">
            <a:noFill/>
          </a:ln>
        </p:spPr>
        <p:txBody>
          <a:bodyPr/>
          <a:lstStyle/>
          <a:p>
            <a:pPr lvl="0"/>
            <a:r>
              <a:rPr lang="en-US" altLang="id-ID" dirty="0"/>
              <a:t>Click to edit Master text styles</a:t>
            </a:r>
          </a:p>
          <a:p>
            <a:pPr lvl="1"/>
            <a:r>
              <a:rPr lang="en-US" altLang="id-ID" dirty="0"/>
              <a:t>Second level</a:t>
            </a:r>
          </a:p>
          <a:p>
            <a:pPr lvl="2"/>
            <a:r>
              <a:rPr lang="en-US" altLang="id-ID" dirty="0"/>
              <a:t>Third level</a:t>
            </a:r>
          </a:p>
          <a:p>
            <a:pPr lvl="3"/>
            <a:r>
              <a:rPr lang="en-US" altLang="id-ID" dirty="0"/>
              <a:t>Fourth level</a:t>
            </a:r>
          </a:p>
          <a:p>
            <a:pPr lvl="4"/>
            <a:r>
              <a:rPr lang="en-US" altLang="id-ID"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ea typeface="SimSun" panose="02010600030101010101" pitchFamily="2" charset="-122"/>
              </a:defRPr>
            </a:lvl1pPr>
          </a:lstStyle>
          <a:p>
            <a:pPr lvl="0" eaLnBrk="1" hangingPunct="1"/>
            <a:endParaRPr lang="en-US"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400">
                <a:latin typeface="Calibri" panose="020F0502020204030204" pitchFamily="34" charset="0"/>
                <a:ea typeface="SimSun" panose="02010600030101010101" pitchFamily="2" charset="-122"/>
              </a:defRPr>
            </a:lvl1pPr>
          </a:lstStyle>
          <a:p>
            <a:pPr lvl="0" eaLnBrk="1" hangingPunct="1"/>
            <a:fld id="{9A0DB2DC-4C9A-4742-B13C-FB6460FD3503}" type="slidenum">
              <a:rPr lang="en-US" altLang="zh-CN" dirty="0"/>
              <a:t>‹#›</a:t>
            </a:fld>
            <a:endParaRPr lang="en-US"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gi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gi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gi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audio" Target="../media/audio1.wav"/><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p:cNvPicPr>
          <p:nvPr/>
        </p:nvPicPr>
        <p:blipFill>
          <a:blip r:embed="rId3"/>
          <a:srcRect l="1051" r="800" b="504"/>
          <a:stretch>
            <a:fillRect/>
          </a:stretch>
        </p:blipFill>
        <p:spPr>
          <a:xfrm>
            <a:off x="0" y="0"/>
            <a:ext cx="9144000" cy="7145338"/>
          </a:xfrm>
          <a:prstGeom prst="rect">
            <a:avLst/>
          </a:prstGeom>
          <a:noFill/>
          <a:ln w="9525">
            <a:noFill/>
          </a:ln>
        </p:spPr>
      </p:pic>
      <p:sp>
        <p:nvSpPr>
          <p:cNvPr id="3075" name="TextBox 1"/>
          <p:cNvSpPr txBox="1"/>
          <p:nvPr/>
        </p:nvSpPr>
        <p:spPr>
          <a:xfrm>
            <a:off x="3219450" y="2590822"/>
            <a:ext cx="5638800" cy="338554"/>
          </a:xfrm>
          <a:prstGeom prst="rect">
            <a:avLst/>
          </a:prstGeom>
          <a:noFill/>
          <a:ln w="9525">
            <a:noFill/>
          </a:ln>
        </p:spPr>
        <p:txBody>
          <a:bodyPr>
            <a:spAutoFit/>
          </a:bodyPr>
          <a:lstStyle/>
          <a:p>
            <a:pPr algn="ctr" eaLnBrk="1" hangingPunct="1"/>
            <a:r>
              <a:rPr lang="id-ID" altLang="zh-CN" sz="1600" b="1" dirty="0">
                <a:solidFill>
                  <a:schemeClr val="bg1"/>
                </a:solidFill>
                <a:latin typeface="Times New Roman" panose="02020603050405020304" pitchFamily="18" charset="0"/>
                <a:ea typeface="SimSun" panose="02010600030101010101" pitchFamily="2" charset="-122"/>
              </a:rPr>
              <a:t>“ </a:t>
            </a:r>
            <a:r>
              <a:rPr lang="en-US" altLang="zh-CN" sz="1600" b="1" dirty="0" smtClean="0">
                <a:solidFill>
                  <a:schemeClr val="bg1"/>
                </a:solidFill>
                <a:latin typeface="Times New Roman" panose="02020603050405020304" pitchFamily="18" charset="0"/>
                <a:ea typeface="SimSun" panose="02010600030101010101" pitchFamily="2" charset="-122"/>
              </a:rPr>
              <a:t>PEMERIKSAAN UNTUK PEMERIKSAAN PENUNJANG</a:t>
            </a:r>
            <a:r>
              <a:rPr lang="id-ID" altLang="zh-CN" sz="1600" b="1" dirty="0" smtClean="0">
                <a:solidFill>
                  <a:schemeClr val="bg1"/>
                </a:solidFill>
                <a:latin typeface="Times New Roman" panose="02020603050405020304" pitchFamily="18" charset="0"/>
                <a:ea typeface="SimSun" panose="02010600030101010101" pitchFamily="2" charset="-122"/>
              </a:rPr>
              <a:t>“ </a:t>
            </a:r>
            <a:endParaRPr lang="id-ID" altLang="zh-CN" sz="1600" b="1" dirty="0">
              <a:solidFill>
                <a:schemeClr val="bg1"/>
              </a:solidFill>
              <a:latin typeface="Times New Roman" panose="02020603050405020304" pitchFamily="18" charset="0"/>
              <a:ea typeface="SimSun" panose="02010600030101010101" pitchFamily="2" charset="-122"/>
            </a:endParaRPr>
          </a:p>
        </p:txBody>
      </p:sp>
      <p:sp>
        <p:nvSpPr>
          <p:cNvPr id="2" name="Right Arrow 1"/>
          <p:cNvSpPr/>
          <p:nvPr/>
        </p:nvSpPr>
        <p:spPr>
          <a:xfrm>
            <a:off x="7410450" y="5575300"/>
            <a:ext cx="1447800" cy="914400"/>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stStyle>
          <a:p>
            <a:pPr lvl="0" algn="ctr" eaLnBrk="1" hangingPunct="1"/>
            <a:r>
              <a:rPr lang="en-US" altLang="zh-CN" dirty="0">
                <a:solidFill>
                  <a:srgbClr val="000000"/>
                </a:solidFill>
                <a:latin typeface="Calibri" panose="020F0502020204030204" pitchFamily="34" charset="0"/>
                <a:ea typeface="SimSun" panose="02010600030101010101" pitchFamily="2" charset="-122"/>
                <a:hlinkClick r:id="" action="ppaction://hlinkshowjump?jump=nextslide"/>
              </a:rPr>
              <a:t>NEXT</a:t>
            </a:r>
            <a:endParaRPr lang="en-US" altLang="zh-CN" dirty="0">
              <a:solidFill>
                <a:srgbClr val="000000"/>
              </a:solidFill>
              <a:latin typeface="Calibri" panose="020F0502020204030204" pitchFamily="34" charset="0"/>
              <a:ea typeface="SimSun" panose="02010600030101010101" pitchFamily="2" charset="-122"/>
            </a:endParaRPr>
          </a:p>
        </p:txBody>
      </p:sp>
      <p:sp>
        <p:nvSpPr>
          <p:cNvPr id="3077" name="Rectangle 4"/>
          <p:cNvSpPr/>
          <p:nvPr/>
        </p:nvSpPr>
        <p:spPr>
          <a:xfrm>
            <a:off x="2952750" y="3657594"/>
            <a:ext cx="6172200" cy="923330"/>
          </a:xfrm>
          <a:prstGeom prst="rect">
            <a:avLst/>
          </a:prstGeom>
          <a:noFill/>
          <a:ln w="9525">
            <a:noFill/>
          </a:ln>
        </p:spPr>
        <p:txBody>
          <a:bodyPr>
            <a:spAutoFit/>
          </a:bodyPr>
          <a:lstStyle/>
          <a:p>
            <a:pPr algn="ctr" eaLnBrk="1" hangingPunct="1"/>
            <a:r>
              <a:rPr lang="en-US" altLang="zh-CN" b="1" dirty="0" err="1" smtClean="0">
                <a:solidFill>
                  <a:schemeClr val="bg1"/>
                </a:solidFill>
                <a:latin typeface="Times New Roman" panose="02020603050405020304" pitchFamily="18" charset="0"/>
                <a:ea typeface="SimSun" panose="02010600030101010101" pitchFamily="2" charset="-122"/>
              </a:rPr>
              <a:t>Ety</a:t>
            </a:r>
            <a:r>
              <a:rPr lang="en-US" altLang="zh-CN" b="1" dirty="0" smtClean="0">
                <a:solidFill>
                  <a:schemeClr val="bg1"/>
                </a:solidFill>
                <a:latin typeface="Times New Roman" panose="02020603050405020304" pitchFamily="18" charset="0"/>
                <a:ea typeface="SimSun" panose="02010600030101010101" pitchFamily="2" charset="-122"/>
              </a:rPr>
              <a:t> </a:t>
            </a:r>
            <a:r>
              <a:rPr lang="en-US" altLang="zh-CN" b="1" dirty="0">
                <a:solidFill>
                  <a:schemeClr val="bg1"/>
                </a:solidFill>
                <a:latin typeface="Times New Roman" panose="02020603050405020304" pitchFamily="18" charset="0"/>
                <a:ea typeface="SimSun" panose="02010600030101010101" pitchFamily="2" charset="-122"/>
              </a:rPr>
              <a:t>Nurhayati S.Kp., M.Kep., Ns.Sp.Kep.Mat</a:t>
            </a:r>
          </a:p>
          <a:p>
            <a:pPr algn="ctr" eaLnBrk="1" hangingPunct="1"/>
            <a:r>
              <a:rPr lang="en-US" altLang="zh-CN" b="1" dirty="0">
                <a:solidFill>
                  <a:schemeClr val="bg1"/>
                </a:solidFill>
                <a:latin typeface="Times New Roman" panose="02020603050405020304" pitchFamily="18" charset="0"/>
                <a:ea typeface="SimSun" panose="02010600030101010101" pitchFamily="2" charset="-122"/>
              </a:rPr>
              <a:t>ILMU KEPERAWATAN </a:t>
            </a:r>
            <a:r>
              <a:rPr lang="id-ID" altLang="zh-CN" b="1" dirty="0">
                <a:solidFill>
                  <a:schemeClr val="bg1"/>
                </a:solidFill>
                <a:latin typeface="Times New Roman" panose="02020603050405020304" pitchFamily="18" charset="0"/>
                <a:ea typeface="SimSun" panose="02010600030101010101" pitchFamily="2" charset="-122"/>
              </a:rPr>
              <a:t> 2018 </a:t>
            </a:r>
            <a:endParaRPr lang="id-ID" altLang="id-ID"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id-ID" b="1" dirty="0">
                <a:solidFill>
                  <a:schemeClr val="bg1"/>
                </a:solidFill>
                <a:latin typeface="Times New Roman" panose="02020603050405020304" pitchFamily="18" charset="0"/>
                <a:cs typeface="Times New Roman" panose="02020603050405020304" pitchFamily="18" charset="0"/>
              </a:rPr>
              <a:t> FAKULTAS </a:t>
            </a:r>
            <a:r>
              <a:rPr lang="en-US" altLang="zh-CN" b="1" dirty="0">
                <a:solidFill>
                  <a:schemeClr val="bg1"/>
                </a:solidFill>
                <a:latin typeface="Times New Roman" panose="02020603050405020304" pitchFamily="18" charset="0"/>
                <a:ea typeface="SimSun" panose="02010600030101010101" pitchFamily="2" charset="-122"/>
              </a:rPr>
              <a:t>ILMU-ILMU KESEHATAN</a:t>
            </a:r>
            <a:endParaRPr lang="en-US" altLang="zh-CN" sz="1600" b="1" dirty="0">
              <a:solidFill>
                <a:schemeClr val="bg1"/>
              </a:solidFill>
              <a:latin typeface="Times New Roman" panose="02020603050405020304" pitchFamily="18" charset="0"/>
              <a:ea typeface="SimSun" panose="02010600030101010101" pitchFamily="2" charset="-122"/>
            </a:endParaRPr>
          </a:p>
        </p:txBody>
      </p:sp>
      <p:sp>
        <p:nvSpPr>
          <p:cNvPr id="3" name="TextBox 2"/>
          <p:cNvSpPr txBox="1"/>
          <p:nvPr/>
        </p:nvSpPr>
        <p:spPr>
          <a:xfrm>
            <a:off x="4724396" y="1828842"/>
            <a:ext cx="1981148" cy="461665"/>
          </a:xfrm>
          <a:prstGeom prst="rect">
            <a:avLst/>
          </a:prstGeom>
          <a:noFill/>
        </p:spPr>
        <p:txBody>
          <a:bodyPr wrap="square" rtlCol="0">
            <a:spAutoFit/>
          </a:bodyPr>
          <a:lstStyle/>
          <a:p>
            <a:r>
              <a:rPr lang="en-US" sz="2400" dirty="0" err="1" smtClean="0">
                <a:solidFill>
                  <a:schemeClr val="bg1"/>
                </a:solidFill>
              </a:rPr>
              <a:t>Kelompok</a:t>
            </a:r>
            <a:r>
              <a:rPr lang="en-US" sz="2400" dirty="0" smtClean="0">
                <a:solidFill>
                  <a:schemeClr val="bg1"/>
                </a:solidFill>
              </a:rPr>
              <a:t> 4</a:t>
            </a:r>
            <a:endParaRPr 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circle/>
        <p:sndAc>
          <p:stSnd>
            <p:snd r:embed="rId2" name="suction.wav"/>
          </p:stSnd>
        </p:sndAc>
      </p:transition>
    </mc:Choice>
    <mc:Fallback xmlns="">
      <p:transition spd="slow">
        <p:circle/>
        <p:sndAc>
          <p:stSnd>
            <p:snd r:embed="rId4"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8436" name="Content Placeholder 5"/>
          <p:cNvSpPr>
            <a:spLocks noGrp="1"/>
          </p:cNvSpPr>
          <p:nvPr>
            <p:ph idx="1"/>
          </p:nvPr>
        </p:nvSpPr>
        <p:spPr>
          <a:xfrm>
            <a:off x="497758" y="1066862"/>
            <a:ext cx="8177058" cy="4876672"/>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marL="0" lvl="0" indent="0">
              <a:buNone/>
            </a:pPr>
            <a:r>
              <a:rPr lang="en-US" sz="1800" b="1" dirty="0"/>
              <a:t>E</a:t>
            </a:r>
            <a:r>
              <a:rPr lang="en-US" sz="1800" b="1" dirty="0" smtClean="0"/>
              <a:t>. </a:t>
            </a:r>
            <a:r>
              <a:rPr lang="en-US" sz="1800" b="1" dirty="0" err="1" smtClean="0"/>
              <a:t>Alat-alat</a:t>
            </a:r>
            <a:r>
              <a:rPr lang="en-US" sz="1800" b="1" dirty="0" smtClean="0"/>
              <a:t> </a:t>
            </a:r>
            <a:r>
              <a:rPr lang="en-US" sz="1800" b="1" dirty="0"/>
              <a:t>yang </a:t>
            </a:r>
            <a:r>
              <a:rPr lang="en-US" sz="1800" b="1" dirty="0" err="1"/>
              <a:t>digunakan</a:t>
            </a:r>
            <a:r>
              <a:rPr lang="en-US" sz="1800" b="1" dirty="0"/>
              <a:t> </a:t>
            </a:r>
            <a:r>
              <a:rPr lang="en-US" sz="1800" b="1" dirty="0" err="1"/>
              <a:t>untuk</a:t>
            </a:r>
            <a:r>
              <a:rPr lang="en-US" sz="1800" b="1" dirty="0"/>
              <a:t> </a:t>
            </a:r>
            <a:r>
              <a:rPr lang="en-US" sz="1800" b="1" dirty="0" err="1"/>
              <a:t>pengkajian</a:t>
            </a:r>
            <a:r>
              <a:rPr lang="en-US" sz="1800" b="1" dirty="0"/>
              <a:t> </a:t>
            </a:r>
            <a:r>
              <a:rPr lang="en-US" sz="1800" b="1" dirty="0" err="1"/>
              <a:t>penunjang</a:t>
            </a:r>
            <a:endParaRPr lang="en-US" sz="1800" dirty="0"/>
          </a:p>
          <a:p>
            <a:pPr lvl="0"/>
            <a:r>
              <a:rPr lang="en-US" sz="1800" dirty="0"/>
              <a:t>MRI(magnetic </a:t>
            </a:r>
            <a:r>
              <a:rPr lang="en-US" sz="1800" dirty="0" err="1"/>
              <a:t>resobabce</a:t>
            </a:r>
            <a:r>
              <a:rPr lang="en-US" sz="1800" dirty="0"/>
              <a:t> imaging)</a:t>
            </a:r>
          </a:p>
          <a:p>
            <a:r>
              <a:rPr lang="en-US" sz="1800" dirty="0" err="1"/>
              <a:t>Untuk</a:t>
            </a:r>
            <a:r>
              <a:rPr lang="en-US" sz="1800" dirty="0"/>
              <a:t> </a:t>
            </a:r>
            <a:r>
              <a:rPr lang="en-US" sz="1800" dirty="0" err="1"/>
              <a:t>mengdiagnosa</a:t>
            </a:r>
            <a:r>
              <a:rPr lang="en-US" sz="1800" dirty="0"/>
              <a:t> </a:t>
            </a:r>
            <a:r>
              <a:rPr lang="en-US" sz="1800" dirty="0" err="1"/>
              <a:t>bagian</a:t>
            </a:r>
            <a:r>
              <a:rPr lang="en-US" sz="1800" dirty="0"/>
              <a:t> </a:t>
            </a:r>
            <a:r>
              <a:rPr lang="en-US" sz="1800" dirty="0" err="1"/>
              <a:t>struktur</a:t>
            </a:r>
            <a:r>
              <a:rPr lang="en-US" sz="1800" dirty="0"/>
              <a:t> </a:t>
            </a:r>
            <a:r>
              <a:rPr lang="en-US" sz="1800" dirty="0" err="1"/>
              <a:t>tubuh</a:t>
            </a:r>
            <a:r>
              <a:rPr lang="en-US" sz="1800" dirty="0"/>
              <a:t> </a:t>
            </a:r>
            <a:r>
              <a:rPr lang="en-US" sz="1800" dirty="0" err="1"/>
              <a:t>manusia</a:t>
            </a:r>
            <a:r>
              <a:rPr lang="en-US" sz="1800" dirty="0"/>
              <a:t> </a:t>
            </a:r>
            <a:r>
              <a:rPr lang="en-US" sz="1800" dirty="0" err="1"/>
              <a:t>dengan</a:t>
            </a:r>
            <a:r>
              <a:rPr lang="en-US" sz="1800" dirty="0"/>
              <a:t> </a:t>
            </a:r>
            <a:r>
              <a:rPr lang="en-US" sz="1800" dirty="0" err="1"/>
              <a:t>gelombang</a:t>
            </a:r>
            <a:r>
              <a:rPr lang="en-US" sz="1800" dirty="0"/>
              <a:t> electromagnetic yang </a:t>
            </a:r>
            <a:r>
              <a:rPr lang="en-US" sz="1800" dirty="0" err="1"/>
              <a:t>tidak</a:t>
            </a:r>
            <a:r>
              <a:rPr lang="en-US" sz="1800" dirty="0"/>
              <a:t> </a:t>
            </a:r>
            <a:r>
              <a:rPr lang="en-US" sz="1800" dirty="0" err="1"/>
              <a:t>memberi</a:t>
            </a:r>
            <a:r>
              <a:rPr lang="en-US" sz="1800" dirty="0"/>
              <a:t> </a:t>
            </a:r>
            <a:r>
              <a:rPr lang="en-US" sz="1800" dirty="0" err="1"/>
              <a:t>feke</a:t>
            </a:r>
            <a:r>
              <a:rPr lang="en-US" sz="1800" dirty="0"/>
              <a:t> </a:t>
            </a:r>
            <a:r>
              <a:rPr lang="en-US" sz="1800" dirty="0" err="1"/>
              <a:t>radiasi</a:t>
            </a:r>
            <a:r>
              <a:rPr lang="en-US" sz="1800" dirty="0"/>
              <a:t> </a:t>
            </a:r>
            <a:r>
              <a:rPr lang="en-US" sz="1800" dirty="0" err="1"/>
              <a:t>seperti</a:t>
            </a:r>
            <a:r>
              <a:rPr lang="en-US" sz="1800" dirty="0"/>
              <a:t> </a:t>
            </a:r>
            <a:r>
              <a:rPr lang="en-US" sz="1800" dirty="0" err="1"/>
              <a:t>sinar</a:t>
            </a:r>
            <a:r>
              <a:rPr lang="en-US" sz="1800" dirty="0"/>
              <a:t> X </a:t>
            </a:r>
          </a:p>
          <a:p>
            <a:r>
              <a:rPr lang="en-US" sz="1800" dirty="0" err="1"/>
              <a:t>Alat</a:t>
            </a:r>
            <a:r>
              <a:rPr lang="en-US" sz="1800" dirty="0"/>
              <a:t> </a:t>
            </a:r>
            <a:r>
              <a:rPr lang="en-US" sz="1800" dirty="0" err="1"/>
              <a:t>ini</a:t>
            </a:r>
            <a:r>
              <a:rPr lang="en-US" sz="1800" dirty="0"/>
              <a:t> </a:t>
            </a:r>
            <a:r>
              <a:rPr lang="en-US" sz="1800" dirty="0" err="1"/>
              <a:t>digunakan</a:t>
            </a:r>
            <a:r>
              <a:rPr lang="en-US" sz="1800" dirty="0"/>
              <a:t> </a:t>
            </a:r>
            <a:r>
              <a:rPr lang="en-US" sz="1800" dirty="0" err="1"/>
              <a:t>untuk</a:t>
            </a:r>
            <a:r>
              <a:rPr lang="en-US" sz="1800" dirty="0"/>
              <a:t> </a:t>
            </a:r>
            <a:r>
              <a:rPr lang="en-US" sz="1800" dirty="0" err="1"/>
              <a:t>pemeriksaan</a:t>
            </a:r>
            <a:r>
              <a:rPr lang="en-US" sz="1800" dirty="0"/>
              <a:t> </a:t>
            </a:r>
            <a:r>
              <a:rPr lang="en-US" sz="1800" dirty="0" err="1"/>
              <a:t>syaraf</a:t>
            </a:r>
            <a:r>
              <a:rPr lang="en-US" sz="1800" dirty="0"/>
              <a:t>, </a:t>
            </a:r>
            <a:r>
              <a:rPr lang="en-US" sz="1800" dirty="0" err="1"/>
              <a:t>jaringan</a:t>
            </a:r>
            <a:r>
              <a:rPr lang="en-US" sz="1800" dirty="0"/>
              <a:t> </a:t>
            </a:r>
            <a:r>
              <a:rPr lang="en-US" sz="1800" dirty="0" err="1"/>
              <a:t>otot</a:t>
            </a:r>
            <a:r>
              <a:rPr lang="en-US" sz="1800" dirty="0"/>
              <a:t> </a:t>
            </a:r>
            <a:r>
              <a:rPr lang="en-US" sz="1800" dirty="0" err="1"/>
              <a:t>jantung</a:t>
            </a:r>
            <a:r>
              <a:rPr lang="en-US" sz="1800" dirty="0"/>
              <a:t> </a:t>
            </a:r>
            <a:r>
              <a:rPr lang="en-US" sz="1800" dirty="0" err="1"/>
              <a:t>dan</a:t>
            </a:r>
            <a:r>
              <a:rPr lang="en-US" sz="1800" dirty="0"/>
              <a:t> </a:t>
            </a:r>
            <a:r>
              <a:rPr lang="en-US" sz="1800" dirty="0" err="1"/>
              <a:t>pembuluh</a:t>
            </a:r>
            <a:r>
              <a:rPr lang="en-US" sz="1800" dirty="0"/>
              <a:t> </a:t>
            </a:r>
            <a:r>
              <a:rPr lang="en-US" sz="1800" dirty="0" err="1"/>
              <a:t>darahdan</a:t>
            </a:r>
            <a:r>
              <a:rPr lang="en-US" sz="1800" dirty="0"/>
              <a:t> tumor </a:t>
            </a:r>
          </a:p>
          <a:p>
            <a:pPr lvl="0"/>
            <a:r>
              <a:rPr lang="en-US" sz="1800" dirty="0"/>
              <a:t>EEG(</a:t>
            </a:r>
            <a:r>
              <a:rPr lang="en-US" sz="1800" dirty="0" err="1"/>
              <a:t>ElectroEncephaloGrafi</a:t>
            </a:r>
            <a:r>
              <a:rPr lang="en-US" sz="1800" dirty="0"/>
              <a:t>)</a:t>
            </a:r>
          </a:p>
          <a:p>
            <a:r>
              <a:rPr lang="en-US" sz="1800" dirty="0" err="1"/>
              <a:t>Pemeriksaan</a:t>
            </a:r>
            <a:r>
              <a:rPr lang="en-US" sz="1800" dirty="0"/>
              <a:t> </a:t>
            </a:r>
            <a:r>
              <a:rPr lang="en-US" sz="1800" dirty="0" err="1"/>
              <a:t>untuk</a:t>
            </a:r>
            <a:r>
              <a:rPr lang="en-US" sz="1800" dirty="0"/>
              <a:t> </a:t>
            </a:r>
            <a:r>
              <a:rPr lang="en-US" sz="1800" dirty="0" err="1"/>
              <a:t>memngetahui</a:t>
            </a:r>
            <a:r>
              <a:rPr lang="en-US" sz="1800" dirty="0"/>
              <a:t> </a:t>
            </a:r>
            <a:r>
              <a:rPr lang="en-US" sz="1800" dirty="0" err="1"/>
              <a:t>gelombang</a:t>
            </a:r>
            <a:r>
              <a:rPr lang="en-US" sz="1800" dirty="0"/>
              <a:t> </a:t>
            </a:r>
            <a:r>
              <a:rPr lang="en-US" sz="1800" dirty="0" err="1"/>
              <a:t>listrik</a:t>
            </a:r>
            <a:r>
              <a:rPr lang="en-US" sz="1800" dirty="0"/>
              <a:t> </a:t>
            </a:r>
            <a:r>
              <a:rPr lang="en-US" sz="1800" dirty="0" err="1"/>
              <a:t>dalam</a:t>
            </a:r>
            <a:r>
              <a:rPr lang="en-US" sz="1800" dirty="0"/>
              <a:t> </a:t>
            </a:r>
            <a:r>
              <a:rPr lang="en-US" sz="1800" dirty="0" err="1"/>
              <a:t>otak</a:t>
            </a:r>
            <a:r>
              <a:rPr lang="en-US" sz="1800" dirty="0"/>
              <a:t> </a:t>
            </a:r>
          </a:p>
          <a:p>
            <a:pPr lvl="0"/>
            <a:r>
              <a:rPr lang="en-US" sz="1800" dirty="0"/>
              <a:t>EMG(</a:t>
            </a:r>
            <a:r>
              <a:rPr lang="en-US" sz="1800" dirty="0" err="1"/>
              <a:t>electromyografi</a:t>
            </a:r>
            <a:r>
              <a:rPr lang="en-US" sz="1800" dirty="0"/>
              <a:t>)</a:t>
            </a:r>
          </a:p>
          <a:p>
            <a:r>
              <a:rPr lang="en-US" sz="1800" dirty="0" err="1"/>
              <a:t>Pemeriksaan</a:t>
            </a:r>
            <a:r>
              <a:rPr lang="en-US" sz="1800" dirty="0"/>
              <a:t> </a:t>
            </a:r>
            <a:r>
              <a:rPr lang="en-US" sz="1800" dirty="0" err="1"/>
              <a:t>aktivitas</a:t>
            </a:r>
            <a:r>
              <a:rPr lang="en-US" sz="1800" dirty="0"/>
              <a:t> </a:t>
            </a:r>
            <a:r>
              <a:rPr lang="en-US" sz="1800" dirty="0" err="1"/>
              <a:t>listrik</a:t>
            </a:r>
            <a:r>
              <a:rPr lang="en-US" sz="1800" dirty="0"/>
              <a:t> </a:t>
            </a:r>
            <a:r>
              <a:rPr lang="en-US" sz="1800" dirty="0" err="1"/>
              <a:t>pada</a:t>
            </a:r>
            <a:r>
              <a:rPr lang="en-US" sz="1800" dirty="0"/>
              <a:t> </a:t>
            </a:r>
            <a:r>
              <a:rPr lang="en-US" sz="1800" dirty="0" err="1"/>
              <a:t>otot</a:t>
            </a:r>
            <a:r>
              <a:rPr lang="en-US" sz="1800" dirty="0"/>
              <a:t> </a:t>
            </a:r>
            <a:r>
              <a:rPr lang="en-US" sz="1800" dirty="0" err="1"/>
              <a:t>saat</a:t>
            </a:r>
            <a:r>
              <a:rPr lang="en-US" sz="1800" dirty="0"/>
              <a:t> </a:t>
            </a:r>
            <a:r>
              <a:rPr lang="en-US" sz="1800" dirty="0" err="1"/>
              <a:t>istirahat</a:t>
            </a:r>
            <a:r>
              <a:rPr lang="en-US" sz="1800" dirty="0"/>
              <a:t> </a:t>
            </a:r>
            <a:r>
              <a:rPr lang="en-US" sz="1800" dirty="0" err="1"/>
              <a:t>dan</a:t>
            </a:r>
            <a:r>
              <a:rPr lang="en-US" sz="1800" dirty="0"/>
              <a:t> </a:t>
            </a:r>
            <a:r>
              <a:rPr lang="en-US" sz="1800" dirty="0" err="1"/>
              <a:t>bergerak</a:t>
            </a:r>
            <a:r>
              <a:rPr lang="en-US" sz="1800" dirty="0"/>
              <a:t> </a:t>
            </a:r>
          </a:p>
          <a:p>
            <a:pPr lvl="0"/>
            <a:r>
              <a:rPr lang="en-US" sz="1800" dirty="0"/>
              <a:t>Defibrillator</a:t>
            </a:r>
          </a:p>
          <a:p>
            <a:r>
              <a:rPr lang="en-US" sz="1800" dirty="0" err="1"/>
              <a:t>Alat</a:t>
            </a:r>
            <a:r>
              <a:rPr lang="en-US" sz="1800" dirty="0"/>
              <a:t> yang </a:t>
            </a:r>
            <a:r>
              <a:rPr lang="en-US" sz="1800" dirty="0" err="1"/>
              <a:t>digunakan</a:t>
            </a:r>
            <a:r>
              <a:rPr lang="en-US" sz="1800" dirty="0"/>
              <a:t> </a:t>
            </a:r>
            <a:r>
              <a:rPr lang="en-US" sz="1800" dirty="0" err="1"/>
              <a:t>untuk</a:t>
            </a:r>
            <a:r>
              <a:rPr lang="en-US" sz="1800" dirty="0"/>
              <a:t> </a:t>
            </a:r>
            <a:r>
              <a:rPr lang="en-US" sz="1800" dirty="0" err="1"/>
              <a:t>memberikan</a:t>
            </a:r>
            <a:r>
              <a:rPr lang="en-US" sz="1800" dirty="0"/>
              <a:t> </a:t>
            </a:r>
            <a:r>
              <a:rPr lang="en-US" sz="1800" dirty="0" err="1"/>
              <a:t>terapi</a:t>
            </a:r>
            <a:r>
              <a:rPr lang="en-US" sz="1800" dirty="0"/>
              <a:t> energy </a:t>
            </a:r>
            <a:r>
              <a:rPr lang="en-US" sz="1800" dirty="0" err="1"/>
              <a:t>listrik</a:t>
            </a:r>
            <a:r>
              <a:rPr lang="en-US" sz="1800" dirty="0"/>
              <a:t> </a:t>
            </a:r>
            <a:r>
              <a:rPr lang="en-US" sz="1800" dirty="0" err="1"/>
              <a:t>dengan</a:t>
            </a:r>
            <a:r>
              <a:rPr lang="en-US" sz="1800" dirty="0"/>
              <a:t> </a:t>
            </a:r>
            <a:r>
              <a:rPr lang="en-US" sz="1800" dirty="0" err="1"/>
              <a:t>dosis</a:t>
            </a:r>
            <a:r>
              <a:rPr lang="en-US" sz="1800" dirty="0"/>
              <a:t> </a:t>
            </a:r>
            <a:r>
              <a:rPr lang="en-US" sz="1800" dirty="0" err="1"/>
              <a:t>tertentu</a:t>
            </a:r>
            <a:r>
              <a:rPr lang="en-US" sz="1800" dirty="0"/>
              <a:t> </a:t>
            </a:r>
            <a:r>
              <a:rPr lang="en-US" sz="1800" dirty="0" err="1"/>
              <a:t>ke</a:t>
            </a:r>
            <a:r>
              <a:rPr lang="en-US" sz="1800" dirty="0"/>
              <a:t> </a:t>
            </a:r>
            <a:r>
              <a:rPr lang="en-US" sz="1800" dirty="0" err="1"/>
              <a:t>jantung</a:t>
            </a:r>
            <a:r>
              <a:rPr lang="en-US" sz="1800" dirty="0"/>
              <a:t> </a:t>
            </a:r>
            <a:r>
              <a:rPr lang="en-US" sz="1800" dirty="0" err="1"/>
              <a:t>pasien</a:t>
            </a:r>
            <a:r>
              <a:rPr lang="en-US" sz="1800" dirty="0"/>
              <a:t> </a:t>
            </a:r>
            <a:r>
              <a:rPr lang="en-US" sz="1800" dirty="0" err="1"/>
              <a:t>melalui</a:t>
            </a:r>
            <a:r>
              <a:rPr lang="en-US" sz="1800" dirty="0"/>
              <a:t> electrode (pedal) yang </a:t>
            </a:r>
            <a:r>
              <a:rPr lang="en-US" sz="1800" dirty="0" err="1"/>
              <a:t>ditempatkan</a:t>
            </a:r>
            <a:r>
              <a:rPr lang="en-US" sz="1800" dirty="0"/>
              <a:t> di </a:t>
            </a:r>
            <a:r>
              <a:rPr lang="en-US" sz="1800" dirty="0" err="1"/>
              <a:t>permukaan</a:t>
            </a:r>
            <a:r>
              <a:rPr lang="en-US" sz="1800" dirty="0"/>
              <a:t> </a:t>
            </a:r>
            <a:r>
              <a:rPr lang="en-US" sz="1800" dirty="0" err="1"/>
              <a:t>dinding</a:t>
            </a:r>
            <a:r>
              <a:rPr lang="en-US" sz="1800" dirty="0"/>
              <a:t> dada </a:t>
            </a:r>
            <a:r>
              <a:rPr lang="en-US" sz="1800" dirty="0" err="1"/>
              <a:t>pasien</a:t>
            </a:r>
            <a:endParaRPr lang="en-US" sz="1800" dirty="0"/>
          </a:p>
          <a:p>
            <a:pPr lvl="0"/>
            <a:r>
              <a:rPr lang="en-US" sz="1800" dirty="0"/>
              <a:t>EKG(</a:t>
            </a:r>
            <a:r>
              <a:rPr lang="en-US" sz="1800" dirty="0" err="1"/>
              <a:t>elektrokardiografi</a:t>
            </a:r>
            <a:r>
              <a:rPr lang="en-US" sz="1800" dirty="0"/>
              <a:t>): </a:t>
            </a:r>
            <a:r>
              <a:rPr lang="en-US" sz="1800" dirty="0" err="1"/>
              <a:t>untuk</a:t>
            </a:r>
            <a:r>
              <a:rPr lang="en-US" sz="1800" dirty="0"/>
              <a:t> </a:t>
            </a:r>
            <a:r>
              <a:rPr lang="en-US" sz="1800" dirty="0" err="1"/>
              <a:t>megdoagnosa</a:t>
            </a:r>
            <a:r>
              <a:rPr lang="en-US" sz="1800" dirty="0"/>
              <a:t> </a:t>
            </a:r>
            <a:r>
              <a:rPr lang="en-US" sz="1800" dirty="0" err="1"/>
              <a:t>kelainan</a:t>
            </a:r>
            <a:r>
              <a:rPr lang="en-US" sz="1800" dirty="0"/>
              <a:t> </a:t>
            </a:r>
            <a:r>
              <a:rPr lang="en-US" sz="1800" dirty="0" err="1"/>
              <a:t>pada</a:t>
            </a:r>
            <a:r>
              <a:rPr lang="en-US" sz="1800" dirty="0"/>
              <a:t> </a:t>
            </a:r>
            <a:r>
              <a:rPr lang="en-US" sz="1800" dirty="0" err="1"/>
              <a:t>jantung</a:t>
            </a:r>
            <a:r>
              <a:rPr lang="en-US" sz="1800" dirty="0"/>
              <a:t> </a:t>
            </a:r>
          </a:p>
          <a:p>
            <a:pPr marL="0" lvl="0" indent="0">
              <a:buNone/>
            </a:pPr>
            <a:endParaRPr lang="en-US" sz="1800" dirty="0"/>
          </a:p>
        </p:txBody>
      </p:sp>
    </p:spTree>
    <p:extLst>
      <p:ext uri="{BB962C8B-B14F-4D97-AF65-F5344CB8AC3E}">
        <p14:creationId xmlns:p14="http://schemas.microsoft.com/office/powerpoint/2010/main" val="934924670"/>
      </p:ext>
    </p:extLst>
  </p:cSld>
  <p:clrMapOvr>
    <a:masterClrMapping/>
  </p:clrMapOvr>
  <p:transition spd="slow">
    <p:fade/>
    <p:sndAc>
      <p:stSnd>
        <p:snd r:embed="rId3" name="suctio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8436" name="Content Placeholder 5"/>
          <p:cNvSpPr>
            <a:spLocks noGrp="1"/>
          </p:cNvSpPr>
          <p:nvPr>
            <p:ph idx="1"/>
          </p:nvPr>
        </p:nvSpPr>
        <p:spPr>
          <a:xfrm>
            <a:off x="497060" y="1447852"/>
            <a:ext cx="8146243" cy="3962296"/>
          </a:xfrm>
        </p:spPr>
        <p:style>
          <a:lnRef idx="1">
            <a:schemeClr val="accent3"/>
          </a:lnRef>
          <a:fillRef idx="2">
            <a:schemeClr val="accent3"/>
          </a:fillRef>
          <a:effectRef idx="1">
            <a:schemeClr val="accent3"/>
          </a:effectRef>
          <a:fontRef idx="minor">
            <a:schemeClr val="dk1"/>
          </a:fontRef>
        </p:style>
        <p:txBody>
          <a:bodyPr vert="horz" wrap="square" lIns="91440" tIns="45720" rIns="91440" bIns="45720" anchor="t"/>
          <a:lstStyle/>
          <a:p>
            <a:pPr marL="0" lvl="0" indent="0">
              <a:buNone/>
            </a:pPr>
            <a:r>
              <a:rPr lang="en-US" sz="2000" b="1" dirty="0" smtClean="0">
                <a:solidFill>
                  <a:schemeClr val="tx1"/>
                </a:solidFill>
                <a:latin typeface="Times New Roman" pitchFamily="18" charset="0"/>
                <a:cs typeface="Times New Roman" pitchFamily="18" charset="0"/>
              </a:rPr>
              <a:t>F. </a:t>
            </a:r>
            <a:r>
              <a:rPr lang="en-US" sz="2000" b="1" dirty="0" err="1" smtClean="0">
                <a:solidFill>
                  <a:schemeClr val="tx1"/>
                </a:solidFill>
                <a:latin typeface="Times New Roman" pitchFamily="18" charset="0"/>
                <a:cs typeface="Times New Roman" pitchFamily="18" charset="0"/>
              </a:rPr>
              <a:t>Fungsi</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tujuan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pemeriksaan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penunjang</a:t>
            </a:r>
            <a:endParaRPr lang="en-US" sz="2000" dirty="0">
              <a:solidFill>
                <a:schemeClr val="tx1"/>
              </a:solidFill>
              <a:latin typeface="Times New Roman" pitchFamily="18" charset="0"/>
              <a:cs typeface="Times New Roman" pitchFamily="18" charset="0"/>
            </a:endParaRPr>
          </a:p>
          <a:p>
            <a:pPr lvl="0"/>
            <a:r>
              <a:rPr lang="en-US" sz="2000" dirty="0" err="1" smtClean="0">
                <a:solidFill>
                  <a:schemeClr val="tx1"/>
                </a:solidFill>
                <a:latin typeface="Times New Roman" pitchFamily="18" charset="0"/>
                <a:cs typeface="Times New Roman" pitchFamily="18" charset="0"/>
              </a:rPr>
              <a:t>Skining</a:t>
            </a:r>
            <a:r>
              <a:rPr lang="en-US" sz="2000" dirty="0" smtClean="0">
                <a:solidFill>
                  <a:schemeClr val="tx1"/>
                </a:solidFill>
                <a:latin typeface="Times New Roman" pitchFamily="18" charset="0"/>
                <a:cs typeface="Times New Roman" pitchFamily="18" charset="0"/>
              </a:rPr>
              <a:t>/</a:t>
            </a:r>
            <a:r>
              <a:rPr lang="en-US" sz="2000" dirty="0" err="1" smtClean="0">
                <a:solidFill>
                  <a:schemeClr val="tx1"/>
                </a:solidFill>
                <a:latin typeface="Times New Roman" pitchFamily="18" charset="0"/>
                <a:cs typeface="Times New Roman" pitchFamily="18" charset="0"/>
              </a:rPr>
              <a:t>uji</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saring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adanya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penyakit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subklinis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dengan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tujuan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menentukan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resiko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terhadap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suatu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penyakit</a:t>
            </a:r>
            <a:endParaRPr lang="en-US" sz="2000" dirty="0">
              <a:solidFill>
                <a:schemeClr val="tx1"/>
              </a:solidFill>
              <a:latin typeface="Times New Roman" pitchFamily="18" charset="0"/>
              <a:cs typeface="Times New Roman" pitchFamily="18" charset="0"/>
            </a:endParaRPr>
          </a:p>
          <a:p>
            <a:pPr lvl="0"/>
            <a:r>
              <a:rPr lang="en-US" sz="2000" dirty="0" err="1" smtClean="0">
                <a:solidFill>
                  <a:schemeClr val="tx1"/>
                </a:solidFill>
                <a:latin typeface="Times New Roman" pitchFamily="18" charset="0"/>
                <a:cs typeface="Times New Roman" pitchFamily="18" charset="0"/>
              </a:rPr>
              <a:t>Konfirmasi</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pasti</a:t>
            </a:r>
            <a:r>
              <a:rPr lang="en-US" sz="2000" dirty="0">
                <a:solidFill>
                  <a:schemeClr val="tx1"/>
                </a:solidFill>
                <a:latin typeface="Times New Roman" pitchFamily="18" charset="0"/>
                <a:cs typeface="Times New Roman" pitchFamily="18" charset="0"/>
              </a:rPr>
              <a:t> diagnosis </a:t>
            </a:r>
          </a:p>
          <a:p>
            <a:pPr lvl="0"/>
            <a:r>
              <a:rPr lang="en-US" sz="2000" dirty="0" err="1">
                <a:solidFill>
                  <a:schemeClr val="tx1"/>
                </a:solidFill>
                <a:latin typeface="Times New Roman" pitchFamily="18" charset="0"/>
                <a:cs typeface="Times New Roman" pitchFamily="18" charset="0"/>
              </a:rPr>
              <a:t>Menemukan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kemungkinan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doagnostik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yg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dapat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menyamarkan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gejala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klinis</a:t>
            </a:r>
            <a:endParaRPr lang="en-US" sz="2000" dirty="0">
              <a:solidFill>
                <a:schemeClr val="tx1"/>
              </a:solidFill>
              <a:latin typeface="Times New Roman" pitchFamily="18" charset="0"/>
              <a:cs typeface="Times New Roman" pitchFamily="18" charset="0"/>
            </a:endParaRPr>
          </a:p>
          <a:p>
            <a:pPr lvl="0"/>
            <a:r>
              <a:rPr lang="en-US" sz="2000" dirty="0" err="1">
                <a:solidFill>
                  <a:schemeClr val="tx1"/>
                </a:solidFill>
                <a:latin typeface="Times New Roman" pitchFamily="18" charset="0"/>
                <a:cs typeface="Times New Roman" pitchFamily="18" charset="0"/>
              </a:rPr>
              <a:t>Untuk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menambah</a:t>
            </a:r>
            <a:r>
              <a:rPr lang="en-US" sz="2000" dirty="0">
                <a:solidFill>
                  <a:schemeClr val="tx1"/>
                </a:solidFill>
                <a:latin typeface="Times New Roman" pitchFamily="18" charset="0"/>
                <a:cs typeface="Times New Roman" pitchFamily="18" charset="0"/>
              </a:rPr>
              <a:t> data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selain</a:t>
            </a:r>
            <a:r>
              <a:rPr lang="en-US" sz="2000" dirty="0">
                <a:solidFill>
                  <a:schemeClr val="tx1"/>
                </a:solidFill>
                <a:latin typeface="Times New Roman" pitchFamily="18" charset="0"/>
                <a:cs typeface="Times New Roman" pitchFamily="18" charset="0"/>
              </a:rPr>
              <a:t> data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fisik</a:t>
            </a:r>
            <a:endParaRPr lang="en-US" sz="2000" dirty="0">
              <a:solidFill>
                <a:schemeClr val="tx1"/>
              </a:solidFill>
              <a:latin typeface="Times New Roman" pitchFamily="18" charset="0"/>
              <a:cs typeface="Times New Roman" pitchFamily="18" charset="0"/>
            </a:endParaRPr>
          </a:p>
          <a:p>
            <a:pPr lvl="0"/>
            <a:r>
              <a:rPr lang="en-US" sz="2000" dirty="0" err="1">
                <a:solidFill>
                  <a:schemeClr val="tx1"/>
                </a:solidFill>
                <a:latin typeface="Times New Roman" pitchFamily="18" charset="0"/>
                <a:cs typeface="Times New Roman" pitchFamily="18" charset="0"/>
              </a:rPr>
              <a:t>Untuk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memudahkan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dokter</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dalam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melakukan</a:t>
            </a:r>
            <a:r>
              <a:rPr lang="en-US" sz="2000" dirty="0">
                <a:solidFill>
                  <a:schemeClr val="tx1"/>
                </a:solidFill>
                <a:latin typeface="Times New Roman" pitchFamily="18" charset="0"/>
                <a:cs typeface="Times New Roman" pitchFamily="18" charset="0"/>
              </a:rPr>
              <a:t> diagnosis</a:t>
            </a:r>
          </a:p>
          <a:p>
            <a:pPr lvl="0"/>
            <a:r>
              <a:rPr lang="en-US" sz="2000" dirty="0" err="1" smtClean="0">
                <a:solidFill>
                  <a:schemeClr val="tx1"/>
                </a:solidFill>
                <a:latin typeface="Times New Roman" pitchFamily="18" charset="0"/>
                <a:cs typeface="Times New Roman" pitchFamily="18" charset="0"/>
              </a:rPr>
              <a:t>Untuk</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memberi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kejelasan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kepastian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tentang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kesungguhan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penyakit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yangdiderita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oleh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pasien</a:t>
            </a:r>
            <a:endParaRPr lang="en-US" sz="2000" dirty="0">
              <a:solidFill>
                <a:schemeClr val="tx1"/>
              </a:solidFill>
              <a:latin typeface="Times New Roman" pitchFamily="18" charset="0"/>
              <a:cs typeface="Times New Roman" pitchFamily="18" charset="0"/>
            </a:endParaRPr>
          </a:p>
          <a:p>
            <a:pPr marL="0" indent="0">
              <a:buNone/>
            </a:pPr>
            <a:endParaRPr lang="en-US" sz="1600" dirty="0"/>
          </a:p>
        </p:txBody>
      </p:sp>
      <p:sp>
        <p:nvSpPr>
          <p:cNvPr id="4" name="Arrow: Right 1">
            <a:hlinkClick r:id="" action="ppaction://hlinkshowjump?jump=nextslide"/>
          </p:cNvPr>
          <p:cNvSpPr/>
          <p:nvPr/>
        </p:nvSpPr>
        <p:spPr>
          <a:xfrm>
            <a:off x="7417753" y="5537200"/>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1977795705"/>
      </p:ext>
    </p:extLst>
  </p:cSld>
  <p:clrMapOvr>
    <a:masterClrMapping/>
  </p:clrMapOvr>
  <p:transition spd="slow">
    <p:fade/>
    <p:sndAc>
      <p:stSnd>
        <p:snd r:embed="rId3" name="suction.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8436" name="Content Placeholder 5"/>
          <p:cNvSpPr>
            <a:spLocks noGrp="1"/>
          </p:cNvSpPr>
          <p:nvPr>
            <p:ph idx="1"/>
          </p:nvPr>
        </p:nvSpPr>
        <p:spPr>
          <a:xfrm>
            <a:off x="457308" y="1066862"/>
            <a:ext cx="8217508" cy="4800474"/>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marL="0" lvl="0" indent="0">
              <a:buNone/>
            </a:pPr>
            <a:r>
              <a:rPr lang="en-US" sz="2000" b="1" dirty="0" smtClean="0"/>
              <a:t>2. </a:t>
            </a:r>
            <a:r>
              <a:rPr lang="en-US" sz="2000" b="1" dirty="0" err="1" smtClean="0"/>
              <a:t>Prosedur</a:t>
            </a:r>
            <a:r>
              <a:rPr lang="en-US" sz="2000" b="1" dirty="0" smtClean="0"/>
              <a:t> </a:t>
            </a:r>
            <a:r>
              <a:rPr lang="en-US" sz="2000" b="1" dirty="0" err="1"/>
              <a:t>pemeriksaan</a:t>
            </a:r>
            <a:r>
              <a:rPr lang="en-US" sz="2000" b="1" dirty="0"/>
              <a:t> USG</a:t>
            </a:r>
            <a:endParaRPr lang="en-US" sz="2000" dirty="0"/>
          </a:p>
          <a:p>
            <a:r>
              <a:rPr lang="en-US" sz="2000" dirty="0" err="1"/>
              <a:t>Pemeriksaan</a:t>
            </a:r>
            <a:r>
              <a:rPr lang="en-US" sz="2000" dirty="0"/>
              <a:t> </a:t>
            </a:r>
            <a:r>
              <a:rPr lang="en-US" sz="2000" dirty="0" err="1"/>
              <a:t>menggunakan</a:t>
            </a:r>
            <a:r>
              <a:rPr lang="en-US" sz="2000" dirty="0"/>
              <a:t> USG </a:t>
            </a:r>
            <a:r>
              <a:rPr lang="en-US" sz="2000" dirty="0" err="1"/>
              <a:t>merupakan</a:t>
            </a:r>
            <a:r>
              <a:rPr lang="en-US" sz="2000" dirty="0"/>
              <a:t> </a:t>
            </a:r>
            <a:r>
              <a:rPr lang="en-US" sz="2000" dirty="0" err="1"/>
              <a:t>cara</a:t>
            </a:r>
            <a:r>
              <a:rPr lang="en-US" sz="2000" dirty="0"/>
              <a:t> yang </a:t>
            </a:r>
            <a:r>
              <a:rPr lang="en-US" sz="2000" dirty="0" err="1"/>
              <a:t>d!ilakukan</a:t>
            </a:r>
            <a:r>
              <a:rPr lang="en-US" sz="2000" dirty="0"/>
              <a:t> </a:t>
            </a:r>
            <a:r>
              <a:rPr lang="en-US" sz="2000" dirty="0" err="1"/>
              <a:t>untuk</a:t>
            </a:r>
            <a:r>
              <a:rPr lang="en-US" sz="2000" dirty="0"/>
              <a:t> </a:t>
            </a:r>
            <a:r>
              <a:rPr lang="en-US" sz="2000" dirty="0" err="1"/>
              <a:t>memeriksakan</a:t>
            </a:r>
            <a:r>
              <a:rPr lang="en-US" sz="2000" dirty="0"/>
              <a:t> </a:t>
            </a:r>
            <a:r>
              <a:rPr lang="en-US" sz="2000" dirty="0" err="1"/>
              <a:t>kondisi</a:t>
            </a:r>
            <a:r>
              <a:rPr lang="en-US" sz="2000" dirty="0"/>
              <a:t>  </a:t>
            </a:r>
            <a:r>
              <a:rPr lang="en-US" sz="2000" dirty="0" err="1"/>
              <a:t>kehamilan</a:t>
            </a:r>
            <a:r>
              <a:rPr lang="en-US" sz="2000" dirty="0"/>
              <a:t> </a:t>
            </a:r>
            <a:r>
              <a:rPr lang="en-US" sz="2000" dirty="0" err="1"/>
              <a:t>yang.Dilakukan</a:t>
            </a:r>
            <a:r>
              <a:rPr lang="en-US" sz="2000" dirty="0"/>
              <a:t> </a:t>
            </a:r>
            <a:r>
              <a:rPr lang="en-US" sz="2000" dirty="0" err="1"/>
              <a:t>dengan</a:t>
            </a:r>
            <a:r>
              <a:rPr lang="en-US" sz="2000" dirty="0"/>
              <a:t> </a:t>
            </a:r>
            <a:r>
              <a:rPr lang="en-US" sz="2000" dirty="0" err="1"/>
              <a:t>menggunakan</a:t>
            </a:r>
            <a:r>
              <a:rPr lang="en-US" sz="2000" dirty="0"/>
              <a:t> </a:t>
            </a:r>
            <a:r>
              <a:rPr lang="en-US" sz="2000" dirty="0" err="1"/>
              <a:t>alat</a:t>
            </a:r>
            <a:r>
              <a:rPr lang="en-US" sz="2000" dirty="0"/>
              <a:t> USG yang </a:t>
            </a:r>
            <a:r>
              <a:rPr lang="en-US" sz="2000" dirty="0" err="1"/>
              <a:t>menggunakan</a:t>
            </a:r>
            <a:r>
              <a:rPr lang="en-US" sz="2000" dirty="0"/>
              <a:t> </a:t>
            </a:r>
            <a:r>
              <a:rPr lang="en-US" sz="2000" dirty="0" err="1"/>
              <a:t>gelombang</a:t>
            </a:r>
            <a:r>
              <a:rPr lang="en-US" sz="2000" dirty="0"/>
              <a:t> </a:t>
            </a:r>
            <a:r>
              <a:rPr lang="en-US" sz="2000" dirty="0" err="1"/>
              <a:t>suara</a:t>
            </a:r>
            <a:r>
              <a:rPr lang="en-US" sz="2000" dirty="0"/>
              <a:t> yang di  </a:t>
            </a:r>
            <a:r>
              <a:rPr lang="en-US" sz="2000" dirty="0" err="1"/>
              <a:t>transmisikan</a:t>
            </a:r>
            <a:r>
              <a:rPr lang="en-US" sz="2000" dirty="0"/>
              <a:t> </a:t>
            </a:r>
            <a:r>
              <a:rPr lang="en-US" sz="2000" dirty="0" err="1"/>
              <a:t>kedalam</a:t>
            </a:r>
            <a:r>
              <a:rPr lang="en-US" sz="2000" dirty="0"/>
              <a:t> </a:t>
            </a:r>
            <a:r>
              <a:rPr lang="en-US" sz="2000" dirty="0" err="1"/>
              <a:t>bentuk</a:t>
            </a:r>
            <a:r>
              <a:rPr lang="en-US" sz="2000" dirty="0"/>
              <a:t> </a:t>
            </a:r>
            <a:r>
              <a:rPr lang="en-US" sz="2000" dirty="0" err="1"/>
              <a:t>gambar</a:t>
            </a:r>
            <a:r>
              <a:rPr lang="en-US" sz="2000" dirty="0"/>
              <a:t> </a:t>
            </a:r>
            <a:r>
              <a:rPr lang="en-US" sz="2000" dirty="0" err="1"/>
              <a:t>dua</a:t>
            </a:r>
            <a:r>
              <a:rPr lang="en-US" sz="2000" dirty="0"/>
              <a:t> </a:t>
            </a:r>
            <a:r>
              <a:rPr lang="en-US" sz="2000" dirty="0" err="1"/>
              <a:t>dimensi</a:t>
            </a:r>
            <a:endParaRPr lang="en-US" sz="2000" dirty="0"/>
          </a:p>
          <a:p>
            <a:pPr lvl="0"/>
            <a:r>
              <a:rPr lang="en-US" sz="2000" dirty="0" err="1"/>
              <a:t>Persipan</a:t>
            </a:r>
            <a:r>
              <a:rPr lang="en-US" sz="2000" dirty="0"/>
              <a:t> </a:t>
            </a:r>
            <a:r>
              <a:rPr lang="en-US" sz="2000" dirty="0" err="1"/>
              <a:t>alat</a:t>
            </a:r>
            <a:r>
              <a:rPr lang="en-US" sz="2000" dirty="0"/>
              <a:t>: </a:t>
            </a:r>
          </a:p>
          <a:p>
            <a:pPr lvl="0"/>
            <a:r>
              <a:rPr lang="en-US" sz="2000" dirty="0" err="1"/>
              <a:t>Alat</a:t>
            </a:r>
            <a:r>
              <a:rPr lang="en-US" sz="2000" dirty="0"/>
              <a:t> </a:t>
            </a:r>
            <a:r>
              <a:rPr lang="en-US" sz="2000" dirty="0" err="1"/>
              <a:t>usg</a:t>
            </a:r>
            <a:endParaRPr lang="en-US" sz="2000" dirty="0"/>
          </a:p>
          <a:p>
            <a:pPr lvl="0"/>
            <a:r>
              <a:rPr lang="en-US" sz="2000" dirty="0"/>
              <a:t>Probe abdomen/OBGYN</a:t>
            </a:r>
          </a:p>
          <a:p>
            <a:pPr lvl="0"/>
            <a:r>
              <a:rPr lang="en-US" sz="2000" dirty="0"/>
              <a:t>Probe trans vaginal</a:t>
            </a:r>
          </a:p>
          <a:p>
            <a:pPr lvl="0"/>
            <a:r>
              <a:rPr lang="en-US" sz="2000" dirty="0" err="1"/>
              <a:t>Selimut</a:t>
            </a:r>
            <a:endParaRPr lang="en-US" sz="2000" dirty="0"/>
          </a:p>
          <a:p>
            <a:pPr lvl="0"/>
            <a:r>
              <a:rPr lang="en-US" sz="2000" dirty="0" err="1"/>
              <a:t>Rissue</a:t>
            </a:r>
            <a:r>
              <a:rPr lang="en-US" sz="2000" dirty="0"/>
              <a:t> hand towel </a:t>
            </a:r>
            <a:r>
              <a:rPr lang="en-US" sz="2000" dirty="0" err="1"/>
              <a:t>dan</a:t>
            </a:r>
            <a:r>
              <a:rPr lang="en-US" sz="2000" dirty="0"/>
              <a:t> tissue </a:t>
            </a:r>
            <a:r>
              <a:rPr lang="en-US" sz="2000" dirty="0" err="1"/>
              <a:t>halus</a:t>
            </a:r>
            <a:r>
              <a:rPr lang="en-US" sz="2000" dirty="0"/>
              <a:t> </a:t>
            </a:r>
          </a:p>
          <a:p>
            <a:pPr lvl="0"/>
            <a:r>
              <a:rPr lang="en-US" sz="2000" dirty="0" err="1"/>
              <a:t>Formulir</a:t>
            </a:r>
            <a:r>
              <a:rPr lang="en-US" sz="2000" dirty="0"/>
              <a:t> </a:t>
            </a:r>
            <a:r>
              <a:rPr lang="en-US" sz="2000" dirty="0" err="1"/>
              <a:t>pesanan</a:t>
            </a:r>
            <a:r>
              <a:rPr lang="en-US" sz="2000" dirty="0"/>
              <a:t> </a:t>
            </a:r>
            <a:r>
              <a:rPr lang="en-US" sz="2000" dirty="0" err="1"/>
              <a:t>pemeriksaan</a:t>
            </a:r>
            <a:r>
              <a:rPr lang="en-US" sz="2000" dirty="0"/>
              <a:t> USG </a:t>
            </a:r>
          </a:p>
          <a:p>
            <a:pPr lvl="0"/>
            <a:r>
              <a:rPr lang="en-US" sz="2000" dirty="0" err="1"/>
              <a:t>Hasil</a:t>
            </a:r>
            <a:r>
              <a:rPr lang="en-US" sz="2000" dirty="0"/>
              <a:t> </a:t>
            </a:r>
            <a:r>
              <a:rPr lang="en-US" sz="2000" dirty="0" err="1"/>
              <a:t>pemeriksaan</a:t>
            </a:r>
            <a:r>
              <a:rPr lang="en-US" sz="2000" dirty="0"/>
              <a:t> diagnostic </a:t>
            </a:r>
            <a:r>
              <a:rPr lang="en-US" sz="2000" dirty="0" err="1"/>
              <a:t>sebelumnnya</a:t>
            </a:r>
            <a:r>
              <a:rPr lang="en-US" sz="2000" dirty="0"/>
              <a:t> </a:t>
            </a:r>
          </a:p>
        </p:txBody>
      </p:sp>
    </p:spTree>
    <p:extLst>
      <p:ext uri="{BB962C8B-B14F-4D97-AF65-F5344CB8AC3E}">
        <p14:creationId xmlns:p14="http://schemas.microsoft.com/office/powerpoint/2010/main" val="34930807"/>
      </p:ext>
    </p:extLst>
  </p:cSld>
  <p:clrMapOvr>
    <a:masterClrMapping/>
  </p:clrMapOvr>
  <p:transition spd="slow">
    <p:fade/>
    <p:sndAc>
      <p:stSnd>
        <p:snd r:embed="rId3" name="suction.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8436" name="Content Placeholder 5"/>
          <p:cNvSpPr>
            <a:spLocks noGrp="1"/>
          </p:cNvSpPr>
          <p:nvPr>
            <p:ph idx="1"/>
          </p:nvPr>
        </p:nvSpPr>
        <p:spPr>
          <a:xfrm>
            <a:off x="477533" y="838268"/>
            <a:ext cx="8217508" cy="5181464"/>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lvl="0"/>
            <a:r>
              <a:rPr lang="en-US" sz="2000" dirty="0" err="1"/>
              <a:t>Langkah-langkah</a:t>
            </a:r>
            <a:r>
              <a:rPr lang="en-US" sz="2000" dirty="0"/>
              <a:t>:</a:t>
            </a:r>
          </a:p>
          <a:p>
            <a:pPr lvl="0"/>
            <a:r>
              <a:rPr lang="en-US" sz="2000" dirty="0" err="1"/>
              <a:t>membuat</a:t>
            </a:r>
            <a:r>
              <a:rPr lang="en-US" sz="2000" dirty="0"/>
              <a:t> </a:t>
            </a:r>
            <a:r>
              <a:rPr lang="en-US" sz="2000" dirty="0" err="1"/>
              <a:t>perjanjian</a:t>
            </a:r>
            <a:r>
              <a:rPr lang="en-US" sz="2000" dirty="0"/>
              <a:t> </a:t>
            </a:r>
            <a:r>
              <a:rPr lang="en-US" sz="2000" dirty="0" err="1"/>
              <a:t>dengan</a:t>
            </a:r>
            <a:r>
              <a:rPr lang="en-US" sz="2000" dirty="0"/>
              <a:t> </a:t>
            </a:r>
            <a:r>
              <a:rPr lang="en-US" sz="2000" dirty="0" err="1"/>
              <a:t>petugas</a:t>
            </a:r>
            <a:r>
              <a:rPr lang="en-US" sz="2000" dirty="0"/>
              <a:t> USG.</a:t>
            </a:r>
          </a:p>
          <a:p>
            <a:pPr lvl="0"/>
            <a:r>
              <a:rPr lang="en-US" sz="2000" dirty="0" err="1"/>
              <a:t>Melaporkan</a:t>
            </a:r>
            <a:r>
              <a:rPr lang="en-US" sz="2000" dirty="0"/>
              <a:t> 2.  </a:t>
            </a:r>
            <a:r>
              <a:rPr lang="en-US" sz="2000" dirty="0" err="1"/>
              <a:t>Mencuci</a:t>
            </a:r>
            <a:r>
              <a:rPr lang="en-US" sz="2000" dirty="0"/>
              <a:t> </a:t>
            </a:r>
            <a:r>
              <a:rPr lang="en-US" sz="2000" dirty="0" err="1"/>
              <a:t>tangan</a:t>
            </a:r>
            <a:r>
              <a:rPr lang="en-US" sz="2000" dirty="0"/>
              <a:t>.</a:t>
            </a:r>
          </a:p>
          <a:p>
            <a:pPr lvl="0"/>
            <a:r>
              <a:rPr lang="en-US" sz="2000" dirty="0" err="1"/>
              <a:t>Membawa</a:t>
            </a:r>
            <a:r>
              <a:rPr lang="en-US" sz="2000" dirty="0"/>
              <a:t> </a:t>
            </a:r>
            <a:r>
              <a:rPr lang="en-US" sz="2000" dirty="0" err="1"/>
              <a:t>klien</a:t>
            </a:r>
            <a:r>
              <a:rPr lang="en-US" sz="2000" dirty="0"/>
              <a:t> </a:t>
            </a:r>
            <a:r>
              <a:rPr lang="en-US" sz="2000" dirty="0" err="1"/>
              <a:t>ketempat</a:t>
            </a:r>
            <a:r>
              <a:rPr lang="en-US" sz="2000" dirty="0"/>
              <a:t> </a:t>
            </a:r>
            <a:r>
              <a:rPr lang="en-US" sz="2000" dirty="0" err="1"/>
              <a:t>pemeriksaan</a:t>
            </a:r>
            <a:r>
              <a:rPr lang="en-US" sz="2000" dirty="0"/>
              <a:t> </a:t>
            </a:r>
            <a:r>
              <a:rPr lang="en-US" sz="2000" dirty="0" err="1"/>
              <a:t>dengan</a:t>
            </a:r>
            <a:r>
              <a:rPr lang="en-US" sz="2000" dirty="0"/>
              <a:t> </a:t>
            </a:r>
            <a:r>
              <a:rPr lang="en-US" sz="2000" dirty="0" err="1"/>
              <a:t>menggunakan</a:t>
            </a:r>
            <a:r>
              <a:rPr lang="en-US" sz="2000" dirty="0"/>
              <a:t> </a:t>
            </a:r>
            <a:r>
              <a:rPr lang="en-US" sz="2000" dirty="0" err="1"/>
              <a:t>kursi</a:t>
            </a:r>
            <a:r>
              <a:rPr lang="en-US" sz="2000" dirty="0"/>
              <a:t> </a:t>
            </a:r>
            <a:r>
              <a:rPr lang="en-US" sz="2000" dirty="0" err="1"/>
              <a:t>roda</a:t>
            </a:r>
            <a:r>
              <a:rPr lang="en-US" sz="2000" dirty="0"/>
              <a:t> </a:t>
            </a:r>
            <a:r>
              <a:rPr lang="en-US" sz="2000" dirty="0" err="1"/>
              <a:t>atau</a:t>
            </a:r>
            <a:r>
              <a:rPr lang="en-US" sz="2000" dirty="0"/>
              <a:t> </a:t>
            </a:r>
            <a:r>
              <a:rPr lang="en-US" sz="2000" dirty="0" err="1"/>
              <a:t>meja</a:t>
            </a:r>
            <a:r>
              <a:rPr lang="en-US" sz="2000" dirty="0"/>
              <a:t> </a:t>
            </a:r>
            <a:r>
              <a:rPr lang="en-US" sz="2000" dirty="0" err="1"/>
              <a:t>dorong</a:t>
            </a:r>
            <a:r>
              <a:rPr lang="en-US" sz="2000" dirty="0"/>
              <a:t> (</a:t>
            </a:r>
            <a:r>
              <a:rPr lang="en-US" sz="2000" dirty="0" err="1"/>
              <a:t>sesuai</a:t>
            </a:r>
            <a:r>
              <a:rPr lang="en-US" sz="2000" dirty="0"/>
              <a:t> </a:t>
            </a:r>
            <a:r>
              <a:rPr lang="en-US" sz="2000" dirty="0" err="1"/>
              <a:t>kondisi</a:t>
            </a:r>
            <a:r>
              <a:rPr lang="en-US" sz="2000" dirty="0"/>
              <a:t> </a:t>
            </a:r>
            <a:r>
              <a:rPr lang="en-US" sz="2000" dirty="0" err="1"/>
              <a:t>klien</a:t>
            </a:r>
            <a:r>
              <a:rPr lang="en-US" sz="2000" dirty="0"/>
              <a:t>) </a:t>
            </a:r>
            <a:r>
              <a:rPr lang="en-US" sz="2000" dirty="0" err="1"/>
              <a:t>bersama</a:t>
            </a:r>
            <a:r>
              <a:rPr lang="en-US" sz="2000" dirty="0"/>
              <a:t> </a:t>
            </a:r>
            <a:r>
              <a:rPr lang="en-US" sz="2000" dirty="0" err="1"/>
              <a:t>rekam</a:t>
            </a:r>
            <a:r>
              <a:rPr lang="en-US" sz="2000" dirty="0"/>
              <a:t> </a:t>
            </a:r>
            <a:r>
              <a:rPr lang="en-US" sz="2000" dirty="0" err="1"/>
              <a:t>medik</a:t>
            </a:r>
            <a:r>
              <a:rPr lang="en-US" sz="2000" dirty="0"/>
              <a:t> </a:t>
            </a:r>
            <a:r>
              <a:rPr lang="en-US" sz="2000" dirty="0" err="1"/>
              <a:t>dan</a:t>
            </a:r>
            <a:r>
              <a:rPr lang="en-US" sz="2000" dirty="0"/>
              <a:t> </a:t>
            </a:r>
            <a:r>
              <a:rPr lang="en-US" sz="2000" dirty="0" err="1"/>
              <a:t>formulir</a:t>
            </a:r>
            <a:r>
              <a:rPr lang="en-US" sz="2000" dirty="0"/>
              <a:t> USG </a:t>
            </a:r>
            <a:r>
              <a:rPr lang="en-US" sz="2000" dirty="0" err="1"/>
              <a:t>klien</a:t>
            </a:r>
            <a:r>
              <a:rPr lang="en-US" sz="2000" dirty="0"/>
              <a:t>.</a:t>
            </a:r>
          </a:p>
          <a:p>
            <a:pPr lvl="0"/>
            <a:r>
              <a:rPr lang="en-US" sz="2000" dirty="0" err="1"/>
              <a:t>Menjelaskan</a:t>
            </a:r>
            <a:r>
              <a:rPr lang="en-US" sz="2000" dirty="0"/>
              <a:t> </a:t>
            </a:r>
            <a:r>
              <a:rPr lang="en-US" sz="2000" dirty="0" err="1"/>
              <a:t>kepada</a:t>
            </a:r>
            <a:r>
              <a:rPr lang="en-US" sz="2000" dirty="0"/>
              <a:t> </a:t>
            </a:r>
            <a:r>
              <a:rPr lang="en-US" sz="2000" dirty="0" err="1"/>
              <a:t>klien</a:t>
            </a:r>
            <a:r>
              <a:rPr lang="en-US" sz="2000" dirty="0"/>
              <a:t> </a:t>
            </a:r>
            <a:r>
              <a:rPr lang="en-US" sz="2000" dirty="0" err="1"/>
              <a:t>prosedur</a:t>
            </a:r>
            <a:r>
              <a:rPr lang="en-US" sz="2000" dirty="0"/>
              <a:t> yang </a:t>
            </a:r>
            <a:r>
              <a:rPr lang="en-US" sz="2000" dirty="0" err="1"/>
              <a:t>akan</a:t>
            </a:r>
            <a:r>
              <a:rPr lang="en-US" sz="2000" dirty="0"/>
              <a:t> </a:t>
            </a:r>
            <a:r>
              <a:rPr lang="en-US" sz="2000" dirty="0" err="1"/>
              <a:t>dilalkukan</a:t>
            </a:r>
            <a:r>
              <a:rPr lang="en-US" sz="2000" dirty="0"/>
              <a:t>.</a:t>
            </a:r>
          </a:p>
          <a:p>
            <a:pPr lvl="0"/>
            <a:r>
              <a:rPr lang="en-US" sz="2000" dirty="0" err="1"/>
              <a:t>Menjamin</a:t>
            </a:r>
            <a:r>
              <a:rPr lang="en-US" sz="2000" dirty="0"/>
              <a:t> </a:t>
            </a:r>
            <a:r>
              <a:rPr lang="en-US" sz="2000" dirty="0" err="1"/>
              <a:t>kebutuhan</a:t>
            </a:r>
            <a:r>
              <a:rPr lang="en-US" sz="2000" dirty="0"/>
              <a:t> privacy </a:t>
            </a:r>
            <a:r>
              <a:rPr lang="en-US" sz="2000" dirty="0" err="1"/>
              <a:t>klien</a:t>
            </a:r>
            <a:r>
              <a:rPr lang="en-US" sz="2000" dirty="0"/>
              <a:t>.</a:t>
            </a:r>
          </a:p>
          <a:p>
            <a:pPr lvl="0"/>
            <a:r>
              <a:rPr lang="en-US" sz="2000" dirty="0" err="1"/>
              <a:t>Mengatur</a:t>
            </a:r>
            <a:r>
              <a:rPr lang="en-US" sz="2000" dirty="0"/>
              <a:t> </a:t>
            </a:r>
            <a:r>
              <a:rPr lang="en-US" sz="2000" dirty="0" err="1"/>
              <a:t>posisi</a:t>
            </a:r>
            <a:r>
              <a:rPr lang="en-US" sz="2000" dirty="0"/>
              <a:t> </a:t>
            </a:r>
            <a:r>
              <a:rPr lang="en-US" sz="2000" dirty="0" err="1"/>
              <a:t>klien</a:t>
            </a:r>
            <a:r>
              <a:rPr lang="en-US" sz="2000" dirty="0"/>
              <a:t> (</a:t>
            </a:r>
            <a:r>
              <a:rPr lang="en-US" sz="2000" dirty="0" err="1"/>
              <a:t>berbaring</a:t>
            </a:r>
            <a:r>
              <a:rPr lang="en-US" sz="2000" dirty="0"/>
              <a:t> </a:t>
            </a:r>
            <a:r>
              <a:rPr lang="en-US" sz="2000" dirty="0" err="1"/>
              <a:t>pada</a:t>
            </a:r>
            <a:r>
              <a:rPr lang="en-US" sz="2000" dirty="0"/>
              <a:t> </a:t>
            </a:r>
            <a:r>
              <a:rPr lang="en-US" sz="2000" dirty="0" err="1"/>
              <a:t>tempat</a:t>
            </a:r>
            <a:r>
              <a:rPr lang="en-US" sz="2000" dirty="0"/>
              <a:t> </a:t>
            </a:r>
            <a:r>
              <a:rPr lang="en-US" sz="2000" dirty="0" err="1"/>
              <a:t>pemeriksaan</a:t>
            </a:r>
            <a:r>
              <a:rPr lang="en-US" sz="2000" dirty="0"/>
              <a:t> </a:t>
            </a:r>
            <a:r>
              <a:rPr lang="en-US" sz="2000" dirty="0" err="1"/>
              <a:t>dan</a:t>
            </a:r>
            <a:r>
              <a:rPr lang="en-US" sz="2000" dirty="0"/>
              <a:t> </a:t>
            </a:r>
            <a:r>
              <a:rPr lang="en-US" sz="2000" dirty="0" err="1"/>
              <a:t>mengolesi</a:t>
            </a:r>
            <a:r>
              <a:rPr lang="en-US" sz="2000" dirty="0"/>
              <a:t> jelly / lubricant </a:t>
            </a:r>
            <a:r>
              <a:rPr lang="en-US" sz="2000" dirty="0" err="1"/>
              <a:t>pada</a:t>
            </a:r>
            <a:r>
              <a:rPr lang="en-US" sz="2000" dirty="0"/>
              <a:t> area </a:t>
            </a:r>
            <a:r>
              <a:rPr lang="en-US" sz="2000" dirty="0" err="1"/>
              <a:t>permukaan</a:t>
            </a:r>
            <a:r>
              <a:rPr lang="en-US" sz="2000" dirty="0"/>
              <a:t> </a:t>
            </a:r>
            <a:r>
              <a:rPr lang="en-US" sz="2000" dirty="0" err="1"/>
              <a:t>kulit</a:t>
            </a:r>
            <a:r>
              <a:rPr lang="en-US" sz="2000" dirty="0"/>
              <a:t> yang </a:t>
            </a:r>
            <a:r>
              <a:rPr lang="en-US" sz="2000" dirty="0" err="1"/>
              <a:t>akandiperiksa</a:t>
            </a:r>
            <a:r>
              <a:rPr lang="en-US" sz="2000" dirty="0"/>
              <a:t>).</a:t>
            </a:r>
          </a:p>
          <a:p>
            <a:pPr lvl="0"/>
            <a:r>
              <a:rPr lang="en-US" sz="2000" dirty="0" err="1"/>
              <a:t>Untuk</a:t>
            </a:r>
            <a:r>
              <a:rPr lang="en-US" sz="2000" dirty="0"/>
              <a:t> USG </a:t>
            </a:r>
            <a:r>
              <a:rPr lang="en-US" sz="2000" dirty="0" err="1"/>
              <a:t>kandung</a:t>
            </a:r>
            <a:r>
              <a:rPr lang="en-US" sz="2000" dirty="0"/>
              <a:t> </a:t>
            </a:r>
            <a:r>
              <a:rPr lang="en-US" sz="2000" dirty="0" err="1"/>
              <a:t>kemih</a:t>
            </a:r>
            <a:r>
              <a:rPr lang="en-US" sz="2000" dirty="0"/>
              <a:t> : 2 jam </a:t>
            </a:r>
            <a:r>
              <a:rPr lang="en-US" sz="2000" dirty="0" err="1"/>
              <a:t>sebelum</a:t>
            </a:r>
            <a:r>
              <a:rPr lang="en-US" sz="2000" dirty="0"/>
              <a:t> </a:t>
            </a:r>
            <a:r>
              <a:rPr lang="en-US" sz="2000" dirty="0" err="1"/>
              <a:t>pemeriksaan</a:t>
            </a:r>
            <a:r>
              <a:rPr lang="en-US" sz="2000" dirty="0"/>
              <a:t> </a:t>
            </a:r>
            <a:r>
              <a:rPr lang="en-US" sz="2000" dirty="0" err="1"/>
              <a:t>klien</a:t>
            </a:r>
            <a:r>
              <a:rPr lang="en-US" sz="2000" dirty="0"/>
              <a:t> </a:t>
            </a:r>
            <a:r>
              <a:rPr lang="en-US" sz="2000" dirty="0" err="1"/>
              <a:t>diberi</a:t>
            </a:r>
            <a:r>
              <a:rPr lang="en-US" sz="2000" dirty="0"/>
              <a:t> </a:t>
            </a:r>
            <a:r>
              <a:rPr lang="en-US" sz="2000" dirty="0" err="1"/>
              <a:t>banyak</a:t>
            </a:r>
            <a:r>
              <a:rPr lang="en-US" sz="2000" dirty="0"/>
              <a:t> </a:t>
            </a:r>
            <a:r>
              <a:rPr lang="en-US" sz="2000" dirty="0" err="1"/>
              <a:t>minum</a:t>
            </a:r>
            <a:r>
              <a:rPr lang="en-US" sz="2000" dirty="0"/>
              <a:t> </a:t>
            </a:r>
            <a:r>
              <a:rPr lang="en-US" sz="2000" dirty="0" err="1"/>
              <a:t>dan</a:t>
            </a:r>
            <a:r>
              <a:rPr lang="en-US" sz="2000" dirty="0"/>
              <a:t> </a:t>
            </a:r>
            <a:r>
              <a:rPr lang="en-US" sz="2000" dirty="0" err="1"/>
              <a:t>diminta</a:t>
            </a:r>
            <a:r>
              <a:rPr lang="en-US" sz="2000" dirty="0"/>
              <a:t> </a:t>
            </a:r>
            <a:r>
              <a:rPr lang="en-US" sz="2000" dirty="0" err="1"/>
              <a:t>menahan</a:t>
            </a:r>
            <a:r>
              <a:rPr lang="en-US" sz="2000" dirty="0"/>
              <a:t> </a:t>
            </a:r>
            <a:r>
              <a:rPr lang="en-US" sz="2000" dirty="0" err="1"/>
              <a:t>buang</a:t>
            </a:r>
            <a:r>
              <a:rPr lang="en-US" sz="2000" dirty="0"/>
              <a:t> air </a:t>
            </a:r>
            <a:r>
              <a:rPr lang="en-US" sz="2000" dirty="0" err="1"/>
              <a:t>kecil</a:t>
            </a:r>
            <a:r>
              <a:rPr lang="en-US" sz="2000" dirty="0"/>
              <a:t> </a:t>
            </a:r>
            <a:r>
              <a:rPr lang="en-US" sz="2000" dirty="0" err="1"/>
              <a:t>sampai</a:t>
            </a:r>
            <a:r>
              <a:rPr lang="en-US" sz="2000" dirty="0"/>
              <a:t> </a:t>
            </a:r>
            <a:r>
              <a:rPr lang="en-US" sz="2000" dirty="0" err="1"/>
              <a:t>pemeriksaan</a:t>
            </a:r>
            <a:r>
              <a:rPr lang="en-US" sz="2000" dirty="0"/>
              <a:t> </a:t>
            </a:r>
            <a:r>
              <a:rPr lang="en-US" sz="2000" dirty="0" err="1"/>
              <a:t>selesai</a:t>
            </a:r>
            <a:r>
              <a:rPr lang="en-US" sz="2000" dirty="0"/>
              <a:t>.</a:t>
            </a:r>
          </a:p>
          <a:p>
            <a:pPr lvl="0"/>
            <a:r>
              <a:rPr lang="en-US" sz="2000" dirty="0" err="1"/>
              <a:t>Merapihkan</a:t>
            </a:r>
            <a:r>
              <a:rPr lang="en-US" sz="2000" dirty="0"/>
              <a:t> </a:t>
            </a:r>
            <a:r>
              <a:rPr lang="en-US" sz="2000" dirty="0" err="1"/>
              <a:t>klien</a:t>
            </a:r>
            <a:r>
              <a:rPr lang="en-US" sz="2000" dirty="0"/>
              <a:t> </a:t>
            </a:r>
            <a:r>
              <a:rPr lang="en-US" sz="2000" dirty="0" err="1"/>
              <a:t>dan</a:t>
            </a:r>
            <a:r>
              <a:rPr lang="en-US" sz="2000" dirty="0"/>
              <a:t> </a:t>
            </a:r>
            <a:r>
              <a:rPr lang="en-US" sz="2000" dirty="0" err="1"/>
              <a:t>membawa</a:t>
            </a:r>
            <a:r>
              <a:rPr lang="en-US" sz="2000" dirty="0"/>
              <a:t> </a:t>
            </a:r>
            <a:r>
              <a:rPr lang="en-US" sz="2000" dirty="0" err="1"/>
              <a:t>klien</a:t>
            </a:r>
            <a:r>
              <a:rPr lang="en-US" sz="2000" dirty="0"/>
              <a:t> </a:t>
            </a:r>
            <a:r>
              <a:rPr lang="en-US" sz="2000" dirty="0" err="1"/>
              <a:t>kembali</a:t>
            </a:r>
            <a:r>
              <a:rPr lang="en-US" sz="2000" dirty="0"/>
              <a:t> </a:t>
            </a:r>
            <a:r>
              <a:rPr lang="en-US" sz="2000" dirty="0" err="1"/>
              <a:t>keruang</a:t>
            </a:r>
            <a:r>
              <a:rPr lang="en-US" sz="2000" dirty="0"/>
              <a:t> </a:t>
            </a:r>
            <a:r>
              <a:rPr lang="en-US" sz="2000" dirty="0" err="1"/>
              <a:t>perawatan</a:t>
            </a:r>
            <a:r>
              <a:rPr lang="en-US" sz="2000" dirty="0"/>
              <a:t>.</a:t>
            </a:r>
          </a:p>
          <a:p>
            <a:pPr lvl="0"/>
            <a:r>
              <a:rPr lang="en-US" sz="2000" dirty="0" err="1"/>
              <a:t>Mencuci</a:t>
            </a:r>
            <a:r>
              <a:rPr lang="en-US" sz="2000" dirty="0"/>
              <a:t> </a:t>
            </a:r>
            <a:r>
              <a:rPr lang="en-US" sz="2000" dirty="0" err="1"/>
              <a:t>tangan</a:t>
            </a:r>
            <a:r>
              <a:rPr lang="en-US" sz="2000" dirty="0"/>
              <a:t>.</a:t>
            </a:r>
          </a:p>
          <a:p>
            <a:pPr marL="0" lvl="0" indent="0">
              <a:buNone/>
            </a:pPr>
            <a:endParaRPr lang="en-US" sz="2000" dirty="0"/>
          </a:p>
        </p:txBody>
      </p:sp>
    </p:spTree>
    <p:extLst>
      <p:ext uri="{BB962C8B-B14F-4D97-AF65-F5344CB8AC3E}">
        <p14:creationId xmlns:p14="http://schemas.microsoft.com/office/powerpoint/2010/main" val="1491914364"/>
      </p:ext>
    </p:extLst>
  </p:cSld>
  <p:clrMapOvr>
    <a:masterClrMapping/>
  </p:clrMapOvr>
  <p:transition spd="slow">
    <p:fade/>
    <p:sndAc>
      <p:stSnd>
        <p:snd r:embed="rId3" name="suction.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8436" name="Content Placeholder 5"/>
          <p:cNvSpPr>
            <a:spLocks noGrp="1"/>
          </p:cNvSpPr>
          <p:nvPr>
            <p:ph idx="1"/>
          </p:nvPr>
        </p:nvSpPr>
        <p:spPr>
          <a:xfrm>
            <a:off x="477533" y="1905040"/>
            <a:ext cx="8217508" cy="2514534"/>
          </a:xfrm>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t"/>
          <a:lstStyle/>
          <a:p>
            <a:pPr lvl="0"/>
            <a:r>
              <a:rPr lang="en-US" sz="2000" b="1" dirty="0" err="1"/>
              <a:t>Kesimpulan</a:t>
            </a:r>
            <a:endParaRPr lang="en-US" sz="2000" dirty="0"/>
          </a:p>
          <a:p>
            <a:r>
              <a:rPr lang="en-US" sz="2000" dirty="0" err="1"/>
              <a:t>Pemeriksaan</a:t>
            </a:r>
            <a:r>
              <a:rPr lang="en-US" sz="2000" dirty="0"/>
              <a:t> </a:t>
            </a:r>
            <a:r>
              <a:rPr lang="en-US" sz="2000" dirty="0" err="1"/>
              <a:t>penunjang</a:t>
            </a:r>
            <a:r>
              <a:rPr lang="en-US" sz="2000" dirty="0"/>
              <a:t> </a:t>
            </a:r>
            <a:r>
              <a:rPr lang="en-US" sz="2000" dirty="0" err="1"/>
              <a:t>adalah</a:t>
            </a:r>
            <a:r>
              <a:rPr lang="en-US" sz="2000" dirty="0"/>
              <a:t> </a:t>
            </a:r>
            <a:r>
              <a:rPr lang="en-US" sz="2000" dirty="0" err="1"/>
              <a:t>pemeriksaan</a:t>
            </a:r>
            <a:r>
              <a:rPr lang="en-US" sz="2000" dirty="0"/>
              <a:t> yang </a:t>
            </a:r>
            <a:r>
              <a:rPr lang="en-US" sz="2000" dirty="0" err="1"/>
              <a:t>dilakukan</a:t>
            </a:r>
            <a:r>
              <a:rPr lang="en-US" sz="2000" dirty="0"/>
              <a:t> </a:t>
            </a:r>
            <a:r>
              <a:rPr lang="en-US" sz="2000" dirty="0" err="1"/>
              <a:t>untuk</a:t>
            </a:r>
            <a:r>
              <a:rPr lang="en-US" sz="2000" dirty="0"/>
              <a:t> </a:t>
            </a:r>
            <a:r>
              <a:rPr lang="en-US" sz="2000" dirty="0" err="1"/>
              <a:t>mengoptimalkan</a:t>
            </a:r>
            <a:r>
              <a:rPr lang="en-US" sz="2000" dirty="0"/>
              <a:t> </a:t>
            </a:r>
            <a:r>
              <a:rPr lang="en-US" sz="2000" dirty="0" err="1"/>
              <a:t>tindakan</a:t>
            </a:r>
            <a:r>
              <a:rPr lang="en-US" sz="2000" dirty="0"/>
              <a:t> </a:t>
            </a:r>
            <a:r>
              <a:rPr lang="en-US" sz="2000" dirty="0" err="1"/>
              <a:t>keperawatan</a:t>
            </a:r>
            <a:r>
              <a:rPr lang="en-US" sz="2000" dirty="0"/>
              <a:t> </a:t>
            </a:r>
            <a:r>
              <a:rPr lang="en-US" sz="2000" dirty="0" err="1"/>
              <a:t>dan</a:t>
            </a:r>
            <a:r>
              <a:rPr lang="en-US" sz="2000" dirty="0"/>
              <a:t> proses </a:t>
            </a:r>
            <a:r>
              <a:rPr lang="en-US" sz="2000" dirty="0" err="1"/>
              <a:t>penyembuhan</a:t>
            </a:r>
            <a:r>
              <a:rPr lang="en-US" sz="2000" dirty="0"/>
              <a:t> </a:t>
            </a:r>
            <a:r>
              <a:rPr lang="en-US" sz="2000" dirty="0" err="1"/>
              <a:t>pasien</a:t>
            </a:r>
            <a:r>
              <a:rPr lang="en-US" sz="2000" dirty="0"/>
              <a:t>, </a:t>
            </a:r>
            <a:r>
              <a:rPr lang="en-US" sz="2000" dirty="0" err="1"/>
              <a:t>serta</a:t>
            </a:r>
            <a:r>
              <a:rPr lang="en-US" sz="2000" dirty="0"/>
              <a:t> </a:t>
            </a:r>
            <a:r>
              <a:rPr lang="en-US" sz="2000" dirty="0" err="1"/>
              <a:t>untuk</a:t>
            </a:r>
            <a:r>
              <a:rPr lang="en-US" sz="2000" dirty="0"/>
              <a:t> </a:t>
            </a:r>
            <a:r>
              <a:rPr lang="en-US" sz="2000" dirty="0" err="1"/>
              <a:t>menegak</a:t>
            </a:r>
            <a:r>
              <a:rPr lang="en-US" sz="2000" dirty="0"/>
              <a:t> </a:t>
            </a:r>
            <a:r>
              <a:rPr lang="en-US" sz="2000" dirty="0" err="1"/>
              <a:t>kan</a:t>
            </a:r>
            <a:r>
              <a:rPr lang="en-US" sz="2000" dirty="0"/>
              <a:t> diagnose. </a:t>
            </a:r>
            <a:r>
              <a:rPr lang="en-US" sz="2000" dirty="0" err="1"/>
              <a:t>Pemeriksaan</a:t>
            </a:r>
            <a:r>
              <a:rPr lang="en-US" sz="2000" dirty="0"/>
              <a:t> yang </a:t>
            </a:r>
            <a:r>
              <a:rPr lang="en-US" sz="2000" dirty="0" err="1"/>
              <a:t>dilakukan</a:t>
            </a:r>
            <a:r>
              <a:rPr lang="en-US" sz="2000" dirty="0"/>
              <a:t> </a:t>
            </a:r>
            <a:r>
              <a:rPr lang="en-US" sz="2000" dirty="0" err="1"/>
              <a:t>oleh</a:t>
            </a:r>
            <a:r>
              <a:rPr lang="en-US" sz="2000" dirty="0"/>
              <a:t> </a:t>
            </a:r>
            <a:r>
              <a:rPr lang="en-US" sz="2000" dirty="0" err="1"/>
              <a:t>medis</a:t>
            </a:r>
            <a:r>
              <a:rPr lang="en-US" sz="2000" dirty="0"/>
              <a:t> </a:t>
            </a:r>
            <a:r>
              <a:rPr lang="en-US" sz="2000" dirty="0" err="1"/>
              <a:t>untuk</a:t>
            </a:r>
            <a:r>
              <a:rPr lang="en-US" sz="2000" dirty="0"/>
              <a:t> </a:t>
            </a:r>
            <a:r>
              <a:rPr lang="en-US" sz="2000" dirty="0" err="1"/>
              <a:t>memperoleh</a:t>
            </a:r>
            <a:r>
              <a:rPr lang="en-US" sz="2000" dirty="0"/>
              <a:t> </a:t>
            </a:r>
            <a:r>
              <a:rPr lang="en-US" sz="2000" dirty="0" err="1"/>
              <a:t>hasil</a:t>
            </a:r>
            <a:r>
              <a:rPr lang="en-US" sz="2000" dirty="0"/>
              <a:t> yang </a:t>
            </a:r>
            <a:r>
              <a:rPr lang="en-US" sz="2000" dirty="0" err="1"/>
              <a:t>selanjutny</a:t>
            </a:r>
            <a:r>
              <a:rPr lang="en-US" sz="2000" dirty="0"/>
              <a:t> </a:t>
            </a:r>
            <a:r>
              <a:rPr lang="en-US" sz="2000" dirty="0" err="1"/>
              <a:t>didukung</a:t>
            </a:r>
            <a:r>
              <a:rPr lang="en-US" sz="2000" dirty="0"/>
              <a:t> </a:t>
            </a:r>
            <a:r>
              <a:rPr lang="en-US" sz="2000" dirty="0" err="1"/>
              <a:t>dengan</a:t>
            </a:r>
            <a:r>
              <a:rPr lang="en-US" sz="2000" dirty="0"/>
              <a:t> </a:t>
            </a:r>
            <a:r>
              <a:rPr lang="en-US" sz="2000" dirty="0" err="1"/>
              <a:t>pemriksaan</a:t>
            </a:r>
            <a:r>
              <a:rPr lang="en-US" sz="2000" dirty="0"/>
              <a:t> </a:t>
            </a:r>
            <a:r>
              <a:rPr lang="en-US" sz="2000" dirty="0" err="1"/>
              <a:t>lab,rontgen</a:t>
            </a:r>
            <a:r>
              <a:rPr lang="en-US" sz="2000" dirty="0"/>
              <a:t> </a:t>
            </a:r>
            <a:r>
              <a:rPr lang="en-US" sz="2000" dirty="0" err="1"/>
              <a:t>usg</a:t>
            </a:r>
            <a:r>
              <a:rPr lang="en-US" sz="2000" dirty="0"/>
              <a:t> </a:t>
            </a:r>
            <a:r>
              <a:rPr lang="en-US" sz="2000" dirty="0" err="1"/>
              <a:t>dll</a:t>
            </a:r>
            <a:r>
              <a:rPr lang="en-US" sz="2000" dirty="0"/>
              <a:t>.  </a:t>
            </a:r>
            <a:r>
              <a:rPr lang="en-US" sz="2000" dirty="0" err="1"/>
              <a:t>Dengan</a:t>
            </a:r>
            <a:r>
              <a:rPr lang="en-US" sz="2000" dirty="0"/>
              <a:t> </a:t>
            </a:r>
            <a:r>
              <a:rPr lang="en-US" sz="2000" dirty="0" err="1"/>
              <a:t>menggunakan</a:t>
            </a:r>
            <a:r>
              <a:rPr lang="en-US" sz="2000" dirty="0"/>
              <a:t> </a:t>
            </a:r>
            <a:r>
              <a:rPr lang="en-US" sz="2000" dirty="0" err="1"/>
              <a:t>alat</a:t>
            </a:r>
            <a:r>
              <a:rPr lang="en-US" sz="2000" dirty="0"/>
              <a:t> bantu </a:t>
            </a:r>
            <a:r>
              <a:rPr lang="en-US" sz="2000" dirty="0" err="1"/>
              <a:t>tertentu</a:t>
            </a:r>
            <a:r>
              <a:rPr lang="en-US" sz="2000" dirty="0"/>
              <a:t>.</a:t>
            </a:r>
          </a:p>
          <a:p>
            <a:pPr marL="0" lvl="0" indent="0">
              <a:buNone/>
            </a:pPr>
            <a:endParaRPr lang="en-US" sz="2000" dirty="0"/>
          </a:p>
        </p:txBody>
      </p:sp>
    </p:spTree>
    <p:extLst>
      <p:ext uri="{BB962C8B-B14F-4D97-AF65-F5344CB8AC3E}">
        <p14:creationId xmlns:p14="http://schemas.microsoft.com/office/powerpoint/2010/main" val="1294315239"/>
      </p:ext>
    </p:extLst>
  </p:cSld>
  <p:clrMapOvr>
    <a:masterClrMapping/>
  </p:clrMapOvr>
  <p:transition spd="slow">
    <p:fade/>
    <p:sndAc>
      <p:stSnd>
        <p:snd r:embed="rId3" name="suction.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290E3C8-CE63-4777-9320-EA1463EB53A4}"/>
              </a:ext>
            </a:extLst>
          </p:cNvPr>
          <p:cNvPicPr>
            <a:picLocks noChangeAspect="1"/>
          </p:cNvPicPr>
          <p:nvPr/>
        </p:nvPicPr>
        <p:blipFill>
          <a:blip r:embed="rId3"/>
          <a:stretch>
            <a:fillRect/>
          </a:stretch>
        </p:blipFill>
        <p:spPr>
          <a:xfrm>
            <a:off x="3667" y="-21749"/>
            <a:ext cx="9144000" cy="6835216"/>
          </a:xfrm>
          <a:prstGeom prst="rect">
            <a:avLst/>
          </a:prstGeom>
        </p:spPr>
      </p:pic>
      <p:sp>
        <p:nvSpPr>
          <p:cNvPr id="12" name="Title 11">
            <a:extLst>
              <a:ext uri="{FF2B5EF4-FFF2-40B4-BE49-F238E27FC236}">
                <a16:creationId xmlns="" xmlns:a16="http://schemas.microsoft.com/office/drawing/2014/main" id="{2355E2A3-0E0D-4B72-B0C5-B84A36B83868}"/>
              </a:ext>
            </a:extLst>
          </p:cNvPr>
          <p:cNvSpPr>
            <a:spLocks noGrp="1"/>
          </p:cNvSpPr>
          <p:nvPr>
            <p:ph type="title"/>
          </p:nvPr>
        </p:nvSpPr>
        <p:spPr>
          <a:xfrm>
            <a:off x="442782" y="991598"/>
            <a:ext cx="7528495" cy="293306"/>
          </a:xfrm>
        </p:spPr>
        <p:txBody>
          <a:bodyPr/>
          <a:lstStyle/>
          <a:p>
            <a:endParaRPr lang="id-ID" sz="1800" dirty="0">
              <a:latin typeface="Times New Roman" panose="02020603050405020304" pitchFamily="18" charset="0"/>
              <a:cs typeface="Times New Roman" panose="02020603050405020304" pitchFamily="18" charset="0"/>
            </a:endParaRPr>
          </a:p>
        </p:txBody>
      </p:sp>
      <p:sp>
        <p:nvSpPr>
          <p:cNvPr id="17" name="Content Placeholder 16">
            <a:extLst>
              <a:ext uri="{FF2B5EF4-FFF2-40B4-BE49-F238E27FC236}">
                <a16:creationId xmlns="" xmlns:a16="http://schemas.microsoft.com/office/drawing/2014/main" id="{D2869C8B-E6BE-4E93-9794-F67C2AF508C7}"/>
              </a:ext>
            </a:extLst>
          </p:cNvPr>
          <p:cNvSpPr>
            <a:spLocks noGrp="1"/>
          </p:cNvSpPr>
          <p:nvPr>
            <p:ph idx="1"/>
          </p:nvPr>
        </p:nvSpPr>
        <p:spPr>
          <a:xfrm>
            <a:off x="457200" y="2209832"/>
            <a:ext cx="8153294" cy="3916331"/>
          </a:xfrm>
        </p:spPr>
        <p:txBody>
          <a:bodyPr/>
          <a:lstStyle/>
          <a:p>
            <a:pPr marL="0" indent="0" algn="ctr">
              <a:buNone/>
            </a:pPr>
            <a:r>
              <a:rPr lang="id-ID" sz="8800" dirty="0"/>
              <a:t>TERIMAKASIH</a:t>
            </a:r>
          </a:p>
        </p:txBody>
      </p:sp>
    </p:spTree>
    <p:extLst>
      <p:ext uri="{BB962C8B-B14F-4D97-AF65-F5344CB8AC3E}">
        <p14:creationId xmlns:p14="http://schemas.microsoft.com/office/powerpoint/2010/main" val="81936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2" name="TextBox 1"/>
          <p:cNvSpPr txBox="1"/>
          <p:nvPr/>
        </p:nvSpPr>
        <p:spPr>
          <a:xfrm>
            <a:off x="0" y="591343"/>
            <a:ext cx="9143999" cy="64611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4102" name="Content Placeholder 7"/>
          <p:cNvPicPr>
            <a:picLocks noGrp="1" noChangeAspect="1"/>
          </p:cNvPicPr>
          <p:nvPr>
            <p:ph idx="1"/>
          </p:nvPr>
        </p:nvPicPr>
        <p:blipFill>
          <a:blip r:embed="rId5"/>
          <a:srcRect/>
          <a:stretch>
            <a:fillRect/>
          </a:stretch>
        </p:blipFill>
        <p:spPr>
          <a:xfrm>
            <a:off x="-12729" y="1192212"/>
            <a:ext cx="9185304" cy="5163222"/>
          </a:xfrm>
        </p:spPr>
      </p:pic>
      <p:sp>
        <p:nvSpPr>
          <p:cNvPr id="3" name="Right Arrow 2">
            <a:hlinkClick r:id="" action="ppaction://hlinkshowjump?jump=nextslide" tooltip="NEXT"/>
          </p:cNvPr>
          <p:cNvSpPr/>
          <p:nvPr/>
        </p:nvSpPr>
        <p:spPr>
          <a:xfrm>
            <a:off x="7854632" y="5857615"/>
            <a:ext cx="1066800" cy="666750"/>
          </a:xfrm>
          <a:prstGeom prst="rightArrow">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stStyle>
          <a:p>
            <a:pPr lvl="0" algn="ctr" eaLnBrk="1" hangingPunct="1"/>
            <a:r>
              <a:rPr lang="en-US" altLang="zh-CN" dirty="0">
                <a:solidFill>
                  <a:srgbClr val="000000"/>
                </a:solidFill>
                <a:latin typeface="Calibri" panose="020F0502020204030204" pitchFamily="34" charset="0"/>
                <a:ea typeface="SimSun" panose="02010600030101010101" pitchFamily="2" charset="-122"/>
                <a:hlinkClick r:id="" action="ppaction://hlinkshowjump?jump=nextslide"/>
              </a:rPr>
              <a:t>NEXT</a:t>
            </a:r>
            <a:endParaRPr lang="en-US" altLang="zh-CN" dirty="0">
              <a:solidFill>
                <a:srgbClr val="000000"/>
              </a:solidFill>
              <a:latin typeface="Calibri" panose="020F050202020403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diamond/>
        <p:sndAc>
          <p:stSnd>
            <p:snd r:embed="rId3" name="suction.wav"/>
          </p:stSnd>
        </p:sndAc>
      </p:transition>
    </mc:Choice>
    <mc:Fallback xmlns="">
      <p:transition spd="slow">
        <p:diamond/>
        <p:sndAc>
          <p:stSnd>
            <p:snd r:embed="rId6" name="suctio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pic>
        <p:nvPicPr>
          <p:cNvPr id="1073742920" name="Picture 7" descr="logo UEU.jpg"/>
          <p:cNvPicPr>
            <a:picLocks noGrp="1" noRot="1" noChangeAspect="1"/>
          </p:cNvPicPr>
          <p:nvPr>
            <p:ph idx="1"/>
          </p:nvPr>
        </p:nvPicPr>
        <p:blipFill>
          <a:blip r:embed="rId5"/>
          <a:stretch>
            <a:fillRect/>
          </a:stretch>
        </p:blipFill>
        <p:spPr>
          <a:xfrm>
            <a:off x="3717461" y="762070"/>
            <a:ext cx="1737652" cy="1494902"/>
          </a:xfrm>
          <a:prstGeom prst="rect">
            <a:avLst/>
          </a:prstGeom>
          <a:noFill/>
          <a:ln w="9525">
            <a:noFill/>
          </a:ln>
        </p:spPr>
      </p:pic>
      <p:sp>
        <p:nvSpPr>
          <p:cNvPr id="100" name="Text Box 99"/>
          <p:cNvSpPr txBox="1"/>
          <p:nvPr/>
        </p:nvSpPr>
        <p:spPr>
          <a:xfrm>
            <a:off x="1644675" y="674400"/>
            <a:ext cx="5883223" cy="5632311"/>
          </a:xfrm>
          <a:prstGeom prst="rect">
            <a:avLst/>
          </a:prstGeom>
          <a:noFill/>
          <a:ln w="9525">
            <a:noFill/>
          </a:ln>
        </p:spPr>
        <p:txBody>
          <a:bodyPr wrap="square">
            <a:spAutoFit/>
          </a:bodyPr>
          <a:lstStyle/>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endParaRPr sz="1600" dirty="0">
              <a:latin typeface="Times New Roman" panose="02020603050405020304" pitchFamily="18" charset="0"/>
              <a:cs typeface="Arial" panose="020B0604020202020204" pitchFamily="34" charset="0"/>
            </a:endParaRPr>
          </a:p>
          <a:p>
            <a:pPr algn="ctr"/>
            <a:r>
              <a:rPr sz="1600" dirty="0">
                <a:latin typeface="Times New Roman" panose="02020603050405020304" pitchFamily="18" charset="0"/>
                <a:cs typeface="Arial" panose="020B0604020202020204" pitchFamily="34" charset="0"/>
              </a:rPr>
              <a:t>MODUL KELOMPOK 6</a:t>
            </a:r>
          </a:p>
          <a:p>
            <a:pPr algn="ctr"/>
            <a:r>
              <a:rPr sz="1600" dirty="0">
                <a:latin typeface="Times New Roman" panose="02020603050405020304" pitchFamily="18" charset="0"/>
                <a:cs typeface="Arial" panose="020B0604020202020204" pitchFamily="34" charset="0"/>
              </a:rPr>
              <a:t>KEPERAWATAN DASAR </a:t>
            </a:r>
            <a:r>
              <a:rPr lang="en-US" sz="1600" dirty="0" smtClean="0">
                <a:latin typeface="Times New Roman" panose="02020603050405020304" pitchFamily="18" charset="0"/>
                <a:cs typeface="Arial" panose="020B0604020202020204" pitchFamily="34" charset="0"/>
              </a:rPr>
              <a:t>2</a:t>
            </a:r>
            <a:endParaRPr sz="1600" dirty="0">
              <a:latin typeface="Times New Roman" panose="02020603050405020304" pitchFamily="18" charset="0"/>
              <a:cs typeface="Arial" panose="020B0604020202020204" pitchFamily="34" charset="0"/>
            </a:endParaRPr>
          </a:p>
          <a:p>
            <a:pPr algn="ctr"/>
            <a:r>
              <a:rPr sz="1600" dirty="0">
                <a:latin typeface="Times New Roman" panose="02020603050405020304" pitchFamily="18" charset="0"/>
                <a:cs typeface="Arial" panose="020B0604020202020204" pitchFamily="34" charset="0"/>
              </a:rPr>
              <a:t>(7252)</a:t>
            </a:r>
          </a:p>
          <a:p>
            <a:pPr algn="ctr"/>
            <a:r>
              <a:rPr sz="1600" dirty="0">
                <a:latin typeface="Times New Roman" panose="02020603050405020304" pitchFamily="18" charset="0"/>
                <a:cs typeface="Arial" panose="020B0604020202020204" pitchFamily="34" charset="0"/>
              </a:rPr>
              <a:t> </a:t>
            </a:r>
          </a:p>
          <a:p>
            <a:pPr algn="ctr"/>
            <a:r>
              <a:rPr dirty="0" err="1">
                <a:latin typeface="Times New Roman" panose="02020603050405020304" pitchFamily="18" charset="0"/>
                <a:cs typeface="Arial" panose="020B0604020202020204" pitchFamily="34" charset="0"/>
              </a:rPr>
              <a:t>Materi</a:t>
            </a:r>
            <a:r>
              <a:rPr dirty="0">
                <a:latin typeface="Times New Roman" panose="02020603050405020304" pitchFamily="18" charset="0"/>
                <a:cs typeface="Arial" panose="020B0604020202020204" pitchFamily="34" charset="0"/>
              </a:rPr>
              <a:t> </a:t>
            </a:r>
            <a:r>
              <a:rPr lang="en-US" dirty="0">
                <a:latin typeface="Times New Roman" panose="02020603050405020304" pitchFamily="18" charset="0"/>
                <a:cs typeface="Arial" panose="020B0604020202020204" pitchFamily="34" charset="0"/>
              </a:rPr>
              <a:t>:</a:t>
            </a:r>
          </a:p>
          <a:p>
            <a:pPr algn="ctr"/>
            <a:r>
              <a:rPr dirty="0" smtClean="0">
                <a:latin typeface="Times New Roman" panose="02020603050405020304" pitchFamily="18" charset="0"/>
                <a:cs typeface="Arial" panose="020B0604020202020204" pitchFamily="34" charset="0"/>
              </a:rPr>
              <a:t>“</a:t>
            </a:r>
            <a:r>
              <a:rPr lang="en-US" dirty="0" smtClean="0">
                <a:latin typeface="Times New Roman" panose="02020603050405020304" pitchFamily="18" charset="0"/>
                <a:cs typeface="Arial" panose="020B0604020202020204" pitchFamily="34" charset="0"/>
              </a:rPr>
              <a:t>PEMERIKSAAN UNTUK PEMERIKSAAN PENUNJANG</a:t>
            </a:r>
            <a:r>
              <a:rPr dirty="0" smtClean="0">
                <a:latin typeface="Times New Roman" panose="02020603050405020304" pitchFamily="18" charset="0"/>
                <a:cs typeface="Arial" panose="020B0604020202020204" pitchFamily="34" charset="0"/>
              </a:rPr>
              <a:t>. </a:t>
            </a:r>
            <a:r>
              <a:rPr dirty="0">
                <a:latin typeface="Times New Roman" panose="02020603050405020304" pitchFamily="18" charset="0"/>
                <a:cs typeface="Arial" panose="020B0604020202020204" pitchFamily="34" charset="0"/>
              </a:rPr>
              <a:t>“</a:t>
            </a:r>
          </a:p>
          <a:p>
            <a:pPr algn="ctr"/>
            <a:r>
              <a:rPr dirty="0">
                <a:latin typeface="Times New Roman" panose="02020603050405020304" pitchFamily="18" charset="0"/>
                <a:cs typeface="Arial" panose="020B0604020202020204" pitchFamily="34" charset="0"/>
              </a:rPr>
              <a:t> </a:t>
            </a:r>
          </a:p>
          <a:p>
            <a:pPr algn="ctr"/>
            <a:endParaRPr lang="en-US" sz="1600" dirty="0">
              <a:latin typeface="Times New Roman" panose="02020603050405020304" pitchFamily="18" charset="0"/>
              <a:cs typeface="Arial" panose="020B0604020202020204" pitchFamily="34" charset="0"/>
            </a:endParaRPr>
          </a:p>
          <a:p>
            <a:pPr algn="ctr"/>
            <a:r>
              <a:rPr lang="en-US" sz="1600" dirty="0" err="1">
                <a:latin typeface="Times New Roman" panose="02020603050405020304" pitchFamily="18" charset="0"/>
                <a:cs typeface="Arial" panose="020B0604020202020204" pitchFamily="34" charset="0"/>
              </a:rPr>
              <a:t>Nama</a:t>
            </a:r>
            <a:r>
              <a:rPr lang="en-US" sz="1600" dirty="0">
                <a:latin typeface="Times New Roman" panose="02020603050405020304" pitchFamily="18" charset="0"/>
                <a:cs typeface="Arial" panose="020B0604020202020204" pitchFamily="34" charset="0"/>
              </a:rPr>
              <a:t> </a:t>
            </a:r>
            <a:r>
              <a:rPr lang="en-US" sz="1600" dirty="0" err="1">
                <a:latin typeface="Times New Roman" panose="02020603050405020304" pitchFamily="18" charset="0"/>
                <a:cs typeface="Arial" panose="020B0604020202020204" pitchFamily="34" charset="0"/>
              </a:rPr>
              <a:t>Dosen</a:t>
            </a:r>
            <a:r>
              <a:rPr lang="en-US" sz="1600" dirty="0">
                <a:latin typeface="Times New Roman" panose="02020603050405020304" pitchFamily="18" charset="0"/>
                <a:cs typeface="Arial" panose="020B0604020202020204" pitchFamily="34" charset="0"/>
              </a:rPr>
              <a:t> :</a:t>
            </a:r>
            <a:endParaRPr sz="1600" dirty="0">
              <a:latin typeface="Times New Roman" panose="02020603050405020304" pitchFamily="18" charset="0"/>
              <a:cs typeface="Arial" panose="020B0604020202020204" pitchFamily="34" charset="0"/>
            </a:endParaRPr>
          </a:p>
          <a:p>
            <a:pPr algn="ctr"/>
            <a:r>
              <a:rPr lang="en-US" sz="1600" dirty="0" err="1">
                <a:latin typeface="Times New Roman" panose="02020603050405020304" pitchFamily="18" charset="0"/>
                <a:cs typeface="Arial" panose="020B0604020202020204" pitchFamily="34" charset="0"/>
              </a:rPr>
              <a:t>Ety</a:t>
            </a:r>
            <a:r>
              <a:rPr lang="en-US" sz="1600" dirty="0">
                <a:latin typeface="Times New Roman" panose="02020603050405020304" pitchFamily="18" charset="0"/>
                <a:cs typeface="Arial" panose="020B0604020202020204" pitchFamily="34" charset="0"/>
              </a:rPr>
              <a:t> </a:t>
            </a:r>
            <a:r>
              <a:rPr lang="en-US" sz="1600" dirty="0" err="1">
                <a:latin typeface="Times New Roman" panose="02020603050405020304" pitchFamily="18" charset="0"/>
                <a:cs typeface="Arial" panose="020B0604020202020204" pitchFamily="34" charset="0"/>
              </a:rPr>
              <a:t>Nurhayati</a:t>
            </a:r>
            <a:r>
              <a:rPr lang="en-US" sz="1600" dirty="0">
                <a:latin typeface="Times New Roman" panose="02020603050405020304" pitchFamily="18" charset="0"/>
                <a:cs typeface="Arial" panose="020B0604020202020204" pitchFamily="34" charset="0"/>
              </a:rPr>
              <a:t> </a:t>
            </a:r>
            <a:r>
              <a:rPr lang="en-US" sz="1600" dirty="0" err="1">
                <a:latin typeface="Times New Roman" panose="02020603050405020304" pitchFamily="18" charset="0"/>
                <a:cs typeface="Arial" panose="020B0604020202020204" pitchFamily="34" charset="0"/>
              </a:rPr>
              <a:t>S.Kp</a:t>
            </a:r>
            <a:r>
              <a:rPr lang="en-US" sz="1600" dirty="0">
                <a:latin typeface="Times New Roman" panose="02020603050405020304" pitchFamily="18" charset="0"/>
                <a:cs typeface="Arial" panose="020B0604020202020204" pitchFamily="34" charset="0"/>
              </a:rPr>
              <a:t>., </a:t>
            </a:r>
            <a:r>
              <a:rPr lang="en-US" sz="1600" dirty="0" err="1">
                <a:latin typeface="Times New Roman" panose="02020603050405020304" pitchFamily="18" charset="0"/>
                <a:cs typeface="Arial" panose="020B0604020202020204" pitchFamily="34" charset="0"/>
              </a:rPr>
              <a:t>M.Kep</a:t>
            </a:r>
            <a:r>
              <a:rPr lang="en-US" sz="1600" dirty="0">
                <a:latin typeface="Times New Roman" panose="02020603050405020304" pitchFamily="18" charset="0"/>
                <a:cs typeface="Arial" panose="020B0604020202020204" pitchFamily="34" charset="0"/>
              </a:rPr>
              <a:t>., </a:t>
            </a:r>
            <a:r>
              <a:rPr lang="en-US" sz="1600" dirty="0" err="1">
                <a:latin typeface="Times New Roman" panose="02020603050405020304" pitchFamily="18" charset="0"/>
                <a:cs typeface="Arial" panose="020B0604020202020204" pitchFamily="34" charset="0"/>
              </a:rPr>
              <a:t>Ns.Sp.Kep.Mat</a:t>
            </a:r>
            <a:endParaRPr lang="en-US" sz="1600" dirty="0">
              <a:latin typeface="Times New Roman" panose="02020603050405020304" pitchFamily="18" charset="0"/>
              <a:cs typeface="Arial" panose="020B0604020202020204" pitchFamily="34" charset="0"/>
            </a:endParaRPr>
          </a:p>
          <a:p>
            <a:pPr algn="ctr"/>
            <a:r>
              <a:rPr sz="1600" dirty="0">
                <a:latin typeface="Times New Roman" panose="02020603050405020304" pitchFamily="18" charset="0"/>
                <a:cs typeface="Arial" panose="020B0604020202020204" pitchFamily="34" charset="0"/>
              </a:rPr>
              <a:t> </a:t>
            </a:r>
          </a:p>
          <a:p>
            <a:pPr algn="ctr"/>
            <a:r>
              <a:rPr sz="1600" dirty="0">
                <a:latin typeface="Times New Roman" panose="02020603050405020304" pitchFamily="18" charset="0"/>
                <a:cs typeface="Arial" panose="020B0604020202020204" pitchFamily="34" charset="0"/>
              </a:rPr>
              <a:t>  </a:t>
            </a:r>
          </a:p>
          <a:p>
            <a:pPr algn="ctr"/>
            <a:r>
              <a:rPr sz="1600" dirty="0">
                <a:latin typeface="Times New Roman" panose="02020603050405020304" pitchFamily="18" charset="0"/>
                <a:cs typeface="Arial" panose="020B0604020202020204" pitchFamily="34" charset="0"/>
              </a:rPr>
              <a:t>UNIVERSITAS ESA UNGGUL</a:t>
            </a:r>
          </a:p>
          <a:p>
            <a:pPr algn="ctr"/>
            <a:r>
              <a:rPr sz="1600" dirty="0">
                <a:latin typeface="Times New Roman" panose="02020603050405020304" pitchFamily="18" charset="0"/>
                <a:cs typeface="Arial" panose="020B0604020202020204" pitchFamily="34" charset="0"/>
              </a:rPr>
              <a:t>2018</a:t>
            </a:r>
            <a:endParaRPr lang="en-US" sz="1600" dirty="0">
              <a:latin typeface="Times New Roman" panose="02020603050405020304" pitchFamily="18" charset="0"/>
              <a:cs typeface="Arial" panose="020B0604020202020204" pitchFamily="34" charset="0"/>
            </a:endParaRPr>
          </a:p>
        </p:txBody>
      </p:sp>
      <p:sp>
        <p:nvSpPr>
          <p:cNvPr id="5" name="Arrow: Right 1">
            <a:hlinkClick r:id="" action="ppaction://hlinkshowjump?jump=nextslide"/>
          </p:cNvPr>
          <p:cNvSpPr/>
          <p:nvPr/>
        </p:nvSpPr>
        <p:spPr>
          <a:xfrm>
            <a:off x="7467524" y="5573603"/>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pull/>
        <p:sndAc>
          <p:stSnd>
            <p:snd r:embed="rId3" name="suction.wav"/>
          </p:stSnd>
        </p:sndAc>
      </p:transition>
    </mc:Choice>
    <mc:Fallback xmlns="">
      <p:transition spd="slow">
        <p:pull/>
        <p:sndAc>
          <p:stSnd>
            <p:snd r:embed="rId6" name="suctio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2292" name="Content Placeholder 5"/>
          <p:cNvSpPr>
            <a:spLocks noGrp="1"/>
          </p:cNvSpPr>
          <p:nvPr>
            <p:ph idx="1"/>
          </p:nvPr>
        </p:nvSpPr>
        <p:spPr>
          <a:xfrm>
            <a:off x="144780" y="838268"/>
            <a:ext cx="8846704" cy="5257662"/>
          </a:xfrm>
        </p:spPr>
        <p:style>
          <a:lnRef idx="2">
            <a:schemeClr val="accent5"/>
          </a:lnRef>
          <a:fillRef idx="1">
            <a:schemeClr val="lt1"/>
          </a:fillRef>
          <a:effectRef idx="0">
            <a:schemeClr val="accent5"/>
          </a:effectRef>
          <a:fontRef idx="minor">
            <a:schemeClr val="dk1"/>
          </a:fontRef>
        </p:style>
        <p:txBody>
          <a:bodyPr vert="horz" wrap="square" lIns="91440" tIns="45720" rIns="91440" bIns="45720" anchor="t"/>
          <a:lstStyle/>
          <a:p>
            <a:pPr marL="0" indent="0" algn="just">
              <a:buNone/>
            </a:pPr>
            <a:endParaRPr lang="id-ID" altLang="id-ID" sz="1800" dirty="0">
              <a:latin typeface="Times New Roman" panose="02020603050405020304" pitchFamily="18" charset="0"/>
              <a:ea typeface="Arial" panose="020B0604020202020204" pitchFamily="34" charset="0"/>
              <a:sym typeface="+mn-ea"/>
            </a:endParaRPr>
          </a:p>
          <a:p>
            <a:pPr marL="0" indent="0" algn="just">
              <a:buNone/>
            </a:pPr>
            <a:r>
              <a:rPr lang="id-ID" altLang="id-ID" sz="1800" b="1" dirty="0">
                <a:latin typeface="Times New Roman" panose="02020603050405020304" pitchFamily="18" charset="0"/>
                <a:ea typeface="Arial" panose="020B0604020202020204" pitchFamily="34" charset="0"/>
                <a:sym typeface="+mn-ea"/>
              </a:rPr>
              <a:t>B.  </a:t>
            </a:r>
            <a:r>
              <a:rPr lang="en-US" altLang="id-ID" sz="1800" b="1" dirty="0" err="1">
                <a:latin typeface="Times New Roman" panose="02020603050405020304" pitchFamily="18" charset="0"/>
                <a:ea typeface="Arial" panose="020B0604020202020204" pitchFamily="34" charset="0"/>
                <a:sym typeface="+mn-ea"/>
              </a:rPr>
              <a:t>Kompetensi</a:t>
            </a:r>
            <a:r>
              <a:rPr lang="en-US" altLang="id-ID" sz="1800" b="1" dirty="0">
                <a:latin typeface="Times New Roman" panose="02020603050405020304" pitchFamily="18" charset="0"/>
                <a:ea typeface="Arial" panose="020B0604020202020204" pitchFamily="34" charset="0"/>
                <a:sym typeface="+mn-ea"/>
              </a:rPr>
              <a:t> Dasar</a:t>
            </a:r>
          </a:p>
          <a:p>
            <a:r>
              <a:rPr lang="en-US" sz="2000" dirty="0" err="1">
                <a:solidFill>
                  <a:schemeClr val="tx1"/>
                </a:solidFill>
                <a:latin typeface="Times New Roman" pitchFamily="18" charset="0"/>
                <a:cs typeface="Times New Roman" pitchFamily="18" charset="0"/>
              </a:rPr>
              <a:t>mahasiswa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mampu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mengetahui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pengertian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jenis-jenis</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tahap-tahap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dalam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manfaat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alat-alat</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digunakan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dala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p>
          <a:p>
            <a:pPr marL="0" indent="0" algn="just">
              <a:buNone/>
            </a:pPr>
            <a:endParaRPr lang="id-ID" altLang="id-ID" sz="1800" dirty="0">
              <a:latin typeface="Times New Roman" panose="02020603050405020304" pitchFamily="18" charset="0"/>
              <a:ea typeface="Arial" panose="020B0604020202020204" pitchFamily="34" charset="0"/>
              <a:sym typeface="+mn-ea"/>
            </a:endParaRPr>
          </a:p>
          <a:p>
            <a:pPr marL="0" indent="0" algn="just">
              <a:buNone/>
            </a:pPr>
            <a:r>
              <a:rPr lang="id-ID" altLang="id-ID" sz="1800" b="1" dirty="0">
                <a:latin typeface="Times New Roman" panose="02020603050405020304" pitchFamily="18" charset="0"/>
                <a:ea typeface="Arial" panose="020B0604020202020204" pitchFamily="34" charset="0"/>
                <a:sym typeface="+mn-ea"/>
              </a:rPr>
              <a:t>C.  </a:t>
            </a:r>
            <a:r>
              <a:rPr lang="en-US" altLang="id-ID" sz="1800" b="1" dirty="0" err="1">
                <a:latin typeface="Times New Roman" panose="02020603050405020304" pitchFamily="18" charset="0"/>
                <a:ea typeface="Arial" panose="020B0604020202020204" pitchFamily="34" charset="0"/>
                <a:sym typeface="+mn-ea"/>
              </a:rPr>
              <a:t>Kemampuan</a:t>
            </a:r>
            <a:r>
              <a:rPr lang="en-US" altLang="id-ID" sz="1800" b="1" dirty="0">
                <a:latin typeface="Times New Roman" panose="02020603050405020304" pitchFamily="18" charset="0"/>
                <a:ea typeface="Arial" panose="020B0604020202020204" pitchFamily="34" charset="0"/>
                <a:sym typeface="+mn-ea"/>
              </a:rPr>
              <a:t> </a:t>
            </a:r>
            <a:r>
              <a:rPr lang="en-US" altLang="id-ID" sz="1800" b="1" dirty="0" err="1">
                <a:latin typeface="Times New Roman" panose="02020603050405020304" pitchFamily="18" charset="0"/>
                <a:ea typeface="Arial" panose="020B0604020202020204" pitchFamily="34" charset="0"/>
                <a:sym typeface="+mn-ea"/>
              </a:rPr>
              <a:t>Akhir</a:t>
            </a:r>
            <a:r>
              <a:rPr lang="en-US" altLang="id-ID" sz="1800" b="1" dirty="0">
                <a:latin typeface="Times New Roman" panose="02020603050405020304" pitchFamily="18" charset="0"/>
                <a:ea typeface="Arial" panose="020B0604020202020204" pitchFamily="34" charset="0"/>
                <a:sym typeface="+mn-ea"/>
              </a:rPr>
              <a:t> yang </a:t>
            </a:r>
            <a:r>
              <a:rPr lang="en-US" altLang="id-ID" sz="1800" b="1" dirty="0" err="1">
                <a:latin typeface="Times New Roman" panose="02020603050405020304" pitchFamily="18" charset="0"/>
                <a:ea typeface="Arial" panose="020B0604020202020204" pitchFamily="34" charset="0"/>
                <a:sym typeface="+mn-ea"/>
              </a:rPr>
              <a:t>Diharapkan</a:t>
            </a:r>
            <a:endParaRPr lang="en-US" altLang="id-ID" sz="1800" b="1" dirty="0">
              <a:latin typeface="Times New Roman" panose="02020603050405020304" pitchFamily="18" charset="0"/>
              <a:ea typeface="Arial" panose="020B0604020202020204" pitchFamily="34" charset="0"/>
              <a:sym typeface="+mn-ea"/>
            </a:endParaRPr>
          </a:p>
          <a:p>
            <a:r>
              <a:rPr lang="en-US" sz="2000" dirty="0" err="1">
                <a:solidFill>
                  <a:schemeClr val="tx1"/>
                </a:solidFill>
                <a:latin typeface="Times New Roman" pitchFamily="18" charset="0"/>
                <a:cs typeface="Times New Roman" pitchFamily="18" charset="0"/>
              </a:rPr>
              <a:t>Mahasiswa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mampu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memahami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macam-mavam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prosedur</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pemeriksaan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penunjang</a:t>
            </a:r>
            <a:endParaRPr lang="en-US" altLang="id-ID" sz="2000" b="1" i="1" dirty="0">
              <a:solidFill>
                <a:schemeClr val="tx1"/>
              </a:solidFill>
              <a:latin typeface="Times New Roman" panose="02020603050405020304" pitchFamily="18" charset="0"/>
              <a:ea typeface="Arial" panose="020B0604020202020204" pitchFamily="34" charset="0"/>
              <a:cs typeface="Times New Roman" pitchFamily="18" charset="0"/>
              <a:sym typeface="+mn-ea"/>
            </a:endParaRPr>
          </a:p>
          <a:p>
            <a:pPr marL="0" indent="0" algn="just">
              <a:buNone/>
            </a:pPr>
            <a:endParaRPr lang="id-ID" altLang="id-ID" sz="1600" dirty="0">
              <a:latin typeface="Times New Roman" panose="02020603050405020304" pitchFamily="18" charset="0"/>
              <a:ea typeface="Arial" panose="020B0604020202020204" pitchFamily="34" charset="0"/>
              <a:sym typeface="+mn-ea"/>
            </a:endParaRPr>
          </a:p>
          <a:p>
            <a:pPr marL="0" indent="0">
              <a:buNone/>
            </a:pPr>
            <a:endParaRPr lang="id-ID" altLang="id-ID" sz="1400" dirty="0">
              <a:latin typeface="Times New Roman" panose="02020603050405020304" pitchFamily="18" charset="0"/>
              <a:ea typeface="Arial" panose="020B0604020202020204" pitchFamily="34" charset="0"/>
              <a:sym typeface="+mn-ea"/>
            </a:endParaRPr>
          </a:p>
        </p:txBody>
      </p:sp>
      <p:sp>
        <p:nvSpPr>
          <p:cNvPr id="5" name="Arrow: Right 1">
            <a:hlinkClick r:id="" action="ppaction://hlinkshowjump?jump=nextslide"/>
          </p:cNvPr>
          <p:cNvSpPr/>
          <p:nvPr/>
        </p:nvSpPr>
        <p:spPr>
          <a:xfrm>
            <a:off x="7433732" y="5333950"/>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4072764857"/>
      </p:ext>
    </p:extLst>
  </p:cSld>
  <p:clrMapOvr>
    <a:masterClrMapping/>
  </p:clrMapOvr>
  <mc:AlternateContent xmlns:mc="http://schemas.openxmlformats.org/markup-compatibility/2006" xmlns:p14="http://schemas.microsoft.com/office/powerpoint/2010/main">
    <mc:Choice Requires="p14">
      <p:transition spd="slow" p14:dur="1250">
        <p14:doors dir="vert"/>
        <p:sndAc>
          <p:stSnd>
            <p:snd r:embed="rId3" name="suction.wav"/>
          </p:stSnd>
        </p:sndAc>
      </p:transition>
    </mc:Choice>
    <mc:Fallback xmlns="">
      <p:transition spd="slow">
        <p:fade/>
        <p:sndAc>
          <p:stSnd>
            <p:snd r:embed="rId7" name="suctio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4"/>
          <a:stretch>
            <a:fillRect/>
          </a:stretch>
        </p:blipFill>
        <p:spPr>
          <a:xfrm>
            <a:off x="-14288" y="0"/>
            <a:ext cx="9172575" cy="6858000"/>
          </a:xfrm>
          <a:prstGeom prst="rect">
            <a:avLst/>
          </a:prstGeom>
          <a:noFill/>
          <a:ln w="9525">
            <a:noFill/>
          </a:ln>
        </p:spPr>
      </p:pic>
      <p:sp>
        <p:nvSpPr>
          <p:cNvPr id="12291" name="Title 5"/>
          <p:cNvSpPr>
            <a:spLocks noGrp="1"/>
          </p:cNvSpPr>
          <p:nvPr>
            <p:ph type="title"/>
          </p:nvPr>
        </p:nvSpPr>
        <p:spPr>
          <a:xfrm>
            <a:off x="405245" y="1828842"/>
            <a:ext cx="8333507" cy="3428910"/>
          </a:xfrm>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ctr"/>
          <a:lstStyle/>
          <a:p>
            <a:pPr algn="l"/>
            <a:r>
              <a:rPr lang="en-US" sz="3200" b="1" dirty="0" err="1" smtClean="0">
                <a:latin typeface="Times New Roman" pitchFamily="18" charset="0"/>
                <a:cs typeface="Times New Roman" pitchFamily="18" charset="0"/>
              </a:rPr>
              <a:t>A.Pengertian</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2000" dirty="0" smtClean="0"/>
              <a:t/>
            </a:r>
            <a:br>
              <a:rPr lang="en-US" sz="2000" dirty="0" smtClean="0"/>
            </a:br>
            <a:r>
              <a:rPr lang="en-US" sz="2000" dirty="0" err="1" smtClean="0">
                <a:latin typeface="Times New Roman" pitchFamily="18" charset="0"/>
                <a:cs typeface="Times New Roman" pitchFamily="18" charset="0"/>
              </a:rPr>
              <a:t>pemeriksaan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penunjang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pemeriksaan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mengoptimalkan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tindakan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keperawatan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proses </a:t>
            </a:r>
            <a:r>
              <a:rPr lang="en-US" sz="2000" dirty="0" err="1">
                <a:latin typeface="Times New Roman" pitchFamily="18" charset="0"/>
                <a:cs typeface="Times New Roman" pitchFamily="18" charset="0"/>
              </a:rPr>
              <a:t>penyembuhan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pasien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serta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menegak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kan</a:t>
            </a:r>
            <a:r>
              <a:rPr lang="en-US" sz="2000" dirty="0">
                <a:latin typeface="Times New Roman" pitchFamily="18" charset="0"/>
                <a:cs typeface="Times New Roman" pitchFamily="18" charset="0"/>
              </a:rPr>
              <a:t> diagnose. </a:t>
            </a:r>
            <a:r>
              <a:rPr lang="en-US" sz="2000" dirty="0" err="1">
                <a:latin typeface="Times New Roman" pitchFamily="18" charset="0"/>
                <a:cs typeface="Times New Roman" pitchFamily="18" charset="0"/>
              </a:rPr>
              <a:t>Pemeriksaan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medis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memperoleh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hasil</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selanjutnya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menggubakn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alat</a:t>
            </a:r>
            <a:r>
              <a:rPr lang="en-US" sz="2000" dirty="0">
                <a:latin typeface="Times New Roman" pitchFamily="18" charset="0"/>
                <a:cs typeface="Times New Roman" pitchFamily="18" charset="0"/>
              </a:rPr>
              <a:t> bantu </a:t>
            </a:r>
            <a:r>
              <a:rPr lang="en-US" sz="2000" dirty="0" err="1">
                <a:latin typeface="Times New Roman" pitchFamily="18" charset="0"/>
                <a:cs typeface="Times New Roman" pitchFamily="18" charset="0"/>
              </a:rPr>
              <a:t>tertentu</a:t>
            </a:r>
            <a:r>
              <a:rPr lang="en-US" sz="2000" dirty="0" smtClean="0"/>
              <a:t>.</a:t>
            </a:r>
            <a:br>
              <a:rPr lang="en-US" sz="2000" dirty="0" smtClean="0"/>
            </a:br>
            <a:r>
              <a:rPr lang="en-US" sz="2000" dirty="0" smtClean="0">
                <a:solidFill>
                  <a:srgbClr val="FF0000"/>
                </a:solidFill>
              </a:rPr>
              <a:t>(</a:t>
            </a:r>
            <a:r>
              <a:rPr lang="en-US" sz="2000" dirty="0" err="1" smtClean="0">
                <a:solidFill>
                  <a:srgbClr val="FF0000"/>
                </a:solidFill>
              </a:rPr>
              <a:t>Intisari</a:t>
            </a:r>
            <a:r>
              <a:rPr lang="en-US" sz="2000" dirty="0" smtClean="0">
                <a:solidFill>
                  <a:srgbClr val="FF0000"/>
                </a:solidFill>
              </a:rPr>
              <a:t> </a:t>
            </a:r>
            <a:r>
              <a:rPr lang="en-US" sz="2000" dirty="0" err="1">
                <a:solidFill>
                  <a:srgbClr val="FF0000"/>
                </a:solidFill>
              </a:rPr>
              <a:t>Buku</a:t>
            </a:r>
            <a:r>
              <a:rPr lang="en-US" sz="2000" dirty="0">
                <a:solidFill>
                  <a:srgbClr val="FF0000"/>
                </a:solidFill>
              </a:rPr>
              <a:t> Ajar </a:t>
            </a:r>
            <a:r>
              <a:rPr lang="en-US" sz="2000" dirty="0" err="1">
                <a:solidFill>
                  <a:srgbClr val="FF0000"/>
                </a:solidFill>
              </a:rPr>
              <a:t>Diagnostik</a:t>
            </a:r>
            <a:r>
              <a:rPr lang="en-US" sz="2000" dirty="0">
                <a:solidFill>
                  <a:srgbClr val="FF0000"/>
                </a:solidFill>
              </a:rPr>
              <a:t> </a:t>
            </a:r>
            <a:r>
              <a:rPr lang="en-US" sz="2000" dirty="0" err="1">
                <a:solidFill>
                  <a:srgbClr val="FF0000"/>
                </a:solidFill>
              </a:rPr>
              <a:t>Fisik</a:t>
            </a:r>
            <a:r>
              <a:rPr lang="en-US" sz="2000" dirty="0">
                <a:solidFill>
                  <a:srgbClr val="FF0000"/>
                </a:solidFill>
              </a:rPr>
              <a:t>, </a:t>
            </a:r>
            <a:r>
              <a:rPr lang="en-US" sz="2000" dirty="0" smtClean="0">
                <a:solidFill>
                  <a:srgbClr val="FF0000"/>
                </a:solidFill>
              </a:rPr>
              <a:t>Swartz)</a:t>
            </a:r>
            <a:r>
              <a:rPr lang="en-US" sz="2000" dirty="0"/>
              <a:t/>
            </a:r>
            <a:br>
              <a:rPr lang="en-US" sz="2000" dirty="0"/>
            </a:br>
            <a:endParaRPr lang="en-US" altLang="zh-CN" sz="2000" dirty="0">
              <a:latin typeface="Times New Roman" panose="02020603050405020304" pitchFamily="18" charset="0"/>
              <a:ea typeface="SimSun" panose="02010600030101010101" pitchFamily="2" charset="-122"/>
            </a:endParaRPr>
          </a:p>
        </p:txBody>
      </p:sp>
      <p:pic>
        <p:nvPicPr>
          <p:cNvPr id="2" name="Picture 1">
            <a:extLst>
              <a:ext uri="{FF2B5EF4-FFF2-40B4-BE49-F238E27FC236}">
                <a16:creationId xmlns="" xmlns:a16="http://schemas.microsoft.com/office/drawing/2014/main" id="{36AB356A-4A1C-49B9-A375-8E0119367B22}"/>
              </a:ext>
            </a:extLst>
          </p:cNvPr>
          <p:cNvPicPr>
            <a:picLocks noChangeAspect="1"/>
          </p:cNvPicPr>
          <p:nvPr/>
        </p:nvPicPr>
        <p:blipFill>
          <a:blip r:embed="rId5"/>
          <a:stretch>
            <a:fillRect/>
          </a:stretch>
        </p:blipFill>
        <p:spPr>
          <a:xfrm>
            <a:off x="7393929" y="5608892"/>
            <a:ext cx="1255885" cy="762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doors dir="vert"/>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4"/>
          <a:stretch>
            <a:fillRect/>
          </a:stretch>
        </p:blipFill>
        <p:spPr>
          <a:xfrm>
            <a:off x="0" y="0"/>
            <a:ext cx="9172575" cy="6858000"/>
          </a:xfrm>
          <a:prstGeom prst="rect">
            <a:avLst/>
          </a:prstGeom>
          <a:noFill/>
          <a:ln w="9525">
            <a:noFill/>
          </a:ln>
        </p:spPr>
      </p:pic>
      <p:sp>
        <p:nvSpPr>
          <p:cNvPr id="12292" name="Content Placeholder 5"/>
          <p:cNvSpPr>
            <a:spLocks noGrp="1"/>
          </p:cNvSpPr>
          <p:nvPr>
            <p:ph idx="1"/>
          </p:nvPr>
        </p:nvSpPr>
        <p:spPr>
          <a:xfrm>
            <a:off x="104198" y="1592169"/>
            <a:ext cx="7057391" cy="3436989"/>
          </a:xfrm>
        </p:spPr>
        <p:style>
          <a:lnRef idx="1">
            <a:schemeClr val="accent1"/>
          </a:lnRef>
          <a:fillRef idx="2">
            <a:schemeClr val="accent1"/>
          </a:fillRef>
          <a:effectRef idx="1">
            <a:schemeClr val="accent1"/>
          </a:effectRef>
          <a:fontRef idx="minor">
            <a:schemeClr val="dk1"/>
          </a:fontRef>
        </p:style>
        <p:txBody>
          <a:bodyPr vert="horz" wrap="square" lIns="91440" tIns="45720" rIns="91440" bIns="45720" anchor="t"/>
          <a:lstStyle/>
          <a:p>
            <a:pPr marL="0" lvl="0" indent="0">
              <a:buNone/>
            </a:pPr>
            <a:r>
              <a:rPr lang="en-US" sz="1800" b="1" dirty="0" smtClean="0"/>
              <a:t>B. </a:t>
            </a:r>
            <a:r>
              <a:rPr lang="en-US" sz="1800" b="1" dirty="0" err="1" smtClean="0"/>
              <a:t>Jenis-jenis</a:t>
            </a:r>
            <a:r>
              <a:rPr lang="en-US" sz="1800" b="1" dirty="0" smtClean="0"/>
              <a:t> </a:t>
            </a:r>
            <a:r>
              <a:rPr lang="en-US" sz="1800" b="1" dirty="0" err="1"/>
              <a:t>pemeriksaan</a:t>
            </a:r>
            <a:r>
              <a:rPr lang="en-US" sz="1800" b="1" dirty="0"/>
              <a:t> </a:t>
            </a:r>
            <a:r>
              <a:rPr lang="en-US" sz="1800" b="1" dirty="0" err="1"/>
              <a:t>penunjang</a:t>
            </a:r>
            <a:r>
              <a:rPr lang="en-US" sz="1800" b="1" dirty="0"/>
              <a:t> </a:t>
            </a:r>
            <a:endParaRPr lang="en-US" sz="1800" dirty="0"/>
          </a:p>
          <a:p>
            <a:pPr marL="0" lvl="0" indent="0">
              <a:buNone/>
            </a:pPr>
            <a:r>
              <a:rPr lang="en-US" sz="1800" dirty="0" smtClean="0"/>
              <a:t>a). </a:t>
            </a:r>
            <a:r>
              <a:rPr lang="en-US" sz="1800" dirty="0" err="1" smtClean="0"/>
              <a:t>Pemeriksaan</a:t>
            </a:r>
            <a:r>
              <a:rPr lang="en-US" sz="1800" dirty="0" smtClean="0"/>
              <a:t> </a:t>
            </a:r>
            <a:r>
              <a:rPr lang="en-US" sz="1800" dirty="0" err="1"/>
              <a:t>laboratorium</a:t>
            </a:r>
            <a:r>
              <a:rPr lang="en-US" sz="1800" dirty="0"/>
              <a:t>:</a:t>
            </a:r>
          </a:p>
          <a:p>
            <a:r>
              <a:rPr lang="en-US" sz="1800" dirty="0"/>
              <a:t>(</a:t>
            </a:r>
            <a:r>
              <a:rPr lang="en-US" sz="1800" dirty="0" err="1"/>
              <a:t>pengertian</a:t>
            </a:r>
            <a:r>
              <a:rPr lang="en-US" sz="1800" dirty="0"/>
              <a:t>): </a:t>
            </a:r>
            <a:r>
              <a:rPr lang="en-US" sz="1800" dirty="0" err="1"/>
              <a:t>Pemeriksaan</a:t>
            </a:r>
            <a:r>
              <a:rPr lang="en-US" sz="1800" dirty="0"/>
              <a:t> </a:t>
            </a:r>
            <a:r>
              <a:rPr lang="en-US" sz="1800" dirty="0" err="1"/>
              <a:t>laboratorium</a:t>
            </a:r>
            <a:r>
              <a:rPr lang="en-US" sz="1800" dirty="0"/>
              <a:t> </a:t>
            </a:r>
            <a:r>
              <a:rPr lang="en-US" sz="1800" dirty="0" err="1"/>
              <a:t>merupakan</a:t>
            </a:r>
            <a:r>
              <a:rPr lang="en-US" sz="1800" dirty="0"/>
              <a:t> </a:t>
            </a:r>
            <a:r>
              <a:rPr lang="en-US" sz="1800" dirty="0" err="1"/>
              <a:t>prosedur</a:t>
            </a:r>
            <a:r>
              <a:rPr lang="en-US" sz="1800" dirty="0"/>
              <a:t> </a:t>
            </a:r>
            <a:r>
              <a:rPr lang="en-US" sz="1800" dirty="0" err="1"/>
              <a:t>pemeriksaan</a:t>
            </a:r>
            <a:r>
              <a:rPr lang="en-US" sz="1800" dirty="0"/>
              <a:t> </a:t>
            </a:r>
            <a:r>
              <a:rPr lang="en-US" sz="1800" dirty="0" err="1"/>
              <a:t>khusus</a:t>
            </a:r>
            <a:r>
              <a:rPr lang="en-US" sz="1800" dirty="0"/>
              <a:t> yang </a:t>
            </a:r>
            <a:r>
              <a:rPr lang="en-US" sz="1800" dirty="0" err="1"/>
              <a:t>dilakukan</a:t>
            </a:r>
            <a:r>
              <a:rPr lang="en-US" sz="1800" dirty="0"/>
              <a:t> </a:t>
            </a:r>
            <a:r>
              <a:rPr lang="en-US" sz="1800" dirty="0" err="1"/>
              <a:t>pada</a:t>
            </a:r>
            <a:r>
              <a:rPr lang="en-US" sz="1800" dirty="0"/>
              <a:t> </a:t>
            </a:r>
            <a:r>
              <a:rPr lang="en-US" sz="1800" dirty="0" err="1"/>
              <a:t>pasien</a:t>
            </a:r>
            <a:r>
              <a:rPr lang="en-US" sz="1800" dirty="0"/>
              <a:t> </a:t>
            </a:r>
            <a:r>
              <a:rPr lang="en-US" sz="1800" dirty="0" err="1"/>
              <a:t>untuk</a:t>
            </a:r>
            <a:r>
              <a:rPr lang="en-US" sz="1800" dirty="0"/>
              <a:t> </a:t>
            </a:r>
            <a:r>
              <a:rPr lang="en-US" sz="1800" dirty="0" err="1"/>
              <a:t>membantu</a:t>
            </a:r>
            <a:r>
              <a:rPr lang="en-US" sz="1800" dirty="0"/>
              <a:t> </a:t>
            </a:r>
            <a:r>
              <a:rPr lang="en-US" sz="1800" dirty="0" err="1"/>
              <a:t>menegakan</a:t>
            </a:r>
            <a:r>
              <a:rPr lang="en-US" sz="1800" dirty="0"/>
              <a:t> diagnosis.</a:t>
            </a:r>
            <a:br>
              <a:rPr lang="en-US" sz="1800" dirty="0"/>
            </a:br>
            <a:r>
              <a:rPr lang="en-US" sz="1800" dirty="0"/>
              <a:t>yang </a:t>
            </a:r>
            <a:r>
              <a:rPr lang="en-US" sz="1800" dirty="0" err="1"/>
              <a:t>dirancang</a:t>
            </a:r>
            <a:r>
              <a:rPr lang="en-US" sz="1800" dirty="0"/>
              <a:t> </a:t>
            </a:r>
            <a:r>
              <a:rPr lang="en-US" sz="1800" dirty="0" err="1"/>
              <a:t>untuk</a:t>
            </a:r>
            <a:r>
              <a:rPr lang="en-US" sz="1800" dirty="0"/>
              <a:t> </a:t>
            </a:r>
            <a:r>
              <a:rPr lang="en-US" sz="1800" dirty="0" err="1"/>
              <a:t>tujuan</a:t>
            </a:r>
            <a:r>
              <a:rPr lang="en-US" sz="1800" dirty="0"/>
              <a:t> </a:t>
            </a:r>
            <a:r>
              <a:rPr lang="en-US" sz="1800" dirty="0" err="1"/>
              <a:t>tertentu</a:t>
            </a:r>
            <a:r>
              <a:rPr lang="en-US" sz="1800" dirty="0"/>
              <a:t> </a:t>
            </a:r>
            <a:r>
              <a:rPr lang="en-US" sz="1800" dirty="0" err="1"/>
              <a:t>misalnya</a:t>
            </a:r>
            <a:r>
              <a:rPr lang="en-US" sz="1800" dirty="0"/>
              <a:t> </a:t>
            </a:r>
            <a:r>
              <a:rPr lang="en-US" sz="1800" dirty="0" err="1"/>
              <a:t>untuk</a:t>
            </a:r>
            <a:r>
              <a:rPr lang="en-US" sz="1800" dirty="0"/>
              <a:t> </a:t>
            </a:r>
            <a:r>
              <a:rPr lang="en-US" sz="1800" dirty="0" err="1"/>
              <a:t>mendeteksi</a:t>
            </a:r>
            <a:r>
              <a:rPr lang="en-US" sz="1800" dirty="0"/>
              <a:t> </a:t>
            </a:r>
            <a:r>
              <a:rPr lang="en-US" sz="1800" dirty="0" err="1"/>
              <a:t>penyakit</a:t>
            </a:r>
            <a:r>
              <a:rPr lang="en-US" sz="1800" dirty="0"/>
              <a:t>, </a:t>
            </a:r>
            <a:r>
              <a:rPr lang="en-US" sz="1800" dirty="0" err="1"/>
              <a:t>menentukan</a:t>
            </a:r>
            <a:r>
              <a:rPr lang="en-US" sz="1800" dirty="0"/>
              <a:t> </a:t>
            </a:r>
            <a:r>
              <a:rPr lang="en-US" sz="1800" dirty="0" err="1"/>
              <a:t>risiko</a:t>
            </a:r>
            <a:r>
              <a:rPr lang="en-US" sz="1800" dirty="0"/>
              <a:t>, </a:t>
            </a:r>
            <a:r>
              <a:rPr lang="en-US" sz="1800" dirty="0" err="1"/>
              <a:t>memantau</a:t>
            </a:r>
            <a:r>
              <a:rPr lang="en-US" sz="1800" dirty="0"/>
              <a:t> </a:t>
            </a:r>
            <a:r>
              <a:rPr lang="en-US" sz="1800" dirty="0" err="1"/>
              <a:t>perkembangan</a:t>
            </a:r>
            <a:r>
              <a:rPr lang="en-US" sz="1800" dirty="0"/>
              <a:t> </a:t>
            </a:r>
            <a:r>
              <a:rPr lang="en-US" sz="1800" dirty="0" err="1"/>
              <a:t>penyakit</a:t>
            </a:r>
            <a:r>
              <a:rPr lang="en-US" sz="1800" dirty="0"/>
              <a:t>, </a:t>
            </a:r>
            <a:r>
              <a:rPr lang="en-US" sz="1800" dirty="0" err="1"/>
              <a:t>memantau</a:t>
            </a:r>
            <a:r>
              <a:rPr lang="en-US" sz="1800" dirty="0"/>
              <a:t> </a:t>
            </a:r>
            <a:r>
              <a:rPr lang="en-US" sz="1800" dirty="0" err="1"/>
              <a:t>pengobatan</a:t>
            </a:r>
            <a:r>
              <a:rPr lang="en-US" sz="1800" dirty="0"/>
              <a:t>, </a:t>
            </a:r>
            <a:r>
              <a:rPr lang="en-US" sz="1800" dirty="0" err="1"/>
              <a:t>dan</a:t>
            </a:r>
            <a:r>
              <a:rPr lang="en-US" sz="1800" dirty="0"/>
              <a:t> lain-lain. </a:t>
            </a:r>
            <a:r>
              <a:rPr lang="en-US" sz="1800" dirty="0" err="1"/>
              <a:t>Mengetahui</a:t>
            </a:r>
            <a:r>
              <a:rPr lang="en-US" sz="1800" dirty="0"/>
              <a:t> </a:t>
            </a:r>
            <a:r>
              <a:rPr lang="en-US" sz="1800" dirty="0" err="1"/>
              <a:t>ada</a:t>
            </a:r>
            <a:r>
              <a:rPr lang="en-US" sz="1800" dirty="0"/>
              <a:t> </a:t>
            </a:r>
            <a:r>
              <a:rPr lang="en-US" sz="1800" dirty="0" err="1"/>
              <a:t>tidaknya</a:t>
            </a:r>
            <a:r>
              <a:rPr lang="en-US" sz="1800" dirty="0"/>
              <a:t> </a:t>
            </a:r>
            <a:r>
              <a:rPr lang="en-US" sz="1800" dirty="0" err="1"/>
              <a:t>kelainan</a:t>
            </a:r>
            <a:r>
              <a:rPr lang="en-US" sz="1800" dirty="0"/>
              <a:t>/</a:t>
            </a:r>
            <a:r>
              <a:rPr lang="en-US" sz="1800" dirty="0" err="1"/>
              <a:t>penyakit</a:t>
            </a:r>
            <a:r>
              <a:rPr lang="en-US" sz="1800" dirty="0"/>
              <a:t> yang </a:t>
            </a:r>
            <a:r>
              <a:rPr lang="en-US" sz="1800" dirty="0" err="1"/>
              <a:t>banyak</a:t>
            </a:r>
            <a:r>
              <a:rPr lang="en-US" sz="1800" dirty="0"/>
              <a:t> </a:t>
            </a:r>
            <a:r>
              <a:rPr lang="en-US" sz="1800" dirty="0" err="1"/>
              <a:t>dijumpai</a:t>
            </a:r>
            <a:r>
              <a:rPr lang="en-US" sz="1800" dirty="0"/>
              <a:t> </a:t>
            </a:r>
            <a:r>
              <a:rPr lang="en-US" sz="1800" dirty="0" err="1"/>
              <a:t>dan</a:t>
            </a:r>
            <a:r>
              <a:rPr lang="en-US" sz="1800" dirty="0"/>
              <a:t> </a:t>
            </a:r>
            <a:r>
              <a:rPr lang="en-US" sz="1800" dirty="0" err="1"/>
              <a:t>potensial</a:t>
            </a:r>
            <a:r>
              <a:rPr lang="en-US" sz="1800" dirty="0"/>
              <a:t> </a:t>
            </a:r>
            <a:r>
              <a:rPr lang="en-US" sz="1800" dirty="0" err="1"/>
              <a:t>membahayakan</a:t>
            </a:r>
            <a:endParaRPr lang="en-US" sz="1800" dirty="0"/>
          </a:p>
          <a:p>
            <a:pPr marL="0" indent="0">
              <a:buNone/>
            </a:pPr>
            <a:endParaRPr lang="id-ID" altLang="id-ID" sz="1800" dirty="0">
              <a:latin typeface="Times New Roman" panose="02020603050405020304" pitchFamily="18" charset="0"/>
              <a:ea typeface="Arial" panose="020B0604020202020204" pitchFamily="34" charset="0"/>
              <a:sym typeface="+mn-ea"/>
            </a:endParaRPr>
          </a:p>
          <a:p>
            <a:pPr marL="0" indent="0" algn="just">
              <a:buNone/>
            </a:pPr>
            <a:endParaRPr lang="id-ID" altLang="id-ID" sz="1600" b="1" i="1" dirty="0">
              <a:latin typeface="Times New Roman" panose="02020603050405020304" pitchFamily="18" charset="0"/>
              <a:ea typeface="Arial" panose="020B0604020202020204" pitchFamily="34" charset="0"/>
              <a:sym typeface="+mn-ea"/>
            </a:endParaRPr>
          </a:p>
          <a:p>
            <a:pPr marL="0" indent="0" algn="just">
              <a:buNone/>
            </a:pPr>
            <a:endParaRPr lang="id-ID" altLang="id-ID" sz="1600" b="1" i="1" dirty="0">
              <a:latin typeface="Times New Roman" panose="02020603050405020304" pitchFamily="18" charset="0"/>
              <a:ea typeface="Arial" panose="020B0604020202020204" pitchFamily="34" charset="0"/>
              <a:sym typeface="+mn-ea"/>
            </a:endParaRPr>
          </a:p>
          <a:p>
            <a:pPr marL="0" indent="0" algn="just">
              <a:buNone/>
            </a:pPr>
            <a:endParaRPr lang="id-ID" altLang="id-ID" sz="1600" b="1" i="1" dirty="0">
              <a:latin typeface="Times New Roman" panose="02020603050405020304" pitchFamily="18" charset="0"/>
              <a:ea typeface="Arial" panose="020B0604020202020204" pitchFamily="34" charset="0"/>
              <a:sym typeface="+mn-ea"/>
            </a:endParaRPr>
          </a:p>
          <a:p>
            <a:pPr marL="0" indent="0" algn="just">
              <a:buNone/>
            </a:pPr>
            <a:endParaRPr lang="en-US" altLang="id-ID" sz="1600" b="1" i="1" dirty="0">
              <a:latin typeface="Times New Roman" panose="02020603050405020304" pitchFamily="18" charset="0"/>
              <a:ea typeface="Arial" panose="020B0604020202020204" pitchFamily="34" charset="0"/>
              <a:sym typeface="+mn-ea"/>
            </a:endParaRPr>
          </a:p>
        </p:txBody>
      </p:sp>
      <p:sp>
        <p:nvSpPr>
          <p:cNvPr id="5" name="Arrow: Right 1">
            <a:hlinkClick r:id="" action="ppaction://hlinkshowjump?jump=nextslide"/>
          </p:cNvPr>
          <p:cNvSpPr/>
          <p:nvPr/>
        </p:nvSpPr>
        <p:spPr>
          <a:xfrm>
            <a:off x="7647362" y="5486346"/>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842" y="663021"/>
            <a:ext cx="1902479" cy="1981148"/>
          </a:xfrm>
          <a:prstGeom prst="rect">
            <a:avLst/>
          </a:prstGeom>
        </p:spPr>
      </p:pic>
      <p:sp>
        <p:nvSpPr>
          <p:cNvPr id="3" name="TextBox 2">
            <a:extLst>
              <a:ext uri="{FF2B5EF4-FFF2-40B4-BE49-F238E27FC236}">
                <a16:creationId xmlns="" xmlns:a16="http://schemas.microsoft.com/office/drawing/2014/main" id="{CE8FF435-110D-48FD-8C3C-447B67101C81}"/>
              </a:ext>
            </a:extLst>
          </p:cNvPr>
          <p:cNvSpPr txBox="1"/>
          <p:nvPr/>
        </p:nvSpPr>
        <p:spPr>
          <a:xfrm>
            <a:off x="76318" y="609674"/>
            <a:ext cx="380990" cy="369332"/>
          </a:xfrm>
          <a:prstGeom prst="rect">
            <a:avLst/>
          </a:prstGeom>
          <a:noFill/>
        </p:spPr>
        <p:txBody>
          <a:bodyPr wrap="square" rtlCol="0">
            <a:spAutoFit/>
          </a:bodyPr>
          <a:lstStyle/>
          <a:p>
            <a:endParaRPr lang="id-ID" dirty="0"/>
          </a:p>
        </p:txBody>
      </p:sp>
    </p:spTree>
    <p:extLst>
      <p:ext uri="{BB962C8B-B14F-4D97-AF65-F5344CB8AC3E}">
        <p14:creationId xmlns:p14="http://schemas.microsoft.com/office/powerpoint/2010/main" val="465161920"/>
      </p:ext>
    </p:extLst>
  </p:cSld>
  <p:clrMapOvr>
    <a:masterClrMapping/>
  </p:clrMapOvr>
  <mc:AlternateContent xmlns:mc="http://schemas.openxmlformats.org/markup-compatibility/2006" xmlns:p14="http://schemas.microsoft.com/office/powerpoint/2010/main">
    <mc:Choice Requires="p14">
      <p:transition spd="slow" p14:dur="1250">
        <p14:doors dir="vert"/>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4"/>
          <a:stretch>
            <a:fillRect/>
          </a:stretch>
        </p:blipFill>
        <p:spPr>
          <a:xfrm>
            <a:off x="-14288" y="10056"/>
            <a:ext cx="9172575" cy="6858000"/>
          </a:xfrm>
          <a:prstGeom prst="rect">
            <a:avLst/>
          </a:prstGeom>
          <a:noFill/>
          <a:ln w="9525">
            <a:noFill/>
          </a:ln>
        </p:spPr>
      </p:pic>
      <p:sp>
        <p:nvSpPr>
          <p:cNvPr id="5" name="Arrow: Right 1">
            <a:hlinkClick r:id="" action="ppaction://hlinkshowjump?jump=nextslide"/>
          </p:cNvPr>
          <p:cNvSpPr/>
          <p:nvPr/>
        </p:nvSpPr>
        <p:spPr>
          <a:xfrm>
            <a:off x="7416624" y="5562544"/>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478" y="636186"/>
            <a:ext cx="1749097" cy="1709742"/>
          </a:xfrm>
          <a:prstGeom prst="rect">
            <a:avLst/>
          </a:prstGeom>
        </p:spPr>
      </p:pic>
      <p:sp>
        <p:nvSpPr>
          <p:cNvPr id="3" name="Rectangle 2">
            <a:extLst>
              <a:ext uri="{FF2B5EF4-FFF2-40B4-BE49-F238E27FC236}">
                <a16:creationId xmlns="" xmlns:a16="http://schemas.microsoft.com/office/drawing/2014/main" id="{7D45873C-DD14-4345-A6CA-B2A05F61E88E}"/>
              </a:ext>
            </a:extLst>
          </p:cNvPr>
          <p:cNvSpPr/>
          <p:nvPr/>
        </p:nvSpPr>
        <p:spPr>
          <a:xfrm>
            <a:off x="76317" y="692598"/>
            <a:ext cx="7543603"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 . </a:t>
            </a:r>
            <a:r>
              <a:rPr lang="en-US" dirty="0" err="1" smtClean="0"/>
              <a:t>Macam-macam</a:t>
            </a:r>
            <a:r>
              <a:rPr lang="en-US" dirty="0" smtClean="0"/>
              <a:t> </a:t>
            </a:r>
            <a:r>
              <a:rPr lang="en-US" dirty="0" err="1"/>
              <a:t>pemeriksaan</a:t>
            </a:r>
            <a:r>
              <a:rPr lang="en-US" dirty="0"/>
              <a:t> </a:t>
            </a:r>
            <a:r>
              <a:rPr lang="en-US" dirty="0" err="1"/>
              <a:t>laboratorium</a:t>
            </a:r>
            <a:r>
              <a:rPr lang="en-US" dirty="0"/>
              <a:t>: </a:t>
            </a:r>
          </a:p>
          <a:p>
            <a:pPr lvl="0"/>
            <a:r>
              <a:rPr lang="en-US" dirty="0" smtClean="0"/>
              <a:t>1. </a:t>
            </a:r>
            <a:r>
              <a:rPr lang="en-US" dirty="0" err="1" smtClean="0"/>
              <a:t>Pemeriksaan</a:t>
            </a:r>
            <a:r>
              <a:rPr lang="en-US" dirty="0" smtClean="0"/>
              <a:t> </a:t>
            </a:r>
            <a:r>
              <a:rPr lang="en-US" dirty="0"/>
              <a:t>sputum: </a:t>
            </a:r>
            <a:r>
              <a:rPr lang="en-US" dirty="0" err="1"/>
              <a:t>biasanya</a:t>
            </a:r>
            <a:r>
              <a:rPr lang="en-US" dirty="0"/>
              <a:t> </a:t>
            </a:r>
            <a:r>
              <a:rPr lang="en-US" dirty="0" err="1"/>
              <a:t>diperlukan</a:t>
            </a:r>
            <a:r>
              <a:rPr lang="en-US" dirty="0"/>
              <a:t> </a:t>
            </a:r>
            <a:r>
              <a:rPr lang="en-US" dirty="0" err="1"/>
              <a:t>jika</a:t>
            </a:r>
            <a:r>
              <a:rPr lang="en-US" dirty="0"/>
              <a:t> </a:t>
            </a:r>
            <a:r>
              <a:rPr lang="en-US" dirty="0" err="1"/>
              <a:t>diduganya</a:t>
            </a:r>
            <a:r>
              <a:rPr lang="en-US" dirty="0"/>
              <a:t> </a:t>
            </a:r>
            <a:r>
              <a:rPr lang="en-US" dirty="0" err="1"/>
              <a:t>adanya</a:t>
            </a:r>
            <a:r>
              <a:rPr lang="en-US" dirty="0"/>
              <a:t> </a:t>
            </a:r>
            <a:r>
              <a:rPr lang="en-US" dirty="0" err="1"/>
              <a:t>penyakit</a:t>
            </a:r>
            <a:r>
              <a:rPr lang="en-US" dirty="0"/>
              <a:t> </a:t>
            </a:r>
            <a:r>
              <a:rPr lang="en-US" dirty="0" err="1"/>
              <a:t>paru</a:t>
            </a:r>
            <a:r>
              <a:rPr lang="en-US" dirty="0"/>
              <a:t>, </a:t>
            </a:r>
            <a:r>
              <a:rPr lang="en-US" dirty="0" err="1"/>
              <a:t>dengan</a:t>
            </a:r>
            <a:r>
              <a:rPr lang="en-US" dirty="0"/>
              <a:t> </a:t>
            </a:r>
            <a:r>
              <a:rPr lang="en-US" dirty="0" err="1"/>
              <a:t>memperhatikan</a:t>
            </a:r>
            <a:r>
              <a:rPr lang="en-US" dirty="0"/>
              <a:t> volume, </a:t>
            </a:r>
            <a:r>
              <a:rPr lang="en-US" dirty="0" err="1"/>
              <a:t>konsistensi</a:t>
            </a:r>
            <a:r>
              <a:rPr lang="en-US" dirty="0"/>
              <a:t>, </a:t>
            </a:r>
            <a:r>
              <a:rPr lang="en-US" dirty="0" err="1"/>
              <a:t>warna</a:t>
            </a:r>
            <a:r>
              <a:rPr lang="en-US" dirty="0"/>
              <a:t> </a:t>
            </a:r>
            <a:r>
              <a:rPr lang="en-US" dirty="0" err="1"/>
              <a:t>dan</a:t>
            </a:r>
            <a:r>
              <a:rPr lang="en-US" dirty="0"/>
              <a:t> </a:t>
            </a:r>
            <a:r>
              <a:rPr lang="en-US" dirty="0" err="1"/>
              <a:t>bau</a:t>
            </a:r>
            <a:r>
              <a:rPr lang="en-US" dirty="0"/>
              <a:t> sputum </a:t>
            </a:r>
          </a:p>
          <a:p>
            <a:pPr lvl="0"/>
            <a:r>
              <a:rPr lang="en-US" dirty="0" err="1"/>
              <a:t>Pemeriksaan</a:t>
            </a:r>
            <a:r>
              <a:rPr lang="en-US" dirty="0"/>
              <a:t> </a:t>
            </a:r>
            <a:r>
              <a:rPr lang="en-US" dirty="0" err="1"/>
              <a:t>darah</a:t>
            </a:r>
            <a:r>
              <a:rPr lang="en-US" dirty="0"/>
              <a:t> </a:t>
            </a:r>
            <a:r>
              <a:rPr lang="en-US" dirty="0" err="1"/>
              <a:t>lengkap</a:t>
            </a:r>
            <a:r>
              <a:rPr lang="en-US" dirty="0"/>
              <a:t>: </a:t>
            </a:r>
            <a:r>
              <a:rPr lang="en-US" dirty="0" err="1"/>
              <a:t>yaitu</a:t>
            </a:r>
            <a:r>
              <a:rPr lang="en-US" dirty="0"/>
              <a:t> </a:t>
            </a:r>
            <a:r>
              <a:rPr lang="en-US" dirty="0" err="1"/>
              <a:t>suatu</a:t>
            </a:r>
            <a:r>
              <a:rPr lang="en-US" dirty="0"/>
              <a:t> </a:t>
            </a:r>
            <a:r>
              <a:rPr lang="en-US" dirty="0" err="1"/>
              <a:t>jenis</a:t>
            </a:r>
            <a:r>
              <a:rPr lang="en-US" dirty="0"/>
              <a:t> </a:t>
            </a:r>
            <a:r>
              <a:rPr lang="en-US" dirty="0" err="1"/>
              <a:t>pemeriksaaan</a:t>
            </a:r>
            <a:r>
              <a:rPr lang="en-US" dirty="0"/>
              <a:t> </a:t>
            </a:r>
            <a:r>
              <a:rPr lang="en-US" dirty="0" err="1"/>
              <a:t>penyaring</a:t>
            </a:r>
            <a:r>
              <a:rPr lang="en-US" dirty="0"/>
              <a:t> </a:t>
            </a:r>
            <a:r>
              <a:rPr lang="en-US" dirty="0" err="1"/>
              <a:t>untuk</a:t>
            </a:r>
            <a:r>
              <a:rPr lang="en-US" dirty="0"/>
              <a:t> </a:t>
            </a:r>
            <a:r>
              <a:rPr lang="en-US" dirty="0" err="1"/>
              <a:t>menunjang</a:t>
            </a:r>
            <a:r>
              <a:rPr lang="en-US" dirty="0"/>
              <a:t> </a:t>
            </a:r>
            <a:r>
              <a:rPr lang="en-US" dirty="0" err="1"/>
              <a:t>diagnosa</a:t>
            </a:r>
            <a:r>
              <a:rPr lang="en-US" dirty="0"/>
              <a:t> </a:t>
            </a:r>
            <a:r>
              <a:rPr lang="en-US" dirty="0" err="1"/>
              <a:t>suatu</a:t>
            </a:r>
            <a:r>
              <a:rPr lang="en-US" dirty="0"/>
              <a:t> </a:t>
            </a:r>
            <a:r>
              <a:rPr lang="en-US" dirty="0" err="1"/>
              <a:t>penyakit</a:t>
            </a:r>
            <a:r>
              <a:rPr lang="en-US" dirty="0"/>
              <a:t> </a:t>
            </a:r>
            <a:r>
              <a:rPr lang="en-US" dirty="0" err="1"/>
              <a:t>dan</a:t>
            </a:r>
            <a:r>
              <a:rPr lang="en-US" dirty="0"/>
              <a:t> </a:t>
            </a:r>
            <a:r>
              <a:rPr lang="en-US" dirty="0" err="1"/>
              <a:t>atau</a:t>
            </a:r>
            <a:r>
              <a:rPr lang="en-US" dirty="0"/>
              <a:t> </a:t>
            </a:r>
            <a:r>
              <a:rPr lang="en-US" dirty="0" err="1"/>
              <a:t>untuk</a:t>
            </a:r>
            <a:r>
              <a:rPr lang="en-US" dirty="0"/>
              <a:t> </a:t>
            </a:r>
            <a:r>
              <a:rPr lang="en-US" dirty="0" err="1"/>
              <a:t>melihat</a:t>
            </a:r>
            <a:r>
              <a:rPr lang="en-US" dirty="0"/>
              <a:t> </a:t>
            </a:r>
            <a:r>
              <a:rPr lang="en-US" dirty="0" err="1"/>
              <a:t>bagaimana</a:t>
            </a:r>
            <a:r>
              <a:rPr lang="en-US" dirty="0"/>
              <a:t> </a:t>
            </a:r>
            <a:r>
              <a:rPr lang="en-US" dirty="0" err="1"/>
              <a:t>respon</a:t>
            </a:r>
            <a:r>
              <a:rPr lang="en-US" dirty="0"/>
              <a:t> </a:t>
            </a:r>
            <a:r>
              <a:rPr lang="en-US" dirty="0" err="1"/>
              <a:t>tubuh</a:t>
            </a:r>
            <a:r>
              <a:rPr lang="en-US" dirty="0"/>
              <a:t> </a:t>
            </a:r>
            <a:r>
              <a:rPr lang="en-US" dirty="0" err="1"/>
              <a:t>terhadap</a:t>
            </a:r>
            <a:r>
              <a:rPr lang="en-US" dirty="0"/>
              <a:t> </a:t>
            </a:r>
            <a:r>
              <a:rPr lang="en-US" dirty="0" err="1"/>
              <a:t>suatu</a:t>
            </a:r>
            <a:r>
              <a:rPr lang="en-US" dirty="0"/>
              <a:t> </a:t>
            </a:r>
            <a:r>
              <a:rPr lang="en-US" dirty="0" err="1"/>
              <a:t>penyakit</a:t>
            </a:r>
            <a:r>
              <a:rPr lang="en-US" dirty="0"/>
              <a:t>. </a:t>
            </a:r>
            <a:r>
              <a:rPr lang="en-US" dirty="0" err="1"/>
              <a:t>Disamping</a:t>
            </a:r>
            <a:r>
              <a:rPr lang="en-US" dirty="0"/>
              <a:t> </a:t>
            </a:r>
            <a:r>
              <a:rPr lang="en-US" dirty="0" err="1"/>
              <a:t>itu</a:t>
            </a:r>
            <a:r>
              <a:rPr lang="en-US" dirty="0"/>
              <a:t> </a:t>
            </a:r>
            <a:r>
              <a:rPr lang="en-US" dirty="0" err="1"/>
              <a:t>juga</a:t>
            </a:r>
            <a:r>
              <a:rPr lang="en-US" dirty="0"/>
              <a:t> </a:t>
            </a:r>
            <a:r>
              <a:rPr lang="en-US" dirty="0" err="1"/>
              <a:t>pemeriksaan</a:t>
            </a:r>
            <a:r>
              <a:rPr lang="en-US" dirty="0"/>
              <a:t> </a:t>
            </a:r>
            <a:r>
              <a:rPr lang="en-US" dirty="0" err="1"/>
              <a:t>ini</a:t>
            </a:r>
            <a:r>
              <a:rPr lang="en-US" dirty="0"/>
              <a:t> </a:t>
            </a:r>
            <a:r>
              <a:rPr lang="en-US" dirty="0" err="1"/>
              <a:t>sering</a:t>
            </a:r>
            <a:r>
              <a:rPr lang="en-US" dirty="0"/>
              <a:t> </a:t>
            </a:r>
            <a:r>
              <a:rPr lang="en-US" dirty="0" err="1"/>
              <a:t>dilakukan</a:t>
            </a:r>
            <a:r>
              <a:rPr lang="en-US" dirty="0"/>
              <a:t> </a:t>
            </a:r>
            <a:r>
              <a:rPr lang="en-US" dirty="0" err="1"/>
              <a:t>untuk</a:t>
            </a:r>
            <a:r>
              <a:rPr lang="en-US" dirty="0"/>
              <a:t> </a:t>
            </a:r>
            <a:r>
              <a:rPr lang="en-US" dirty="0" err="1"/>
              <a:t>melihat</a:t>
            </a:r>
            <a:r>
              <a:rPr lang="en-US" dirty="0"/>
              <a:t> </a:t>
            </a:r>
            <a:r>
              <a:rPr lang="en-US" dirty="0" err="1"/>
              <a:t>kemajuan</a:t>
            </a:r>
            <a:r>
              <a:rPr lang="en-US" dirty="0"/>
              <a:t> </a:t>
            </a:r>
            <a:r>
              <a:rPr lang="en-US" dirty="0" err="1"/>
              <a:t>atau</a:t>
            </a:r>
            <a:r>
              <a:rPr lang="en-US" dirty="0"/>
              <a:t> </a:t>
            </a:r>
            <a:r>
              <a:rPr lang="en-US" dirty="0" err="1"/>
              <a:t>respon</a:t>
            </a:r>
            <a:r>
              <a:rPr lang="en-US" dirty="0"/>
              <a:t> </a:t>
            </a:r>
            <a:r>
              <a:rPr lang="en-US" dirty="0" err="1"/>
              <a:t>terapi</a:t>
            </a:r>
            <a:r>
              <a:rPr lang="en-US" dirty="0"/>
              <a:t> </a:t>
            </a:r>
            <a:r>
              <a:rPr lang="en-US" dirty="0" err="1"/>
              <a:t>pada</a:t>
            </a:r>
            <a:r>
              <a:rPr lang="en-US" dirty="0"/>
              <a:t> </a:t>
            </a:r>
            <a:r>
              <a:rPr lang="en-US" dirty="0" err="1"/>
              <a:t>pasien</a:t>
            </a:r>
            <a:r>
              <a:rPr lang="en-US" dirty="0"/>
              <a:t> yang </a:t>
            </a:r>
            <a:r>
              <a:rPr lang="en-US" dirty="0" err="1"/>
              <a:t>menderita</a:t>
            </a:r>
            <a:r>
              <a:rPr lang="en-US" dirty="0"/>
              <a:t> </a:t>
            </a:r>
            <a:r>
              <a:rPr lang="en-US" dirty="0" err="1"/>
              <a:t>suatu</a:t>
            </a:r>
            <a:r>
              <a:rPr lang="en-US" dirty="0"/>
              <a:t> </a:t>
            </a:r>
            <a:r>
              <a:rPr lang="en-US" dirty="0" err="1"/>
              <a:t>penyakit</a:t>
            </a:r>
            <a:r>
              <a:rPr lang="en-US" dirty="0"/>
              <a:t> </a:t>
            </a:r>
            <a:r>
              <a:rPr lang="en-US" dirty="0" err="1"/>
              <a:t>infeksi</a:t>
            </a:r>
            <a:endParaRPr lang="en-US" dirty="0"/>
          </a:p>
        </p:txBody>
      </p:sp>
      <p:sp>
        <p:nvSpPr>
          <p:cNvPr id="4" name="Rectangle 3">
            <a:extLst>
              <a:ext uri="{FF2B5EF4-FFF2-40B4-BE49-F238E27FC236}">
                <a16:creationId xmlns="" xmlns:a16="http://schemas.microsoft.com/office/drawing/2014/main" id="{66186E52-AB50-4A12-BF67-B92A62684DB7}"/>
              </a:ext>
            </a:extLst>
          </p:cNvPr>
          <p:cNvSpPr/>
          <p:nvPr/>
        </p:nvSpPr>
        <p:spPr>
          <a:xfrm>
            <a:off x="104806" y="3251178"/>
            <a:ext cx="7924593"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dirty="0" smtClean="0"/>
              <a:t>2.Pemeriksaan </a:t>
            </a:r>
            <a:r>
              <a:rPr lang="en-US" dirty="0" err="1"/>
              <a:t>feses</a:t>
            </a:r>
            <a:r>
              <a:rPr lang="en-US" dirty="0"/>
              <a:t>: </a:t>
            </a:r>
            <a:r>
              <a:rPr lang="en-US" dirty="0" err="1"/>
              <a:t>biasanya</a:t>
            </a:r>
            <a:r>
              <a:rPr lang="en-US" dirty="0"/>
              <a:t> </a:t>
            </a:r>
            <a:r>
              <a:rPr lang="en-US" dirty="0" err="1"/>
              <a:t>dilakukan</a:t>
            </a:r>
            <a:r>
              <a:rPr lang="en-US" dirty="0"/>
              <a:t> </a:t>
            </a:r>
            <a:r>
              <a:rPr lang="en-US" dirty="0" err="1"/>
              <a:t>pada</a:t>
            </a:r>
            <a:r>
              <a:rPr lang="en-US" dirty="0"/>
              <a:t> </a:t>
            </a:r>
            <a:r>
              <a:rPr lang="en-US" dirty="0" err="1"/>
              <a:t>sampel</a:t>
            </a:r>
            <a:r>
              <a:rPr lang="en-US" dirty="0"/>
              <a:t> </a:t>
            </a:r>
            <a:r>
              <a:rPr lang="en-US" dirty="0" err="1"/>
              <a:t>feses</a:t>
            </a:r>
            <a:r>
              <a:rPr lang="en-US" dirty="0"/>
              <a:t> (</a:t>
            </a:r>
            <a:r>
              <a:rPr lang="en-US" dirty="0" err="1"/>
              <a:t>kotoran</a:t>
            </a:r>
            <a:r>
              <a:rPr lang="en-US" dirty="0"/>
              <a:t>) </a:t>
            </a:r>
            <a:r>
              <a:rPr lang="en-US" dirty="0" err="1"/>
              <a:t>untuk</a:t>
            </a:r>
            <a:r>
              <a:rPr lang="en-US" dirty="0"/>
              <a:t> </a:t>
            </a:r>
            <a:r>
              <a:rPr lang="en-US" dirty="0" err="1"/>
              <a:t>membantu</a:t>
            </a:r>
            <a:r>
              <a:rPr lang="en-US" dirty="0"/>
              <a:t> </a:t>
            </a:r>
            <a:r>
              <a:rPr lang="en-US" dirty="0" err="1"/>
              <a:t>mendiagnosis</a:t>
            </a:r>
            <a:r>
              <a:rPr lang="en-US" dirty="0"/>
              <a:t> </a:t>
            </a:r>
            <a:r>
              <a:rPr lang="en-US" dirty="0" err="1"/>
              <a:t>kondisi</a:t>
            </a:r>
            <a:r>
              <a:rPr lang="en-US" dirty="0"/>
              <a:t> </a:t>
            </a:r>
            <a:r>
              <a:rPr lang="en-US" dirty="0" err="1"/>
              <a:t>tertentu</a:t>
            </a:r>
            <a:r>
              <a:rPr lang="en-US" dirty="0"/>
              <a:t> yang </a:t>
            </a:r>
            <a:r>
              <a:rPr lang="en-US" dirty="0" err="1"/>
              <a:t>mempengaruhi</a:t>
            </a:r>
            <a:r>
              <a:rPr lang="en-US" dirty="0"/>
              <a:t> </a:t>
            </a:r>
            <a:r>
              <a:rPr lang="en-US" dirty="0" err="1"/>
              <a:t>saluran</a:t>
            </a:r>
            <a:r>
              <a:rPr lang="en-US" dirty="0"/>
              <a:t> </a:t>
            </a:r>
            <a:r>
              <a:rPr lang="en-US" dirty="0" err="1"/>
              <a:t>pencernaan</a:t>
            </a:r>
            <a:r>
              <a:rPr lang="en-US" dirty="0"/>
              <a:t>. </a:t>
            </a:r>
            <a:r>
              <a:rPr lang="en-US" dirty="0" err="1"/>
              <a:t>Kondisi</a:t>
            </a:r>
            <a:r>
              <a:rPr lang="en-US" dirty="0"/>
              <a:t> </a:t>
            </a:r>
            <a:r>
              <a:rPr lang="en-US" dirty="0" err="1"/>
              <a:t>ini</a:t>
            </a:r>
            <a:r>
              <a:rPr lang="en-US" dirty="0"/>
              <a:t> </a:t>
            </a:r>
            <a:r>
              <a:rPr lang="en-US" dirty="0" err="1"/>
              <a:t>dapat</a:t>
            </a:r>
            <a:r>
              <a:rPr lang="en-US" dirty="0"/>
              <a:t> </a:t>
            </a:r>
            <a:r>
              <a:rPr lang="en-US" dirty="0" err="1"/>
              <a:t>mencakup</a:t>
            </a:r>
            <a:r>
              <a:rPr lang="en-US" dirty="0"/>
              <a:t> </a:t>
            </a:r>
            <a:r>
              <a:rPr lang="en-US" dirty="0" err="1"/>
              <a:t>infeksi</a:t>
            </a:r>
            <a:r>
              <a:rPr lang="en-US" dirty="0"/>
              <a:t> (</a:t>
            </a:r>
            <a:r>
              <a:rPr lang="en-US" dirty="0" err="1"/>
              <a:t>seperti</a:t>
            </a:r>
            <a:r>
              <a:rPr lang="en-US" dirty="0"/>
              <a:t> </a:t>
            </a:r>
            <a:r>
              <a:rPr lang="en-US" dirty="0" err="1"/>
              <a:t>dari</a:t>
            </a:r>
            <a:r>
              <a:rPr lang="en-US" dirty="0"/>
              <a:t> </a:t>
            </a:r>
            <a:r>
              <a:rPr lang="en-US" dirty="0" err="1"/>
              <a:t>parasit</a:t>
            </a:r>
            <a:r>
              <a:rPr lang="en-US" dirty="0"/>
              <a:t>, virus, </a:t>
            </a:r>
            <a:r>
              <a:rPr lang="en-US" dirty="0" err="1"/>
              <a:t>atau</a:t>
            </a:r>
            <a:r>
              <a:rPr lang="en-US" dirty="0"/>
              <a:t> </a:t>
            </a:r>
            <a:r>
              <a:rPr lang="en-US" dirty="0" err="1"/>
              <a:t>bakteri</a:t>
            </a:r>
            <a:r>
              <a:rPr lang="en-US" dirty="0"/>
              <a:t>), </a:t>
            </a:r>
            <a:r>
              <a:rPr lang="en-US" dirty="0" err="1"/>
              <a:t>penyerapan</a:t>
            </a:r>
            <a:r>
              <a:rPr lang="en-US" dirty="0"/>
              <a:t> </a:t>
            </a:r>
            <a:r>
              <a:rPr lang="en-US" dirty="0" err="1"/>
              <a:t>nutrisi</a:t>
            </a:r>
            <a:r>
              <a:rPr lang="en-US" dirty="0"/>
              <a:t> yang </a:t>
            </a:r>
            <a:r>
              <a:rPr lang="en-US" dirty="0" err="1"/>
              <a:t>buruk</a:t>
            </a:r>
            <a:r>
              <a:rPr lang="en-US" dirty="0"/>
              <a:t>, </a:t>
            </a:r>
            <a:r>
              <a:rPr lang="en-US" dirty="0" err="1"/>
              <a:t>atau</a:t>
            </a:r>
            <a:r>
              <a:rPr lang="en-US" dirty="0"/>
              <a:t> </a:t>
            </a:r>
            <a:r>
              <a:rPr lang="en-US" dirty="0" err="1"/>
              <a:t>kanker</a:t>
            </a:r>
            <a:r>
              <a:rPr lang="en-US" dirty="0" smtClean="0"/>
              <a:t>.</a:t>
            </a:r>
          </a:p>
          <a:p>
            <a:pPr lvl="0"/>
            <a:endParaRPr lang="en-US" dirty="0"/>
          </a:p>
          <a:p>
            <a:pPr lvl="0"/>
            <a:r>
              <a:rPr lang="en-US" dirty="0" smtClean="0"/>
              <a:t>3.Pemeriksaan Urine</a:t>
            </a:r>
            <a:r>
              <a:rPr lang="en-US" dirty="0"/>
              <a:t>: yang </a:t>
            </a:r>
            <a:r>
              <a:rPr lang="en-US" dirty="0" err="1"/>
              <a:t>diperiksa</a:t>
            </a:r>
            <a:r>
              <a:rPr lang="en-US" dirty="0"/>
              <a:t> </a:t>
            </a:r>
            <a:r>
              <a:rPr lang="en-US" dirty="0" err="1"/>
              <a:t>adalah</a:t>
            </a:r>
            <a:r>
              <a:rPr lang="en-US" dirty="0"/>
              <a:t> </a:t>
            </a:r>
            <a:r>
              <a:rPr lang="en-US" dirty="0" err="1"/>
              <a:t>warna,urubillin,protein,glukosa,Kristal</a:t>
            </a:r>
            <a:r>
              <a:rPr lang="en-US" dirty="0"/>
              <a:t> urine, </a:t>
            </a:r>
            <a:r>
              <a:rPr lang="en-US" dirty="0" err="1"/>
              <a:t>berat</a:t>
            </a:r>
            <a:r>
              <a:rPr lang="en-US" dirty="0"/>
              <a:t> </a:t>
            </a:r>
            <a:r>
              <a:rPr lang="en-US" dirty="0" err="1"/>
              <a:t>jenis</a:t>
            </a:r>
            <a:endParaRPr lang="en-US" dirty="0"/>
          </a:p>
          <a:p>
            <a:pPr lvl="0"/>
            <a:r>
              <a:rPr lang="en-US" dirty="0" err="1"/>
              <a:t>Rambut</a:t>
            </a:r>
            <a:r>
              <a:rPr lang="en-US" dirty="0"/>
              <a:t>: </a:t>
            </a:r>
            <a:r>
              <a:rPr lang="en-US" dirty="0" err="1"/>
              <a:t>untuk</a:t>
            </a:r>
            <a:r>
              <a:rPr lang="en-US" dirty="0"/>
              <a:t> </a:t>
            </a:r>
            <a:r>
              <a:rPr lang="en-US" dirty="0" err="1"/>
              <a:t>pemeriksaan</a:t>
            </a:r>
            <a:r>
              <a:rPr lang="en-US" dirty="0"/>
              <a:t> DNA</a:t>
            </a:r>
          </a:p>
        </p:txBody>
      </p:sp>
    </p:spTree>
    <p:extLst>
      <p:ext uri="{BB962C8B-B14F-4D97-AF65-F5344CB8AC3E}">
        <p14:creationId xmlns:p14="http://schemas.microsoft.com/office/powerpoint/2010/main" val="25413060"/>
      </p:ext>
    </p:extLst>
  </p:cSld>
  <p:clrMapOvr>
    <a:masterClrMapping/>
  </p:clrMapOvr>
  <mc:AlternateContent xmlns:mc="http://schemas.openxmlformats.org/markup-compatibility/2006" xmlns:p14="http://schemas.microsoft.com/office/powerpoint/2010/main">
    <mc:Choice Requires="p14">
      <p:transition spd="slow" p14:dur="1250">
        <p14:doors dir="vert"/>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p:cNvPicPr>
          <p:nvPr/>
        </p:nvPicPr>
        <p:blipFill>
          <a:blip r:embed="rId4"/>
          <a:stretch>
            <a:fillRect/>
          </a:stretch>
        </p:blipFill>
        <p:spPr>
          <a:xfrm>
            <a:off x="-14288" y="10056"/>
            <a:ext cx="9172575" cy="6858000"/>
          </a:xfrm>
          <a:prstGeom prst="rect">
            <a:avLst/>
          </a:prstGeom>
          <a:noFill/>
          <a:ln w="9525">
            <a:noFill/>
          </a:ln>
        </p:spPr>
      </p:pic>
      <p:sp>
        <p:nvSpPr>
          <p:cNvPr id="5" name="Arrow: Right 1">
            <a:hlinkClick r:id="" action="ppaction://hlinkshowjump?jump=nextslide"/>
          </p:cNvPr>
          <p:cNvSpPr/>
          <p:nvPr/>
        </p:nvSpPr>
        <p:spPr>
          <a:xfrm>
            <a:off x="7416624" y="5562544"/>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478" y="636186"/>
            <a:ext cx="1749097" cy="1709742"/>
          </a:xfrm>
          <a:prstGeom prst="rect">
            <a:avLst/>
          </a:prstGeom>
        </p:spPr>
      </p:pic>
      <p:sp>
        <p:nvSpPr>
          <p:cNvPr id="3" name="Rectangle 2">
            <a:extLst>
              <a:ext uri="{FF2B5EF4-FFF2-40B4-BE49-F238E27FC236}">
                <a16:creationId xmlns="" xmlns:a16="http://schemas.microsoft.com/office/drawing/2014/main" id="{7D45873C-DD14-4345-A6CA-B2A05F61E88E}"/>
              </a:ext>
            </a:extLst>
          </p:cNvPr>
          <p:cNvSpPr/>
          <p:nvPr/>
        </p:nvSpPr>
        <p:spPr>
          <a:xfrm>
            <a:off x="76317" y="1730896"/>
            <a:ext cx="7543603"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n-US" dirty="0" smtClean="0"/>
              <a:t>b). </a:t>
            </a:r>
            <a:r>
              <a:rPr lang="en-US" dirty="0" err="1" smtClean="0"/>
              <a:t>Pemeriksaan</a:t>
            </a:r>
            <a:r>
              <a:rPr lang="en-US" dirty="0" smtClean="0"/>
              <a:t> </a:t>
            </a:r>
            <a:r>
              <a:rPr lang="en-US" dirty="0" err="1"/>
              <a:t>endoskopi</a:t>
            </a:r>
            <a:r>
              <a:rPr lang="en-US" dirty="0"/>
              <a:t>: </a:t>
            </a:r>
            <a:r>
              <a:rPr lang="en-US" dirty="0" err="1"/>
              <a:t>dilakukan</a:t>
            </a:r>
            <a:r>
              <a:rPr lang="en-US" dirty="0"/>
              <a:t> </a:t>
            </a:r>
            <a:r>
              <a:rPr lang="en-US" dirty="0" err="1"/>
              <a:t>pada</a:t>
            </a:r>
            <a:r>
              <a:rPr lang="en-US" dirty="0"/>
              <a:t> </a:t>
            </a:r>
            <a:r>
              <a:rPr lang="en-US" dirty="0" err="1"/>
              <a:t>pasien</a:t>
            </a:r>
            <a:r>
              <a:rPr lang="en-US" dirty="0"/>
              <a:t> </a:t>
            </a:r>
            <a:r>
              <a:rPr lang="en-US" dirty="0" err="1"/>
              <a:t>dengan</a:t>
            </a:r>
            <a:r>
              <a:rPr lang="en-US" dirty="0"/>
              <a:t> </a:t>
            </a:r>
            <a:r>
              <a:rPr lang="en-US" dirty="0" err="1"/>
              <a:t>pendarahan</a:t>
            </a:r>
            <a:r>
              <a:rPr lang="en-US" dirty="0"/>
              <a:t> </a:t>
            </a:r>
            <a:r>
              <a:rPr lang="en-US" dirty="0" err="1"/>
              <a:t>dalam</a:t>
            </a:r>
            <a:r>
              <a:rPr lang="en-US" dirty="0" smtClean="0"/>
              <a:t>.</a:t>
            </a:r>
          </a:p>
          <a:p>
            <a:pPr lvl="0"/>
            <a:r>
              <a:rPr lang="en-US" dirty="0" smtClean="0"/>
              <a:t> </a:t>
            </a:r>
            <a:endParaRPr lang="en-US" dirty="0"/>
          </a:p>
          <a:p>
            <a:pPr lvl="0"/>
            <a:r>
              <a:rPr lang="en-US" dirty="0" smtClean="0"/>
              <a:t>c).</a:t>
            </a:r>
            <a:r>
              <a:rPr lang="en-US" dirty="0" err="1" smtClean="0"/>
              <a:t>Pemeriksaan</a:t>
            </a:r>
            <a:r>
              <a:rPr lang="en-US" dirty="0" smtClean="0"/>
              <a:t> </a:t>
            </a:r>
            <a:r>
              <a:rPr lang="en-US" dirty="0" err="1"/>
              <a:t>bronkoskopi</a:t>
            </a:r>
            <a:r>
              <a:rPr lang="en-US" dirty="0"/>
              <a:t>: </a:t>
            </a:r>
            <a:r>
              <a:rPr lang="en-US" dirty="0" err="1"/>
              <a:t>tindakan</a:t>
            </a:r>
            <a:r>
              <a:rPr lang="en-US" dirty="0"/>
              <a:t> yang </a:t>
            </a:r>
            <a:r>
              <a:rPr lang="en-US" dirty="0" err="1"/>
              <a:t>dilakukan</a:t>
            </a:r>
            <a:r>
              <a:rPr lang="en-US" dirty="0"/>
              <a:t> </a:t>
            </a:r>
            <a:r>
              <a:rPr lang="en-US" dirty="0" err="1"/>
              <a:t>untuk</a:t>
            </a:r>
            <a:r>
              <a:rPr lang="en-US" dirty="0"/>
              <a:t> </a:t>
            </a:r>
            <a:r>
              <a:rPr lang="en-US" dirty="0" err="1"/>
              <a:t>melihat</a:t>
            </a:r>
            <a:r>
              <a:rPr lang="en-US" dirty="0"/>
              <a:t> </a:t>
            </a:r>
            <a:r>
              <a:rPr lang="en-US" dirty="0" err="1"/>
              <a:t>keadaan</a:t>
            </a:r>
            <a:r>
              <a:rPr lang="en-US" dirty="0"/>
              <a:t> intra </a:t>
            </a:r>
            <a:r>
              <a:rPr lang="en-US" dirty="0" err="1"/>
              <a:t>bronkus,dgn</a:t>
            </a:r>
            <a:r>
              <a:rPr lang="en-US" dirty="0"/>
              <a:t> </a:t>
            </a:r>
            <a:r>
              <a:rPr lang="en-US" dirty="0" err="1"/>
              <a:t>menggunakan</a:t>
            </a:r>
            <a:r>
              <a:rPr lang="en-US" dirty="0"/>
              <a:t> </a:t>
            </a:r>
            <a:r>
              <a:rPr lang="en-US" dirty="0" err="1"/>
              <a:t>alat</a:t>
            </a:r>
            <a:r>
              <a:rPr lang="en-US" dirty="0"/>
              <a:t> </a:t>
            </a:r>
            <a:r>
              <a:rPr lang="en-US" dirty="0" err="1"/>
              <a:t>bronkoskop</a:t>
            </a:r>
            <a:r>
              <a:rPr lang="en-US" dirty="0" smtClean="0"/>
              <a:t>.</a:t>
            </a:r>
          </a:p>
          <a:p>
            <a:pPr lvl="0"/>
            <a:r>
              <a:rPr lang="en-US" dirty="0" smtClean="0"/>
              <a:t> </a:t>
            </a:r>
            <a:endParaRPr lang="en-US" dirty="0"/>
          </a:p>
          <a:p>
            <a:pPr lvl="0"/>
            <a:r>
              <a:rPr lang="en-US" dirty="0" smtClean="0"/>
              <a:t>d).</a:t>
            </a:r>
            <a:r>
              <a:rPr lang="en-US" dirty="0" err="1" smtClean="0"/>
              <a:t>Pemeriksan</a:t>
            </a:r>
            <a:r>
              <a:rPr lang="en-US" dirty="0" smtClean="0"/>
              <a:t> </a:t>
            </a:r>
            <a:r>
              <a:rPr lang="en-US" dirty="0"/>
              <a:t>USG: </a:t>
            </a:r>
            <a:r>
              <a:rPr lang="en-US" dirty="0" err="1"/>
              <a:t>bisa</a:t>
            </a:r>
            <a:r>
              <a:rPr lang="en-US" dirty="0"/>
              <a:t> </a:t>
            </a:r>
            <a:r>
              <a:rPr lang="en-US" dirty="0" err="1"/>
              <a:t>dilakukan</a:t>
            </a:r>
            <a:r>
              <a:rPr lang="en-US" dirty="0"/>
              <a:t> di </a:t>
            </a:r>
            <a:r>
              <a:rPr lang="en-US" dirty="0" err="1"/>
              <a:t>abdomen,thorax</a:t>
            </a:r>
            <a:r>
              <a:rPr lang="en-US" dirty="0"/>
              <a:t>(</a:t>
            </a:r>
            <a:r>
              <a:rPr lang="en-US" dirty="0" err="1"/>
              <a:t>lyandra</a:t>
            </a:r>
            <a:r>
              <a:rPr lang="en-US" dirty="0"/>
              <a:t>, </a:t>
            </a:r>
            <a:r>
              <a:rPr lang="en-US" dirty="0" err="1"/>
              <a:t>Antariska</a:t>
            </a:r>
            <a:r>
              <a:rPr lang="en-US" dirty="0"/>
              <a:t>, </a:t>
            </a:r>
            <a:r>
              <a:rPr lang="en-US" dirty="0" err="1"/>
              <a:t>Syaharudin</a:t>
            </a:r>
            <a:r>
              <a:rPr lang="en-US" dirty="0"/>
              <a:t>, 2011</a:t>
            </a:r>
            <a:r>
              <a:rPr lang="en-US" dirty="0" smtClean="0"/>
              <a:t>)</a:t>
            </a:r>
          </a:p>
          <a:p>
            <a:pPr lvl="0"/>
            <a:endParaRPr lang="en-US" dirty="0"/>
          </a:p>
          <a:p>
            <a:pPr lvl="0"/>
            <a:r>
              <a:rPr lang="en-US" dirty="0"/>
              <a:t>e</a:t>
            </a:r>
            <a:r>
              <a:rPr lang="en-US" dirty="0" smtClean="0"/>
              <a:t>).</a:t>
            </a:r>
            <a:r>
              <a:rPr lang="en-US" dirty="0" err="1" smtClean="0"/>
              <a:t>Pemeriksaan</a:t>
            </a:r>
            <a:r>
              <a:rPr lang="en-US" dirty="0" smtClean="0"/>
              <a:t> </a:t>
            </a:r>
            <a:r>
              <a:rPr lang="en-US" dirty="0" err="1"/>
              <a:t>rongent</a:t>
            </a:r>
            <a:r>
              <a:rPr lang="en-US" dirty="0"/>
              <a:t>: </a:t>
            </a:r>
            <a:r>
              <a:rPr lang="en-US" dirty="0" err="1"/>
              <a:t>Pemeriksaan</a:t>
            </a:r>
            <a:r>
              <a:rPr lang="en-US" dirty="0"/>
              <a:t> </a:t>
            </a:r>
            <a:r>
              <a:rPr lang="en-US" dirty="0" err="1"/>
              <a:t>rontgen</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pemeriksaan</a:t>
            </a:r>
            <a:r>
              <a:rPr lang="en-US" dirty="0"/>
              <a:t> </a:t>
            </a:r>
            <a:r>
              <a:rPr lang="en-US" dirty="0" err="1"/>
              <a:t>penunjang</a:t>
            </a:r>
            <a:r>
              <a:rPr lang="en-US" dirty="0"/>
              <a:t> </a:t>
            </a:r>
            <a:r>
              <a:rPr lang="en-US" dirty="0" err="1"/>
              <a:t>dari</a:t>
            </a:r>
            <a:r>
              <a:rPr lang="en-US" dirty="0"/>
              <a:t> </a:t>
            </a:r>
            <a:r>
              <a:rPr lang="en-US" dirty="0" err="1"/>
              <a:t>penegakan</a:t>
            </a:r>
            <a:r>
              <a:rPr lang="en-US" dirty="0"/>
              <a:t> diagnosis </a:t>
            </a:r>
            <a:r>
              <a:rPr lang="en-US" dirty="0" err="1"/>
              <a:t>disamping</a:t>
            </a:r>
            <a:r>
              <a:rPr lang="en-US" dirty="0"/>
              <a:t> </a:t>
            </a:r>
            <a:r>
              <a:rPr lang="en-US" dirty="0" err="1"/>
              <a:t>pemeriksaan</a:t>
            </a:r>
            <a:r>
              <a:rPr lang="en-US" dirty="0"/>
              <a:t> </a:t>
            </a:r>
            <a:r>
              <a:rPr lang="en-US" dirty="0" err="1"/>
              <a:t>laboratorium</a:t>
            </a:r>
            <a:r>
              <a:rPr lang="en-US" dirty="0"/>
              <a:t>. </a:t>
            </a:r>
            <a:r>
              <a:rPr lang="en-US" dirty="0" err="1"/>
              <a:t>Rotgen</a:t>
            </a:r>
            <a:r>
              <a:rPr lang="en-US" dirty="0"/>
              <a:t> </a:t>
            </a:r>
            <a:r>
              <a:rPr lang="en-US" dirty="0" err="1"/>
              <a:t>dilakukan</a:t>
            </a:r>
            <a:r>
              <a:rPr lang="en-US" dirty="0"/>
              <a:t> </a:t>
            </a:r>
            <a:r>
              <a:rPr lang="en-US" dirty="0" err="1"/>
              <a:t>untuk</a:t>
            </a:r>
            <a:r>
              <a:rPr lang="en-US" dirty="0"/>
              <a:t> </a:t>
            </a:r>
            <a:r>
              <a:rPr lang="en-US" dirty="0" err="1"/>
              <a:t>melihat</a:t>
            </a:r>
            <a:r>
              <a:rPr lang="en-US" dirty="0"/>
              <a:t> </a:t>
            </a:r>
            <a:r>
              <a:rPr lang="en-US" dirty="0" err="1"/>
              <a:t>patah</a:t>
            </a:r>
            <a:r>
              <a:rPr lang="en-US" dirty="0"/>
              <a:t>/</a:t>
            </a:r>
            <a:r>
              <a:rPr lang="en-US" dirty="0" err="1"/>
              <a:t>retak</a:t>
            </a:r>
            <a:r>
              <a:rPr lang="en-US" dirty="0"/>
              <a:t> </a:t>
            </a:r>
            <a:r>
              <a:rPr lang="en-US" dirty="0" err="1"/>
              <a:t>tulang,memntau</a:t>
            </a:r>
            <a:r>
              <a:rPr lang="en-US" dirty="0"/>
              <a:t> </a:t>
            </a:r>
            <a:r>
              <a:rPr lang="en-US" dirty="0" err="1"/>
              <a:t>perkembangnnya</a:t>
            </a:r>
            <a:r>
              <a:rPr lang="en-US" dirty="0"/>
              <a:t> </a:t>
            </a:r>
            <a:r>
              <a:rPr lang="en-US" dirty="0" err="1"/>
              <a:t>dan</a:t>
            </a:r>
            <a:r>
              <a:rPr lang="en-US" dirty="0"/>
              <a:t> </a:t>
            </a:r>
            <a:r>
              <a:rPr lang="en-US" dirty="0" err="1"/>
              <a:t>menentukan</a:t>
            </a:r>
            <a:r>
              <a:rPr lang="en-US" dirty="0"/>
              <a:t> </a:t>
            </a:r>
            <a:r>
              <a:rPr lang="en-US" dirty="0" err="1"/>
              <a:t>jenis</a:t>
            </a:r>
            <a:r>
              <a:rPr lang="en-US" dirty="0"/>
              <a:t> </a:t>
            </a:r>
            <a:r>
              <a:rPr lang="en-US" dirty="0" err="1"/>
              <a:t>obat</a:t>
            </a:r>
            <a:r>
              <a:rPr lang="en-US" dirty="0"/>
              <a:t> yang </a:t>
            </a:r>
            <a:r>
              <a:rPr lang="en-US" dirty="0" err="1"/>
              <a:t>akan</a:t>
            </a:r>
            <a:r>
              <a:rPr lang="en-US" dirty="0"/>
              <a:t> </a:t>
            </a:r>
            <a:r>
              <a:rPr lang="en-US" dirty="0" err="1"/>
              <a:t>diberikan</a:t>
            </a:r>
            <a:r>
              <a:rPr lang="en-US" dirty="0"/>
              <a:t> </a:t>
            </a:r>
          </a:p>
          <a:p>
            <a:endParaRPr lang="en-US" dirty="0"/>
          </a:p>
        </p:txBody>
      </p:sp>
    </p:spTree>
    <p:extLst>
      <p:ext uri="{BB962C8B-B14F-4D97-AF65-F5344CB8AC3E}">
        <p14:creationId xmlns:p14="http://schemas.microsoft.com/office/powerpoint/2010/main" val="4067930585"/>
      </p:ext>
    </p:extLst>
  </p:cSld>
  <p:clrMapOvr>
    <a:masterClrMapping/>
  </p:clrMapOvr>
  <mc:AlternateContent xmlns:mc="http://schemas.openxmlformats.org/markup-compatibility/2006" xmlns:p14="http://schemas.microsoft.com/office/powerpoint/2010/main">
    <mc:Choice Requires="p14">
      <p:transition spd="slow" p14:dur="1250">
        <p14:doors dir="vert"/>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4338" name="Picture 2" descr="C:\Users\arsil\Desktop\Smartcreative2.jpg"/>
          <p:cNvPicPr>
            <a:picLocks noChangeAspect="1"/>
          </p:cNvPicPr>
          <p:nvPr/>
        </p:nvPicPr>
        <p:blipFill>
          <a:blip r:embed="rId4"/>
          <a:stretch>
            <a:fillRect/>
          </a:stretch>
        </p:blipFill>
        <p:spPr>
          <a:xfrm>
            <a:off x="-13970" y="0"/>
            <a:ext cx="9172575" cy="6858000"/>
          </a:xfrm>
          <a:prstGeom prst="rect">
            <a:avLst/>
          </a:prstGeom>
          <a:noFill/>
          <a:ln w="9525">
            <a:noFill/>
          </a:ln>
        </p:spPr>
      </p:pic>
      <p:sp>
        <p:nvSpPr>
          <p:cNvPr id="14340" name="Content Placeholder 5"/>
          <p:cNvSpPr>
            <a:spLocks noGrp="1"/>
          </p:cNvSpPr>
          <p:nvPr>
            <p:ph sz="half" idx="1"/>
          </p:nvPr>
        </p:nvSpPr>
        <p:spPr>
          <a:xfrm>
            <a:off x="0" y="457278"/>
            <a:ext cx="9144000" cy="5943444"/>
          </a:xfrm>
          <a:ln>
            <a:solidFill>
              <a:schemeClr val="accent1"/>
            </a:solidFill>
          </a:ln>
        </p:spPr>
        <p:txBody>
          <a:bodyPr vert="horz" wrap="square" lIns="91440" tIns="45720" rIns="91440" bIns="45720" anchor="t"/>
          <a:lstStyle/>
          <a:p>
            <a:pPr marL="0" indent="0" algn="just">
              <a:buNone/>
            </a:pPr>
            <a:endParaRPr lang="en-US" altLang="id-ID" sz="1600" dirty="0">
              <a:latin typeface="Times New Roman" panose="02020603050405020304" pitchFamily="18" charset="0"/>
              <a:ea typeface="Arial" panose="020B0604020202020204" pitchFamily="34" charset="0"/>
            </a:endParaRPr>
          </a:p>
          <a:p>
            <a:pPr marL="0" lvl="0" indent="0" algn="just">
              <a:lnSpc>
                <a:spcPct val="150000"/>
              </a:lnSpc>
              <a:spcAft>
                <a:spcPts val="0"/>
              </a:spcAft>
              <a:buNone/>
            </a:pPr>
            <a:endParaRPr lang="id-ID"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50000"/>
              </a:lnSpc>
              <a:spcAft>
                <a:spcPts val="0"/>
              </a:spcAft>
              <a:buNone/>
            </a:pPr>
            <a:endParaRPr lang="id-ID"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50000"/>
              </a:lnSpc>
              <a:spcAft>
                <a:spcPts val="0"/>
              </a:spcAft>
              <a:buNone/>
            </a:pPr>
            <a:endParaRPr lang="id-ID"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50000"/>
              </a:lnSpc>
              <a:spcAft>
                <a:spcPts val="0"/>
              </a:spcAft>
              <a:buNone/>
            </a:pPr>
            <a:endParaRPr lang="id-ID" sz="1800" dirty="0">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50000"/>
              </a:lnSpc>
              <a:spcAft>
                <a:spcPts val="0"/>
              </a:spcAft>
              <a:buNone/>
            </a:pPr>
            <a:endParaRPr lang="id-ID" sz="1800" dirty="0">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endParaRPr lang="en-US" altLang="id-ID" sz="1600" dirty="0">
              <a:latin typeface="Times New Roman" panose="02020603050405020304" pitchFamily="18" charset="0"/>
              <a:ea typeface="Arial" panose="020B0604020202020204" pitchFamily="34" charset="0"/>
            </a:endParaRPr>
          </a:p>
          <a:p>
            <a:pPr marL="0" indent="0" algn="just">
              <a:buNone/>
            </a:pPr>
            <a:endParaRPr lang="en-US" altLang="id-ID" sz="1600" dirty="0">
              <a:latin typeface="Times New Roman" panose="02020603050405020304" pitchFamily="18" charset="0"/>
              <a:ea typeface="Arial" panose="020B0604020202020204" pitchFamily="34" charset="0"/>
            </a:endParaRPr>
          </a:p>
          <a:p>
            <a:pPr marL="0" indent="0" algn="just">
              <a:buNone/>
            </a:pPr>
            <a:endParaRPr lang="en-US" altLang="id-ID" sz="1600" dirty="0">
              <a:latin typeface="Times New Roman" panose="02020603050405020304" pitchFamily="18" charset="0"/>
              <a:ea typeface="Arial" panose="020B0604020202020204" pitchFamily="34" charset="0"/>
            </a:endParaRPr>
          </a:p>
          <a:p>
            <a:pPr marL="0" indent="0" algn="just">
              <a:buNone/>
            </a:pPr>
            <a:endParaRPr lang="en-US" altLang="id-ID" sz="1600" dirty="0">
              <a:latin typeface="Times New Roman" panose="02020603050405020304" pitchFamily="18" charset="0"/>
              <a:ea typeface="Arial" panose="020B0604020202020204" pitchFamily="34" charset="0"/>
            </a:endParaRPr>
          </a:p>
          <a:p>
            <a:pPr marL="0" indent="0">
              <a:buNone/>
            </a:pPr>
            <a:endParaRPr lang="id-ID" altLang="id-ID" sz="2000" dirty="0">
              <a:latin typeface="Times New Roman" panose="02020603050405020304" pitchFamily="18" charset="0"/>
              <a:ea typeface="Arial" panose="020B0604020202020204" pitchFamily="34" charset="0"/>
            </a:endParaRPr>
          </a:p>
          <a:p>
            <a:pPr marL="0" indent="0" algn="just">
              <a:buNone/>
            </a:pPr>
            <a:endParaRPr lang="id-ID" altLang="id-ID" sz="2000" dirty="0">
              <a:latin typeface="Times New Roman" panose="02020603050405020304" pitchFamily="18" charset="0"/>
              <a:ea typeface="Arial" panose="020B0604020202020204" pitchFamily="34" charset="0"/>
            </a:endParaRPr>
          </a:p>
          <a:p>
            <a:pPr marL="0" indent="0" algn="just">
              <a:buNone/>
            </a:pPr>
            <a:endParaRPr lang="id-ID" altLang="id-ID" sz="2000" dirty="0">
              <a:latin typeface="Times New Roman" panose="02020603050405020304" pitchFamily="18" charset="0"/>
              <a:ea typeface="Arial" panose="020B0604020202020204" pitchFamily="34" charset="0"/>
            </a:endParaRPr>
          </a:p>
        </p:txBody>
      </p:sp>
      <p:sp>
        <p:nvSpPr>
          <p:cNvPr id="6" name="Arrow: Right 1">
            <a:hlinkClick r:id="" action="ppaction://hlinkshowjump?jump=nextslide"/>
          </p:cNvPr>
          <p:cNvSpPr/>
          <p:nvPr/>
        </p:nvSpPr>
        <p:spPr>
          <a:xfrm>
            <a:off x="7227478" y="5543410"/>
            <a:ext cx="1225550" cy="698500"/>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id-ID" sz="1800" b="0" i="0" u="none" strike="noStrike" kern="1200" cap="none" spc="0" normalizeH="0" baseline="0" noProof="0" dirty="0">
                <a:ln>
                  <a:noFill/>
                </a:ln>
                <a:solidFill>
                  <a:schemeClr val="dk1"/>
                </a:solidFill>
                <a:effectLst/>
                <a:uLnTx/>
                <a:uFillTx/>
                <a:latin typeface="+mn-lt"/>
                <a:ea typeface="+mn-ea"/>
                <a:cs typeface="+mn-cs"/>
                <a:hlinkClick r:id="" action="ppaction://hlinkshowjump?jump=nextslide"/>
              </a:rPr>
              <a:t>NEXT</a:t>
            </a:r>
            <a:endParaRPr kumimoji="0" lang="id-ID" sz="18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Rectangle 7">
            <a:extLst>
              <a:ext uri="{FF2B5EF4-FFF2-40B4-BE49-F238E27FC236}">
                <a16:creationId xmlns="" xmlns:a16="http://schemas.microsoft.com/office/drawing/2014/main" id="{66186E52-AB50-4A12-BF67-B92A62684DB7}"/>
              </a:ext>
            </a:extLst>
          </p:cNvPr>
          <p:cNvSpPr/>
          <p:nvPr/>
        </p:nvSpPr>
        <p:spPr>
          <a:xfrm>
            <a:off x="381110" y="1859339"/>
            <a:ext cx="7924593"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dirty="0"/>
              <a:t>f</a:t>
            </a:r>
            <a:r>
              <a:rPr lang="en-US" dirty="0" smtClean="0"/>
              <a:t>).CT </a:t>
            </a:r>
            <a:r>
              <a:rPr lang="en-US" dirty="0"/>
              <a:t>SCAN: </a:t>
            </a:r>
            <a:r>
              <a:rPr lang="en-US" dirty="0" err="1"/>
              <a:t>adalah</a:t>
            </a:r>
            <a:r>
              <a:rPr lang="en-US" dirty="0"/>
              <a:t> test </a:t>
            </a:r>
            <a:r>
              <a:rPr lang="en-US" dirty="0" err="1"/>
              <a:t>diagnostik</a:t>
            </a:r>
            <a:r>
              <a:rPr lang="en-US" dirty="0"/>
              <a:t> yang </a:t>
            </a:r>
            <a:r>
              <a:rPr lang="en-US" dirty="0" err="1"/>
              <a:t>memiliki</a:t>
            </a:r>
            <a:r>
              <a:rPr lang="en-US" dirty="0"/>
              <a:t> </a:t>
            </a:r>
            <a:r>
              <a:rPr lang="en-US" dirty="0" err="1"/>
              <a:t>informasi</a:t>
            </a:r>
            <a:r>
              <a:rPr lang="en-US" dirty="0"/>
              <a:t> yang </a:t>
            </a:r>
            <a:r>
              <a:rPr lang="en-US" dirty="0" err="1"/>
              <a:t>sangat</a:t>
            </a:r>
            <a:r>
              <a:rPr lang="en-US" dirty="0"/>
              <a:t> </a:t>
            </a:r>
            <a:r>
              <a:rPr lang="en-US" dirty="0" err="1"/>
              <a:t>tinggi</a:t>
            </a:r>
            <a:r>
              <a:rPr lang="en-US" dirty="0"/>
              <a:t>. </a:t>
            </a:r>
            <a:r>
              <a:rPr lang="en-US" dirty="0" err="1"/>
              <a:t>Tujuan</a:t>
            </a:r>
            <a:r>
              <a:rPr lang="en-US" dirty="0"/>
              <a:t> </a:t>
            </a:r>
            <a:r>
              <a:rPr lang="en-US" dirty="0" err="1"/>
              <a:t>utama</a:t>
            </a:r>
            <a:r>
              <a:rPr lang="en-US" dirty="0"/>
              <a:t> </a:t>
            </a:r>
            <a:r>
              <a:rPr lang="en-US" dirty="0" err="1"/>
              <a:t>penggunaan</a:t>
            </a:r>
            <a:r>
              <a:rPr lang="en-US" dirty="0"/>
              <a:t> </a:t>
            </a:r>
            <a:r>
              <a:rPr lang="en-US" dirty="0" err="1"/>
              <a:t>ct</a:t>
            </a:r>
            <a:r>
              <a:rPr lang="en-US" dirty="0"/>
              <a:t> scan </a:t>
            </a:r>
            <a:r>
              <a:rPr lang="en-US" dirty="0" err="1"/>
              <a:t>adalah</a:t>
            </a:r>
            <a:r>
              <a:rPr lang="en-US" dirty="0"/>
              <a:t> </a:t>
            </a:r>
            <a:r>
              <a:rPr lang="en-US" dirty="0" err="1"/>
              <a:t>mendeteksi</a:t>
            </a:r>
            <a:r>
              <a:rPr lang="en-US" dirty="0"/>
              <a:t> </a:t>
            </a:r>
            <a:r>
              <a:rPr lang="en-US" dirty="0" err="1"/>
              <a:t>perdarahan</a:t>
            </a:r>
            <a:r>
              <a:rPr lang="en-US" dirty="0"/>
              <a:t> intra cranial, </a:t>
            </a:r>
            <a:r>
              <a:rPr lang="en-US" dirty="0" err="1"/>
              <a:t>lesi</a:t>
            </a:r>
            <a:r>
              <a:rPr lang="en-US" dirty="0"/>
              <a:t> yang </a:t>
            </a:r>
            <a:r>
              <a:rPr lang="en-US" dirty="0" err="1"/>
              <a:t>memenuhi</a:t>
            </a:r>
            <a:r>
              <a:rPr lang="en-US" dirty="0"/>
              <a:t> </a:t>
            </a:r>
            <a:r>
              <a:rPr lang="en-US" dirty="0" err="1"/>
              <a:t>rongga</a:t>
            </a:r>
            <a:r>
              <a:rPr lang="en-US" dirty="0"/>
              <a:t> </a:t>
            </a:r>
            <a:r>
              <a:rPr lang="en-US" dirty="0" err="1"/>
              <a:t>otak</a:t>
            </a:r>
            <a:r>
              <a:rPr lang="en-US" dirty="0"/>
              <a:t> (</a:t>
            </a:r>
            <a:r>
              <a:rPr lang="en-US" dirty="0" err="1"/>
              <a:t>spaceoccupying</a:t>
            </a:r>
            <a:r>
              <a:rPr lang="en-US" dirty="0"/>
              <a:t> lesions/ SOL), edema </a:t>
            </a:r>
            <a:r>
              <a:rPr lang="en-US" dirty="0" err="1"/>
              <a:t>serebral</a:t>
            </a:r>
            <a:r>
              <a:rPr lang="en-US" dirty="0"/>
              <a:t> </a:t>
            </a:r>
            <a:r>
              <a:rPr lang="en-US" dirty="0" err="1"/>
              <a:t>dan</a:t>
            </a:r>
            <a:r>
              <a:rPr lang="en-US" dirty="0"/>
              <a:t> </a:t>
            </a:r>
            <a:r>
              <a:rPr lang="en-US" dirty="0" err="1"/>
              <a:t>adanya</a:t>
            </a:r>
            <a:r>
              <a:rPr lang="en-US" dirty="0"/>
              <a:t> </a:t>
            </a:r>
            <a:r>
              <a:rPr lang="en-US" dirty="0" err="1"/>
              <a:t>perubahan</a:t>
            </a:r>
            <a:r>
              <a:rPr lang="en-US" dirty="0"/>
              <a:t> </a:t>
            </a:r>
            <a:r>
              <a:rPr lang="en-US" dirty="0" err="1"/>
              <a:t>struktur</a:t>
            </a:r>
            <a:r>
              <a:rPr lang="en-US" dirty="0"/>
              <a:t> </a:t>
            </a:r>
            <a:r>
              <a:rPr lang="en-US" dirty="0" err="1"/>
              <a:t>otak</a:t>
            </a:r>
            <a:r>
              <a:rPr lang="en-US" dirty="0"/>
              <a:t>. </a:t>
            </a:r>
            <a:r>
              <a:rPr lang="en-US" dirty="0" err="1"/>
              <a:t>Selain</a:t>
            </a:r>
            <a:r>
              <a:rPr lang="en-US" dirty="0"/>
              <a:t> </a:t>
            </a:r>
            <a:r>
              <a:rPr lang="en-US" dirty="0" err="1"/>
              <a:t>itu</a:t>
            </a:r>
            <a:r>
              <a:rPr lang="en-US" dirty="0"/>
              <a:t> Ct scan </a:t>
            </a:r>
            <a:r>
              <a:rPr lang="en-US" dirty="0" err="1"/>
              <a:t>jugadapat</a:t>
            </a:r>
            <a:r>
              <a:rPr lang="en-US" dirty="0"/>
              <a:t> </a:t>
            </a:r>
            <a:r>
              <a:rPr lang="en-US" dirty="0" err="1"/>
              <a:t>digunakan</a:t>
            </a:r>
            <a:r>
              <a:rPr lang="en-US" dirty="0"/>
              <a:t> </a:t>
            </a:r>
            <a:r>
              <a:rPr lang="en-US" dirty="0" err="1"/>
              <a:t>dalam</a:t>
            </a:r>
            <a:r>
              <a:rPr lang="en-US" dirty="0"/>
              <a:t> </a:t>
            </a:r>
            <a:r>
              <a:rPr lang="en-US" dirty="0" err="1"/>
              <a:t>mengidentikasi</a:t>
            </a:r>
            <a:r>
              <a:rPr lang="en-US" dirty="0"/>
              <a:t> </a:t>
            </a:r>
            <a:r>
              <a:rPr lang="en-US" dirty="0" err="1"/>
              <a:t>infark</a:t>
            </a:r>
            <a:r>
              <a:rPr lang="en-US" dirty="0"/>
              <a:t> , </a:t>
            </a:r>
            <a:r>
              <a:rPr lang="en-US" dirty="0" err="1"/>
              <a:t>hidrosefalus</a:t>
            </a:r>
            <a:r>
              <a:rPr lang="en-US" dirty="0"/>
              <a:t> </a:t>
            </a:r>
            <a:r>
              <a:rPr lang="en-US" dirty="0" err="1"/>
              <a:t>dan</a:t>
            </a:r>
            <a:r>
              <a:rPr lang="en-US" dirty="0"/>
              <a:t> </a:t>
            </a:r>
            <a:r>
              <a:rPr lang="en-US" dirty="0" err="1"/>
              <a:t>atrofi</a:t>
            </a:r>
            <a:r>
              <a:rPr lang="en-US" dirty="0"/>
              <a:t> </a:t>
            </a:r>
            <a:r>
              <a:rPr lang="en-US" dirty="0" err="1" smtClean="0"/>
              <a:t>otak</a:t>
            </a:r>
            <a:endParaRPr lang="en-US" dirty="0" smtClean="0"/>
          </a:p>
          <a:p>
            <a:pPr lvl="0"/>
            <a:endParaRPr lang="en-US" dirty="0"/>
          </a:p>
          <a:p>
            <a:pPr lvl="0"/>
            <a:r>
              <a:rPr lang="en-US" dirty="0"/>
              <a:t>g</a:t>
            </a:r>
            <a:r>
              <a:rPr lang="en-US" dirty="0" smtClean="0"/>
              <a:t>).Pap </a:t>
            </a:r>
            <a:r>
              <a:rPr lang="en-US" dirty="0"/>
              <a:t>smear(</a:t>
            </a:r>
            <a:r>
              <a:rPr lang="en-US" dirty="0" err="1"/>
              <a:t>papanicolaou</a:t>
            </a:r>
            <a:r>
              <a:rPr lang="en-US" dirty="0"/>
              <a:t> smear):</a:t>
            </a:r>
          </a:p>
          <a:p>
            <a:r>
              <a:rPr lang="en-US" dirty="0" err="1"/>
              <a:t>Merupakan</a:t>
            </a:r>
            <a:r>
              <a:rPr lang="en-US" dirty="0"/>
              <a:t> </a:t>
            </a:r>
            <a:r>
              <a:rPr lang="en-US" dirty="0" err="1"/>
              <a:t>pemeriksaan</a:t>
            </a:r>
            <a:r>
              <a:rPr lang="en-US" dirty="0"/>
              <a:t> sitology </a:t>
            </a:r>
            <a:r>
              <a:rPr lang="en-US" dirty="0" err="1"/>
              <a:t>yg</a:t>
            </a:r>
            <a:r>
              <a:rPr lang="en-US" dirty="0"/>
              <a:t> </a:t>
            </a:r>
            <a:r>
              <a:rPr lang="en-US" dirty="0" err="1"/>
              <a:t>digunakan</a:t>
            </a:r>
            <a:r>
              <a:rPr lang="en-US" dirty="0"/>
              <a:t> </a:t>
            </a:r>
            <a:r>
              <a:rPr lang="en-US" dirty="0" err="1"/>
              <a:t>untuk</a:t>
            </a:r>
            <a:r>
              <a:rPr lang="en-US" dirty="0"/>
              <a:t> </a:t>
            </a:r>
            <a:r>
              <a:rPr lang="en-US" dirty="0" err="1"/>
              <a:t>mendeteksi</a:t>
            </a:r>
            <a:r>
              <a:rPr lang="en-US" dirty="0"/>
              <a:t> </a:t>
            </a:r>
            <a:r>
              <a:rPr lang="en-US" dirty="0" err="1"/>
              <a:t>adanya</a:t>
            </a:r>
            <a:r>
              <a:rPr lang="en-US" dirty="0"/>
              <a:t> </a:t>
            </a:r>
            <a:r>
              <a:rPr lang="en-US" dirty="0" err="1"/>
              <a:t>kanker</a:t>
            </a:r>
            <a:r>
              <a:rPr lang="en-US" dirty="0"/>
              <a:t> </a:t>
            </a:r>
            <a:r>
              <a:rPr lang="en-US" dirty="0" err="1"/>
              <a:t>servik,mengkaji</a:t>
            </a:r>
            <a:r>
              <a:rPr lang="en-US" dirty="0"/>
              <a:t> </a:t>
            </a:r>
            <a:r>
              <a:rPr lang="en-US" dirty="0" err="1"/>
              <a:t>efek</a:t>
            </a:r>
            <a:r>
              <a:rPr lang="en-US" dirty="0"/>
              <a:t> </a:t>
            </a:r>
            <a:r>
              <a:rPr lang="en-US" dirty="0" err="1"/>
              <a:t>pemberian</a:t>
            </a:r>
            <a:r>
              <a:rPr lang="en-US" dirty="0"/>
              <a:t> hormone </a:t>
            </a:r>
            <a:r>
              <a:rPr lang="en-US" dirty="0" err="1"/>
              <a:t>sexserta</a:t>
            </a:r>
            <a:r>
              <a:rPr lang="en-US" dirty="0"/>
              <a:t> </a:t>
            </a:r>
            <a:r>
              <a:rPr lang="en-US" dirty="0" err="1"/>
              <a:t>mengkaji</a:t>
            </a:r>
            <a:r>
              <a:rPr lang="en-US" dirty="0"/>
              <a:t> </a:t>
            </a:r>
            <a:r>
              <a:rPr lang="en-US" dirty="0" err="1"/>
              <a:t>respon</a:t>
            </a:r>
            <a:r>
              <a:rPr lang="en-US" dirty="0"/>
              <a:t> </a:t>
            </a:r>
            <a:r>
              <a:rPr lang="en-US" dirty="0" err="1"/>
              <a:t>terhadap</a:t>
            </a:r>
            <a:r>
              <a:rPr lang="en-US" dirty="0"/>
              <a:t> </a:t>
            </a:r>
            <a:r>
              <a:rPr lang="en-US" dirty="0" err="1"/>
              <a:t>kemotrapi</a:t>
            </a:r>
            <a:r>
              <a:rPr lang="en-US" dirty="0"/>
              <a:t> </a:t>
            </a:r>
            <a:r>
              <a:rPr lang="en-US" dirty="0" err="1"/>
              <a:t>dan</a:t>
            </a:r>
            <a:r>
              <a:rPr lang="en-US" dirty="0"/>
              <a:t> </a:t>
            </a:r>
            <a:r>
              <a:rPr lang="en-US" dirty="0" err="1"/>
              <a:t>radiasi</a:t>
            </a:r>
            <a:r>
              <a:rPr lang="en-US" dirty="0"/>
              <a:t> </a:t>
            </a:r>
          </a:p>
          <a:p>
            <a:r>
              <a:rPr lang="en-US" dirty="0"/>
              <a:t> </a:t>
            </a:r>
          </a:p>
          <a:p>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1250">
        <p14:prism/>
        <p:sndAc>
          <p:stSnd>
            <p:snd r:embed="rId3"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661</Words>
  <Application>Microsoft Office PowerPoint</Application>
  <PresentationFormat>On-screen Show (4:3)</PresentationFormat>
  <Paragraphs>134</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A.Pengertian  pemeriksaan penunjang adalah pemeriksaan yang dilakukan untuk mengoptimalkan tindakan keperawatan dan proses penyembuhan pasien, serta untuk menegak kan diagnose. Pemeriksaan yang dilakukan oleh medis untuk memperoleh hasil yang selanjutnya. Dengan menggubakn alat bantu tertentu. (Intisari Buku Ajar Diagnostik Fisik, Swartz)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ismail - [2010]</cp:lastModifiedBy>
  <cp:revision>313</cp:revision>
  <dcterms:created xsi:type="dcterms:W3CDTF">2010-08-24T06:47:00Z</dcterms:created>
  <dcterms:modified xsi:type="dcterms:W3CDTF">2019-03-10T06:43:36Z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