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9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8" r:id="rId3"/>
    <p:sldId id="322" r:id="rId4"/>
    <p:sldId id="306" r:id="rId5"/>
    <p:sldId id="319" r:id="rId6"/>
    <p:sldId id="320" r:id="rId7"/>
    <p:sldId id="321" r:id="rId8"/>
    <p:sldId id="325" r:id="rId9"/>
    <p:sldId id="324" r:id="rId10"/>
    <p:sldId id="323" r:id="rId11"/>
    <p:sldId id="326" r:id="rId12"/>
    <p:sldId id="327" r:id="rId13"/>
    <p:sldId id="330" r:id="rId14"/>
    <p:sldId id="331" r:id="rId15"/>
    <p:sldId id="329" r:id="rId16"/>
    <p:sldId id="328" r:id="rId17"/>
    <p:sldId id="281" r:id="rId18"/>
  </p:sldIdLst>
  <p:sldSz cx="9144000" cy="6858000" type="screen4x3"/>
  <p:notesSz cx="7077075" cy="90773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7" autoAdjust="0"/>
    <p:restoredTop sz="94180" autoAdjust="0"/>
  </p:normalViewPr>
  <p:slideViewPr>
    <p:cSldViewPr>
      <p:cViewPr varScale="1">
        <p:scale>
          <a:sx n="71" d="100"/>
          <a:sy n="71" d="100"/>
        </p:scale>
        <p:origin x="13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540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540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5BA78B-BAD3-47BC-B89F-C83F4D865A51}" type="datetime1">
              <a:rPr lang="en-US"/>
              <a:pPr/>
              <a:t>3/8/2019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1713"/>
            <a:ext cx="3067050" cy="4540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621713"/>
            <a:ext cx="3067050" cy="4540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4B4B89-743B-4B64-BBA4-B249644822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64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540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540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3C1358-E261-4C73-981B-6605C98F8A6A}" type="datetime1">
              <a:rPr lang="id-ID"/>
              <a:pPr/>
              <a:t>8-Mar-19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681038"/>
            <a:ext cx="4537075" cy="3403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d-ID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311650"/>
            <a:ext cx="5661025" cy="408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1713"/>
            <a:ext cx="3067050" cy="4540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621713"/>
            <a:ext cx="3067050" cy="4540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3125A4-7B4C-4A7F-9A86-415CFF60C746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58406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518162-A720-4E0E-9C4E-DDCFBD163B10}" type="slidenum">
              <a:rPr lang="id-ID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3695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0650EC-D80B-479D-856A-D38C739E3490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07127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125A4-7B4C-4A7F-9A86-415CFF60C746}" type="slidenum">
              <a:rPr lang="id-ID" smtClean="0"/>
              <a:pPr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20405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9273-F174-49F3-B6B6-85E9231B404C}" type="datetime1">
              <a:rPr lang="en-US" smtClean="0"/>
              <a:pPr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CF79-6906-47A6-BEAB-ABF4348BD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D704-E827-4948-B475-899A11861CA3}" type="datetime1">
              <a:rPr lang="en-US" smtClean="0"/>
              <a:pPr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6838B-086A-410F-BC59-0E5D18BFB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5276-29DB-4492-A9B0-CC0647D8A061}" type="datetime1">
              <a:rPr lang="en-US" smtClean="0"/>
              <a:pPr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4D20-A051-4DA7-BB6E-A3A82EE09C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D0C6-29DE-4A10-98DA-7E6E452C0E34}" type="datetime1">
              <a:rPr lang="en-US" smtClean="0"/>
              <a:pPr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050F-001D-48F3-A6AD-8C035EDFE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05B9-84B0-4508-A7D9-5338F0F58DFF}" type="datetime1">
              <a:rPr lang="en-US" smtClean="0"/>
              <a:pPr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072C-3058-43C2-994B-943BE215B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892F-8A4B-4A16-A77F-86659EFA17BF}" type="datetime1">
              <a:rPr lang="en-US" smtClean="0"/>
              <a:pPr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5DEC-153E-466C-BAB2-BD3FC4E7D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62BD-D565-45D6-82F9-A66C246AFAA5}" type="datetime1">
              <a:rPr lang="en-US" smtClean="0"/>
              <a:pPr/>
              <a:t>3/8/2019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E114-D690-4AD2-99E0-1974830065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D075-B175-405A-8934-C848A1E21714}" type="datetime1">
              <a:rPr lang="en-US" smtClean="0"/>
              <a:pPr/>
              <a:t>3/8/2019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5F87-E993-4919-AD5E-07DC44D85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1258-F44E-49BC-AE21-E323BB0C3A09}" type="datetime1">
              <a:rPr lang="en-US" smtClean="0"/>
              <a:pPr/>
              <a:t>3/8/2019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15CA-0E68-4936-A87E-A2E21D94DC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04C3-4A44-41A8-BA5C-17D6D2A246C1}" type="datetime1">
              <a:rPr lang="en-US" smtClean="0"/>
              <a:pPr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9C28-E3FD-42B2-801F-E6DA29CEE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2376-8853-4C3F-B60E-8239FEA052DA}" type="datetime1">
              <a:rPr lang="en-US" smtClean="0"/>
              <a:pPr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E280-ADFC-4EEE-A175-79EEC2673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65F79-B83E-4D26-B536-A01356D7A0CF}" type="datetime1">
              <a:rPr lang="en-US" smtClean="0"/>
              <a:pPr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AF156-437A-4C76-B4F0-9E2EBA496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3" cstate="print"/>
          <a:srcRect l="1051" r="800" b="504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2895600" y="3427274"/>
            <a:ext cx="6248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PERTEMUAN 7</a:t>
            </a:r>
            <a:endParaRPr lang="en-US" sz="2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KONSEP PATIENT SAFETY</a:t>
            </a:r>
          </a:p>
          <a:p>
            <a:pPr algn="ctr"/>
            <a:r>
              <a:rPr lang="en-US" alt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ETY NURHAYATI </a:t>
            </a:r>
            <a:r>
              <a:rPr lang="en-US" alt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S.Kp</a:t>
            </a:r>
            <a:r>
              <a:rPr lang="en-US" alt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M.</a:t>
            </a:r>
            <a:r>
              <a:rPr lang="en-US" alt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Kep</a:t>
            </a:r>
            <a:r>
              <a:rPr lang="en-US" alt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r>
              <a:rPr lang="en-US" alt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Ns.Sp.Kep.Mat</a:t>
            </a:r>
            <a:endParaRPr lang="en-US" altLang="en-US" sz="2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KEPERAWATAN </a:t>
            </a:r>
            <a:r>
              <a:rPr lang="en-US" altLang="en-US" sz="21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DASAR </a:t>
            </a:r>
            <a:r>
              <a:rPr lang="en-US" altLang="en-US" sz="21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US" altLang="en-US" sz="2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792162"/>
          </a:xfrm>
        </p:spPr>
        <p:txBody>
          <a:bodyPr>
            <a:no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Indikator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Patient Safety (IPS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162"/>
            <a:ext cx="8229600" cy="5151437"/>
          </a:xfrm>
        </p:spPr>
        <p:txBody>
          <a:bodyPr>
            <a:normAutofit fontScale="25000" lnSpcReduction="20000"/>
          </a:bodyPr>
          <a:lstStyle/>
          <a:p>
            <a:pPr marL="0" indent="0" algn="just" fontAlgn="base">
              <a:lnSpc>
                <a:spcPct val="150000"/>
              </a:lnSpc>
              <a:spcAft>
                <a:spcPts val="0"/>
              </a:spcAft>
              <a:buNone/>
            </a:pPr>
            <a:endParaRPr lang="id-ID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342900" algn="just" fontAlgn="base">
              <a:lnSpc>
                <a:spcPct val="150000"/>
              </a:lnSpc>
              <a:spcAft>
                <a:spcPts val="0"/>
              </a:spcAft>
            </a:pP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Indikator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patient safety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ukuran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mengetahui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keselamatan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pasien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dirawat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rumah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sakit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Indikator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bersama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pasien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rawat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inap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diperbolehkan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meninggalkan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rumah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sakit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Indikator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patient safety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bermanfaat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menggambarkan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besarnya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dialami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pasien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dirawat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rumah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sakit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khususnya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berkaitan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tindakan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medik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berpotensi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menimbulkan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sisi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pasien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mendasarkan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IPS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rumah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sakit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menetapkan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upaya-upaya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mencegah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timbulnya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outcome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klinik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diharapkan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pasien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d-ID" sz="6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342900" algn="just" fontAlgn="base">
              <a:lnSpc>
                <a:spcPct val="150000"/>
              </a:lnSpc>
              <a:spcAft>
                <a:spcPts val="0"/>
              </a:spcAft>
            </a:pP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umum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IPS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terdiri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IPS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rumah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sakit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IPS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area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pelayanan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Indikator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rumah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sakit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(hospital level indicator)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mengukur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potensi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komplikasi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sebenarnya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dicegah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pasien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mendapatkan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tindakan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medik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rumah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sakit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Indikator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mencakup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kasus-kasus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diagnosis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sekunder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akibat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terjadinya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pasca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tindakan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medik</a:t>
            </a:r>
            <a:r>
              <a:rPr lang="en-US" sz="6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d-ID" sz="6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254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92500" lnSpcReduction="10000"/>
          </a:bodyPr>
          <a:lstStyle/>
          <a:p>
            <a:pPr marL="228600" lvl="0" indent="342900" algn="just" fontAlgn="base">
              <a:lnSpc>
                <a:spcPct val="150000"/>
              </a:lnSpc>
            </a:pP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Indikator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area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mencakup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komplikasi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akibat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tindakan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medik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didokumentasikan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pelayanan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setempat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kabupaten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kota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Indikator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mencakup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diagnosis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diagnosis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sekunder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komplikasi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akibat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tindakan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medik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indent="342900" algn="just" fontAlgn="base">
              <a:lnSpc>
                <a:spcPct val="150000"/>
              </a:lnSpc>
              <a:spcAft>
                <a:spcPts val="0"/>
              </a:spcAft>
            </a:pP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Indikator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patient safety (IPS)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bermanfaat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mengidentifikasi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area-area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pelayanan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memerlukan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pengamatan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perbaikan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lebih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lanjut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seperti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misalnya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menunjukkan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id-ID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adanya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penurunan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mutu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pelayanan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waktu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waktu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endParaRPr lang="id-ID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bahwa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suatu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area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pelayanan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ternyata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memenuhi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standar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klinik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terapi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sebagaimana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diharapkan</a:t>
            </a:r>
            <a:endParaRPr lang="id-ID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tingginya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variasi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antar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rumah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sakit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antar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pemberi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pelayanan</a:t>
            </a:r>
            <a:endParaRPr lang="id-ID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disparitas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geografi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antar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unit-unit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pelayanan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kesehatan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pemerintah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vs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swasta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urban vs rural)</a:t>
            </a:r>
            <a:endParaRPr lang="id-ID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lvl="0" indent="0" algn="just" fontAlgn="base">
              <a:lnSpc>
                <a:spcPct val="150000"/>
              </a:lnSpc>
              <a:buNone/>
            </a:pPr>
            <a:endParaRPr lang="id-ID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955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indikator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patient safety 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 fontAlgn="base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Dekubitus</a:t>
            </a:r>
            <a:endParaRPr lang="id-ID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 fontAlgn="base">
              <a:lnSpc>
                <a:spcPct val="150000"/>
              </a:lnSpc>
              <a:spcAft>
                <a:spcPts val="0"/>
              </a:spcAft>
            </a:pP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Definisi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Kasus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dekubitus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per 1000 patient discharge yang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dirawat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hari</a:t>
            </a:r>
            <a:endParaRPr lang="id-ID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 fontAlgn="base">
              <a:lnSpc>
                <a:spcPct val="15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Numerator: Diagnosis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discharge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7070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ICD-9</a:t>
            </a:r>
            <a:endParaRPr lang="id-ID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 fontAlgn="base">
              <a:lnSpc>
                <a:spcPct val="15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Denominator: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medical &amp; surgical discharges yang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didefinisikan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DRG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spesifik</a:t>
            </a:r>
            <a:endParaRPr lang="id-ID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 fontAlgn="base">
              <a:lnSpc>
                <a:spcPct val="150000"/>
              </a:lnSpc>
              <a:spcAft>
                <a:spcPts val="0"/>
              </a:spcAft>
            </a:pP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pasien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dirawat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minimal 5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hari</a:t>
            </a:r>
            <a:endParaRPr lang="id-ID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 fontAlgn="base">
              <a:lnSpc>
                <a:spcPct val="150000"/>
              </a:lnSpc>
              <a:spcAft>
                <a:spcPts val="0"/>
              </a:spcAft>
            </a:pP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mengikutsertakan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pasien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diagnosis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hemiplegi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paraplegi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kuadriplegia</a:t>
            </a:r>
            <a:endParaRPr lang="id-ID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 fontAlgn="base">
              <a:lnSpc>
                <a:spcPct val="150000"/>
              </a:lnSpc>
              <a:spcAft>
                <a:spcPts val="0"/>
              </a:spcAft>
            </a:pP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melibatkan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pasien-pasien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unit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pelayanan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 term facilities.</a:t>
            </a:r>
            <a:endParaRPr lang="id-ID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 fontAlgn="base">
              <a:lnSpc>
                <a:spcPct val="150000"/>
              </a:lnSpc>
              <a:spcAft>
                <a:spcPts val="0"/>
              </a:spcAft>
            </a:pP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Angka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empirik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22,7 per 1000 population at risk</a:t>
            </a:r>
            <a:endParaRPr lang="id-ID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 fontAlgn="base">
              <a:lnSpc>
                <a:spcPct val="150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Risk adjustment;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Umur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kelamin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DRG,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kategori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komorbiditas</a:t>
            </a:r>
            <a:endParaRPr lang="id-ID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15395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 algn="just" fontAlgn="base">
              <a:lnSpc>
                <a:spcPct val="150000"/>
              </a:lnSpc>
              <a:buNone/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Benda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asing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tertinggal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tubuh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pasien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pasca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prosedur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medik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bedah</a:t>
            </a:r>
            <a:endParaRPr lang="id-ID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 fontAlgn="base">
              <a:lnSpc>
                <a:spcPct val="150000"/>
              </a:lnSpc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Definisi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Kasus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benda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tertinggal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tubuh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sengaja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prosedur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per 1000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pasien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di discharge</a:t>
            </a:r>
            <a:endParaRPr lang="id-ID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 fontAlgn="base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Numerator: Diagnosis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discharge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ICD-9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benda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tertinggal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pasca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tindakan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medik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operatif</a:t>
            </a:r>
            <a:endParaRPr lang="id-ID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 fontAlgn="base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Denominator: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medical &amp; surgical discharges yang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didefinisikan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DRG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spesifik</a:t>
            </a:r>
            <a:endParaRPr lang="id-ID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 fontAlgn="base">
              <a:lnSpc>
                <a:spcPct val="150000"/>
              </a:lnSpc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Angka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empirik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 per 100.000 population at risk</a:t>
            </a:r>
            <a:endParaRPr lang="id-ID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 fontAlgn="base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Risk adjustment: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Umur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kelamin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DRG,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kategori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komorbiditas</a:t>
            </a:r>
            <a:endParaRPr lang="id-ID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194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09600"/>
          </a:xfrm>
        </p:spPr>
        <p:txBody>
          <a:bodyPr>
            <a:normAutofit/>
          </a:bodyPr>
          <a:lstStyle/>
          <a:p>
            <a:pPr marL="742950" lvl="1" indent="-285750" rtl="0" fontAlgn="base">
              <a:lnSpc>
                <a:spcPct val="150000"/>
              </a:lnSpc>
              <a:spcAft>
                <a:spcPts val="0"/>
              </a:spcAft>
            </a:pPr>
            <a:r>
              <a:rPr lang="en-US" sz="2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Aplikasi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patient safety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saat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memberikan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pelayanan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kesehatan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Kasus</a:t>
            </a:r>
            <a:endParaRPr lang="id-ID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457200" algn="just">
              <a:lnSpc>
                <a:spcPct val="150000"/>
              </a:lnSpc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Kasus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An. Az. di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Rumah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Sakit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S 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umur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tahun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pada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tanggal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14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februari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2012,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rawat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ruangan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melati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S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padang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diagnosa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Demam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kejang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Sesuai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order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dokter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infus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harus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diganti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didrip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obat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penitoin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namun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perawat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mengikuti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operan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jaga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langsung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mengganti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infuse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tanpa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melihat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bahwa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terapi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tersebut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infusnya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harus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didrip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obat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penitoin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Beberapa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menit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kemudian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mengalami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kejang-kejang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untung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keluarga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cepat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melaporkan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kejadian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sehingga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menjadi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tambah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parah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infusnya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langsung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diganti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ditambah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penitoin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id-ID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Analisis</a:t>
            </a:r>
            <a:endParaRPr lang="id-ID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457200" algn="just">
              <a:lnSpc>
                <a:spcPct val="150000"/>
              </a:lnSpc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kasus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terlihat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jelas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bahwa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kelalaian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perawat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dapat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membahayakan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keselamatan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Seharusnya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saat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pergantian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jam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dinas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semua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perawat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memiliki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tanggung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jawab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mengikuti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operan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bertujuan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mengetahui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keadaan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tindakan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akan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dilakukan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maupun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dihentikan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Supaya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terjadi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kesalahan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pemberian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tindakan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sesuai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kondisi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id-ID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09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00100" algn="just">
              <a:spcAft>
                <a:spcPts val="0"/>
              </a:spcAft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kasus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perawat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juga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menjalankan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prinsip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benar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pemberian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obat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Seharusnya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perawat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melihat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terapi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diberikan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pasien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order,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namun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perawat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menjalankan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prinsip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benar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obat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d-ID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Disamping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juga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terkait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perawat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mengaplikasikan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 safety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benar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terbukti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kesalahan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akibat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tindakan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seharusnya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menyebabkan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ancaman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keselamatan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pasien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943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id-ID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Kesimpulan</a:t>
            </a:r>
            <a:endParaRPr lang="id-ID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Keselamatan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pasien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adalah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proses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suatu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rumah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sakit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memberikan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pelayanan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psien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secara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aman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Proses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tersebut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meliputi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pengkajian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mengenai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resiko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identifikasi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manajemen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resiko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terhadap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pasien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pelapor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analisis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insiden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kemampuan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belajar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belajar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menindaklanjuti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insiden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dam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menerapkan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solusi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mengurangi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serta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meminimalisir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timbulnya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timbulnya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resiko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Pelayanan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kesehatan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diberikan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tenaga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medis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diberikan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kepada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pasien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mengacu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kepada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tujuh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standar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pelayanan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pasien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rumah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sakit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meliputi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pasien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mendidik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pasien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keluarga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keselamatan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pasien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kesinambungan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pelayanan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penggunaan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metode-metode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peningkatan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kinerja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melakukan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evaluasi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program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peningkatan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keselamatan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pasien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peran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kepimpinan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meningkatkan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keselamatan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pasien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mendidik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staf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tentang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keselamatan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pasien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komunikasi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merupakan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kunci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bagi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staf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mencapai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keselamatan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pasien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186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/>
          <a:lstStyle/>
          <a:p>
            <a:r>
              <a:rPr lang="id-ID" dirty="0" smtClean="0"/>
              <a:t>TERIMA KASIH</a:t>
            </a:r>
            <a:endParaRPr lang="id-ID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1524000"/>
            <a:ext cx="9144000" cy="484028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6" descr="SUB#LIST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0400" y="2590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KONSEP PATIENT SAFETY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/>
            </a:extLst>
          </p:cNvPr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/>
            </a:extLst>
          </p:cNvPr>
          <p:cNvCxnSpPr/>
          <p:nvPr/>
        </p:nvCxnSpPr>
        <p:spPr>
          <a:xfrm>
            <a:off x="3962400" y="4189649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/>
            </a:extLst>
          </p:cNvPr>
          <p:cNvCxnSpPr/>
          <p:nvPr/>
        </p:nvCxnSpPr>
        <p:spPr>
          <a:xfrm>
            <a:off x="3962400" y="4718522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/>
            </a:extLst>
          </p:cNvPr>
          <p:cNvCxnSpPr/>
          <p:nvPr/>
        </p:nvCxnSpPr>
        <p:spPr>
          <a:xfrm>
            <a:off x="3962400" y="5247395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/>
            </a:extLst>
          </p:cNvPr>
          <p:cNvCxnSpPr/>
          <p:nvPr/>
        </p:nvCxnSpPr>
        <p:spPr>
          <a:xfrm>
            <a:off x="3962400" y="5789612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86200" y="3276600"/>
            <a:ext cx="472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Pengertian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Patient Safety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4385846"/>
            <a:ext cx="502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Mengetahui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Keselamatan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Pasien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Rumah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Sakit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6200" y="4843046"/>
            <a:ext cx="502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Mengetahui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 safety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tinjauan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86200" y="5376446"/>
            <a:ext cx="4876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Mengetahui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Indikator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Patient Safety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86200" y="5867400"/>
            <a:ext cx="525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engetahui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aplikasi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patient safety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pelayanan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/>
            </a:extLst>
          </p:cNvPr>
          <p:cNvCxnSpPr/>
          <p:nvPr/>
        </p:nvCxnSpPr>
        <p:spPr>
          <a:xfrm>
            <a:off x="3962400" y="6475412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86200" y="3808512"/>
            <a:ext cx="48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Keselamatan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Pasien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884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PATIENT SAFETY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d-ID" sz="2800" dirty="0"/>
              <a:t>Menurut </a:t>
            </a:r>
            <a:r>
              <a:rPr lang="en-US" sz="2800" dirty="0"/>
              <a:t>Kohn, Corrigan &amp; Donaldson</a:t>
            </a:r>
            <a:r>
              <a:rPr lang="id-ID" sz="2800" dirty="0"/>
              <a:t> </a:t>
            </a:r>
            <a:r>
              <a:rPr lang="id-ID" sz="2800" i="1" dirty="0"/>
              <a:t>patient safety </a:t>
            </a:r>
            <a:r>
              <a:rPr lang="id-ID" sz="2800" dirty="0"/>
              <a:t>adalah t</a:t>
            </a:r>
            <a:r>
              <a:rPr lang="en-US" sz="2800" dirty="0" err="1"/>
              <a:t>idak</a:t>
            </a:r>
            <a:r>
              <a:rPr lang="en-US" sz="2800" dirty="0"/>
              <a:t> </a:t>
            </a:r>
            <a:r>
              <a:rPr lang="en-US" sz="2800" dirty="0" err="1"/>
              <a:t>adanya</a:t>
            </a:r>
            <a:r>
              <a:rPr lang="en-US" sz="2800" dirty="0"/>
              <a:t> </a:t>
            </a:r>
            <a:r>
              <a:rPr lang="en-US" sz="2800" dirty="0" err="1"/>
              <a:t>kesalahan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bebas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cedera</a:t>
            </a:r>
            <a:r>
              <a:rPr lang="en-US" sz="2800" dirty="0"/>
              <a:t>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kecelakaan</a:t>
            </a:r>
            <a:r>
              <a:rPr lang="id-ID" sz="2800" dirty="0"/>
              <a:t>. </a:t>
            </a:r>
            <a:endParaRPr lang="en-US" sz="2800" dirty="0" smtClean="0"/>
          </a:p>
          <a:p>
            <a:pPr marL="0" indent="0" algn="just">
              <a:buNone/>
            </a:pPr>
            <a:r>
              <a:rPr lang="en-US" sz="2800" i="1" dirty="0"/>
              <a:t>Patient safety </a:t>
            </a:r>
            <a:r>
              <a:rPr lang="en-US" sz="2800" dirty="0"/>
              <a:t>(</a:t>
            </a:r>
            <a:r>
              <a:rPr lang="en-US" sz="2800" dirty="0" err="1"/>
              <a:t>keselamatan</a:t>
            </a:r>
            <a:r>
              <a:rPr lang="en-US" sz="2800" dirty="0"/>
              <a:t> </a:t>
            </a:r>
            <a:r>
              <a:rPr lang="en-US" sz="2800" dirty="0" err="1"/>
              <a:t>pasien</a:t>
            </a:r>
            <a:r>
              <a:rPr lang="en-US" sz="2800" dirty="0"/>
              <a:t>) </a:t>
            </a:r>
            <a:r>
              <a:rPr lang="en-US" sz="2800" dirty="0" err="1"/>
              <a:t>rumah</a:t>
            </a:r>
            <a:r>
              <a:rPr lang="en-US" sz="2800" dirty="0"/>
              <a:t> </a:t>
            </a:r>
            <a:r>
              <a:rPr lang="en-US" sz="2800" dirty="0" err="1"/>
              <a:t>sakit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dimana</a:t>
            </a:r>
            <a:r>
              <a:rPr lang="en-US" sz="2800" dirty="0"/>
              <a:t> </a:t>
            </a:r>
            <a:r>
              <a:rPr lang="en-US" sz="2800" dirty="0" err="1"/>
              <a:t>rumah</a:t>
            </a:r>
            <a:r>
              <a:rPr lang="en-US" sz="2800" dirty="0"/>
              <a:t> </a:t>
            </a:r>
            <a:r>
              <a:rPr lang="en-US" sz="2800" dirty="0" err="1"/>
              <a:t>sakit</a:t>
            </a:r>
            <a:r>
              <a:rPr lang="en-US" sz="2800" dirty="0"/>
              <a:t> </a:t>
            </a:r>
            <a:r>
              <a:rPr lang="en-US" sz="2800" dirty="0" err="1"/>
              <a:t>membuat</a:t>
            </a:r>
            <a:r>
              <a:rPr lang="en-US" sz="2800" dirty="0"/>
              <a:t> </a:t>
            </a:r>
            <a:r>
              <a:rPr lang="en-US" sz="2800" dirty="0" err="1"/>
              <a:t>asuhan</a:t>
            </a:r>
            <a:r>
              <a:rPr lang="en-US" sz="2800" dirty="0"/>
              <a:t> </a:t>
            </a:r>
            <a:r>
              <a:rPr lang="en-US" sz="2800" dirty="0" err="1"/>
              <a:t>pasien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 smtClean="0"/>
              <a:t>aman</a:t>
            </a:r>
            <a:r>
              <a:rPr lang="en-US" sz="2800" dirty="0" smtClean="0"/>
              <a:t>.</a:t>
            </a:r>
            <a:endParaRPr lang="id-ID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Keselamatan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Sakit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4525963"/>
          </a:xfrm>
        </p:spPr>
        <p:txBody>
          <a:bodyPr/>
          <a:lstStyle/>
          <a:p>
            <a:pPr lvl="0" algn="just"/>
            <a:r>
              <a:rPr lang="en-US" sz="2800" dirty="0" err="1"/>
              <a:t>Terciptanya</a:t>
            </a:r>
            <a:r>
              <a:rPr lang="en-US" sz="2800" dirty="0"/>
              <a:t> </a:t>
            </a:r>
            <a:r>
              <a:rPr lang="en-US" sz="2800" dirty="0" err="1"/>
              <a:t>budaya</a:t>
            </a:r>
            <a:r>
              <a:rPr lang="en-US" sz="2800" dirty="0"/>
              <a:t> </a:t>
            </a:r>
            <a:r>
              <a:rPr lang="en-US" sz="2800" dirty="0" err="1"/>
              <a:t>keselamatan</a:t>
            </a:r>
            <a:r>
              <a:rPr lang="en-US" sz="2800" dirty="0"/>
              <a:t> </a:t>
            </a:r>
            <a:r>
              <a:rPr lang="en-US" sz="2800" dirty="0" err="1"/>
              <a:t>pasien</a:t>
            </a:r>
            <a:r>
              <a:rPr lang="en-US" sz="2800" dirty="0"/>
              <a:t> di </a:t>
            </a:r>
            <a:r>
              <a:rPr lang="en-US" sz="2800" dirty="0" err="1"/>
              <a:t>Rumah</a:t>
            </a:r>
            <a:r>
              <a:rPr lang="en-US" sz="2800" dirty="0"/>
              <a:t> </a:t>
            </a:r>
            <a:r>
              <a:rPr lang="en-US" sz="2800" dirty="0" err="1"/>
              <a:t>Sakit</a:t>
            </a:r>
            <a:endParaRPr lang="en-US" sz="2800" dirty="0"/>
          </a:p>
          <a:p>
            <a:pPr lvl="0" algn="just"/>
            <a:r>
              <a:rPr lang="en-US" sz="2800" dirty="0" err="1" smtClean="0"/>
              <a:t>Meningkatnya</a:t>
            </a:r>
            <a:r>
              <a:rPr lang="en-US" sz="2800" dirty="0" smtClean="0"/>
              <a:t> </a:t>
            </a:r>
            <a:r>
              <a:rPr lang="en-US" sz="2800" dirty="0" err="1"/>
              <a:t>akuntabilitas</a:t>
            </a:r>
            <a:r>
              <a:rPr lang="en-US" sz="2800" dirty="0"/>
              <a:t> </a:t>
            </a:r>
            <a:r>
              <a:rPr lang="en-US" sz="2800" dirty="0" err="1"/>
              <a:t>Rumah</a:t>
            </a:r>
            <a:r>
              <a:rPr lang="en-US" sz="2800" dirty="0"/>
              <a:t> </a:t>
            </a:r>
            <a:r>
              <a:rPr lang="en-US" sz="2800" dirty="0" err="1"/>
              <a:t>Sakit</a:t>
            </a:r>
            <a:r>
              <a:rPr lang="en-US" sz="2800" dirty="0"/>
              <a:t> </a:t>
            </a:r>
            <a:r>
              <a:rPr lang="en-US" sz="2800" dirty="0" err="1"/>
              <a:t>terhadap</a:t>
            </a:r>
            <a:r>
              <a:rPr lang="en-US" sz="2800" dirty="0"/>
              <a:t> </a:t>
            </a:r>
            <a:r>
              <a:rPr lang="en-US" sz="2800" dirty="0" err="1"/>
              <a:t>pasien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masyarakat</a:t>
            </a:r>
            <a:endParaRPr lang="en-US" sz="2800" dirty="0"/>
          </a:p>
          <a:p>
            <a:pPr lvl="0" algn="just"/>
            <a:r>
              <a:rPr lang="en-US" sz="2800" dirty="0" err="1" smtClean="0"/>
              <a:t>Menurunnya</a:t>
            </a:r>
            <a:r>
              <a:rPr lang="en-US" sz="2800" dirty="0" smtClean="0"/>
              <a:t> </a:t>
            </a:r>
            <a:r>
              <a:rPr lang="en-US" sz="2800" dirty="0"/>
              <a:t>KTD di </a:t>
            </a:r>
            <a:r>
              <a:rPr lang="en-US" sz="2800" dirty="0" err="1"/>
              <a:t>Rumah</a:t>
            </a:r>
            <a:r>
              <a:rPr lang="en-US" sz="2800" dirty="0"/>
              <a:t> </a:t>
            </a:r>
            <a:r>
              <a:rPr lang="en-US" sz="2800" dirty="0" err="1"/>
              <a:t>Sakit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Keselamatan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lvl="0" fontAlgn="base"/>
            <a:r>
              <a:rPr lang="en-US" i="1" dirty="0"/>
              <a:t>Identify patients correctly</a:t>
            </a:r>
            <a:r>
              <a:rPr lang="en-US" dirty="0"/>
              <a:t> (</a:t>
            </a:r>
            <a:r>
              <a:rPr lang="en-US" dirty="0" err="1"/>
              <a:t>mengidentifikasi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)</a:t>
            </a:r>
          </a:p>
          <a:p>
            <a:pPr lvl="0" fontAlgn="base"/>
            <a:r>
              <a:rPr lang="en-US" i="1" dirty="0"/>
              <a:t>Improve effective communication</a:t>
            </a:r>
            <a:r>
              <a:rPr lang="en-US" dirty="0"/>
              <a:t> (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yang </a:t>
            </a:r>
            <a:r>
              <a:rPr lang="en-US" dirty="0" err="1"/>
              <a:t>efektif</a:t>
            </a:r>
            <a:r>
              <a:rPr lang="en-US" dirty="0"/>
              <a:t>)</a:t>
            </a:r>
          </a:p>
          <a:p>
            <a:pPr lvl="0" fontAlgn="base"/>
            <a:r>
              <a:rPr lang="en-US" i="1" dirty="0"/>
              <a:t>Improve the safety of high-alert medications</a:t>
            </a:r>
            <a:r>
              <a:rPr lang="en-US" dirty="0"/>
              <a:t> (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keamanan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pengobatan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)</a:t>
            </a:r>
          </a:p>
          <a:p>
            <a:pPr lvl="0" fontAlgn="base"/>
            <a:r>
              <a:rPr lang="en-US" i="1" dirty="0"/>
              <a:t>Eliminate wrong-site, wrong-patient, wrong procedure surgery</a:t>
            </a:r>
            <a:r>
              <a:rPr lang="en-US" dirty="0"/>
              <a:t>(</a:t>
            </a:r>
            <a:r>
              <a:rPr lang="en-US" dirty="0" err="1"/>
              <a:t>mengeliminasi</a:t>
            </a:r>
            <a:r>
              <a:rPr lang="en-US" dirty="0"/>
              <a:t> </a:t>
            </a:r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/>
              <a:t>penempatan</a:t>
            </a:r>
            <a:r>
              <a:rPr lang="en-US" dirty="0"/>
              <a:t>, </a:t>
            </a:r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/>
              <a:t>pengenalan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, </a:t>
            </a:r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)</a:t>
            </a:r>
          </a:p>
          <a:p>
            <a:pPr lvl="0" fontAlgn="base"/>
            <a:r>
              <a:rPr lang="en-US" i="1" dirty="0"/>
              <a:t>Reduce the risk of health care-associated infections</a:t>
            </a:r>
            <a:r>
              <a:rPr lang="en-US" dirty="0"/>
              <a:t> (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infeksi</a:t>
            </a:r>
            <a:r>
              <a:rPr lang="en-US" dirty="0"/>
              <a:t> yang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038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26" y="990600"/>
            <a:ext cx="8229600" cy="1143000"/>
          </a:xfrm>
        </p:spPr>
        <p:txBody>
          <a:bodyPr>
            <a:noAutofit/>
          </a:bodyPr>
          <a:lstStyle/>
          <a:p>
            <a:pPr algn="l">
              <a:spcAft>
                <a:spcPts val="0"/>
              </a:spcAft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Standar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Keselamatan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id-ID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id-ID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Tujuh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Standar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Keselamatan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mengacu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pada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“Hospital Patient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Safety Standards” yang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dikeluarkan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Joint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Commision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Accreditation of Health Organizations, Illinois, USA),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id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id-I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0637"/>
            <a:ext cx="8229600" cy="42973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 err="1" smtClean="0"/>
              <a:t>Hak</a:t>
            </a:r>
            <a:r>
              <a:rPr lang="en-US" sz="2000" dirty="0" smtClean="0"/>
              <a:t> </a:t>
            </a:r>
            <a:r>
              <a:rPr lang="en-US" sz="2000" dirty="0" err="1" smtClean="0"/>
              <a:t>pasien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dirty="0" err="1" smtClean="0"/>
              <a:t>Mendidik</a:t>
            </a:r>
            <a:r>
              <a:rPr lang="en-US" sz="2000" dirty="0" smtClean="0"/>
              <a:t> </a:t>
            </a:r>
            <a:r>
              <a:rPr lang="en-US" sz="2000" dirty="0" err="1" smtClean="0"/>
              <a:t>pasien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keluarga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Keselamatan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kesinambungan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pelayanan</a:t>
            </a:r>
            <a:endParaRPr lang="en-US" sz="2000" dirty="0" smtClean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Penggunaan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metode-metode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peningkatan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kinerja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melakukan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evaluasi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program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peningkatan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keselamatan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endParaRPr lang="en-US" sz="2000" dirty="0" smtClean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Peran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kepemimpinan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meningkatkan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keselamatan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standarnya</a:t>
            </a:r>
            <a:endParaRPr lang="en-US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Mendidik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staf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tentang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keselamatan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pasien</a:t>
            </a:r>
            <a:r>
              <a:rPr lang="id-ID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endParaRPr lang="en-US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Komunikasi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merupakan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kunci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bagi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staf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mencapai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keselamatan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pasien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72654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948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Patient Safety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Tinjauan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Hukum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261" y="1981201"/>
            <a:ext cx="8229600" cy="4267200"/>
          </a:xfrm>
        </p:spPr>
        <p:txBody>
          <a:bodyPr>
            <a:normAutofit fontScale="47500" lnSpcReduction="20000"/>
          </a:bodyPr>
          <a:lstStyle/>
          <a:p>
            <a:pPr marL="228600" indent="342900" algn="just">
              <a:lnSpc>
                <a:spcPct val="115000"/>
              </a:lnSpc>
              <a:spcAft>
                <a:spcPts val="1000"/>
              </a:spcAft>
            </a:pP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Perlindungan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kepentingan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hakekat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diwujudkan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peraturan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perundang-undangan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peraturan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lainnya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Peraturan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semata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dirumuskan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perundang-undangan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namun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berlaku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mempunyai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kekuatan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mengikat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sepanjang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diperintahkan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perundang-undangan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Undang-undang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wujud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peraturan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formal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alat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kebijaksanaan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pemerintah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Negara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melindungi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menjamin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hak-hak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warga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Negara.</a:t>
            </a:r>
            <a:endParaRPr lang="id-ID" sz="3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342900" algn="just">
              <a:lnSpc>
                <a:spcPct val="115000"/>
              </a:lnSpc>
              <a:spcAft>
                <a:spcPts val="1000"/>
              </a:spcAft>
            </a:pP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UU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Rumah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Sakit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No. 44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2009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menyatakan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pelayanan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aman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hak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pasien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kewajiban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rumah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sakit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menyelenggarakan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pelayanan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aman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Pasal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29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32). UU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Rumah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Sakit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tegas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menyatakan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rumah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sakit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wajib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menerapkan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keselamatan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pasien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melaporkan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insiden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menganalisa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menetapkan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pemecahan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pelaporan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rumah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sakit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menyampaikan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komite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membidangi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keselamatan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pasien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ditetapkan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mentri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Pasal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43). UU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Rumah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Sakit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juga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memastikan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tanggung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jawab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segala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kelalaian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tenaga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berada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rumah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sakit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bersangkutan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Pasal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46).</a:t>
            </a:r>
            <a:endParaRPr lang="id-ID" sz="3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856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017" y="228600"/>
            <a:ext cx="8229600" cy="1905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>
            <a:normAutofit fontScale="55000" lnSpcReduction="20000"/>
          </a:bodyPr>
          <a:lstStyle/>
          <a:p>
            <a:pPr marL="228600" fontAlgn="base">
              <a:lnSpc>
                <a:spcPct val="150000"/>
              </a:lnSpc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Aspek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terhadap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“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patient safety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”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keselamatan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adalah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sebagai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berikut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id-ID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fontAlgn="base">
              <a:lnSpc>
                <a:spcPct val="150000"/>
              </a:lnSpc>
              <a:buFont typeface="Times New Roman" panose="02020603050405020304" pitchFamily="18" charset="0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UU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Tentang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Kesehatan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&amp; UU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Tentang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Rumah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Sakit</a:t>
            </a:r>
            <a:endParaRPr lang="id-ID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fontAlgn="base">
              <a:lnSpc>
                <a:spcPct val="150000"/>
              </a:lnSpc>
              <a:buFont typeface="Times New Roman" panose="02020603050405020304" pitchFamily="18" charset="0"/>
              <a:buAutoNum type="alphaLcPeriod"/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Keselamatan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sebagai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Isu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Hukum</a:t>
            </a:r>
            <a:endParaRPr lang="id-ID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fontAlgn="base">
              <a:lnSpc>
                <a:spcPct val="150000"/>
              </a:lnSpc>
              <a:buFont typeface="Times New Roman" panose="02020603050405020304" pitchFamily="18" charset="0"/>
              <a:buAutoNum type="arabicParenR"/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Pasal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53 (3) UU No.36/2009</a:t>
            </a:r>
            <a:r>
              <a:rPr lang="id-ID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Pelaksanaan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Pelayanan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kesehatan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harus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mendahulukan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keselamatan</a:t>
            </a:r>
            <a:r>
              <a:rPr lang="en-US" u="sng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nyawa</a:t>
            </a:r>
            <a:r>
              <a:rPr lang="en-US" u="sng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.”</a:t>
            </a:r>
            <a:endParaRPr lang="id-ID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fontAlgn="base">
              <a:lnSpc>
                <a:spcPct val="150000"/>
              </a:lnSpc>
              <a:buFont typeface="Times New Roman" panose="02020603050405020304" pitchFamily="18" charset="0"/>
              <a:buAutoNum type="arabicParenR"/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Pasal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32n UU No.44/2009</a:t>
            </a:r>
            <a:r>
              <a:rPr lang="id-ID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berhak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memperoleh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keamanan</a:t>
            </a:r>
            <a:r>
              <a:rPr lang="en-US" u="sng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u="sng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keselamatan</a:t>
            </a:r>
            <a:r>
              <a:rPr lang="en-US" u="sng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dirinya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selama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perawatan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Rumah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Sakit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id-ID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fontAlgn="base">
              <a:lnSpc>
                <a:spcPct val="150000"/>
              </a:lnSpc>
              <a:buFont typeface="Times New Roman" panose="02020603050405020304" pitchFamily="18" charset="0"/>
              <a:buAutoNum type="arabicParenR"/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Pasal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58 UU No.36/2009</a:t>
            </a:r>
            <a:endParaRPr lang="id-ID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 fontAlgn="base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Setiap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orang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berhak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menuntut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ganti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rugi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terhadap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seseorang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tenaga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kesehatan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penyelenggara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kesehatan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menimbulkan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kerugian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akibat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kesalahan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kelalaian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pelayanan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kesehatan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diterimanya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.”</a:t>
            </a:r>
            <a:endParaRPr lang="id-ID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 fontAlgn="base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“…..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berlaku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bagi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tenaga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kesehatan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melakukan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tindakan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penyelamatan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nyawa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pencegahan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kecacatan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seseorang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keadaan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darurat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.”</a:t>
            </a:r>
            <a:endParaRPr lang="id-ID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056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2027</TotalTime>
  <Words>957</Words>
  <Application>Microsoft Office PowerPoint</Application>
  <PresentationFormat>Tampilan Layar (4:3)</PresentationFormat>
  <Paragraphs>84</Paragraphs>
  <Slides>17</Slides>
  <Notes>3</Notes>
  <HiddenSlides>0</HiddenSlides>
  <MMClips>0</MMClips>
  <ScaleCrop>false</ScaleCrop>
  <HeadingPairs>
    <vt:vector size="6" baseType="variant">
      <vt:variant>
        <vt:lpstr>Font Dipakai</vt:lpstr>
      </vt:variant>
      <vt:variant>
        <vt:i4>6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Calibri</vt:lpstr>
      <vt:lpstr>Courier New</vt:lpstr>
      <vt:lpstr>Times New Roman</vt:lpstr>
      <vt:lpstr>Wingdings</vt:lpstr>
      <vt:lpstr>Office Theme</vt:lpstr>
      <vt:lpstr>Presentasi PowerPoint</vt:lpstr>
      <vt:lpstr>Presentasi PowerPoint</vt:lpstr>
      <vt:lpstr>Presentasi PowerPoint</vt:lpstr>
      <vt:lpstr>PATIENT SAFETY</vt:lpstr>
      <vt:lpstr>Tujuan Sistem Keselamatan Pasien Rumah Sakit</vt:lpstr>
      <vt:lpstr>Tujuan Sistem Keselamatan Pasien Secara Internasional </vt:lpstr>
      <vt:lpstr>Standar Keselamatan Pasien Tujuh Standar Keselamatan Pasien (mengacu pada “Hospital Patient Safety Standards” yang dikeluarkan oleh Joint Commision on Accreditation of Health Organizations, Illinois, USA), yaitu: </vt:lpstr>
      <vt:lpstr>Patient Safety Dalam Tinjauan Hukum</vt:lpstr>
      <vt:lpstr>Presentasi PowerPoint</vt:lpstr>
      <vt:lpstr>Indikator Patient Safety (IPS)</vt:lpstr>
      <vt:lpstr>Presentasi PowerPoint</vt:lpstr>
      <vt:lpstr>Beberapa indikator patient safety :</vt:lpstr>
      <vt:lpstr>Presentasi PowerPoint</vt:lpstr>
      <vt:lpstr>Aplikasi patient safety saat memberikan pelayanan kesehatan</vt:lpstr>
      <vt:lpstr>Presentasi PowerPoint</vt:lpstr>
      <vt:lpstr>Presentasi PowerPoint</vt:lpstr>
      <vt:lpstr>TERIMA KASIH</vt:lpstr>
    </vt:vector>
  </TitlesOfParts>
  <Company>trisakti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moentana</dc:creator>
  <cp:lastModifiedBy>INTEL_AMD-PC</cp:lastModifiedBy>
  <cp:revision>136</cp:revision>
  <dcterms:created xsi:type="dcterms:W3CDTF">2017-09-15T01:31:17Z</dcterms:created>
  <dcterms:modified xsi:type="dcterms:W3CDTF">2019-03-08T16:09:47Z</dcterms:modified>
</cp:coreProperties>
</file>