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316" r:id="rId2"/>
    <p:sldId id="335" r:id="rId3"/>
    <p:sldId id="257" r:id="rId4"/>
    <p:sldId id="399" r:id="rId5"/>
    <p:sldId id="394" r:id="rId6"/>
    <p:sldId id="401" r:id="rId7"/>
    <p:sldId id="397" r:id="rId8"/>
    <p:sldId id="398" r:id="rId9"/>
    <p:sldId id="402" r:id="rId10"/>
    <p:sldId id="403" r:id="rId11"/>
    <p:sldId id="400"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41">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250" autoAdjust="0"/>
  </p:normalViewPr>
  <p:slideViewPr>
    <p:cSldViewPr showGuides="1">
      <p:cViewPr varScale="1">
        <p:scale>
          <a:sx n="109" d="100"/>
          <a:sy n="109" d="100"/>
        </p:scale>
        <p:origin x="-1680" y="-78"/>
      </p:cViewPr>
      <p:guideLst>
        <p:guide orient="horz" pos="2141"/>
        <p:guide pos="28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Fifth level</a:t>
            </a:r>
            <a:endParaRPr kumimoji="0" lang="id-ID"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4EE34-7A38-4FC3-A78F-8498E6091C9B}" type="slidenum">
              <a:rPr kumimoji="0" lang="id-ID" altLang="id-ID"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a:t>
            </a:fld>
            <a:endParaRPr kumimoji="0" lang="id-ID" altLang="id-ID"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4749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alpha val="100000"/>
              </a:srgbClr>
            </a:solidFill>
            <a:miter lim="800000"/>
          </a:ln>
        </p:spPr>
      </p:sp>
      <p:sp>
        <p:nvSpPr>
          <p:cNvPr id="5123"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51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2</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93631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11</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81844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12</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18424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13</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253963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14</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26397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15</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270296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16</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5295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17</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55045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18</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23554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19</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46657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20</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98539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p:nvPr>
        </p:nvSpPr>
        <p:spPr>
          <a:noFill/>
          <a:ln>
            <a:noFill/>
          </a:ln>
        </p:spPr>
        <p:txBody>
          <a:bodyPr wrap="square" lIns="91440" tIns="45720" rIns="91440" bIns="45720" anchor="t"/>
          <a:lstStyle/>
          <a:p>
            <a:pPr lvl="0" eaLnBrk="1" hangingPunct="1">
              <a:spcBef>
                <a:spcPct val="0"/>
              </a:spcBef>
            </a:pPr>
            <a:endParaRPr lang="en-US" altLang="id-ID" dirty="0"/>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3</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99260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21</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81384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22</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884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23</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209760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4</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21814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5</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41131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6</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9925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7</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28774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8</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192497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9</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63598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pPr lvl="0" algn="r" eaLnBrk="1" hangingPunct="1"/>
              <a:t>10</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34860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lvl="0" eaLnBrk="1" hangingPunct="1"/>
            <a:endParaRPr lang="en-US" altLang="zh-CN" dirty="0"/>
          </a:p>
        </p:txBody>
      </p:sp>
      <p:sp>
        <p:nvSpPr>
          <p:cNvPr id="8" name="Footer Placeholder 7"/>
          <p:cNvSpPr>
            <a:spLocks noGrp="1"/>
          </p:cNvSpPr>
          <p:nvPr>
            <p:ph type="ftr" sz="quarter" idx="11"/>
          </p:nvPr>
        </p:nvSpPr>
        <p:spPr/>
        <p:txBody>
          <a:bodyPr/>
          <a:lstStyle/>
          <a:p>
            <a:pPr lvl="0" eaLnBrk="1" hangingPunct="1"/>
            <a:endParaRPr lang="en-US" altLang="zh-CN" dirty="0"/>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lvl="0" eaLnBrk="1" hangingPunct="1"/>
            <a:endParaRPr lang="en-US" altLang="zh-CN" dirty="0"/>
          </a:p>
        </p:txBody>
      </p:sp>
      <p:sp>
        <p:nvSpPr>
          <p:cNvPr id="4" name="Footer Placeholder 3"/>
          <p:cNvSpPr>
            <a:spLocks noGrp="1"/>
          </p:cNvSpPr>
          <p:nvPr>
            <p:ph type="ftr" sz="quarter" idx="11"/>
          </p:nvPr>
        </p:nvSpPr>
        <p:spPr/>
        <p:txBody>
          <a:bodyPr/>
          <a:lstStyle/>
          <a:p>
            <a:pPr lvl="0" eaLnBrk="1" hangingPunct="1"/>
            <a:endParaRPr lang="en-US" altLang="zh-CN" dirty="0"/>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tLang="zh-CN" dirty="0"/>
          </a:p>
        </p:txBody>
      </p:sp>
      <p:sp>
        <p:nvSpPr>
          <p:cNvPr id="3" name="Footer Placeholder 2"/>
          <p:cNvSpPr>
            <a:spLocks noGrp="1"/>
          </p:cNvSpPr>
          <p:nvPr>
            <p:ph type="ftr" sz="quarter" idx="11"/>
          </p:nvPr>
        </p:nvSpPr>
        <p:spPr/>
        <p:txBody>
          <a:bodyPr/>
          <a:lstStyle/>
          <a:p>
            <a:pPr lvl="0" eaLnBrk="1" hangingPunct="1"/>
            <a:endParaRPr lang="en-US" altLang="zh-CN"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pPr lvl="0" eaLnBrk="1" hangingPunct="1"/>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id-ID"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lstStyle/>
          <a:p>
            <a:pPr lvl="0"/>
            <a:r>
              <a:rPr lang="en-US" altLang="id-ID" dirty="0"/>
              <a:t>Click to edit Master text styles</a:t>
            </a:r>
          </a:p>
          <a:p>
            <a:pPr lvl="1"/>
            <a:r>
              <a:rPr lang="en-US" altLang="id-ID" dirty="0"/>
              <a:t>Second level</a:t>
            </a:r>
          </a:p>
          <a:p>
            <a:pPr lvl="2"/>
            <a:r>
              <a:rPr lang="en-US" altLang="id-ID" dirty="0"/>
              <a:t>Third level</a:t>
            </a:r>
          </a:p>
          <a:p>
            <a:pPr lvl="3"/>
            <a:r>
              <a:rPr lang="en-US" altLang="id-ID" dirty="0"/>
              <a:t>Fourth level</a:t>
            </a:r>
          </a:p>
          <a:p>
            <a:pPr lvl="4"/>
            <a:r>
              <a:rPr lang="en-US" altLang="id-ID"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400">
                <a:latin typeface="Calibri" panose="020F0502020204030204" pitchFamily="34" charset="0"/>
                <a:ea typeface="SimSun" panose="02010600030101010101" pitchFamily="2" charset="-122"/>
              </a:defRPr>
            </a:lvl1pPr>
          </a:lstStyle>
          <a:p>
            <a:pPr lvl="0" eaLnBrk="1" hangingPunct="1"/>
            <a:fld id="{9A0DB2DC-4C9A-4742-B13C-FB6460FD3503}" type="slidenum">
              <a:rPr lang="en-US" altLang="zh-CN" dirty="0"/>
              <a:pPr lvl="0" eaLnBrk="1" hangingPunct="1"/>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p:cNvPicPr>
          <p:nvPr/>
        </p:nvPicPr>
        <p:blipFill>
          <a:blip r:embed="rId2"/>
          <a:srcRect l="1051" r="800" b="504"/>
          <a:stretch>
            <a:fillRect/>
          </a:stretch>
        </p:blipFill>
        <p:spPr>
          <a:xfrm>
            <a:off x="0" y="0"/>
            <a:ext cx="9144000" cy="7145338"/>
          </a:xfrm>
          <a:prstGeom prst="rect">
            <a:avLst/>
          </a:prstGeom>
          <a:noFill/>
          <a:ln w="9525">
            <a:noFill/>
          </a:ln>
        </p:spPr>
      </p:pic>
      <p:sp>
        <p:nvSpPr>
          <p:cNvPr id="3075" name="TextBox 1"/>
          <p:cNvSpPr txBox="1"/>
          <p:nvPr/>
        </p:nvSpPr>
        <p:spPr>
          <a:xfrm>
            <a:off x="3219450" y="2801901"/>
            <a:ext cx="5638800" cy="400110"/>
          </a:xfrm>
          <a:prstGeom prst="rect">
            <a:avLst/>
          </a:prstGeom>
          <a:noFill/>
          <a:ln w="9525">
            <a:noFill/>
          </a:ln>
        </p:spPr>
        <p:txBody>
          <a:bodyPr>
            <a:spAutoFit/>
          </a:bodyPr>
          <a:lstStyle/>
          <a:p>
            <a:pPr algn="ctr" eaLnBrk="1" hangingPunct="1"/>
            <a:r>
              <a:rPr lang="en-US" altLang="zh-CN" sz="2000" b="1" dirty="0" smtClean="0">
                <a:solidFill>
                  <a:schemeClr val="bg1"/>
                </a:solidFill>
                <a:latin typeface="Times New Roman" panose="02020603050405020304" pitchFamily="18" charset="0"/>
                <a:ea typeface="SimSun" panose="02010600030101010101" pitchFamily="2" charset="-122"/>
              </a:rPr>
              <a:t>“</a:t>
            </a:r>
            <a:r>
              <a:rPr lang="en-US" altLang="zh-CN" sz="2000" b="1" dirty="0" err="1" smtClean="0">
                <a:solidFill>
                  <a:schemeClr val="bg1"/>
                </a:solidFill>
                <a:latin typeface="Times New Roman" panose="02020603050405020304" pitchFamily="18" charset="0"/>
                <a:ea typeface="SimSun" panose="02010600030101010101" pitchFamily="2" charset="-122"/>
              </a:rPr>
              <a:t>Prosedur</a:t>
            </a:r>
            <a:r>
              <a:rPr lang="en-US" altLang="zh-CN" sz="2000" b="1" dirty="0" smtClean="0">
                <a:solidFill>
                  <a:schemeClr val="bg1"/>
                </a:solidFill>
                <a:latin typeface="Times New Roman" panose="02020603050405020304" pitchFamily="18" charset="0"/>
                <a:ea typeface="SimSun" panose="02010600030101010101" pitchFamily="2" charset="-122"/>
              </a:rPr>
              <a:t> </a:t>
            </a:r>
            <a:r>
              <a:rPr lang="en-US" altLang="zh-CN" sz="2000" b="1" dirty="0" err="1" smtClean="0">
                <a:solidFill>
                  <a:schemeClr val="bg1"/>
                </a:solidFill>
                <a:latin typeface="Times New Roman" panose="02020603050405020304" pitchFamily="18" charset="0"/>
                <a:ea typeface="SimSun" panose="02010600030101010101" pitchFamily="2" charset="-122"/>
              </a:rPr>
              <a:t>Pengendalian</a:t>
            </a:r>
            <a:r>
              <a:rPr lang="en-US" altLang="zh-CN" sz="2000" b="1" dirty="0" smtClean="0">
                <a:solidFill>
                  <a:schemeClr val="bg1"/>
                </a:solidFill>
                <a:latin typeface="Times New Roman" panose="02020603050405020304" pitchFamily="18" charset="0"/>
                <a:ea typeface="SimSun" panose="02010600030101010101" pitchFamily="2" charset="-122"/>
              </a:rPr>
              <a:t> </a:t>
            </a:r>
            <a:r>
              <a:rPr lang="en-US" altLang="zh-CN" sz="2000" b="1" dirty="0" err="1" smtClean="0">
                <a:solidFill>
                  <a:schemeClr val="bg1"/>
                </a:solidFill>
                <a:latin typeface="Times New Roman" panose="02020603050405020304" pitchFamily="18" charset="0"/>
                <a:ea typeface="SimSun" panose="02010600030101010101" pitchFamily="2" charset="-122"/>
              </a:rPr>
              <a:t>Infeksi</a:t>
            </a:r>
            <a:r>
              <a:rPr lang="en-US" altLang="zh-CN" sz="2000" b="1" dirty="0" smtClean="0">
                <a:solidFill>
                  <a:schemeClr val="bg1"/>
                </a:solidFill>
                <a:latin typeface="Times New Roman" panose="02020603050405020304" pitchFamily="18" charset="0"/>
                <a:ea typeface="SimSun" panose="02010600030101010101" pitchFamily="2" charset="-122"/>
              </a:rPr>
              <a:t> </a:t>
            </a:r>
            <a:r>
              <a:rPr lang="en-US" altLang="zh-CN" sz="2000" b="1" dirty="0" err="1" smtClean="0">
                <a:solidFill>
                  <a:schemeClr val="bg1"/>
                </a:solidFill>
                <a:latin typeface="Times New Roman" panose="02020603050405020304" pitchFamily="18" charset="0"/>
                <a:ea typeface="SimSun" panose="02010600030101010101" pitchFamily="2" charset="-122"/>
              </a:rPr>
              <a:t>Nosokomial</a:t>
            </a:r>
            <a:r>
              <a:rPr lang="en-US" altLang="zh-CN" sz="2000" b="1" dirty="0" smtClean="0">
                <a:solidFill>
                  <a:schemeClr val="bg1"/>
                </a:solidFill>
                <a:latin typeface="Times New Roman" panose="02020603050405020304" pitchFamily="18" charset="0"/>
                <a:ea typeface="SimSun" panose="02010600030101010101" pitchFamily="2" charset="-122"/>
              </a:rPr>
              <a:t>”</a:t>
            </a:r>
            <a:endParaRPr lang="id-ID" altLang="zh-CN" sz="2000" b="1" dirty="0">
              <a:solidFill>
                <a:schemeClr val="bg1"/>
              </a:solidFill>
              <a:latin typeface="Times New Roman" panose="02020603050405020304" pitchFamily="18" charset="0"/>
              <a:ea typeface="SimSun" panose="02010600030101010101" pitchFamily="2" charset="-122"/>
            </a:endParaRPr>
          </a:p>
        </p:txBody>
      </p:sp>
      <p:sp>
        <p:nvSpPr>
          <p:cNvPr id="3077" name="Rectangle 4"/>
          <p:cNvSpPr/>
          <p:nvPr/>
        </p:nvSpPr>
        <p:spPr>
          <a:xfrm>
            <a:off x="2952750" y="3657594"/>
            <a:ext cx="6172200" cy="1631216"/>
          </a:xfrm>
          <a:prstGeom prst="rect">
            <a:avLst/>
          </a:prstGeom>
          <a:noFill/>
          <a:ln w="9525">
            <a:noFill/>
          </a:ln>
        </p:spPr>
        <p:txBody>
          <a:bodyPr>
            <a:spAutoFit/>
          </a:bodyPr>
          <a:lstStyle/>
          <a:p>
            <a:pPr algn="ctr" eaLnBrk="1" hangingPunct="1"/>
            <a:r>
              <a:rPr lang="en-US" altLang="id-ID" sz="2000" b="1" dirty="0">
                <a:solidFill>
                  <a:schemeClr val="bg1"/>
                </a:solidFill>
                <a:latin typeface="Times New Roman" panose="02020603050405020304" pitchFamily="18" charset="0"/>
                <a:cs typeface="Times New Roman" panose="02020603050405020304" pitchFamily="18" charset="0"/>
              </a:rPr>
              <a:t>PERTEMUAN </a:t>
            </a:r>
            <a:r>
              <a:rPr lang="id-ID" altLang="id-ID" sz="2000" b="1" dirty="0">
                <a:solidFill>
                  <a:schemeClr val="bg1"/>
                </a:solidFill>
                <a:latin typeface="Times New Roman" panose="02020603050405020304" pitchFamily="18" charset="0"/>
                <a:cs typeface="Times New Roman" panose="02020603050405020304" pitchFamily="18" charset="0"/>
              </a:rPr>
              <a:t>KE  </a:t>
            </a:r>
            <a:r>
              <a:rPr lang="en-US" altLang="id-ID" sz="2000" b="1" dirty="0" smtClean="0">
                <a:solidFill>
                  <a:schemeClr val="bg1"/>
                </a:solidFill>
                <a:latin typeface="Times New Roman" panose="02020603050405020304" pitchFamily="18" charset="0"/>
                <a:cs typeface="Times New Roman" panose="02020603050405020304" pitchFamily="18" charset="0"/>
              </a:rPr>
              <a:t>8</a:t>
            </a:r>
            <a:endParaRPr lang="en-US" altLang="id-ID" sz="2000"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zh-CN" sz="2000" b="1" dirty="0" err="1">
                <a:solidFill>
                  <a:schemeClr val="bg1"/>
                </a:solidFill>
                <a:latin typeface="Times New Roman" panose="02020603050405020304" pitchFamily="18" charset="0"/>
                <a:ea typeface="SimSun" panose="02010600030101010101" pitchFamily="2" charset="-122"/>
              </a:rPr>
              <a:t>Ety</a:t>
            </a:r>
            <a:r>
              <a:rPr lang="en-US" altLang="zh-CN" sz="2000" b="1" dirty="0">
                <a:solidFill>
                  <a:schemeClr val="bg1"/>
                </a:solidFill>
                <a:latin typeface="Times New Roman" panose="02020603050405020304" pitchFamily="18" charset="0"/>
                <a:ea typeface="SimSun" panose="02010600030101010101" pitchFamily="2" charset="-122"/>
              </a:rPr>
              <a:t> </a:t>
            </a:r>
            <a:r>
              <a:rPr lang="en-US" altLang="zh-CN" sz="2000" b="1" dirty="0" err="1">
                <a:solidFill>
                  <a:schemeClr val="bg1"/>
                </a:solidFill>
                <a:latin typeface="Times New Roman" panose="02020603050405020304" pitchFamily="18" charset="0"/>
                <a:ea typeface="SimSun" panose="02010600030101010101" pitchFamily="2" charset="-122"/>
              </a:rPr>
              <a:t>Nurhayati</a:t>
            </a:r>
            <a:r>
              <a:rPr lang="en-US" altLang="zh-CN" sz="2000" b="1" dirty="0">
                <a:solidFill>
                  <a:schemeClr val="bg1"/>
                </a:solidFill>
                <a:latin typeface="Times New Roman" panose="02020603050405020304" pitchFamily="18" charset="0"/>
                <a:ea typeface="SimSun" panose="02010600030101010101" pitchFamily="2" charset="-122"/>
              </a:rPr>
              <a:t> </a:t>
            </a:r>
            <a:r>
              <a:rPr lang="en-US" altLang="zh-CN" sz="2000" b="1" dirty="0" err="1">
                <a:solidFill>
                  <a:schemeClr val="bg1"/>
                </a:solidFill>
                <a:latin typeface="Times New Roman" panose="02020603050405020304" pitchFamily="18" charset="0"/>
                <a:ea typeface="SimSun" panose="02010600030101010101" pitchFamily="2" charset="-122"/>
              </a:rPr>
              <a:t>S.Kp</a:t>
            </a:r>
            <a:r>
              <a:rPr lang="en-US" altLang="zh-CN" sz="2000" b="1" dirty="0">
                <a:solidFill>
                  <a:schemeClr val="bg1"/>
                </a:solidFill>
                <a:latin typeface="Times New Roman" panose="02020603050405020304" pitchFamily="18" charset="0"/>
                <a:ea typeface="SimSun" panose="02010600030101010101" pitchFamily="2" charset="-122"/>
              </a:rPr>
              <a:t>., </a:t>
            </a:r>
            <a:r>
              <a:rPr lang="en-US" altLang="zh-CN" sz="2000" b="1" dirty="0" err="1">
                <a:solidFill>
                  <a:schemeClr val="bg1"/>
                </a:solidFill>
                <a:latin typeface="Times New Roman" panose="02020603050405020304" pitchFamily="18" charset="0"/>
                <a:ea typeface="SimSun" panose="02010600030101010101" pitchFamily="2" charset="-122"/>
              </a:rPr>
              <a:t>M.Kep</a:t>
            </a:r>
            <a:r>
              <a:rPr lang="en-US" altLang="zh-CN" sz="2000" b="1" dirty="0">
                <a:solidFill>
                  <a:schemeClr val="bg1"/>
                </a:solidFill>
                <a:latin typeface="Times New Roman" panose="02020603050405020304" pitchFamily="18" charset="0"/>
                <a:ea typeface="SimSun" panose="02010600030101010101" pitchFamily="2" charset="-122"/>
              </a:rPr>
              <a:t>., </a:t>
            </a:r>
            <a:r>
              <a:rPr lang="en-US" altLang="zh-CN" sz="2000" b="1" dirty="0" err="1">
                <a:solidFill>
                  <a:schemeClr val="bg1"/>
                </a:solidFill>
                <a:latin typeface="Times New Roman" panose="02020603050405020304" pitchFamily="18" charset="0"/>
                <a:ea typeface="SimSun" panose="02010600030101010101" pitchFamily="2" charset="-122"/>
              </a:rPr>
              <a:t>Ns.Sp.Kep.Mat</a:t>
            </a:r>
            <a:endParaRPr lang="en-US" altLang="zh-CN" sz="2000" b="1" dirty="0">
              <a:solidFill>
                <a:schemeClr val="bg1"/>
              </a:solidFill>
              <a:latin typeface="Times New Roman" panose="02020603050405020304" pitchFamily="18" charset="0"/>
              <a:ea typeface="SimSun" panose="02010600030101010101" pitchFamily="2" charset="-122"/>
            </a:endParaRPr>
          </a:p>
          <a:p>
            <a:pPr algn="ctr" eaLnBrk="1" hangingPunct="1"/>
            <a:r>
              <a:rPr lang="en-US" altLang="zh-CN" sz="2000" b="1" dirty="0">
                <a:solidFill>
                  <a:schemeClr val="bg1"/>
                </a:solidFill>
                <a:latin typeface="Times New Roman" panose="02020603050405020304" pitchFamily="18" charset="0"/>
                <a:ea typeface="SimSun" panose="02010600030101010101" pitchFamily="2" charset="-122"/>
              </a:rPr>
              <a:t>ILMU KEPERAWATAN </a:t>
            </a:r>
            <a:r>
              <a:rPr lang="id-ID" altLang="zh-CN" sz="2000" b="1" dirty="0">
                <a:solidFill>
                  <a:schemeClr val="bg1"/>
                </a:solidFill>
                <a:latin typeface="Times New Roman" panose="02020603050405020304" pitchFamily="18" charset="0"/>
                <a:ea typeface="SimSun" panose="02010600030101010101" pitchFamily="2" charset="-122"/>
              </a:rPr>
              <a:t> 2018 </a:t>
            </a:r>
            <a:endParaRPr lang="id-ID" altLang="id-ID" sz="2000"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id-ID" sz="2000" b="1" dirty="0">
                <a:solidFill>
                  <a:schemeClr val="bg1"/>
                </a:solidFill>
                <a:latin typeface="Times New Roman" panose="02020603050405020304" pitchFamily="18" charset="0"/>
                <a:cs typeface="Times New Roman" panose="02020603050405020304" pitchFamily="18" charset="0"/>
              </a:rPr>
              <a:t> FAKULTAS </a:t>
            </a:r>
            <a:r>
              <a:rPr lang="en-US" altLang="zh-CN" sz="2000" b="1" dirty="0">
                <a:solidFill>
                  <a:schemeClr val="bg1"/>
                </a:solidFill>
                <a:latin typeface="Times New Roman" panose="02020603050405020304" pitchFamily="18" charset="0"/>
                <a:ea typeface="SimSun" panose="02010600030101010101" pitchFamily="2" charset="-122"/>
              </a:rPr>
              <a:t>ILMU-ILMU KESEHATAN</a:t>
            </a:r>
            <a:endParaRPr lang="en-US" altLang="zh-CN" b="1" dirty="0">
              <a:solidFill>
                <a:schemeClr val="bg1"/>
              </a:solidFill>
              <a:latin typeface="Times New Roman" panose="02020603050405020304" pitchFamily="18" charset="0"/>
              <a:ea typeface="SimSun" panose="02010600030101010101" pitchFamily="2" charset="-122"/>
            </a:endParaRPr>
          </a:p>
          <a:p>
            <a:pPr algn="ctr" eaLnBrk="1" hangingPunct="1"/>
            <a:endParaRPr lang="en-US" altLang="zh-CN" sz="2000" b="1" dirty="0">
              <a:solidFill>
                <a:schemeClr val="bg1"/>
              </a:solidFill>
              <a:latin typeface="Times New Roman" panose="02020603050405020304" pitchFamily="18" charset="0"/>
              <a:ea typeface="SimSun" panose="02010600030101010101" pitchFamily="2" charset="-122"/>
            </a:endParaRPr>
          </a:p>
        </p:txBody>
      </p:sp>
      <p:sp>
        <p:nvSpPr>
          <p:cNvPr id="6" name="Cloud 5">
            <a:hlinkClick r:id="" action="ppaction://hlinkshowjump?jump=nextslide"/>
            <a:hlinkHover r:id="" action="ppaction://hlinkshowjump?jump=nextslide"/>
          </p:cNvPr>
          <p:cNvSpPr/>
          <p:nvPr/>
        </p:nvSpPr>
        <p:spPr>
          <a:xfrm>
            <a:off x="6645572" y="5568716"/>
            <a:ext cx="2232248" cy="122413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Times New Roman" panose="02020603050405020304" pitchFamily="18" charset="0"/>
                <a:cs typeface="Times New Roman" panose="02020603050405020304" pitchFamily="18" charset="0"/>
                <a:hlinkClick r:id="" action="ppaction://hlinkshowjump?jump=nextslide"/>
              </a:rPr>
              <a:t>NEXT</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51727" y="499492"/>
            <a:ext cx="8229600" cy="1143000"/>
          </a:xfrm>
        </p:spPr>
        <p:txBody>
          <a:bodyPr/>
          <a:lstStyle/>
          <a:p>
            <a:r>
              <a:rPr lang="en-US" sz="2800" b="1" dirty="0" smtClean="0">
                <a:latin typeface="Times New Roman" panose="02020603050405020304" pitchFamily="18" charset="0"/>
                <a:cs typeface="Times New Roman" panose="02020603050405020304" pitchFamily="18" charset="0"/>
              </a:rPr>
              <a:t>D. </a:t>
            </a:r>
            <a:r>
              <a:rPr lang="en-US" sz="2800" b="1" dirty="0" err="1">
                <a:latin typeface="Times New Roman" panose="02020603050405020304" pitchFamily="18" charset="0"/>
                <a:cs typeface="Times New Roman" panose="02020603050405020304" pitchFamily="18" charset="0"/>
              </a:rPr>
              <a:t>Faktor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Resiko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 Single Corner Rectangle 2"/>
          <p:cNvSpPr/>
          <p:nvPr/>
        </p:nvSpPr>
        <p:spPr>
          <a:xfrm>
            <a:off x="451727" y="1277888"/>
            <a:ext cx="6552728" cy="1728192"/>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Menurut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Hasbi</a:t>
            </a:r>
            <a:r>
              <a:rPr lang="en-US" dirty="0">
                <a:latin typeface="Times New Roman" panose="02020603050405020304" pitchFamily="18" charset="0"/>
                <a:cs typeface="Times New Roman" panose="02020603050405020304" pitchFamily="18" charset="0"/>
              </a:rPr>
              <a:t> Ibrahim (2011), </a:t>
            </a:r>
            <a:r>
              <a:rPr lang="en-US" dirty="0" err="1">
                <a:latin typeface="Times New Roman" panose="02020603050405020304" pitchFamily="18" charset="0"/>
                <a:cs typeface="Times New Roman" panose="02020603050405020304" pitchFamily="18" charset="0"/>
              </a:rPr>
              <a:t>penularan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nosokominal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umumnya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dipengaruhi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faktor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a:t>
            </a:r>
          </a:p>
          <a:p>
            <a:pPr lvl="0" algn="just"/>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Sumber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penularan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mikroorganisme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penyebab</a:t>
            </a:r>
            <a:endParaRPr lang="en-US"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2. Tuan </a:t>
            </a:r>
            <a:r>
              <a:rPr lang="en-US" dirty="0" err="1">
                <a:latin typeface="Times New Roman" panose="02020603050405020304" pitchFamily="18" charset="0"/>
                <a:cs typeface="Times New Roman" panose="02020603050405020304" pitchFamily="18" charset="0"/>
              </a:rPr>
              <a:t>rumah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suseptibel</a:t>
            </a:r>
            <a:endParaRPr lang="en-US"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3. Cara </a:t>
            </a:r>
            <a:r>
              <a:rPr lang="en-US" dirty="0" err="1">
                <a:latin typeface="Times New Roman" panose="02020603050405020304" pitchFamily="18" charset="0"/>
                <a:cs typeface="Times New Roman" panose="02020603050405020304" pitchFamily="18" charset="0"/>
              </a:rPr>
              <a:t>penularan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mikroerganisme</a:t>
            </a:r>
            <a:endParaRPr lang="en-US" dirty="0">
              <a:latin typeface="Times New Roman" panose="02020603050405020304" pitchFamily="18" charset="0"/>
              <a:cs typeface="Times New Roman" panose="02020603050405020304" pitchFamily="18" charset="0"/>
            </a:endParaRPr>
          </a:p>
        </p:txBody>
      </p:sp>
      <p:sp>
        <p:nvSpPr>
          <p:cNvPr id="7" name="Round Single Corner Rectangle 6"/>
          <p:cNvSpPr/>
          <p:nvPr/>
        </p:nvSpPr>
        <p:spPr>
          <a:xfrm>
            <a:off x="1157996" y="3145532"/>
            <a:ext cx="6552728" cy="1728192"/>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flora endogen </a:t>
            </a:r>
            <a:r>
              <a:rPr lang="en-US" dirty="0" err="1">
                <a:latin typeface="Times New Roman" panose="02020603050405020304" pitchFamily="18" charset="0"/>
                <a:cs typeface="Times New Roman" panose="02020603050405020304" pitchFamily="18" charset="0"/>
              </a:rPr>
              <a:t>penderita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benda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benda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lingkungan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termasuk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obatan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kedokteran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terkontaminasi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6853205"/>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3250"/>
                            </p:stCondLst>
                            <p:childTnLst>
                              <p:par>
                                <p:cTn id="13" presetID="8" presetClass="emph" presetSubtype="0" fill="hold" grpId="0" nodeType="afterEffect">
                                  <p:stCondLst>
                                    <p:cond delay="0"/>
                                  </p:stCondLst>
                                  <p:childTnLst>
                                    <p:animRot by="21600000">
                                      <p:cBhvr>
                                        <p:cTn id="14" dur="12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503040" y="913284"/>
            <a:ext cx="8229600" cy="1143000"/>
          </a:xfrm>
        </p:spPr>
        <p:txBody>
          <a:bodyPr/>
          <a:lstStyle/>
          <a:p>
            <a:pPr lvl="0"/>
            <a:r>
              <a:rPr lang="en-US" sz="2800" b="1" dirty="0" smtClean="0">
                <a:latin typeface="Times New Roman" panose="02020603050405020304" pitchFamily="18" charset="0"/>
                <a:cs typeface="Times New Roman" panose="02020603050405020304" pitchFamily="18" charset="0"/>
              </a:rPr>
              <a:t>E. </a:t>
            </a:r>
            <a:r>
              <a:rPr lang="en-US" sz="2800" b="1" dirty="0" err="1">
                <a:latin typeface="Times New Roman" panose="02020603050405020304" pitchFamily="18" charset="0"/>
                <a:cs typeface="Times New Roman" panose="02020603050405020304" pitchFamily="18" charset="0"/>
              </a:rPr>
              <a:t>Faktor</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faktor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ekstrinsik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pada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7196410" y="5055707"/>
            <a:ext cx="1913823" cy="122889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7" name="Content Placeholder 6"/>
          <p:cNvSpPr>
            <a:spLocks noGrp="1"/>
          </p:cNvSpPr>
          <p:nvPr>
            <p:ph idx="1"/>
          </p:nvPr>
        </p:nvSpPr>
        <p:spPr>
          <a:xfrm>
            <a:off x="2980212" y="2433722"/>
            <a:ext cx="2578349" cy="1656420"/>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07000"/>
              </a:lnSpc>
              <a:spcAft>
                <a:spcPts val="800"/>
              </a:spcAft>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Penderita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perawatan</a:t>
            </a:r>
            <a:endParaRPr lang="en-US" sz="1800" dirty="0">
              <a:effectLst/>
              <a:ea typeface="Calibri" panose="020F0502020204030204" pitchFamily="34" charset="0"/>
              <a:cs typeface="Times New Roman" panose="02020603050405020304" pitchFamily="18" charset="0"/>
            </a:endParaRPr>
          </a:p>
        </p:txBody>
      </p:sp>
      <p:sp>
        <p:nvSpPr>
          <p:cNvPr id="8" name="Left Arrow 7"/>
          <p:cNvSpPr/>
          <p:nvPr/>
        </p:nvSpPr>
        <p:spPr>
          <a:xfrm rot="20228737">
            <a:off x="5490625" y="2374710"/>
            <a:ext cx="895350" cy="383468"/>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Arrow 8"/>
          <p:cNvSpPr/>
          <p:nvPr/>
        </p:nvSpPr>
        <p:spPr>
          <a:xfrm>
            <a:off x="5619014" y="3043187"/>
            <a:ext cx="1039799" cy="435994"/>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rot="1284658">
            <a:off x="5411262" y="3785295"/>
            <a:ext cx="1054076" cy="404791"/>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rot="20443702">
            <a:off x="6345216" y="1530102"/>
            <a:ext cx="1702389" cy="983115"/>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Petugas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Dokter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perawat,dll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ounded Rectangle 11"/>
          <p:cNvSpPr/>
          <p:nvPr/>
        </p:nvSpPr>
        <p:spPr>
          <a:xfrm>
            <a:off x="6810056" y="3027376"/>
            <a:ext cx="1922584" cy="657225"/>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Peralatan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material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medis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ounded Rectangle 12"/>
          <p:cNvSpPr/>
          <p:nvPr/>
        </p:nvSpPr>
        <p:spPr>
          <a:xfrm rot="1161290">
            <a:off x="6423234" y="4211956"/>
            <a:ext cx="1547355" cy="65722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minuman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Left Arrow 13"/>
          <p:cNvSpPr/>
          <p:nvPr/>
        </p:nvSpPr>
        <p:spPr>
          <a:xfrm rot="12355814">
            <a:off x="2180504" y="2328067"/>
            <a:ext cx="968375" cy="437674"/>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 Arrow 14"/>
          <p:cNvSpPr/>
          <p:nvPr/>
        </p:nvSpPr>
        <p:spPr>
          <a:xfrm rot="9083737">
            <a:off x="2145155" y="4008049"/>
            <a:ext cx="1059227" cy="451285"/>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Left Arrow 15"/>
          <p:cNvSpPr/>
          <p:nvPr/>
        </p:nvSpPr>
        <p:spPr>
          <a:xfrm rot="10800000">
            <a:off x="1790748" y="3043187"/>
            <a:ext cx="1110967" cy="464745"/>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ounded Rectangle 16"/>
          <p:cNvSpPr/>
          <p:nvPr/>
        </p:nvSpPr>
        <p:spPr>
          <a:xfrm rot="1496846">
            <a:off x="687338" y="1693046"/>
            <a:ext cx="1510855" cy="65722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Penderita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lain</a:t>
            </a:r>
          </a:p>
        </p:txBody>
      </p:sp>
      <p:sp>
        <p:nvSpPr>
          <p:cNvPr id="18" name="Rounded Rectangle 17"/>
          <p:cNvSpPr/>
          <p:nvPr/>
        </p:nvSpPr>
        <p:spPr>
          <a:xfrm>
            <a:off x="128619" y="3004783"/>
            <a:ext cx="1547512" cy="657225"/>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Lingkungan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ounded Rectangle 18"/>
          <p:cNvSpPr/>
          <p:nvPr/>
        </p:nvSpPr>
        <p:spPr>
          <a:xfrm rot="20129192">
            <a:off x="540724" y="4556556"/>
            <a:ext cx="1665797" cy="65722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Pengunjung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keluarga</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004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wipe(down)">
                                      <p:cBhvr>
                                        <p:cTn id="11" dur="580">
                                          <p:stCondLst>
                                            <p:cond delay="0"/>
                                          </p:stCondLst>
                                        </p:cTn>
                                        <p:tgtEl>
                                          <p:spTgt spid="7">
                                            <p:bg/>
                                          </p:spTgt>
                                        </p:tgtEl>
                                      </p:cBhvr>
                                    </p:animEffect>
                                    <p:anim calcmode="lin" valueType="num">
                                      <p:cBhvr>
                                        <p:cTn id="12"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bg/>
                                          </p:spTgt>
                                        </p:tgtEl>
                                      </p:cBhvr>
                                      <p:to x="100000" y="60000"/>
                                    </p:animScale>
                                    <p:animScale>
                                      <p:cBhvr>
                                        <p:cTn id="18" dur="166" decel="50000">
                                          <p:stCondLst>
                                            <p:cond delay="676"/>
                                          </p:stCondLst>
                                        </p:cTn>
                                        <p:tgtEl>
                                          <p:spTgt spid="7">
                                            <p:bg/>
                                          </p:spTgt>
                                        </p:tgtEl>
                                      </p:cBhvr>
                                      <p:to x="100000" y="100000"/>
                                    </p:animScale>
                                    <p:animScale>
                                      <p:cBhvr>
                                        <p:cTn id="19" dur="26">
                                          <p:stCondLst>
                                            <p:cond delay="1312"/>
                                          </p:stCondLst>
                                        </p:cTn>
                                        <p:tgtEl>
                                          <p:spTgt spid="7">
                                            <p:bg/>
                                          </p:spTgt>
                                        </p:tgtEl>
                                      </p:cBhvr>
                                      <p:to x="100000" y="80000"/>
                                    </p:animScale>
                                    <p:animScale>
                                      <p:cBhvr>
                                        <p:cTn id="20" dur="166" decel="50000">
                                          <p:stCondLst>
                                            <p:cond delay="1338"/>
                                          </p:stCondLst>
                                        </p:cTn>
                                        <p:tgtEl>
                                          <p:spTgt spid="7">
                                            <p:bg/>
                                          </p:spTgt>
                                        </p:tgtEl>
                                      </p:cBhvr>
                                      <p:to x="100000" y="100000"/>
                                    </p:animScale>
                                    <p:animScale>
                                      <p:cBhvr>
                                        <p:cTn id="21" dur="26">
                                          <p:stCondLst>
                                            <p:cond delay="1642"/>
                                          </p:stCondLst>
                                        </p:cTn>
                                        <p:tgtEl>
                                          <p:spTgt spid="7">
                                            <p:bg/>
                                          </p:spTgt>
                                        </p:tgtEl>
                                      </p:cBhvr>
                                      <p:to x="100000" y="90000"/>
                                    </p:animScale>
                                    <p:animScale>
                                      <p:cBhvr>
                                        <p:cTn id="22" dur="166" decel="50000">
                                          <p:stCondLst>
                                            <p:cond delay="1668"/>
                                          </p:stCondLst>
                                        </p:cTn>
                                        <p:tgtEl>
                                          <p:spTgt spid="7">
                                            <p:bg/>
                                          </p:spTgt>
                                        </p:tgtEl>
                                      </p:cBhvr>
                                      <p:to x="100000" y="100000"/>
                                    </p:animScale>
                                    <p:animScale>
                                      <p:cBhvr>
                                        <p:cTn id="23" dur="26">
                                          <p:stCondLst>
                                            <p:cond delay="1808"/>
                                          </p:stCondLst>
                                        </p:cTn>
                                        <p:tgtEl>
                                          <p:spTgt spid="7">
                                            <p:bg/>
                                          </p:spTgt>
                                        </p:tgtEl>
                                      </p:cBhvr>
                                      <p:to x="100000" y="95000"/>
                                    </p:animScale>
                                    <p:animScale>
                                      <p:cBhvr>
                                        <p:cTn id="24" dur="166" decel="50000">
                                          <p:stCondLst>
                                            <p:cond delay="1834"/>
                                          </p:stCondLst>
                                        </p:cTn>
                                        <p:tgtEl>
                                          <p:spTgt spid="7">
                                            <p:bg/>
                                          </p:spTgt>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80">
                                          <p:stCondLst>
                                            <p:cond delay="0"/>
                                          </p:stCondLst>
                                        </p:cTn>
                                        <p:tgtEl>
                                          <p:spTgt spid="7">
                                            <p:txEl>
                                              <p:pRg st="0" end="0"/>
                                            </p:txEl>
                                          </p:spTgt>
                                        </p:tgtEl>
                                      </p:cBhvr>
                                    </p:animEffect>
                                    <p:anim calcmode="lin" valueType="num">
                                      <p:cBhvr>
                                        <p:cTn id="29"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xEl>
                                              <p:pRg st="0" end="0"/>
                                            </p:txEl>
                                          </p:spTgt>
                                        </p:tgtEl>
                                      </p:cBhvr>
                                      <p:to x="100000" y="60000"/>
                                    </p:animScale>
                                    <p:animScale>
                                      <p:cBhvr>
                                        <p:cTn id="35" dur="166" decel="50000">
                                          <p:stCondLst>
                                            <p:cond delay="676"/>
                                          </p:stCondLst>
                                        </p:cTn>
                                        <p:tgtEl>
                                          <p:spTgt spid="7">
                                            <p:txEl>
                                              <p:pRg st="0" end="0"/>
                                            </p:txEl>
                                          </p:spTgt>
                                        </p:tgtEl>
                                      </p:cBhvr>
                                      <p:to x="100000" y="100000"/>
                                    </p:animScale>
                                    <p:animScale>
                                      <p:cBhvr>
                                        <p:cTn id="36" dur="26">
                                          <p:stCondLst>
                                            <p:cond delay="1312"/>
                                          </p:stCondLst>
                                        </p:cTn>
                                        <p:tgtEl>
                                          <p:spTgt spid="7">
                                            <p:txEl>
                                              <p:pRg st="0" end="0"/>
                                            </p:txEl>
                                          </p:spTgt>
                                        </p:tgtEl>
                                      </p:cBhvr>
                                      <p:to x="100000" y="80000"/>
                                    </p:animScale>
                                    <p:animScale>
                                      <p:cBhvr>
                                        <p:cTn id="37" dur="166" decel="50000">
                                          <p:stCondLst>
                                            <p:cond delay="1338"/>
                                          </p:stCondLst>
                                        </p:cTn>
                                        <p:tgtEl>
                                          <p:spTgt spid="7">
                                            <p:txEl>
                                              <p:pRg st="0" end="0"/>
                                            </p:txEl>
                                          </p:spTgt>
                                        </p:tgtEl>
                                      </p:cBhvr>
                                      <p:to x="100000" y="100000"/>
                                    </p:animScale>
                                    <p:animScale>
                                      <p:cBhvr>
                                        <p:cTn id="38" dur="26">
                                          <p:stCondLst>
                                            <p:cond delay="1642"/>
                                          </p:stCondLst>
                                        </p:cTn>
                                        <p:tgtEl>
                                          <p:spTgt spid="7">
                                            <p:txEl>
                                              <p:pRg st="0" end="0"/>
                                            </p:txEl>
                                          </p:spTgt>
                                        </p:tgtEl>
                                      </p:cBhvr>
                                      <p:to x="100000" y="90000"/>
                                    </p:animScale>
                                    <p:animScale>
                                      <p:cBhvr>
                                        <p:cTn id="39" dur="166" decel="50000">
                                          <p:stCondLst>
                                            <p:cond delay="1668"/>
                                          </p:stCondLst>
                                        </p:cTn>
                                        <p:tgtEl>
                                          <p:spTgt spid="7">
                                            <p:txEl>
                                              <p:pRg st="0" end="0"/>
                                            </p:txEl>
                                          </p:spTgt>
                                        </p:tgtEl>
                                      </p:cBhvr>
                                      <p:to x="100000" y="100000"/>
                                    </p:animScale>
                                    <p:animScale>
                                      <p:cBhvr>
                                        <p:cTn id="40" dur="26">
                                          <p:stCondLst>
                                            <p:cond delay="1808"/>
                                          </p:stCondLst>
                                        </p:cTn>
                                        <p:tgtEl>
                                          <p:spTgt spid="7">
                                            <p:txEl>
                                              <p:pRg st="0" end="0"/>
                                            </p:txEl>
                                          </p:spTgt>
                                        </p:tgtEl>
                                      </p:cBhvr>
                                      <p:to x="100000" y="95000"/>
                                    </p:animScale>
                                    <p:animScale>
                                      <p:cBhvr>
                                        <p:cTn id="41" dur="166" decel="50000">
                                          <p:stCondLst>
                                            <p:cond delay="1834"/>
                                          </p:stCondLst>
                                        </p:cTn>
                                        <p:tgtEl>
                                          <p:spTgt spid="7">
                                            <p:txEl>
                                              <p:pRg st="0" end="0"/>
                                            </p:txEl>
                                          </p:spTgt>
                                        </p:tgtEl>
                                      </p:cBhvr>
                                      <p:to x="100000" y="100000"/>
                                    </p:animScale>
                                  </p:childTnLst>
                                </p:cTn>
                              </p:par>
                            </p:childTnLst>
                          </p:cTn>
                        </p:par>
                        <p:par>
                          <p:cTn id="42" fill="hold">
                            <p:stCondLst>
                              <p:cond delay="6000"/>
                            </p:stCondLst>
                            <p:childTnLst>
                              <p:par>
                                <p:cTn id="43" presetID="26"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par>
                          <p:cTn id="59" fill="hold">
                            <p:stCondLst>
                              <p:cond delay="8000"/>
                            </p:stCondLst>
                            <p:childTnLst>
                              <p:par>
                                <p:cTn id="60" presetID="26"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80">
                                          <p:stCondLst>
                                            <p:cond delay="0"/>
                                          </p:stCondLst>
                                        </p:cTn>
                                        <p:tgtEl>
                                          <p:spTgt spid="12"/>
                                        </p:tgtEl>
                                      </p:cBhvr>
                                    </p:animEffect>
                                    <p:anim calcmode="lin" valueType="num">
                                      <p:cBhvr>
                                        <p:cTn id="6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8" dur="26">
                                          <p:stCondLst>
                                            <p:cond delay="650"/>
                                          </p:stCondLst>
                                        </p:cTn>
                                        <p:tgtEl>
                                          <p:spTgt spid="12"/>
                                        </p:tgtEl>
                                      </p:cBhvr>
                                      <p:to x="100000" y="60000"/>
                                    </p:animScale>
                                    <p:animScale>
                                      <p:cBhvr>
                                        <p:cTn id="69" dur="166" decel="50000">
                                          <p:stCondLst>
                                            <p:cond delay="676"/>
                                          </p:stCondLst>
                                        </p:cTn>
                                        <p:tgtEl>
                                          <p:spTgt spid="12"/>
                                        </p:tgtEl>
                                      </p:cBhvr>
                                      <p:to x="100000" y="100000"/>
                                    </p:animScale>
                                    <p:animScale>
                                      <p:cBhvr>
                                        <p:cTn id="70" dur="26">
                                          <p:stCondLst>
                                            <p:cond delay="1312"/>
                                          </p:stCondLst>
                                        </p:cTn>
                                        <p:tgtEl>
                                          <p:spTgt spid="12"/>
                                        </p:tgtEl>
                                      </p:cBhvr>
                                      <p:to x="100000" y="80000"/>
                                    </p:animScale>
                                    <p:animScale>
                                      <p:cBhvr>
                                        <p:cTn id="71" dur="166" decel="50000">
                                          <p:stCondLst>
                                            <p:cond delay="1338"/>
                                          </p:stCondLst>
                                        </p:cTn>
                                        <p:tgtEl>
                                          <p:spTgt spid="12"/>
                                        </p:tgtEl>
                                      </p:cBhvr>
                                      <p:to x="100000" y="100000"/>
                                    </p:animScale>
                                    <p:animScale>
                                      <p:cBhvr>
                                        <p:cTn id="72" dur="26">
                                          <p:stCondLst>
                                            <p:cond delay="1642"/>
                                          </p:stCondLst>
                                        </p:cTn>
                                        <p:tgtEl>
                                          <p:spTgt spid="12"/>
                                        </p:tgtEl>
                                      </p:cBhvr>
                                      <p:to x="100000" y="90000"/>
                                    </p:animScale>
                                    <p:animScale>
                                      <p:cBhvr>
                                        <p:cTn id="73" dur="166" decel="50000">
                                          <p:stCondLst>
                                            <p:cond delay="1668"/>
                                          </p:stCondLst>
                                        </p:cTn>
                                        <p:tgtEl>
                                          <p:spTgt spid="12"/>
                                        </p:tgtEl>
                                      </p:cBhvr>
                                      <p:to x="100000" y="100000"/>
                                    </p:animScale>
                                    <p:animScale>
                                      <p:cBhvr>
                                        <p:cTn id="74" dur="26">
                                          <p:stCondLst>
                                            <p:cond delay="1808"/>
                                          </p:stCondLst>
                                        </p:cTn>
                                        <p:tgtEl>
                                          <p:spTgt spid="12"/>
                                        </p:tgtEl>
                                      </p:cBhvr>
                                      <p:to x="100000" y="95000"/>
                                    </p:animScale>
                                    <p:animScale>
                                      <p:cBhvr>
                                        <p:cTn id="75" dur="166" decel="50000">
                                          <p:stCondLst>
                                            <p:cond delay="1834"/>
                                          </p:stCondLst>
                                        </p:cTn>
                                        <p:tgtEl>
                                          <p:spTgt spid="12"/>
                                        </p:tgtEl>
                                      </p:cBhvr>
                                      <p:to x="100000" y="100000"/>
                                    </p:animScale>
                                  </p:childTnLst>
                                </p:cTn>
                              </p:par>
                            </p:childTnLst>
                          </p:cTn>
                        </p:par>
                        <p:par>
                          <p:cTn id="76" fill="hold">
                            <p:stCondLst>
                              <p:cond delay="10000"/>
                            </p:stCondLst>
                            <p:childTnLst>
                              <p:par>
                                <p:cTn id="77" presetID="26"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par>
                          <p:cTn id="93" fill="hold">
                            <p:stCondLst>
                              <p:cond delay="12000"/>
                            </p:stCondLst>
                            <p:childTnLst>
                              <p:par>
                                <p:cTn id="94" presetID="26" presetClass="entr" presetSubtype="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80">
                                          <p:stCondLst>
                                            <p:cond delay="0"/>
                                          </p:stCondLst>
                                        </p:cTn>
                                        <p:tgtEl>
                                          <p:spTgt spid="17"/>
                                        </p:tgtEl>
                                      </p:cBhvr>
                                    </p:animEffect>
                                    <p:anim calcmode="lin" valueType="num">
                                      <p:cBhvr>
                                        <p:cTn id="9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2" dur="26">
                                          <p:stCondLst>
                                            <p:cond delay="650"/>
                                          </p:stCondLst>
                                        </p:cTn>
                                        <p:tgtEl>
                                          <p:spTgt spid="17"/>
                                        </p:tgtEl>
                                      </p:cBhvr>
                                      <p:to x="100000" y="60000"/>
                                    </p:animScale>
                                    <p:animScale>
                                      <p:cBhvr>
                                        <p:cTn id="103" dur="166" decel="50000">
                                          <p:stCondLst>
                                            <p:cond delay="676"/>
                                          </p:stCondLst>
                                        </p:cTn>
                                        <p:tgtEl>
                                          <p:spTgt spid="17"/>
                                        </p:tgtEl>
                                      </p:cBhvr>
                                      <p:to x="100000" y="100000"/>
                                    </p:animScale>
                                    <p:animScale>
                                      <p:cBhvr>
                                        <p:cTn id="104" dur="26">
                                          <p:stCondLst>
                                            <p:cond delay="1312"/>
                                          </p:stCondLst>
                                        </p:cTn>
                                        <p:tgtEl>
                                          <p:spTgt spid="17"/>
                                        </p:tgtEl>
                                      </p:cBhvr>
                                      <p:to x="100000" y="80000"/>
                                    </p:animScale>
                                    <p:animScale>
                                      <p:cBhvr>
                                        <p:cTn id="105" dur="166" decel="50000">
                                          <p:stCondLst>
                                            <p:cond delay="1338"/>
                                          </p:stCondLst>
                                        </p:cTn>
                                        <p:tgtEl>
                                          <p:spTgt spid="17"/>
                                        </p:tgtEl>
                                      </p:cBhvr>
                                      <p:to x="100000" y="100000"/>
                                    </p:animScale>
                                    <p:animScale>
                                      <p:cBhvr>
                                        <p:cTn id="106" dur="26">
                                          <p:stCondLst>
                                            <p:cond delay="1642"/>
                                          </p:stCondLst>
                                        </p:cTn>
                                        <p:tgtEl>
                                          <p:spTgt spid="17"/>
                                        </p:tgtEl>
                                      </p:cBhvr>
                                      <p:to x="100000" y="90000"/>
                                    </p:animScale>
                                    <p:animScale>
                                      <p:cBhvr>
                                        <p:cTn id="107" dur="166" decel="50000">
                                          <p:stCondLst>
                                            <p:cond delay="1668"/>
                                          </p:stCondLst>
                                        </p:cTn>
                                        <p:tgtEl>
                                          <p:spTgt spid="17"/>
                                        </p:tgtEl>
                                      </p:cBhvr>
                                      <p:to x="100000" y="100000"/>
                                    </p:animScale>
                                    <p:animScale>
                                      <p:cBhvr>
                                        <p:cTn id="108" dur="26">
                                          <p:stCondLst>
                                            <p:cond delay="1808"/>
                                          </p:stCondLst>
                                        </p:cTn>
                                        <p:tgtEl>
                                          <p:spTgt spid="17"/>
                                        </p:tgtEl>
                                      </p:cBhvr>
                                      <p:to x="100000" y="95000"/>
                                    </p:animScale>
                                    <p:animScale>
                                      <p:cBhvr>
                                        <p:cTn id="109" dur="166" decel="50000">
                                          <p:stCondLst>
                                            <p:cond delay="1834"/>
                                          </p:stCondLst>
                                        </p:cTn>
                                        <p:tgtEl>
                                          <p:spTgt spid="17"/>
                                        </p:tgtEl>
                                      </p:cBhvr>
                                      <p:to x="100000" y="100000"/>
                                    </p:animScale>
                                  </p:childTnLst>
                                </p:cTn>
                              </p:par>
                            </p:childTnLst>
                          </p:cTn>
                        </p:par>
                        <p:par>
                          <p:cTn id="110" fill="hold">
                            <p:stCondLst>
                              <p:cond delay="14000"/>
                            </p:stCondLst>
                            <p:childTnLst>
                              <p:par>
                                <p:cTn id="111" presetID="26" presetClass="entr" presetSubtype="0"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down)">
                                      <p:cBhvr>
                                        <p:cTn id="113" dur="580">
                                          <p:stCondLst>
                                            <p:cond delay="0"/>
                                          </p:stCondLst>
                                        </p:cTn>
                                        <p:tgtEl>
                                          <p:spTgt spid="18"/>
                                        </p:tgtEl>
                                      </p:cBhvr>
                                    </p:animEffect>
                                    <p:anim calcmode="lin" valueType="num">
                                      <p:cBhvr>
                                        <p:cTn id="1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9" dur="26">
                                          <p:stCondLst>
                                            <p:cond delay="650"/>
                                          </p:stCondLst>
                                        </p:cTn>
                                        <p:tgtEl>
                                          <p:spTgt spid="18"/>
                                        </p:tgtEl>
                                      </p:cBhvr>
                                      <p:to x="100000" y="60000"/>
                                    </p:animScale>
                                    <p:animScale>
                                      <p:cBhvr>
                                        <p:cTn id="120" dur="166" decel="50000">
                                          <p:stCondLst>
                                            <p:cond delay="676"/>
                                          </p:stCondLst>
                                        </p:cTn>
                                        <p:tgtEl>
                                          <p:spTgt spid="18"/>
                                        </p:tgtEl>
                                      </p:cBhvr>
                                      <p:to x="100000" y="100000"/>
                                    </p:animScale>
                                    <p:animScale>
                                      <p:cBhvr>
                                        <p:cTn id="121" dur="26">
                                          <p:stCondLst>
                                            <p:cond delay="1312"/>
                                          </p:stCondLst>
                                        </p:cTn>
                                        <p:tgtEl>
                                          <p:spTgt spid="18"/>
                                        </p:tgtEl>
                                      </p:cBhvr>
                                      <p:to x="100000" y="80000"/>
                                    </p:animScale>
                                    <p:animScale>
                                      <p:cBhvr>
                                        <p:cTn id="122" dur="166" decel="50000">
                                          <p:stCondLst>
                                            <p:cond delay="1338"/>
                                          </p:stCondLst>
                                        </p:cTn>
                                        <p:tgtEl>
                                          <p:spTgt spid="18"/>
                                        </p:tgtEl>
                                      </p:cBhvr>
                                      <p:to x="100000" y="100000"/>
                                    </p:animScale>
                                    <p:animScale>
                                      <p:cBhvr>
                                        <p:cTn id="123" dur="26">
                                          <p:stCondLst>
                                            <p:cond delay="1642"/>
                                          </p:stCondLst>
                                        </p:cTn>
                                        <p:tgtEl>
                                          <p:spTgt spid="18"/>
                                        </p:tgtEl>
                                      </p:cBhvr>
                                      <p:to x="100000" y="90000"/>
                                    </p:animScale>
                                    <p:animScale>
                                      <p:cBhvr>
                                        <p:cTn id="124" dur="166" decel="50000">
                                          <p:stCondLst>
                                            <p:cond delay="1668"/>
                                          </p:stCondLst>
                                        </p:cTn>
                                        <p:tgtEl>
                                          <p:spTgt spid="18"/>
                                        </p:tgtEl>
                                      </p:cBhvr>
                                      <p:to x="100000" y="100000"/>
                                    </p:animScale>
                                    <p:animScale>
                                      <p:cBhvr>
                                        <p:cTn id="125" dur="26">
                                          <p:stCondLst>
                                            <p:cond delay="1808"/>
                                          </p:stCondLst>
                                        </p:cTn>
                                        <p:tgtEl>
                                          <p:spTgt spid="18"/>
                                        </p:tgtEl>
                                      </p:cBhvr>
                                      <p:to x="100000" y="95000"/>
                                    </p:animScale>
                                    <p:animScale>
                                      <p:cBhvr>
                                        <p:cTn id="126" dur="166" decel="50000">
                                          <p:stCondLst>
                                            <p:cond delay="1834"/>
                                          </p:stCondLst>
                                        </p:cTn>
                                        <p:tgtEl>
                                          <p:spTgt spid="18"/>
                                        </p:tgtEl>
                                      </p:cBhvr>
                                      <p:to x="100000" y="100000"/>
                                    </p:animScale>
                                  </p:childTnLst>
                                </p:cTn>
                              </p:par>
                            </p:childTnLst>
                          </p:cTn>
                        </p:par>
                        <p:par>
                          <p:cTn id="127" fill="hold">
                            <p:stCondLst>
                              <p:cond delay="16000"/>
                            </p:stCondLst>
                            <p:childTnLst>
                              <p:par>
                                <p:cTn id="128" presetID="26" presetClass="entr" presetSubtype="0" fill="hold" grpId="0" nodeType="after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wipe(down)">
                                      <p:cBhvr>
                                        <p:cTn id="130" dur="580">
                                          <p:stCondLst>
                                            <p:cond delay="0"/>
                                          </p:stCondLst>
                                        </p:cTn>
                                        <p:tgtEl>
                                          <p:spTgt spid="19"/>
                                        </p:tgtEl>
                                      </p:cBhvr>
                                    </p:animEffect>
                                    <p:anim calcmode="lin" valueType="num">
                                      <p:cBhvr>
                                        <p:cTn id="1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6" dur="26">
                                          <p:stCondLst>
                                            <p:cond delay="650"/>
                                          </p:stCondLst>
                                        </p:cTn>
                                        <p:tgtEl>
                                          <p:spTgt spid="19"/>
                                        </p:tgtEl>
                                      </p:cBhvr>
                                      <p:to x="100000" y="60000"/>
                                    </p:animScale>
                                    <p:animScale>
                                      <p:cBhvr>
                                        <p:cTn id="137" dur="166" decel="50000">
                                          <p:stCondLst>
                                            <p:cond delay="676"/>
                                          </p:stCondLst>
                                        </p:cTn>
                                        <p:tgtEl>
                                          <p:spTgt spid="19"/>
                                        </p:tgtEl>
                                      </p:cBhvr>
                                      <p:to x="100000" y="100000"/>
                                    </p:animScale>
                                    <p:animScale>
                                      <p:cBhvr>
                                        <p:cTn id="138" dur="26">
                                          <p:stCondLst>
                                            <p:cond delay="1312"/>
                                          </p:stCondLst>
                                        </p:cTn>
                                        <p:tgtEl>
                                          <p:spTgt spid="19"/>
                                        </p:tgtEl>
                                      </p:cBhvr>
                                      <p:to x="100000" y="80000"/>
                                    </p:animScale>
                                    <p:animScale>
                                      <p:cBhvr>
                                        <p:cTn id="139" dur="166" decel="50000">
                                          <p:stCondLst>
                                            <p:cond delay="1338"/>
                                          </p:stCondLst>
                                        </p:cTn>
                                        <p:tgtEl>
                                          <p:spTgt spid="19"/>
                                        </p:tgtEl>
                                      </p:cBhvr>
                                      <p:to x="100000" y="100000"/>
                                    </p:animScale>
                                    <p:animScale>
                                      <p:cBhvr>
                                        <p:cTn id="140" dur="26">
                                          <p:stCondLst>
                                            <p:cond delay="1642"/>
                                          </p:stCondLst>
                                        </p:cTn>
                                        <p:tgtEl>
                                          <p:spTgt spid="19"/>
                                        </p:tgtEl>
                                      </p:cBhvr>
                                      <p:to x="100000" y="90000"/>
                                    </p:animScale>
                                    <p:animScale>
                                      <p:cBhvr>
                                        <p:cTn id="141" dur="166" decel="50000">
                                          <p:stCondLst>
                                            <p:cond delay="1668"/>
                                          </p:stCondLst>
                                        </p:cTn>
                                        <p:tgtEl>
                                          <p:spTgt spid="19"/>
                                        </p:tgtEl>
                                      </p:cBhvr>
                                      <p:to x="100000" y="100000"/>
                                    </p:animScale>
                                    <p:animScale>
                                      <p:cBhvr>
                                        <p:cTn id="142" dur="26">
                                          <p:stCondLst>
                                            <p:cond delay="1808"/>
                                          </p:stCondLst>
                                        </p:cTn>
                                        <p:tgtEl>
                                          <p:spTgt spid="19"/>
                                        </p:tgtEl>
                                      </p:cBhvr>
                                      <p:to x="100000" y="95000"/>
                                    </p:animScale>
                                    <p:animScale>
                                      <p:cBhvr>
                                        <p:cTn id="143"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P spid="11" grpId="0" animBg="1"/>
      <p:bldP spid="12" grpId="0" animBg="1"/>
      <p:bldP spid="13"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323528" y="1340768"/>
            <a:ext cx="8229600" cy="33843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d-ID" dirty="0">
                <a:latin typeface="Times New Roman" panose="02020603050405020304" pitchFamily="18" charset="0"/>
                <a:cs typeface="Times New Roman" panose="02020603050405020304" pitchFamily="18" charset="0"/>
              </a:rPr>
              <a:t>Dalam mengendalikan infeksi nosokomial di Rumah Sakit, ada tiga hal yang perlu ada dalam program pengendalian infeksi nosokomial, diantaranya:</a:t>
            </a:r>
            <a:endParaRPr lang="en-US"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1. </a:t>
            </a:r>
            <a:r>
              <a:rPr lang="id-ID" dirty="0" smtClean="0">
                <a:latin typeface="Times New Roman" panose="02020603050405020304" pitchFamily="18" charset="0"/>
                <a:cs typeface="Times New Roman" panose="02020603050405020304" pitchFamily="18" charset="0"/>
              </a:rPr>
              <a:t>Adanya </a:t>
            </a:r>
            <a:r>
              <a:rPr lang="id-ID" dirty="0">
                <a:latin typeface="Times New Roman" panose="02020603050405020304" pitchFamily="18" charset="0"/>
                <a:cs typeface="Times New Roman" panose="02020603050405020304" pitchFamily="18" charset="0"/>
              </a:rPr>
              <a:t>sistem surveinal yang mantap</a:t>
            </a:r>
            <a:endParaRPr lang="en-US" dirty="0">
              <a:latin typeface="Times New Roman" panose="02020603050405020304" pitchFamily="18" charset="0"/>
              <a:cs typeface="Times New Roman" panose="02020603050405020304" pitchFamily="18" charset="0"/>
            </a:endParaRPr>
          </a:p>
          <a:p>
            <a:pPr algn="just"/>
            <a:r>
              <a:rPr lang="id-ID" dirty="0">
                <a:latin typeface="Times New Roman" panose="02020603050405020304" pitchFamily="18" charset="0"/>
                <a:cs typeface="Times New Roman" panose="02020603050405020304" pitchFamily="18" charset="0"/>
              </a:rPr>
              <a:t>Surveinal suatu penyakit adalah tindakan pengamatan yang sistematik, dan dilakukan secara terus menerus terhadap penyakit tersebut </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2. </a:t>
            </a:r>
            <a:r>
              <a:rPr lang="id-ID" dirty="0" smtClean="0">
                <a:latin typeface="Times New Roman" panose="02020603050405020304" pitchFamily="18" charset="0"/>
                <a:cs typeface="Times New Roman" panose="02020603050405020304" pitchFamily="18" charset="0"/>
              </a:rPr>
              <a:t>Adanya </a:t>
            </a:r>
            <a:r>
              <a:rPr lang="id-ID" dirty="0">
                <a:latin typeface="Times New Roman" panose="02020603050405020304" pitchFamily="18" charset="0"/>
                <a:cs typeface="Times New Roman" panose="02020603050405020304" pitchFamily="18" charset="0"/>
              </a:rPr>
              <a:t>peraturan yang jelas, dan tegas serta dapat dilaksanakan dengan tujuan untuk mengurangi risiko terjadinya infeksi.</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3. </a:t>
            </a:r>
            <a:r>
              <a:rPr lang="id-ID" dirty="0" smtClean="0">
                <a:latin typeface="Times New Roman" panose="02020603050405020304" pitchFamily="18" charset="0"/>
                <a:cs typeface="Times New Roman" panose="02020603050405020304" pitchFamily="18" charset="0"/>
              </a:rPr>
              <a:t>Peraturan-peraturan </a:t>
            </a:r>
            <a:r>
              <a:rPr lang="id-ID" dirty="0">
                <a:latin typeface="Times New Roman" panose="02020603050405020304" pitchFamily="18" charset="0"/>
                <a:cs typeface="Times New Roman" panose="02020603050405020304" pitchFamily="18" charset="0"/>
              </a:rPr>
              <a:t>ini merupakan standar yang harus dijalankan setelah dimengerti oleh </a:t>
            </a:r>
            <a:r>
              <a:rPr lang="id-ID" dirty="0" smtClean="0">
                <a:latin typeface="Times New Roman" panose="02020603050405020304" pitchFamily="18" charset="0"/>
                <a:cs typeface="Times New Roman" panose="02020603050405020304" pitchFamily="18" charset="0"/>
              </a:rPr>
              <a:t>petugas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4. </a:t>
            </a:r>
            <a:r>
              <a:rPr lang="id-ID" dirty="0" smtClean="0">
                <a:latin typeface="Times New Roman" panose="02020603050405020304" pitchFamily="18" charset="0"/>
                <a:cs typeface="Times New Roman" panose="02020603050405020304" pitchFamily="18" charset="0"/>
              </a:rPr>
              <a:t>Adanya </a:t>
            </a:r>
            <a:r>
              <a:rPr lang="id-ID" dirty="0">
                <a:latin typeface="Times New Roman" panose="02020603050405020304" pitchFamily="18" charset="0"/>
                <a:cs typeface="Times New Roman" panose="02020603050405020304" pitchFamily="18" charset="0"/>
              </a:rPr>
              <a:t>program pendidikan yang terus menerus bagi semua petugas rumah sakit </a:t>
            </a:r>
            <a:r>
              <a:rPr lang="id-ID" dirty="0" smtClean="0">
                <a:latin typeface="Times New Roman" panose="02020603050405020304" pitchFamily="18" charset="0"/>
                <a:cs typeface="Times New Roman" panose="02020603050405020304" pitchFamily="18" charset="0"/>
              </a:rPr>
              <a:t>denga</a:t>
            </a:r>
            <a:r>
              <a:rPr lang="en-US" dirty="0" smtClean="0">
                <a:latin typeface="Times New Roman" panose="02020603050405020304" pitchFamily="18" charset="0"/>
                <a:cs typeface="Times New Roman" panose="02020603050405020304" pitchFamily="18" charset="0"/>
              </a:rPr>
              <a:t>n</a:t>
            </a:r>
            <a:r>
              <a:rPr lang="id-ID" dirty="0" smtClean="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tujuan mengembalikan sikap mental yang benar dalam merawat penderita</a:t>
            </a:r>
            <a:r>
              <a:rPr lang="id-ID"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563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250" fill="hold"/>
                                        <p:tgtEl>
                                          <p:spTgt spid="3"/>
                                        </p:tgtEl>
                                        <p:attrNameLst>
                                          <p:attrName>ppt_w</p:attrName>
                                        </p:attrNameLst>
                                      </p:cBhvr>
                                      <p:tavLst>
                                        <p:tav tm="0">
                                          <p:val>
                                            <p:fltVal val="0"/>
                                          </p:val>
                                        </p:tav>
                                        <p:tav tm="100000">
                                          <p:val>
                                            <p:strVal val="#ppt_w"/>
                                          </p:val>
                                        </p:tav>
                                      </p:tavLst>
                                    </p:anim>
                                    <p:anim calcmode="lin" valueType="num">
                                      <p:cBhvr>
                                        <p:cTn id="14" dur="1250" fill="hold"/>
                                        <p:tgtEl>
                                          <p:spTgt spid="3"/>
                                        </p:tgtEl>
                                        <p:attrNameLst>
                                          <p:attrName>ppt_h</p:attrName>
                                        </p:attrNameLst>
                                      </p:cBhvr>
                                      <p:tavLst>
                                        <p:tav tm="0">
                                          <p:val>
                                            <p:fltVal val="0"/>
                                          </p:val>
                                        </p:tav>
                                        <p:tav tm="100000">
                                          <p:val>
                                            <p:strVal val="#ppt_h"/>
                                          </p:val>
                                        </p:tav>
                                      </p:tavLst>
                                    </p:anim>
                                    <p:anim calcmode="lin" valueType="num">
                                      <p:cBhvr>
                                        <p:cTn id="15" dur="1250" fill="hold"/>
                                        <p:tgtEl>
                                          <p:spTgt spid="3"/>
                                        </p:tgtEl>
                                        <p:attrNameLst>
                                          <p:attrName>style.rotation</p:attrName>
                                        </p:attrNameLst>
                                      </p:cBhvr>
                                      <p:tavLst>
                                        <p:tav tm="0">
                                          <p:val>
                                            <p:fltVal val="90"/>
                                          </p:val>
                                        </p:tav>
                                        <p:tav tm="100000">
                                          <p:val>
                                            <p:fltVal val="0"/>
                                          </p:val>
                                        </p:tav>
                                      </p:tavLst>
                                    </p:anim>
                                    <p:animEffect transition="in" filter="fade">
                                      <p:cBhvr>
                                        <p:cTn id="1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323528" y="1268760"/>
            <a:ext cx="8064896" cy="8700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Komponen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pencegahan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pengendalian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nosokomial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tindakan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mencakup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kegiatan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berikut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23528" y="2318507"/>
            <a:ext cx="4464496" cy="32707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lgn="just">
              <a:buAutoNum type="arabicPeriod"/>
            </a:pPr>
            <a:r>
              <a:rPr lang="en-US" dirty="0" err="1" smtClean="0">
                <a:latin typeface="Times New Roman" panose="02020603050405020304" pitchFamily="18" charset="0"/>
                <a:cs typeface="Times New Roman" panose="02020603050405020304" pitchFamily="18" charset="0"/>
              </a:rPr>
              <a:t>Mencuci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Mencuci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sebaiknya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air yang </a:t>
            </a:r>
            <a:r>
              <a:rPr lang="en-US" dirty="0" err="1">
                <a:latin typeface="Times New Roman" panose="02020603050405020304" pitchFamily="18" charset="0"/>
                <a:cs typeface="Times New Roman" panose="02020603050405020304" pitchFamily="18" charset="0"/>
              </a:rPr>
              <a:t>mengalir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sabun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digosokkan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selama</a:t>
            </a:r>
            <a:r>
              <a:rPr lang="en-US" dirty="0">
                <a:latin typeface="Times New Roman" panose="02020603050405020304" pitchFamily="18" charset="0"/>
                <a:cs typeface="Times New Roman" panose="02020603050405020304" pitchFamily="18" charset="0"/>
              </a:rPr>
              <a:t> 15-20 </a:t>
            </a:r>
            <a:r>
              <a:rPr lang="en-US" dirty="0" err="1">
                <a:latin typeface="Times New Roman" panose="02020603050405020304" pitchFamily="18" charset="0"/>
                <a:cs typeface="Times New Roman" panose="02020603050405020304" pitchFamily="18" charset="0"/>
              </a:rPr>
              <a:t>detik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Mencuci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air </a:t>
            </a:r>
            <a:r>
              <a:rPr lang="en-US" dirty="0" err="1">
                <a:latin typeface="Times New Roman" panose="02020603050405020304" pitchFamily="18" charset="0"/>
                <a:cs typeface="Times New Roman" panose="02020603050405020304" pitchFamily="18" charset="0"/>
              </a:rPr>
              <a:t>bersih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efektifnya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mencuci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antimikroba</a:t>
            </a:r>
            <a:r>
              <a:rPr lang="en-US" dirty="0">
                <a:latin typeface="Times New Roman" panose="02020603050405020304" pitchFamily="18" charset="0"/>
                <a:cs typeface="Times New Roman" panose="02020603050405020304" pitchFamily="18" charset="0"/>
              </a:rPr>
              <a:t>. </a:t>
            </a:r>
          </a:p>
          <a:p>
            <a:pPr algn="just"/>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2318507"/>
            <a:ext cx="2448272" cy="2475656"/>
          </a:xfrm>
          <a:prstGeom prst="rect">
            <a:avLst/>
          </a:prstGeom>
        </p:spPr>
      </p:pic>
    </p:spTree>
    <p:extLst>
      <p:ext uri="{BB962C8B-B14F-4D97-AF65-F5344CB8AC3E}">
        <p14:creationId xmlns:p14="http://schemas.microsoft.com/office/powerpoint/2010/main" val="4122201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4000"/>
                            </p:stCondLst>
                            <p:childTnLst>
                              <p:par>
                                <p:cTn id="22" presetID="6"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357383" y="1262782"/>
            <a:ext cx="6950921" cy="9480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dirty="0" smtClean="0"/>
              <a:t>2. </a:t>
            </a:r>
            <a:r>
              <a:rPr lang="en-US" dirty="0" err="1" smtClean="0">
                <a:latin typeface="Times New Roman" panose="02020603050405020304" pitchFamily="18" charset="0"/>
                <a:cs typeface="Times New Roman" panose="02020603050405020304" pitchFamily="18" charset="0"/>
              </a:rPr>
              <a:t>Penggunaan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diri</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APD</a:t>
            </a:r>
          </a:p>
          <a:p>
            <a:pPr lvl="0"/>
            <a:r>
              <a:rPr lang="en-US" dirty="0" err="1"/>
              <a:t>Alat</a:t>
            </a:r>
            <a:r>
              <a:rPr lang="en-US" dirty="0"/>
              <a:t> </a:t>
            </a:r>
            <a:r>
              <a:rPr lang="en-US" dirty="0" err="1"/>
              <a:t>pelindung</a:t>
            </a:r>
            <a:r>
              <a:rPr lang="en-US" dirty="0"/>
              <a:t> </a:t>
            </a:r>
            <a:r>
              <a:rPr lang="en-US" dirty="0" err="1"/>
              <a:t>diri</a:t>
            </a:r>
            <a:r>
              <a:rPr lang="en-US" dirty="0"/>
              <a:t> yang paling </a:t>
            </a:r>
            <a:r>
              <a:rPr lang="en-US" dirty="0" err="1"/>
              <a:t>baik</a:t>
            </a:r>
            <a:r>
              <a:rPr lang="en-US" dirty="0"/>
              <a:t> </a:t>
            </a:r>
            <a:r>
              <a:rPr lang="en-US" dirty="0" err="1"/>
              <a:t>adalah</a:t>
            </a:r>
            <a:r>
              <a:rPr lang="en-US" dirty="0"/>
              <a:t> </a:t>
            </a:r>
            <a:r>
              <a:rPr lang="en-US" dirty="0" err="1" smtClean="0"/>
              <a:t>terbuat</a:t>
            </a:r>
            <a:r>
              <a:rPr lang="en-US" dirty="0" smtClean="0"/>
              <a:t> </a:t>
            </a:r>
            <a:r>
              <a:rPr lang="en-US" dirty="0" err="1" smtClean="0"/>
              <a:t>dari</a:t>
            </a:r>
            <a:r>
              <a:rPr lang="en-US" dirty="0" smtClean="0"/>
              <a:t> </a:t>
            </a:r>
            <a:r>
              <a:rPr lang="en-US" dirty="0" err="1"/>
              <a:t>bahan</a:t>
            </a:r>
            <a:r>
              <a:rPr lang="en-US" dirty="0"/>
              <a:t> </a:t>
            </a:r>
            <a:r>
              <a:rPr lang="en-US" dirty="0" err="1"/>
              <a:t>sintetik</a:t>
            </a:r>
            <a:r>
              <a:rPr lang="en-US" dirty="0"/>
              <a:t> yang </a:t>
            </a:r>
            <a:r>
              <a:rPr lang="en-US" dirty="0" err="1"/>
              <a:t>tidak</a:t>
            </a:r>
            <a:r>
              <a:rPr lang="en-US" dirty="0"/>
              <a:t> </a:t>
            </a:r>
            <a:r>
              <a:rPr lang="en-US" dirty="0" err="1"/>
              <a:t>tembus</a:t>
            </a:r>
            <a:r>
              <a:rPr lang="en-US" dirty="0"/>
              <a:t> </a:t>
            </a:r>
            <a:r>
              <a:rPr lang="en-US" dirty="0" err="1"/>
              <a:t>oleh</a:t>
            </a:r>
            <a:r>
              <a:rPr lang="en-US" dirty="0"/>
              <a:t> </a:t>
            </a:r>
            <a:r>
              <a:rPr lang="en-US" dirty="0" err="1" smtClean="0"/>
              <a:t>cairan</a:t>
            </a:r>
            <a:r>
              <a:rPr lang="en-US" dirty="0" smtClean="0"/>
              <a:t>.</a:t>
            </a:r>
            <a:endParaRPr lang="en-US"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69534" y="2936898"/>
            <a:ext cx="4680520" cy="25624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Sarung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Sarung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penghalang</a:t>
            </a:r>
            <a:r>
              <a:rPr lang="en-US" dirty="0">
                <a:latin typeface="Times New Roman" panose="02020603050405020304" pitchFamily="18" charset="0"/>
                <a:cs typeface="Times New Roman" panose="02020603050405020304" pitchFamily="18" charset="0"/>
              </a:rPr>
              <a:t> (Barrier) yang paling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mecegah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penyebaran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setiap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pasien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upaya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menghindari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kontaminasi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silang</a:t>
            </a:r>
            <a:r>
              <a:rPr lang="en-US" dirty="0">
                <a:latin typeface="Times New Roman" panose="02020603050405020304" pitchFamily="18" charset="0"/>
                <a:cs typeface="Times New Roman" panose="02020603050405020304" pitchFamily="18" charset="0"/>
              </a:rPr>
              <a:t>. </a:t>
            </a:r>
          </a:p>
        </p:txBody>
      </p:sp>
      <p:cxnSp>
        <p:nvCxnSpPr>
          <p:cNvPr id="9" name="Straight Arrow Connector 8"/>
          <p:cNvCxnSpPr/>
          <p:nvPr/>
        </p:nvCxnSpPr>
        <p:spPr>
          <a:xfrm>
            <a:off x="3563888" y="2210841"/>
            <a:ext cx="0" cy="6420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366" y="2579890"/>
            <a:ext cx="2143125" cy="2143125"/>
          </a:xfrm>
          <a:prstGeom prst="rect">
            <a:avLst/>
          </a:prstGeom>
        </p:spPr>
      </p:pic>
    </p:spTree>
    <p:extLst>
      <p:ext uri="{BB962C8B-B14F-4D97-AF65-F5344CB8AC3E}">
        <p14:creationId xmlns:p14="http://schemas.microsoft.com/office/powerpoint/2010/main" val="82727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par>
                          <p:cTn id="18" fill="hold">
                            <p:stCondLst>
                              <p:cond delay="5000"/>
                            </p:stCondLst>
                            <p:childTnLst>
                              <p:par>
                                <p:cTn id="19" presetID="26"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731897"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395536" y="1258575"/>
            <a:ext cx="4824536" cy="23822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B. Masker</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Masker </a:t>
            </a:r>
            <a:r>
              <a:rPr lang="en-US" dirty="0" err="1">
                <a:latin typeface="Times New Roman" panose="02020603050405020304" pitchFamily="18" charset="0"/>
                <a:cs typeface="Times New Roman" panose="02020603050405020304" pitchFamily="18" charset="0"/>
              </a:rPr>
              <a:t>dipakai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mencegah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percikan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cairan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memasuki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hidung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cipratan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keluar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sewaktu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berbicara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mencegah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partikel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udara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droplet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penyakit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Tuberkulosis</a:t>
            </a:r>
            <a:r>
              <a:rPr lang="en-US"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632" y="1435026"/>
            <a:ext cx="2143125" cy="2143125"/>
          </a:xfrm>
          <a:prstGeom prst="rect">
            <a:avLst/>
          </a:prstGeom>
        </p:spPr>
      </p:pic>
      <p:sp>
        <p:nvSpPr>
          <p:cNvPr id="10" name="Rounded Rectangle 9"/>
          <p:cNvSpPr/>
          <p:nvPr/>
        </p:nvSpPr>
        <p:spPr>
          <a:xfrm>
            <a:off x="179512" y="3753036"/>
            <a:ext cx="4172521" cy="25202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wajah</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wajah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dipakai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memiliki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kemungkinan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terkena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percikan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cairan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jernih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mudah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berembun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menyebabkan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distorsi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penutup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disampingnya</a:t>
            </a:r>
            <a:r>
              <a:rPr lang="en-US" dirty="0">
                <a:latin typeface="Times New Roman" panose="02020603050405020304" pitchFamily="18" charset="0"/>
                <a:cs typeface="Times New Roman" panose="02020603050405020304" pitchFamily="18" charset="0"/>
              </a:rPr>
              <a:t>.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762" y="4349786"/>
            <a:ext cx="1971706" cy="14233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034998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4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6000"/>
                            </p:stCondLst>
                            <p:childTnLst>
                              <p:par>
                                <p:cTn id="45" presetID="26"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childTnLst>
                          </p:cTn>
                        </p:par>
                        <p:par>
                          <p:cTn id="61" fill="hold">
                            <p:stCondLst>
                              <p:cond delay="8000"/>
                            </p:stCondLst>
                            <p:childTnLst>
                              <p:par>
                                <p:cTn id="62" presetID="26"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80">
                                          <p:stCondLst>
                                            <p:cond delay="0"/>
                                          </p:stCondLst>
                                        </p:cTn>
                                        <p:tgtEl>
                                          <p:spTgt spid="10"/>
                                        </p:tgtEl>
                                      </p:cBhvr>
                                    </p:animEffect>
                                    <p:anim calcmode="lin" valueType="num">
                                      <p:cBhvr>
                                        <p:cTn id="6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0" dur="26">
                                          <p:stCondLst>
                                            <p:cond delay="650"/>
                                          </p:stCondLst>
                                        </p:cTn>
                                        <p:tgtEl>
                                          <p:spTgt spid="10"/>
                                        </p:tgtEl>
                                      </p:cBhvr>
                                      <p:to x="100000" y="60000"/>
                                    </p:animScale>
                                    <p:animScale>
                                      <p:cBhvr>
                                        <p:cTn id="71" dur="166" decel="50000">
                                          <p:stCondLst>
                                            <p:cond delay="676"/>
                                          </p:stCondLst>
                                        </p:cTn>
                                        <p:tgtEl>
                                          <p:spTgt spid="10"/>
                                        </p:tgtEl>
                                      </p:cBhvr>
                                      <p:to x="100000" y="100000"/>
                                    </p:animScale>
                                    <p:animScale>
                                      <p:cBhvr>
                                        <p:cTn id="72" dur="26">
                                          <p:stCondLst>
                                            <p:cond delay="1312"/>
                                          </p:stCondLst>
                                        </p:cTn>
                                        <p:tgtEl>
                                          <p:spTgt spid="10"/>
                                        </p:tgtEl>
                                      </p:cBhvr>
                                      <p:to x="100000" y="80000"/>
                                    </p:animScale>
                                    <p:animScale>
                                      <p:cBhvr>
                                        <p:cTn id="73" dur="166" decel="50000">
                                          <p:stCondLst>
                                            <p:cond delay="1338"/>
                                          </p:stCondLst>
                                        </p:cTn>
                                        <p:tgtEl>
                                          <p:spTgt spid="10"/>
                                        </p:tgtEl>
                                      </p:cBhvr>
                                      <p:to x="100000" y="100000"/>
                                    </p:animScale>
                                    <p:animScale>
                                      <p:cBhvr>
                                        <p:cTn id="74" dur="26">
                                          <p:stCondLst>
                                            <p:cond delay="1642"/>
                                          </p:stCondLst>
                                        </p:cTn>
                                        <p:tgtEl>
                                          <p:spTgt spid="10"/>
                                        </p:tgtEl>
                                      </p:cBhvr>
                                      <p:to x="100000" y="90000"/>
                                    </p:animScale>
                                    <p:animScale>
                                      <p:cBhvr>
                                        <p:cTn id="75" dur="166" decel="50000">
                                          <p:stCondLst>
                                            <p:cond delay="1668"/>
                                          </p:stCondLst>
                                        </p:cTn>
                                        <p:tgtEl>
                                          <p:spTgt spid="10"/>
                                        </p:tgtEl>
                                      </p:cBhvr>
                                      <p:to x="100000" y="100000"/>
                                    </p:animScale>
                                    <p:animScale>
                                      <p:cBhvr>
                                        <p:cTn id="76" dur="26">
                                          <p:stCondLst>
                                            <p:cond delay="1808"/>
                                          </p:stCondLst>
                                        </p:cTn>
                                        <p:tgtEl>
                                          <p:spTgt spid="10"/>
                                        </p:tgtEl>
                                      </p:cBhvr>
                                      <p:to x="100000" y="95000"/>
                                    </p:animScale>
                                    <p:animScale>
                                      <p:cBhvr>
                                        <p:cTn id="7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723198" y="5036139"/>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3876939" y="1243748"/>
            <a:ext cx="3024336" cy="17453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D. </a:t>
            </a:r>
            <a:r>
              <a:rPr lang="en-US" dirty="0" err="1" smtClean="0">
                <a:latin typeface="Times New Roman" panose="02020603050405020304" pitchFamily="18" charset="0"/>
                <a:cs typeface="Times New Roman" panose="02020603050405020304" pitchFamily="18" charset="0"/>
              </a:rPr>
              <a:t>Gaun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Pemakaian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melindungi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sekresi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respirasi</a:t>
            </a:r>
            <a:r>
              <a:rPr lang="en-US" dirty="0">
                <a:latin typeface="Times New Roman" panose="02020603050405020304" pitchFamily="18" charset="0"/>
                <a:cs typeface="Times New Roman" panose="02020603050405020304" pitchFamily="18" charset="0"/>
              </a:rPr>
              <a:t>.</a:t>
            </a:r>
          </a:p>
        </p:txBody>
      </p:sp>
      <p:sp>
        <p:nvSpPr>
          <p:cNvPr id="10" name="Rounded Rectangle 9"/>
          <p:cNvSpPr/>
          <p:nvPr/>
        </p:nvSpPr>
        <p:spPr>
          <a:xfrm>
            <a:off x="172773" y="3184474"/>
            <a:ext cx="4474989" cy="29032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E. Apron</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Terbuat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plastic,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penghalang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tahan</a:t>
            </a:r>
            <a:r>
              <a:rPr lang="en-US" dirty="0">
                <a:latin typeface="Times New Roman" panose="02020603050405020304" pitchFamily="18" charset="0"/>
                <a:cs typeface="Times New Roman" panose="02020603050405020304" pitchFamily="18" charset="0"/>
              </a:rPr>
              <a:t> air </a:t>
            </a:r>
            <a:r>
              <a:rPr lang="en-US" dirty="0" err="1">
                <a:latin typeface="Times New Roman" panose="02020603050405020304" pitchFamily="18" charset="0"/>
                <a:cs typeface="Times New Roman" panose="02020603050405020304" pitchFamily="18" charset="0"/>
              </a:rPr>
              <a:t>sepanjang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Apron </a:t>
            </a:r>
            <a:r>
              <a:rPr lang="en-US" dirty="0" err="1">
                <a:latin typeface="Times New Roman" panose="02020603050405020304" pitchFamily="18" charset="0"/>
                <a:cs typeface="Times New Roman" panose="02020603050405020304" pitchFamily="18" charset="0"/>
              </a:rPr>
              <a:t>harus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dikenakan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dibawah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pelindung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langsung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pasien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membersihkan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pasien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terkena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tumpahan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cairan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705" y="1184552"/>
            <a:ext cx="1863707" cy="186370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961" y="3280360"/>
            <a:ext cx="1876425" cy="2428875"/>
          </a:xfrm>
          <a:prstGeom prst="rect">
            <a:avLst/>
          </a:prstGeom>
        </p:spPr>
      </p:pic>
      <p:cxnSp>
        <p:nvCxnSpPr>
          <p:cNvPr id="11" name="Straight Arrow Connector 10"/>
          <p:cNvCxnSpPr/>
          <p:nvPr/>
        </p:nvCxnSpPr>
        <p:spPr>
          <a:xfrm flipH="1">
            <a:off x="2170028" y="1955340"/>
            <a:ext cx="1609196" cy="1131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1876131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par>
                          <p:cTn id="18" fill="hold">
                            <p:stCondLst>
                              <p:cond delay="5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6000"/>
                            </p:stCondLst>
                            <p:childTnLst>
                              <p:par>
                                <p:cTn id="26" presetID="26"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26057"/>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7434319" y="5301208"/>
            <a:ext cx="1625408" cy="964787"/>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10" name="Rounded Rectangle 9"/>
          <p:cNvSpPr/>
          <p:nvPr/>
        </p:nvSpPr>
        <p:spPr>
          <a:xfrm>
            <a:off x="314962" y="1196752"/>
            <a:ext cx="8631918" cy="17281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Praktik</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keselamatan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kerja</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Praktik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keselamatan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berhubungan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pemakaian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tajam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seperti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suntik</a:t>
            </a:r>
            <a:r>
              <a:rPr lang="en-US" dirty="0">
                <a:latin typeface="Times New Roman" panose="02020603050405020304" pitchFamily="18" charset="0"/>
                <a:cs typeface="Times New Roman" panose="02020603050405020304" pitchFamily="18" charset="0"/>
              </a:rPr>
              <a:t>. Hal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meliputi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hindari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menutup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kembali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suntik</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terpaksa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teknik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menutup</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jarum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hindari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membengkokkan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menghancurhan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memanipulasi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tajam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wadah</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tusukan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tahan</a:t>
            </a:r>
            <a:r>
              <a:rPr lang="en-US" dirty="0">
                <a:latin typeface="Times New Roman" panose="02020603050405020304" pitchFamily="18" charset="0"/>
                <a:cs typeface="Times New Roman" panose="02020603050405020304" pitchFamily="18" charset="0"/>
              </a:rPr>
              <a:t> air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8664" y="3073756"/>
            <a:ext cx="7272808" cy="28274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pasien</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pasien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sering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meliputi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tindakan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pemakaian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kateter</a:t>
            </a:r>
            <a:r>
              <a:rPr lang="en-US" dirty="0">
                <a:latin typeface="Times New Roman" panose="02020603050405020304" pitchFamily="18" charset="0"/>
                <a:cs typeface="Times New Roman" panose="02020603050405020304" pitchFamily="18" charset="0"/>
              </a:rPr>
              <a:t> urine, </a:t>
            </a:r>
            <a:r>
              <a:rPr lang="en-US" dirty="0" err="1">
                <a:latin typeface="Times New Roman" panose="02020603050405020304" pitchFamily="18" charset="0"/>
                <a:cs typeface="Times New Roman" panose="02020603050405020304" pitchFamily="18" charset="0"/>
              </a:rPr>
              <a:t>pemakaian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alat</a:t>
            </a:r>
            <a:r>
              <a:rPr lang="en-US" dirty="0">
                <a:latin typeface="Times New Roman" panose="02020603050405020304" pitchFamily="18" charset="0"/>
                <a:cs typeface="Times New Roman" panose="02020603050405020304" pitchFamily="18" charset="0"/>
              </a:rPr>
              <a:t> intravascular, </a:t>
            </a:r>
            <a:r>
              <a:rPr lang="en-US" dirty="0" err="1">
                <a:latin typeface="Times New Roman" panose="02020603050405020304" pitchFamily="18" charset="0"/>
                <a:cs typeface="Times New Roman" panose="02020603050405020304" pitchFamily="18" charset="0"/>
              </a:rPr>
              <a:t>transfusi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pemakaian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ventilator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perawatan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bekas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Kateterisasi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saluran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kemih</a:t>
            </a:r>
            <a:r>
              <a:rPr lang="en-US" dirty="0">
                <a:latin typeface="Times New Roman" panose="02020603050405020304" pitchFamily="18" charset="0"/>
                <a:cs typeface="Times New Roman" panose="02020603050405020304" pitchFamily="18" charset="0"/>
              </a:rPr>
              <a:t> (ISK). </a:t>
            </a:r>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kebanyakan</a:t>
            </a:r>
            <a:r>
              <a:rPr lang="en-US" dirty="0">
                <a:latin typeface="Times New Roman" panose="02020603050405020304" pitchFamily="18" charset="0"/>
                <a:cs typeface="Times New Roman" panose="02020603050405020304" pitchFamily="18" charset="0"/>
              </a:rPr>
              <a:t> ISK </a:t>
            </a:r>
            <a:r>
              <a:rPr lang="en-US" dirty="0" err="1">
                <a:latin typeface="Times New Roman" panose="02020603050405020304" pitchFamily="18" charset="0"/>
                <a:cs typeface="Times New Roman" panose="02020603050405020304" pitchFamily="18" charset="0"/>
              </a:rPr>
              <a:t>nosokomial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akibat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instumentasi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traktus</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urinarius</a:t>
            </a:r>
            <a:r>
              <a:rPr lang="en-US" dirty="0" smtClean="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Kateter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yang </a:t>
            </a:r>
            <a:r>
              <a:rPr lang="en-US" dirty="0" err="1">
                <a:latin typeface="Times New Roman" panose="02020603050405020304" pitchFamily="18" charset="0"/>
                <a:cs typeface="Times New Roman" panose="02020603050405020304" pitchFamily="18" charset="0"/>
              </a:rPr>
              <a:t>dimasukkan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vena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melewati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mekanisme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pertahanan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kulit</a:t>
            </a:r>
            <a:r>
              <a:rPr lang="en-US" dirty="0">
                <a:latin typeface="Times New Roman" panose="02020603050405020304" pitchFamily="18" charset="0"/>
                <a:cs typeface="Times New Roman" panose="02020603050405020304" pitchFamily="18" charset="0"/>
              </a:rPr>
              <a:t> yang normal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penggunaan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membuka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masuknya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mikroorganisme</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9468078"/>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932094"/>
            <a:ext cx="8229600" cy="758727"/>
          </a:xfrm>
        </p:spPr>
        <p:txBody>
          <a:bodyPr/>
          <a:lstStyle/>
          <a:p>
            <a:r>
              <a:rPr lang="en-US" sz="2800" b="1" dirty="0" smtClean="0">
                <a:latin typeface="Times New Roman" panose="02020603050405020304" pitchFamily="18" charset="0"/>
                <a:cs typeface="Times New Roman" panose="02020603050405020304" pitchFamily="18" charset="0"/>
              </a:rPr>
              <a:t>F. </a:t>
            </a:r>
            <a:r>
              <a:rPr lang="en-US" sz="2800" b="1" dirty="0" err="1">
                <a:latin typeface="Times New Roman" panose="02020603050405020304" pitchFamily="18" charset="0"/>
                <a:cs typeface="Times New Roman" panose="02020603050405020304" pitchFamily="18" charset="0"/>
              </a:rPr>
              <a:t>Pencegahan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pengendalian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Infeksi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Nosokomial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7020272" y="4941168"/>
            <a:ext cx="1854774" cy="115212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Oval 2"/>
          <p:cNvSpPr/>
          <p:nvPr/>
        </p:nvSpPr>
        <p:spPr>
          <a:xfrm>
            <a:off x="674851" y="1484784"/>
            <a:ext cx="7272808" cy="41764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dirty="0">
                <a:solidFill>
                  <a:schemeClr val="tx1"/>
                </a:solidFill>
                <a:latin typeface="Times New Roman" panose="02020603050405020304" pitchFamily="18" charset="0"/>
                <a:cs typeface="Times New Roman" panose="02020603050405020304" pitchFamily="18" charset="0"/>
              </a:rPr>
              <a:t>5. </a:t>
            </a:r>
            <a:r>
              <a:rPr lang="en-US" dirty="0" err="1">
                <a:solidFill>
                  <a:schemeClr val="tx1"/>
                </a:solidFill>
                <a:latin typeface="Times New Roman" panose="02020603050405020304" pitchFamily="18" charset="0"/>
                <a:cs typeface="Times New Roman" panose="02020603050405020304" pitchFamily="18" charset="0"/>
              </a:rPr>
              <a:t>Penggunaan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antiseptik</a:t>
            </a:r>
            <a:r>
              <a:rPr lang="en-US" dirty="0">
                <a:solidFill>
                  <a:schemeClr val="tx1"/>
                </a:solidFill>
                <a:latin typeface="Times New Roman" panose="02020603050405020304" pitchFamily="18" charset="0"/>
                <a:cs typeface="Times New Roman" panose="02020603050405020304" pitchFamily="18" charset="0"/>
              </a:rPr>
              <a:t> </a:t>
            </a:r>
          </a:p>
          <a:p>
            <a:pPr algn="just"/>
            <a:r>
              <a:rPr lang="en-US" dirty="0" err="1">
                <a:solidFill>
                  <a:schemeClr val="tx1"/>
                </a:solidFill>
                <a:latin typeface="Times New Roman" panose="02020603050405020304" pitchFamily="18" charset="0"/>
                <a:cs typeface="Times New Roman" panose="02020603050405020304" pitchFamily="18" charset="0"/>
              </a:rPr>
              <a:t>Larutan</a:t>
            </a:r>
            <a:r>
              <a:rPr lang="en-US" dirty="0">
                <a:solidFill>
                  <a:schemeClr val="tx1"/>
                </a:solidFill>
                <a:latin typeface="Times New Roman" panose="02020603050405020304" pitchFamily="18" charset="0"/>
                <a:cs typeface="Times New Roman" panose="02020603050405020304" pitchFamily="18" charset="0"/>
              </a:rPr>
              <a:t> antiseptic </a:t>
            </a:r>
            <a:r>
              <a:rPr lang="en-US" dirty="0" err="1">
                <a:solidFill>
                  <a:schemeClr val="tx1"/>
                </a:solidFill>
                <a:latin typeface="Times New Roman" panose="02020603050405020304" pitchFamily="18" charset="0"/>
                <a:cs typeface="Times New Roman" panose="02020603050405020304" pitchFamily="18" charset="0"/>
              </a:rPr>
              <a:t>digunakan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untuk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mencuci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terutama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tindakan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bedah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pembersihan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kulit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sebelum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tindakan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bedah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lainnya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Instrumen</a:t>
            </a:r>
            <a:r>
              <a:rPr lang="en-US" dirty="0">
                <a:solidFill>
                  <a:schemeClr val="tx1"/>
                </a:solidFill>
                <a:latin typeface="Times New Roman" panose="02020603050405020304" pitchFamily="18" charset="0"/>
                <a:cs typeface="Times New Roman" panose="02020603050405020304" pitchFamily="18" charset="0"/>
              </a:rPr>
              <a:t> yang </a:t>
            </a:r>
            <a:r>
              <a:rPr lang="en-US" dirty="0" err="1">
                <a:solidFill>
                  <a:schemeClr val="tx1"/>
                </a:solidFill>
                <a:latin typeface="Times New Roman" panose="02020603050405020304" pitchFamily="18" charset="0"/>
                <a:cs typeface="Times New Roman" panose="02020603050405020304" pitchFamily="18" charset="0"/>
              </a:rPr>
              <a:t>kotor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sarung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bedah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barang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barang</a:t>
            </a:r>
            <a:r>
              <a:rPr lang="en-US" dirty="0">
                <a:solidFill>
                  <a:schemeClr val="tx1"/>
                </a:solidFill>
                <a:latin typeface="Times New Roman" panose="02020603050405020304" pitchFamily="18" charset="0"/>
                <a:cs typeface="Times New Roman" panose="02020603050405020304" pitchFamily="18" charset="0"/>
              </a:rPr>
              <a:t> lain yang </a:t>
            </a:r>
            <a:r>
              <a:rPr lang="en-US" dirty="0" err="1">
                <a:solidFill>
                  <a:schemeClr val="tx1"/>
                </a:solidFill>
                <a:latin typeface="Times New Roman" panose="02020603050405020304" pitchFamily="18" charset="0"/>
                <a:cs typeface="Times New Roman" panose="02020603050405020304" pitchFamily="18" charset="0"/>
              </a:rPr>
              <a:t>digunakan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kembali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diproses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dengan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dekontaminasi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pembersihan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sterilisasi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disinfeksi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tingkat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tinggi</a:t>
            </a:r>
            <a:r>
              <a:rPr lang="en-US" dirty="0">
                <a:solidFill>
                  <a:schemeClr val="tx1"/>
                </a:solidFill>
                <a:latin typeface="Times New Roman" panose="02020603050405020304" pitchFamily="18" charset="0"/>
                <a:cs typeface="Times New Roman" panose="02020603050405020304" pitchFamily="18" charset="0"/>
              </a:rPr>
              <a:t> (DTT) </a:t>
            </a:r>
            <a:r>
              <a:rPr lang="en-US" dirty="0" err="1">
                <a:solidFill>
                  <a:schemeClr val="tx1"/>
                </a:solidFill>
                <a:latin typeface="Times New Roman" panose="02020603050405020304" pitchFamily="18" charset="0"/>
                <a:cs typeface="Times New Roman" panose="02020603050405020304" pitchFamily="18" charset="0"/>
              </a:rPr>
              <a:t>untuk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mengendalikan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infeksi</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586328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764704"/>
            <a:ext cx="8229600" cy="758727"/>
          </a:xfrm>
        </p:spPr>
        <p:txBody>
          <a:bodyPr/>
          <a:lstStyle/>
          <a:p>
            <a:pPr lvl="0"/>
            <a:r>
              <a:rPr lang="en-US" sz="2800" b="1" dirty="0" smtClean="0">
                <a:latin typeface="Times New Roman" panose="02020603050405020304" pitchFamily="18" charset="0"/>
                <a:cs typeface="Times New Roman" panose="02020603050405020304" pitchFamily="18" charset="0"/>
              </a:rPr>
              <a:t>G. </a:t>
            </a:r>
            <a:r>
              <a:rPr lang="id-ID" sz="2800" b="1" dirty="0">
                <a:latin typeface="Times New Roman" panose="02020603050405020304" pitchFamily="18" charset="0"/>
                <a:cs typeface="Times New Roman" panose="02020603050405020304" pitchFamily="18" charset="0"/>
              </a:rPr>
              <a:t>Dampak Infeksi Nososkomial</a:t>
            </a:r>
            <a:r>
              <a:rPr lang="en-US" dirty="0"/>
              <a:t/>
            </a:r>
            <a:br>
              <a:rPr lang="en-US" dirty="0"/>
            </a:b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7020272" y="5094934"/>
            <a:ext cx="1854774" cy="115212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10" name="Rounded Rectangle 9"/>
          <p:cNvSpPr/>
          <p:nvPr/>
        </p:nvSpPr>
        <p:spPr>
          <a:xfrm>
            <a:off x="297528" y="1321276"/>
            <a:ext cx="8577518" cy="35944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d-ID" dirty="0">
                <a:latin typeface="Times New Roman" panose="02020603050405020304" pitchFamily="18" charset="0"/>
                <a:cs typeface="Times New Roman" panose="02020603050405020304" pitchFamily="18" charset="0"/>
              </a:rPr>
              <a:t>Infeksi </a:t>
            </a:r>
            <a:r>
              <a:rPr lang="id-ID" dirty="0" smtClean="0">
                <a:latin typeface="Times New Roman" panose="02020603050405020304" pitchFamily="18" charset="0"/>
                <a:cs typeface="Times New Roman" panose="02020603050405020304" pitchFamily="18" charset="0"/>
              </a:rPr>
              <a:t>nosokomial </a:t>
            </a:r>
            <a:r>
              <a:rPr lang="id-ID" dirty="0">
                <a:latin typeface="Times New Roman" panose="02020603050405020304" pitchFamily="18" charset="0"/>
                <a:cs typeface="Times New Roman" panose="02020603050405020304" pitchFamily="18" charset="0"/>
              </a:rPr>
              <a:t>dapat memberikan dampak sebagai berikut:</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a:latin typeface="Times New Roman" panose="02020603050405020304" pitchFamily="18" charset="0"/>
                <a:cs typeface="Times New Roman" panose="02020603050405020304" pitchFamily="18" charset="0"/>
              </a:rPr>
              <a:t>Menyebabkan cacat fungsional, serta stress emosional, dan dapat menyebabkan cacat yang permanen serta </a:t>
            </a:r>
            <a:r>
              <a:rPr lang="id-ID" dirty="0" smtClean="0">
                <a:latin typeface="Times New Roman" panose="02020603050405020304" pitchFamily="18" charset="0"/>
                <a:cs typeface="Times New Roman" panose="02020603050405020304" pitchFamily="18" charset="0"/>
              </a:rPr>
              <a:t>kematian.</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smtClean="0">
                <a:latin typeface="Times New Roman" panose="02020603050405020304" pitchFamily="18" charset="0"/>
                <a:cs typeface="Times New Roman" panose="02020603050405020304" pitchFamily="18" charset="0"/>
              </a:rPr>
              <a:t>Dampak </a:t>
            </a:r>
            <a:r>
              <a:rPr lang="id-ID" dirty="0">
                <a:latin typeface="Times New Roman" panose="02020603050405020304" pitchFamily="18" charset="0"/>
                <a:cs typeface="Times New Roman" panose="02020603050405020304" pitchFamily="18" charset="0"/>
              </a:rPr>
              <a:t>tertinggi pada Negara berkembang dengan prevalensi HIV / AIDS yang </a:t>
            </a:r>
            <a:r>
              <a:rPr lang="id-ID" dirty="0" smtClean="0">
                <a:latin typeface="Times New Roman" panose="02020603050405020304" pitchFamily="18" charset="0"/>
                <a:cs typeface="Times New Roman" panose="02020603050405020304" pitchFamily="18" charset="0"/>
              </a:rPr>
              <a:t>tinggi.</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smtClean="0">
                <a:latin typeface="Times New Roman" panose="02020603050405020304" pitchFamily="18" charset="0"/>
                <a:cs typeface="Times New Roman" panose="02020603050405020304" pitchFamily="18" charset="0"/>
              </a:rPr>
              <a:t>Meningkatkan </a:t>
            </a:r>
            <a:r>
              <a:rPr lang="id-ID" dirty="0">
                <a:latin typeface="Times New Roman" panose="02020603050405020304" pitchFamily="18" charset="0"/>
                <a:cs typeface="Times New Roman" panose="02020603050405020304" pitchFamily="18" charset="0"/>
              </a:rPr>
              <a:t>biaya kesehatan di berbagai Negara yang tidak mampu, dengan meningkatkan lama perawatan di Rumah Sakit, pengobatan dengan obat-obat mahal, dan penggunaan pelayanan </a:t>
            </a:r>
            <a:r>
              <a:rPr lang="id-ID" dirty="0" smtClean="0">
                <a:latin typeface="Times New Roman" panose="02020603050405020304" pitchFamily="18" charset="0"/>
                <a:cs typeface="Times New Roman" panose="02020603050405020304" pitchFamily="18" charset="0"/>
              </a:rPr>
              <a:t>lainnya.</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smtClean="0">
                <a:latin typeface="Times New Roman" panose="02020603050405020304" pitchFamily="18" charset="0"/>
                <a:cs typeface="Times New Roman" panose="02020603050405020304" pitchFamily="18" charset="0"/>
              </a:rPr>
              <a:t>Morbiditas </a:t>
            </a:r>
            <a:r>
              <a:rPr lang="id-ID" dirty="0">
                <a:latin typeface="Times New Roman" panose="02020603050405020304" pitchFamily="18" charset="0"/>
                <a:cs typeface="Times New Roman" panose="02020603050405020304" pitchFamily="18" charset="0"/>
              </a:rPr>
              <a:t>dan mortalitas semakin </a:t>
            </a:r>
            <a:r>
              <a:rPr lang="id-ID" dirty="0" smtClean="0">
                <a:latin typeface="Times New Roman" panose="02020603050405020304" pitchFamily="18" charset="0"/>
                <a:cs typeface="Times New Roman" panose="02020603050405020304" pitchFamily="18" charset="0"/>
              </a:rPr>
              <a:t>tinggi.</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smtClean="0">
                <a:latin typeface="Times New Roman" panose="02020603050405020304" pitchFamily="18" charset="0"/>
                <a:cs typeface="Times New Roman" panose="02020603050405020304" pitchFamily="18" charset="0"/>
              </a:rPr>
              <a:t>Adanya </a:t>
            </a:r>
            <a:r>
              <a:rPr lang="id-ID" dirty="0">
                <a:latin typeface="Times New Roman" panose="02020603050405020304" pitchFamily="18" charset="0"/>
                <a:cs typeface="Times New Roman" panose="02020603050405020304" pitchFamily="18" charset="0"/>
              </a:rPr>
              <a:t>tuntutan secara </a:t>
            </a:r>
            <a:r>
              <a:rPr lang="id-ID" dirty="0" smtClean="0">
                <a:latin typeface="Times New Roman" panose="02020603050405020304" pitchFamily="18" charset="0"/>
                <a:cs typeface="Times New Roman" panose="02020603050405020304" pitchFamily="18" charset="0"/>
              </a:rPr>
              <a:t>hukum.</a:t>
            </a: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d-ID" dirty="0" smtClean="0">
                <a:latin typeface="Times New Roman" panose="02020603050405020304" pitchFamily="18" charset="0"/>
                <a:cs typeface="Times New Roman" panose="02020603050405020304" pitchFamily="18" charset="0"/>
              </a:rPr>
              <a:t>Penurunan </a:t>
            </a:r>
            <a:r>
              <a:rPr lang="id-ID" dirty="0">
                <a:latin typeface="Times New Roman" panose="02020603050405020304" pitchFamily="18" charset="0"/>
                <a:cs typeface="Times New Roman" panose="02020603050405020304" pitchFamily="18" charset="0"/>
              </a:rPr>
              <a:t>citra Rumah Sakit</a:t>
            </a:r>
            <a:r>
              <a:rPr lang="id-ID"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553191"/>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591343"/>
            <a:ext cx="9143999" cy="64611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4102" name="Content Placeholder 7"/>
          <p:cNvPicPr>
            <a:picLocks noGrp="1" noChangeAspect="1"/>
          </p:cNvPicPr>
          <p:nvPr>
            <p:ph idx="1"/>
          </p:nvPr>
        </p:nvPicPr>
        <p:blipFill>
          <a:blip r:embed="rId4"/>
          <a:srcRect/>
          <a:stretch>
            <a:fillRect/>
          </a:stretch>
        </p:blipFill>
        <p:spPr>
          <a:xfrm>
            <a:off x="-12729" y="1192212"/>
            <a:ext cx="9185304" cy="5163222"/>
          </a:xfrm>
        </p:spPr>
      </p:pic>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941913"/>
            <a:ext cx="8229600" cy="614880"/>
          </a:xfrm>
        </p:spPr>
        <p:txBody>
          <a:bodyPr/>
          <a:lstStyle/>
          <a:p>
            <a:r>
              <a:rPr lang="id-ID" sz="2800" b="1" dirty="0">
                <a:latin typeface="Times New Roman" panose="02020603050405020304" pitchFamily="18" charset="0"/>
                <a:cs typeface="Times New Roman" panose="02020603050405020304" pitchFamily="18" charset="0"/>
              </a:rPr>
              <a:t>SOP Pencegahan Infeksi Nosokomial</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48284103"/>
              </p:ext>
            </p:extLst>
          </p:nvPr>
        </p:nvGraphicFramePr>
        <p:xfrm>
          <a:off x="297528" y="1079708"/>
          <a:ext cx="8403559" cy="4698583"/>
        </p:xfrm>
        <a:graphic>
          <a:graphicData uri="http://schemas.openxmlformats.org/drawingml/2006/table">
            <a:tbl>
              <a:tblPr firstRow="1" bandRow="1">
                <a:tableStyleId>{5940675A-B579-460E-94D1-54222C63F5DA}</a:tableStyleId>
              </a:tblPr>
              <a:tblGrid>
                <a:gridCol w="1674903">
                  <a:extLst>
                    <a:ext uri="{9D8B030D-6E8A-4147-A177-3AD203B41FA5}">
                      <a16:colId xmlns:a16="http://schemas.microsoft.com/office/drawing/2014/main" xmlns="" val="2567990569"/>
                    </a:ext>
                  </a:extLst>
                </a:gridCol>
                <a:gridCol w="6728656">
                  <a:extLst>
                    <a:ext uri="{9D8B030D-6E8A-4147-A177-3AD203B41FA5}">
                      <a16:colId xmlns:a16="http://schemas.microsoft.com/office/drawing/2014/main" xmlns="" val="3082782398"/>
                    </a:ext>
                  </a:extLst>
                </a:gridCol>
              </a:tblGrid>
              <a:tr h="567195">
                <a:tc>
                  <a:txBody>
                    <a:bodyPr/>
                    <a:lstStyle/>
                    <a:p>
                      <a:r>
                        <a:rPr lang="en-US" sz="1400" dirty="0" err="1" smtClean="0">
                          <a:latin typeface="Times New Roman" panose="02020603050405020304" pitchFamily="18" charset="0"/>
                          <a:cs typeface="Times New Roman" panose="02020603050405020304" pitchFamily="18" charset="0"/>
                        </a:rPr>
                        <a:t>Pengertian</a:t>
                      </a:r>
                      <a:endParaRPr lang="en-US" sz="1400" dirty="0">
                        <a:latin typeface="Times New Roman" panose="02020603050405020304" pitchFamily="18" charset="0"/>
                        <a:cs typeface="Times New Roman" panose="02020603050405020304" pitchFamily="18" charset="0"/>
                      </a:endParaRPr>
                    </a:p>
                  </a:txBody>
                  <a:tcPr/>
                </a:tc>
                <a:tc>
                  <a:txBody>
                    <a:bodyPr/>
                    <a:lstStyle/>
                    <a:p>
                      <a:pPr marL="457200" algn="l">
                        <a:lnSpc>
                          <a:spcPct val="107000"/>
                        </a:lnSpc>
                        <a:spcAft>
                          <a:spcPts val="0"/>
                        </a:spcAft>
                      </a:pPr>
                      <a:r>
                        <a:rPr lang="id-ID" sz="1400" dirty="0" smtClean="0">
                          <a:effectLst/>
                          <a:latin typeface="Times New Roman" panose="02020603050405020304" pitchFamily="18" charset="0"/>
                          <a:cs typeface="Times New Roman" panose="02020603050405020304" pitchFamily="18" charset="0"/>
                        </a:rPr>
                        <a:t>Suatu usaha yang dilakukan untuk mencegah terjadinya resiko penularan infeksi mikroorganisme antara pasien,</a:t>
                      </a:r>
                      <a:r>
                        <a:rPr lang="en-US" sz="1400" baseline="0" dirty="0" smtClean="0">
                          <a:effectLst/>
                          <a:latin typeface="Times New Roman" panose="02020603050405020304" pitchFamily="18" charset="0"/>
                          <a:cs typeface="Times New Roman" panose="02020603050405020304" pitchFamily="18" charset="0"/>
                        </a:rPr>
                        <a:t> </a:t>
                      </a:r>
                      <a:r>
                        <a:rPr lang="id-ID" sz="1400" dirty="0" smtClean="0">
                          <a:effectLst/>
                          <a:latin typeface="Times New Roman" panose="02020603050405020304" pitchFamily="18" charset="0"/>
                          <a:cs typeface="Times New Roman" panose="02020603050405020304" pitchFamily="18" charset="0"/>
                        </a:rPr>
                        <a:t>tenaga kesehatan, dan pengunjung.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8798130"/>
                  </a:ext>
                </a:extLst>
              </a:tr>
              <a:tr h="469346">
                <a:tc>
                  <a:txBody>
                    <a:bodyPr/>
                    <a:lstStyle/>
                    <a:p>
                      <a:r>
                        <a:rPr lang="en-US" sz="1400" dirty="0" err="1" smtClean="0">
                          <a:latin typeface="Times New Roman" panose="02020603050405020304" pitchFamily="18" charset="0"/>
                          <a:cs typeface="Times New Roman" panose="02020603050405020304" pitchFamily="18" charset="0"/>
                        </a:rPr>
                        <a:t>Tujuan</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id-ID" sz="1400" kern="1200" dirty="0" smtClean="0">
                          <a:effectLst/>
                          <a:latin typeface="Times New Roman" panose="02020603050405020304" pitchFamily="18" charset="0"/>
                          <a:cs typeface="Times New Roman" panose="02020603050405020304" pitchFamily="18" charset="0"/>
                        </a:rPr>
                        <a:t>Sebagai acuan petugas dalam melakukan langkah-langkah pencegahan infeksi nosokomial</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882277492"/>
                  </a:ext>
                </a:extLst>
              </a:tr>
              <a:tr h="454797">
                <a:tc>
                  <a:txBody>
                    <a:bodyPr/>
                    <a:lstStyle/>
                    <a:p>
                      <a:r>
                        <a:rPr lang="en-US" sz="1400" dirty="0" err="1" smtClean="0">
                          <a:latin typeface="Times New Roman" panose="02020603050405020304" pitchFamily="18" charset="0"/>
                          <a:cs typeface="Times New Roman" panose="02020603050405020304" pitchFamily="18" charset="0"/>
                        </a:rPr>
                        <a:t>Prosedur</a:t>
                      </a:r>
                      <a:endParaRPr lang="en-US" sz="1400" dirty="0">
                        <a:latin typeface="Times New Roman" panose="02020603050405020304" pitchFamily="18" charset="0"/>
                        <a:cs typeface="Times New Roman" panose="02020603050405020304" pitchFamily="18" charset="0"/>
                      </a:endParaRPr>
                    </a:p>
                  </a:txBody>
                  <a:tcPr/>
                </a:tc>
                <a:tc>
                  <a:txBody>
                    <a:bodyPr/>
                    <a:lstStyle/>
                    <a:p>
                      <a:pPr algn="l"/>
                      <a:r>
                        <a:rPr lang="id-ID" sz="1400" kern="1200" dirty="0" smtClean="0">
                          <a:effectLst/>
                          <a:latin typeface="Times New Roman" panose="02020603050405020304" pitchFamily="18" charset="0"/>
                          <a:cs typeface="Times New Roman" panose="02020603050405020304" pitchFamily="18" charset="0"/>
                        </a:rPr>
                        <a:t>Mencuci tangan steril</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975965476"/>
                  </a:ext>
                </a:extLst>
              </a:tr>
              <a:tr h="743970">
                <a:tc>
                  <a:txBody>
                    <a:bodyPr/>
                    <a:lstStyle/>
                    <a:p>
                      <a:r>
                        <a:rPr lang="en-US" sz="1400" dirty="0" err="1" smtClean="0">
                          <a:latin typeface="Times New Roman" panose="02020603050405020304" pitchFamily="18" charset="0"/>
                          <a:cs typeface="Times New Roman" panose="02020603050405020304" pitchFamily="18" charset="0"/>
                        </a:rPr>
                        <a:t>Alat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dan</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Bahan</a:t>
                      </a:r>
                      <a:endParaRPr lang="en-US" sz="1400" dirty="0">
                        <a:latin typeface="Times New Roman" panose="02020603050405020304" pitchFamily="18" charset="0"/>
                        <a:cs typeface="Times New Roman" panose="02020603050405020304" pitchFamily="18" charset="0"/>
                      </a:endParaRPr>
                    </a:p>
                  </a:txBody>
                  <a:tcPr/>
                </a:tc>
                <a:tc>
                  <a:txBody>
                    <a:bodyPr/>
                    <a:lstStyle/>
                    <a:p>
                      <a:pPr marL="457200" algn="l">
                        <a:lnSpc>
                          <a:spcPct val="107000"/>
                        </a:lnSpc>
                        <a:spcAft>
                          <a:spcPts val="0"/>
                        </a:spcAft>
                      </a:pPr>
                      <a:r>
                        <a:rPr lang="id-ID" sz="1400" dirty="0">
                          <a:effectLst/>
                          <a:latin typeface="Times New Roman" panose="02020603050405020304" pitchFamily="18" charset="0"/>
                          <a:cs typeface="Times New Roman" panose="02020603050405020304" pitchFamily="18" charset="0"/>
                        </a:rPr>
                        <a:t>Sabun yang mengandung desinfektan</a:t>
                      </a:r>
                      <a:endParaRPr lang="en-US" sz="1400" dirty="0">
                        <a:effectLst/>
                        <a:latin typeface="Times New Roman" panose="02020603050405020304" pitchFamily="18" charset="0"/>
                        <a:cs typeface="Times New Roman" panose="02020603050405020304" pitchFamily="18" charset="0"/>
                      </a:endParaRPr>
                    </a:p>
                    <a:p>
                      <a:pPr marL="457200" algn="l">
                        <a:lnSpc>
                          <a:spcPct val="107000"/>
                        </a:lnSpc>
                        <a:spcAft>
                          <a:spcPts val="0"/>
                        </a:spcAft>
                      </a:pPr>
                      <a:r>
                        <a:rPr lang="id-ID" sz="1400" dirty="0">
                          <a:effectLst/>
                          <a:latin typeface="Times New Roman" panose="02020603050405020304" pitchFamily="18" charset="0"/>
                          <a:cs typeface="Times New Roman" panose="02020603050405020304" pitchFamily="18" charset="0"/>
                        </a:rPr>
                        <a:t>Larutan desinfektan (larutan lysol 100 cc dengan kekuatan 0,5 ) dalam kom </a:t>
                      </a:r>
                      <a:endParaRPr lang="en-US" sz="1400" dirty="0">
                        <a:effectLst/>
                        <a:latin typeface="Times New Roman" panose="02020603050405020304" pitchFamily="18" charset="0"/>
                        <a:cs typeface="Times New Roman" panose="02020603050405020304" pitchFamily="18" charset="0"/>
                      </a:endParaRPr>
                    </a:p>
                    <a:p>
                      <a:pPr marL="457200" algn="l">
                        <a:lnSpc>
                          <a:spcPct val="107000"/>
                        </a:lnSpc>
                        <a:spcAft>
                          <a:spcPts val="0"/>
                        </a:spcAft>
                      </a:pPr>
                      <a:r>
                        <a:rPr lang="id-ID" sz="1400" dirty="0">
                          <a:effectLst/>
                          <a:latin typeface="Times New Roman" panose="02020603050405020304" pitchFamily="18" charset="0"/>
                          <a:cs typeface="Times New Roman" panose="02020603050405020304" pitchFamily="18" charset="0"/>
                        </a:rPr>
                        <a:t>Lap tangan bersih dan kering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01281413"/>
                  </a:ext>
                </a:extLst>
              </a:tr>
              <a:tr h="2463275">
                <a:tc>
                  <a:txBody>
                    <a:bodyPr/>
                    <a:lstStyle/>
                    <a:p>
                      <a:r>
                        <a:rPr lang="en-US" sz="1400" dirty="0" err="1" smtClean="0">
                          <a:latin typeface="Times New Roman" panose="02020603050405020304" pitchFamily="18" charset="0"/>
                          <a:cs typeface="Times New Roman" panose="02020603050405020304" pitchFamily="18" charset="0"/>
                        </a:rPr>
                        <a:t>Pelaksanaan</a:t>
                      </a:r>
                      <a:r>
                        <a:rPr lang="en-US" sz="1400" baseline="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a:tc>
                <a:tc>
                  <a:txBody>
                    <a:bodyPr/>
                    <a:lstStyle/>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Kedua tangan dibasahi dibawah air yang mengalir dari jari tangan kearah siku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Menyemprotkan cairan desinfektan 3-5 cc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Meratakan cairan desinfektan diwilayah telapak tangan dengan gerakan memutar melawan arah jarum jam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Menggosok punggung tangan kanan dan kiri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Menggosok sela-sela jari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Melakukan gerakan mengunci jari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Melakukan gerakan memutar menggosok ujung kuku kanan dan kiri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id-ID" sz="1400" dirty="0">
                          <a:effectLst/>
                          <a:latin typeface="Times New Roman" panose="02020603050405020304" pitchFamily="18" charset="0"/>
                          <a:ea typeface="Calibri" panose="020F0502020204030204" pitchFamily="34" charset="0"/>
                          <a:cs typeface="Times New Roman" panose="02020603050405020304" pitchFamily="18" charset="0"/>
                        </a:rPr>
                        <a:t>Membilas dan mengeringkan tangan dengan alat </a:t>
                      </a:r>
                      <a:r>
                        <a:rPr lang="id-ID" sz="1400" dirty="0" smtClean="0">
                          <a:effectLst/>
                          <a:latin typeface="Times New Roman" panose="02020603050405020304" pitchFamily="18" charset="0"/>
                          <a:ea typeface="Calibri" panose="020F0502020204030204" pitchFamily="34" charset="0"/>
                          <a:cs typeface="Times New Roman" panose="02020603050405020304" pitchFamily="18" charset="0"/>
                        </a:rPr>
                        <a:t>pengering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7373631"/>
                  </a:ext>
                </a:extLst>
              </a:tr>
            </a:tbl>
          </a:graphicData>
        </a:graphic>
      </p:graphicFrame>
      <p:sp>
        <p:nvSpPr>
          <p:cNvPr id="6" name="Right Arrow 5"/>
          <p:cNvSpPr/>
          <p:nvPr/>
        </p:nvSpPr>
        <p:spPr>
          <a:xfrm>
            <a:off x="7660407" y="5861087"/>
            <a:ext cx="1512168" cy="6480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hlinkClick r:id="" action="ppaction://hlinkshowjump?jump=nextslide"/>
              </a:rPr>
              <a:t>NEXT</a:t>
            </a:r>
            <a:endParaRPr lang="en-US" dirty="0"/>
          </a:p>
        </p:txBody>
      </p:sp>
    </p:spTree>
    <p:extLst>
      <p:ext uri="{BB962C8B-B14F-4D97-AF65-F5344CB8AC3E}">
        <p14:creationId xmlns:p14="http://schemas.microsoft.com/office/powerpoint/2010/main" val="14825654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par>
                          <p:cTn id="21" fill="hold">
                            <p:stCondLst>
                              <p:cond delay="15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435">
                                          <p:stCondLst>
                                            <p:cond delay="0"/>
                                          </p:stCondLst>
                                        </p:cTn>
                                        <p:tgtEl>
                                          <p:spTgt spid="5"/>
                                        </p:tgtEl>
                                      </p:cBhvr>
                                    </p:animEffect>
                                    <p:anim calcmode="lin" valueType="num">
                                      <p:cBhvr>
                                        <p:cTn id="25"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30" dur="20">
                                          <p:stCondLst>
                                            <p:cond delay="487"/>
                                          </p:stCondLst>
                                        </p:cTn>
                                        <p:tgtEl>
                                          <p:spTgt spid="5"/>
                                        </p:tgtEl>
                                      </p:cBhvr>
                                      <p:to x="100000" y="60000"/>
                                    </p:animScale>
                                    <p:animScale>
                                      <p:cBhvr>
                                        <p:cTn id="31" dur="124" decel="50000">
                                          <p:stCondLst>
                                            <p:cond delay="507"/>
                                          </p:stCondLst>
                                        </p:cTn>
                                        <p:tgtEl>
                                          <p:spTgt spid="5"/>
                                        </p:tgtEl>
                                      </p:cBhvr>
                                      <p:to x="100000" y="100000"/>
                                    </p:animScale>
                                    <p:animScale>
                                      <p:cBhvr>
                                        <p:cTn id="32" dur="20">
                                          <p:stCondLst>
                                            <p:cond delay="984"/>
                                          </p:stCondLst>
                                        </p:cTn>
                                        <p:tgtEl>
                                          <p:spTgt spid="5"/>
                                        </p:tgtEl>
                                      </p:cBhvr>
                                      <p:to x="100000" y="80000"/>
                                    </p:animScale>
                                    <p:animScale>
                                      <p:cBhvr>
                                        <p:cTn id="33" dur="124" decel="50000">
                                          <p:stCondLst>
                                            <p:cond delay="1004"/>
                                          </p:stCondLst>
                                        </p:cTn>
                                        <p:tgtEl>
                                          <p:spTgt spid="5"/>
                                        </p:tgtEl>
                                      </p:cBhvr>
                                      <p:to x="100000" y="100000"/>
                                    </p:animScale>
                                    <p:animScale>
                                      <p:cBhvr>
                                        <p:cTn id="34" dur="20">
                                          <p:stCondLst>
                                            <p:cond delay="1231"/>
                                          </p:stCondLst>
                                        </p:cTn>
                                        <p:tgtEl>
                                          <p:spTgt spid="5"/>
                                        </p:tgtEl>
                                      </p:cBhvr>
                                      <p:to x="100000" y="90000"/>
                                    </p:animScale>
                                    <p:animScale>
                                      <p:cBhvr>
                                        <p:cTn id="35" dur="124" decel="50000">
                                          <p:stCondLst>
                                            <p:cond delay="1251"/>
                                          </p:stCondLst>
                                        </p:cTn>
                                        <p:tgtEl>
                                          <p:spTgt spid="5"/>
                                        </p:tgtEl>
                                      </p:cBhvr>
                                      <p:to x="100000" y="100000"/>
                                    </p:animScale>
                                    <p:animScale>
                                      <p:cBhvr>
                                        <p:cTn id="36" dur="20">
                                          <p:stCondLst>
                                            <p:cond delay="1356"/>
                                          </p:stCondLst>
                                        </p:cTn>
                                        <p:tgtEl>
                                          <p:spTgt spid="5"/>
                                        </p:tgtEl>
                                      </p:cBhvr>
                                      <p:to x="100000" y="95000"/>
                                    </p:animScale>
                                    <p:animScale>
                                      <p:cBhvr>
                                        <p:cTn id="37" dur="124" decel="50000">
                                          <p:stCondLst>
                                            <p:cond delay="1376"/>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71487" y="941913"/>
            <a:ext cx="8229600" cy="614880"/>
          </a:xfrm>
        </p:spPr>
        <p:txBody>
          <a:bodyPr/>
          <a:lstStyle/>
          <a:p>
            <a:r>
              <a:rPr lang="id-ID" sz="2800" b="1" dirty="0">
                <a:latin typeface="Times New Roman" panose="02020603050405020304" pitchFamily="18" charset="0"/>
                <a:cs typeface="Times New Roman" panose="02020603050405020304" pitchFamily="18" charset="0"/>
              </a:rPr>
              <a:t>SOP Pencegahan Infeksi Nosokomial</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3485968"/>
              </p:ext>
            </p:extLst>
          </p:nvPr>
        </p:nvGraphicFramePr>
        <p:xfrm>
          <a:off x="471487" y="1124744"/>
          <a:ext cx="7916937" cy="4342159"/>
        </p:xfrm>
        <a:graphic>
          <a:graphicData uri="http://schemas.openxmlformats.org/drawingml/2006/table">
            <a:tbl>
              <a:tblPr firstRow="1" bandRow="1">
                <a:tableStyleId>{5940675A-B579-460E-94D1-54222C63F5DA}</a:tableStyleId>
              </a:tblPr>
              <a:tblGrid>
                <a:gridCol w="2069564">
                  <a:extLst>
                    <a:ext uri="{9D8B030D-6E8A-4147-A177-3AD203B41FA5}">
                      <a16:colId xmlns:a16="http://schemas.microsoft.com/office/drawing/2014/main" xmlns="" val="131101688"/>
                    </a:ext>
                  </a:extLst>
                </a:gridCol>
                <a:gridCol w="5847373">
                  <a:extLst>
                    <a:ext uri="{9D8B030D-6E8A-4147-A177-3AD203B41FA5}">
                      <a16:colId xmlns:a16="http://schemas.microsoft.com/office/drawing/2014/main" xmlns="" val="1009577398"/>
                    </a:ext>
                  </a:extLst>
                </a:gridCol>
              </a:tblGrid>
              <a:tr h="390848">
                <a:tc>
                  <a:txBody>
                    <a:bodyPr/>
                    <a:lstStyle/>
                    <a:p>
                      <a:r>
                        <a:rPr lang="en-US" sz="1800" dirty="0" err="1" smtClean="0"/>
                        <a:t>Prosedur</a:t>
                      </a:r>
                      <a:endParaRPr lang="en-US" sz="1800" b="0" dirty="0">
                        <a:latin typeface="Times New Roman" panose="02020603050405020304" pitchFamily="18" charset="0"/>
                        <a:cs typeface="Times New Roman" panose="02020603050405020304" pitchFamily="18" charset="0"/>
                      </a:endParaRPr>
                    </a:p>
                  </a:txBody>
                  <a:tcPr/>
                </a:tc>
                <a:tc>
                  <a:txBody>
                    <a:bodyPr/>
                    <a:lstStyle/>
                    <a:p>
                      <a:pPr algn="l">
                        <a:lnSpc>
                          <a:spcPct val="107000"/>
                        </a:lnSpc>
                        <a:spcAft>
                          <a:spcPts val="0"/>
                        </a:spcAft>
                        <a:tabLst>
                          <a:tab pos="733425" algn="l"/>
                        </a:tabLst>
                      </a:pPr>
                      <a:r>
                        <a:rPr lang="id-ID" sz="1800" dirty="0">
                          <a:effectLst/>
                        </a:rPr>
                        <a:t>Mencuci tangan dengan sabun</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94320902"/>
                  </a:ext>
                </a:extLst>
              </a:tr>
              <a:tr h="963734">
                <a:tc>
                  <a:txBody>
                    <a:bodyPr/>
                    <a:lstStyle/>
                    <a:p>
                      <a:r>
                        <a:rPr lang="en-US" sz="1800" dirty="0" err="1" smtClean="0"/>
                        <a:t>Alat</a:t>
                      </a:r>
                      <a:r>
                        <a:rPr lang="en-US" sz="1800" dirty="0" smtClean="0"/>
                        <a:t> </a:t>
                      </a:r>
                      <a:r>
                        <a:rPr lang="en-US" sz="1800" dirty="0" err="1" smtClean="0"/>
                        <a:t>dan</a:t>
                      </a:r>
                      <a:r>
                        <a:rPr lang="en-US" sz="1800" dirty="0" smtClean="0"/>
                        <a:t> </a:t>
                      </a:r>
                      <a:r>
                        <a:rPr lang="en-US" sz="1800" dirty="0" err="1" smtClean="0"/>
                        <a:t>Bahan</a:t>
                      </a:r>
                      <a:endParaRPr lang="en-US" sz="1800" dirty="0">
                        <a:latin typeface="Times New Roman" panose="02020603050405020304" pitchFamily="18" charset="0"/>
                        <a:cs typeface="Times New Roman" panose="02020603050405020304" pitchFamily="18" charset="0"/>
                      </a:endParaRPr>
                    </a:p>
                  </a:txBody>
                  <a:tcPr/>
                </a:tc>
                <a:tc>
                  <a:txBody>
                    <a:bodyPr/>
                    <a:lstStyle/>
                    <a:p>
                      <a:r>
                        <a:rPr lang="id-ID" sz="1800" kern="1200" dirty="0" smtClean="0">
                          <a:effectLst/>
                        </a:rPr>
                        <a:t>Sabun yang mengandung desinfektan dan tidak merusak tangan</a:t>
                      </a:r>
                      <a:endParaRPr lang="en-US" sz="1800" kern="1200" dirty="0" smtClean="0">
                        <a:effectLst/>
                      </a:endParaRPr>
                    </a:p>
                    <a:p>
                      <a:r>
                        <a:rPr lang="id-ID" sz="1800" kern="1200" dirty="0" smtClean="0">
                          <a:effectLst/>
                        </a:rPr>
                        <a:t>Lap tangan bersih dan kering atau alat pengering</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84733556"/>
                  </a:ext>
                </a:extLst>
              </a:tr>
              <a:tr h="2987577">
                <a:tc>
                  <a:txBody>
                    <a:bodyPr/>
                    <a:lstStyle/>
                    <a:p>
                      <a:r>
                        <a:rPr lang="en-US" sz="1800" dirty="0" err="1" smtClean="0"/>
                        <a:t>Pelaksanaan</a:t>
                      </a:r>
                      <a:endParaRPr lang="en-US" sz="1800" dirty="0">
                        <a:latin typeface="Times New Roman" panose="02020603050405020304" pitchFamily="18" charset="0"/>
                        <a:cs typeface="Times New Roman" panose="02020603050405020304" pitchFamily="18" charset="0"/>
                      </a:endParaRPr>
                    </a:p>
                  </a:txBody>
                  <a:tcPr/>
                </a:tc>
                <a:tc>
                  <a:txBody>
                    <a:bodyPr/>
                    <a:lstStyle/>
                    <a:p>
                      <a:pPr lvl="0"/>
                      <a:r>
                        <a:rPr lang="id-ID" sz="1800" kern="1200" dirty="0" smtClean="0">
                          <a:effectLst/>
                        </a:rPr>
                        <a:t>Kedua tangan dibasahi dibawah air yang mengalir dari jari tangan kearah siku</a:t>
                      </a:r>
                      <a:endParaRPr lang="en-US" sz="1800" kern="1200" dirty="0" smtClean="0">
                        <a:effectLst/>
                      </a:endParaRPr>
                    </a:p>
                    <a:p>
                      <a:pPr lvl="0"/>
                      <a:r>
                        <a:rPr lang="id-ID" sz="1800" kern="1200" dirty="0" smtClean="0">
                          <a:effectLst/>
                        </a:rPr>
                        <a:t>Meratakan sabun diwilayah telapak tangan dengan gerakan memutar melawan arah jarum jam</a:t>
                      </a:r>
                      <a:endParaRPr lang="en-US" sz="1800" kern="1200" dirty="0" smtClean="0">
                        <a:effectLst/>
                      </a:endParaRPr>
                    </a:p>
                    <a:p>
                      <a:pPr lvl="0"/>
                      <a:r>
                        <a:rPr lang="id-ID" sz="1800" kern="1200" dirty="0" smtClean="0">
                          <a:effectLst/>
                        </a:rPr>
                        <a:t>Menggosok punggung tangan kanan dan kiri</a:t>
                      </a:r>
                      <a:endParaRPr lang="en-US" sz="1800" kern="1200" dirty="0" smtClean="0">
                        <a:effectLst/>
                      </a:endParaRPr>
                    </a:p>
                    <a:p>
                      <a:pPr lvl="0"/>
                      <a:r>
                        <a:rPr lang="id-ID" sz="1800" kern="1200" dirty="0" smtClean="0">
                          <a:effectLst/>
                        </a:rPr>
                        <a:t>Menggosok sela-sela jari</a:t>
                      </a:r>
                      <a:endParaRPr lang="en-US" sz="1800" kern="1200" dirty="0" smtClean="0">
                        <a:effectLst/>
                      </a:endParaRPr>
                    </a:p>
                    <a:p>
                      <a:pPr lvl="0"/>
                      <a:r>
                        <a:rPr lang="id-ID" sz="1800" kern="1200" dirty="0" smtClean="0">
                          <a:effectLst/>
                        </a:rPr>
                        <a:t>Melakukan gerakan mengunci jari</a:t>
                      </a:r>
                      <a:endParaRPr lang="en-US" sz="1800" kern="1200" dirty="0" smtClean="0">
                        <a:effectLst/>
                      </a:endParaRPr>
                    </a:p>
                    <a:p>
                      <a:pPr lvl="0"/>
                      <a:r>
                        <a:rPr lang="id-ID" sz="1800" kern="1200" dirty="0" smtClean="0">
                          <a:effectLst/>
                        </a:rPr>
                        <a:t>Melakukan gerakan memutar menggosok ujung kuku kanan dan kiri</a:t>
                      </a:r>
                      <a:endParaRPr lang="en-US" sz="1800" kern="1200" dirty="0" smtClean="0">
                        <a:effectLst/>
                      </a:endParaRPr>
                    </a:p>
                    <a:p>
                      <a:r>
                        <a:rPr lang="id-ID" sz="1800" kern="1200" dirty="0" smtClean="0">
                          <a:effectLst/>
                        </a:rPr>
                        <a:t>Membilas dan mengeringkan tangan dengan alat pengering</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556750"/>
                  </a:ext>
                </a:extLst>
              </a:tr>
            </a:tbl>
          </a:graphicData>
        </a:graphic>
      </p:graphicFrame>
      <p:sp>
        <p:nvSpPr>
          <p:cNvPr id="7" name="Right Arrow 6"/>
          <p:cNvSpPr/>
          <p:nvPr/>
        </p:nvSpPr>
        <p:spPr>
          <a:xfrm>
            <a:off x="7554679" y="5514379"/>
            <a:ext cx="1512168" cy="6480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hlinkClick r:id="" action="ppaction://hlinkshowjump?jump=nextslide"/>
              </a:rPr>
              <a:t>NEXT</a:t>
            </a:r>
            <a:endParaRPr lang="en-US" dirty="0"/>
          </a:p>
        </p:txBody>
      </p:sp>
    </p:spTree>
    <p:extLst>
      <p:ext uri="{BB962C8B-B14F-4D97-AF65-F5344CB8AC3E}">
        <p14:creationId xmlns:p14="http://schemas.microsoft.com/office/powerpoint/2010/main" val="1613385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par>
                          <p:cTn id="21" fill="hold">
                            <p:stCondLst>
                              <p:cond delay="15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435">
                                          <p:stCondLst>
                                            <p:cond delay="0"/>
                                          </p:stCondLst>
                                        </p:cTn>
                                        <p:tgtEl>
                                          <p:spTgt spid="3"/>
                                        </p:tgtEl>
                                      </p:cBhvr>
                                    </p:animEffect>
                                    <p:anim calcmode="lin" valueType="num">
                                      <p:cBhvr>
                                        <p:cTn id="25"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30" dur="20">
                                          <p:stCondLst>
                                            <p:cond delay="487"/>
                                          </p:stCondLst>
                                        </p:cTn>
                                        <p:tgtEl>
                                          <p:spTgt spid="3"/>
                                        </p:tgtEl>
                                      </p:cBhvr>
                                      <p:to x="100000" y="60000"/>
                                    </p:animScale>
                                    <p:animScale>
                                      <p:cBhvr>
                                        <p:cTn id="31" dur="124" decel="50000">
                                          <p:stCondLst>
                                            <p:cond delay="507"/>
                                          </p:stCondLst>
                                        </p:cTn>
                                        <p:tgtEl>
                                          <p:spTgt spid="3"/>
                                        </p:tgtEl>
                                      </p:cBhvr>
                                      <p:to x="100000" y="100000"/>
                                    </p:animScale>
                                    <p:animScale>
                                      <p:cBhvr>
                                        <p:cTn id="32" dur="20">
                                          <p:stCondLst>
                                            <p:cond delay="984"/>
                                          </p:stCondLst>
                                        </p:cTn>
                                        <p:tgtEl>
                                          <p:spTgt spid="3"/>
                                        </p:tgtEl>
                                      </p:cBhvr>
                                      <p:to x="100000" y="80000"/>
                                    </p:animScale>
                                    <p:animScale>
                                      <p:cBhvr>
                                        <p:cTn id="33" dur="124" decel="50000">
                                          <p:stCondLst>
                                            <p:cond delay="1004"/>
                                          </p:stCondLst>
                                        </p:cTn>
                                        <p:tgtEl>
                                          <p:spTgt spid="3"/>
                                        </p:tgtEl>
                                      </p:cBhvr>
                                      <p:to x="100000" y="100000"/>
                                    </p:animScale>
                                    <p:animScale>
                                      <p:cBhvr>
                                        <p:cTn id="34" dur="20">
                                          <p:stCondLst>
                                            <p:cond delay="1231"/>
                                          </p:stCondLst>
                                        </p:cTn>
                                        <p:tgtEl>
                                          <p:spTgt spid="3"/>
                                        </p:tgtEl>
                                      </p:cBhvr>
                                      <p:to x="100000" y="90000"/>
                                    </p:animScale>
                                    <p:animScale>
                                      <p:cBhvr>
                                        <p:cTn id="35" dur="124" decel="50000">
                                          <p:stCondLst>
                                            <p:cond delay="1251"/>
                                          </p:stCondLst>
                                        </p:cTn>
                                        <p:tgtEl>
                                          <p:spTgt spid="3"/>
                                        </p:tgtEl>
                                      </p:cBhvr>
                                      <p:to x="100000" y="100000"/>
                                    </p:animScale>
                                    <p:animScale>
                                      <p:cBhvr>
                                        <p:cTn id="36" dur="20">
                                          <p:stCondLst>
                                            <p:cond delay="1356"/>
                                          </p:stCondLst>
                                        </p:cTn>
                                        <p:tgtEl>
                                          <p:spTgt spid="3"/>
                                        </p:tgtEl>
                                      </p:cBhvr>
                                      <p:to x="100000" y="95000"/>
                                    </p:animScale>
                                    <p:animScale>
                                      <p:cBhvr>
                                        <p:cTn id="37"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59800" y="451371"/>
            <a:ext cx="8229600" cy="758727"/>
          </a:xfrm>
        </p:spPr>
        <p:txBody>
          <a:bodyPr/>
          <a:lstStyle/>
          <a:p>
            <a:pPr lvl="0"/>
            <a:r>
              <a:rPr lang="en-US" sz="2800" b="1" dirty="0" err="1" smtClean="0">
                <a:latin typeface="Times New Roman" panose="02020603050405020304" pitchFamily="18" charset="0"/>
                <a:cs typeface="Times New Roman" panose="02020603050405020304" pitchFamily="18" charset="0"/>
              </a:rPr>
              <a:t>Daftar</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Pustaka</a:t>
            </a: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7164288" y="5013176"/>
            <a:ext cx="1854774" cy="115212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lastslide"/>
              </a:rPr>
              <a:t>NEXT</a:t>
            </a:r>
            <a:endParaRPr lang="en-US" dirty="0"/>
          </a:p>
        </p:txBody>
      </p:sp>
      <p:sp>
        <p:nvSpPr>
          <p:cNvPr id="3" name="Rectangle 2"/>
          <p:cNvSpPr/>
          <p:nvPr/>
        </p:nvSpPr>
        <p:spPr>
          <a:xfrm>
            <a:off x="459800" y="1210099"/>
            <a:ext cx="6848504" cy="3013004"/>
          </a:xfrm>
          <a:prstGeom prst="rect">
            <a:avLst/>
          </a:prstGeom>
        </p:spPr>
        <p:txBody>
          <a:bodyPr wrap="square">
            <a:spAutoFit/>
          </a:bodyPr>
          <a:lstStyle/>
          <a:p>
            <a:pPr algn="just">
              <a:lnSpc>
                <a:spcPct val="107000"/>
              </a:lnSpc>
              <a:spcAft>
                <a:spcPts val="800"/>
              </a:spcAft>
              <a:tabLst>
                <a:tab pos="733425"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Potter, P.A. &amp; Perry, A.G.(2009).Fundamental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Keperawatan.Edisi</a:t>
            </a:r>
            <a:r>
              <a:rPr lang="en-US" sz="1400" dirty="0">
                <a:latin typeface="Times New Roman" panose="02020603050405020304" pitchFamily="18" charset="0"/>
                <a:ea typeface="Calibri" panose="020F0502020204030204" pitchFamily="34" charset="0"/>
                <a:cs typeface="Times New Roman" panose="02020603050405020304" pitchFamily="18" charset="0"/>
              </a:rPr>
              <a:t> Bahasa Indonesia 7.Elsevier(Singapore)</a:t>
            </a:r>
            <a:r>
              <a:rPr lang="en-US" sz="1400" dirty="0" err="1">
                <a:latin typeface="Times New Roman" panose="02020603050405020304" pitchFamily="18" charset="0"/>
                <a:ea typeface="Calibri" panose="020F0502020204030204" pitchFamily="34" charset="0"/>
                <a:cs typeface="Times New Roman" panose="02020603050405020304" pitchFamily="18" charset="0"/>
              </a:rPr>
              <a:t>Pte.Ltd</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733425" algn="l"/>
              </a:tabLst>
            </a:pPr>
            <a:r>
              <a:rPr lang="en-US" sz="1400" dirty="0" err="1">
                <a:latin typeface="Times New Roman" panose="02020603050405020304" pitchFamily="18" charset="0"/>
                <a:ea typeface="Calibri" panose="020F0502020204030204" pitchFamily="34" charset="0"/>
                <a:cs typeface="Times New Roman" panose="02020603050405020304" pitchFamily="18" charset="0"/>
              </a:rPr>
              <a:t>Septiari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Bety</a:t>
            </a:r>
            <a:r>
              <a:rPr lang="en-US" sz="1400" dirty="0">
                <a:latin typeface="Times New Roman" panose="02020603050405020304" pitchFamily="18" charset="0"/>
                <a:ea typeface="Calibri" panose="020F0502020204030204" pitchFamily="34" charset="0"/>
                <a:cs typeface="Times New Roman" panose="02020603050405020304" pitchFamily="18" charset="0"/>
              </a:rPr>
              <a:t> Bea.2012.Infeksi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Nosokomial.Yogyakarta:Nuha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Medika</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733425"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Darmadi.2008.Infeksi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Nosokomial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Problematika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Pengendalian.Jakarta:Salemba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Medika</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733425"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Lisa Salawati.2012.Pengendalian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Infeksi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Nosokomial.Jurnal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Kedokteran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Syiah</a:t>
            </a:r>
            <a:r>
              <a:rPr lang="en-US" sz="1400" dirty="0">
                <a:latin typeface="Times New Roman" panose="02020603050405020304" pitchFamily="18" charset="0"/>
                <a:ea typeface="Calibri" panose="020F0502020204030204" pitchFamily="34" charset="0"/>
                <a:cs typeface="Times New Roman" panose="02020603050405020304" pitchFamily="18" charset="0"/>
              </a:rPr>
              <a:t> Kuala.12(1).48-50.</a:t>
            </a:r>
          </a:p>
          <a:p>
            <a:pPr algn="just">
              <a:lnSpc>
                <a:spcPct val="107000"/>
              </a:lnSpc>
              <a:spcAft>
                <a:spcPts val="800"/>
              </a:spcAft>
              <a:tabLst>
                <a:tab pos="733425" algn="l"/>
              </a:tabLst>
            </a:pPr>
            <a:r>
              <a:rPr lang="en-US" sz="1400" dirty="0" err="1">
                <a:latin typeface="Times New Roman" panose="02020603050405020304" pitchFamily="18" charset="0"/>
                <a:ea typeface="Calibri" panose="020F0502020204030204" pitchFamily="34" charset="0"/>
                <a:cs typeface="Times New Roman" panose="02020603050405020304" pitchFamily="18" charset="0"/>
              </a:rPr>
              <a:t>Djaafar</a:t>
            </a:r>
            <a:r>
              <a:rPr lang="en-US" sz="1400" dirty="0">
                <a:latin typeface="Times New Roman" panose="02020603050405020304" pitchFamily="18" charset="0"/>
                <a:ea typeface="Calibri" panose="020F0502020204030204" pitchFamily="34" charset="0"/>
                <a:cs typeface="Times New Roman" panose="02020603050405020304" pitchFamily="18" charset="0"/>
              </a:rPr>
              <a:t> Nurseha.2013.Pengembangan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Tindakan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Pencegahan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Infeksi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Nosokomial.Jurnal</a:t>
            </a:r>
            <a:r>
              <a:rPr lang="en-US" sz="1400" dirty="0">
                <a:latin typeface="Times New Roman" panose="02020603050405020304" pitchFamily="18" charset="0"/>
                <a:ea typeface="Calibri" panose="020F0502020204030204" pitchFamily="34" charset="0"/>
                <a:cs typeface="Times New Roman" panose="02020603050405020304" pitchFamily="18" charset="0"/>
              </a:rPr>
              <a:t> Ners.8(1).65.</a:t>
            </a:r>
          </a:p>
          <a:p>
            <a:pPr algn="just">
              <a:lnSpc>
                <a:spcPct val="107000"/>
              </a:lnSpc>
              <a:spcAft>
                <a:spcPts val="800"/>
              </a:spcAft>
              <a:tabLst>
                <a:tab pos="733425"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www.academia.edu/10312715/Infeksi_Nosokomial</a:t>
            </a:r>
          </a:p>
          <a:p>
            <a:pPr algn="just">
              <a:lnSpc>
                <a:spcPct val="107000"/>
              </a:lnSpc>
              <a:spcAft>
                <a:spcPts val="800"/>
              </a:spcAft>
            </a:pPr>
            <a:r>
              <a:rPr lang="en-US" sz="1400" smtClean="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959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ppt_w</p:attrName>
                                        </p:attrNameLst>
                                      </p:cBhvr>
                                      <p:tavLst>
                                        <p:tav tm="0" fmla="#ppt_w*sin(2.5*pi*$)">
                                          <p:val>
                                            <p:fltVal val="0"/>
                                          </p:val>
                                        </p:tav>
                                        <p:tav tm="100000">
                                          <p:val>
                                            <p:fltVal val="1"/>
                                          </p:val>
                                        </p:tav>
                                      </p:tavLst>
                                    </p:anim>
                                    <p:anim calcmode="lin" valueType="num">
                                      <p:cBhvr>
                                        <p:cTn id="9" dur="1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750"/>
                            </p:stCondLst>
                            <p:childTnLst>
                              <p:par>
                                <p:cTn id="11" presetID="26"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par>
                          <p:cTn id="27" fill="hold">
                            <p:stCondLst>
                              <p:cond delay="3750"/>
                            </p:stCondLst>
                            <p:childTnLst>
                              <p:par>
                                <p:cTn id="28" presetID="26" presetClass="entr" presetSubtype="0"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par>
                          <p:cTn id="44" fill="hold">
                            <p:stCondLst>
                              <p:cond delay="5750"/>
                            </p:stCondLst>
                            <p:childTnLst>
                              <p:par>
                                <p:cTn id="45" presetID="26" presetClass="entr" presetSubtype="0" fill="hold"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par>
                          <p:cTn id="61" fill="hold">
                            <p:stCondLst>
                              <p:cond delay="7750"/>
                            </p:stCondLst>
                            <p:childTnLst>
                              <p:par>
                                <p:cTn id="62" presetID="26" presetClass="entr" presetSubtype="0" fill="hold" nodeType="after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down)">
                                      <p:cBhvr>
                                        <p:cTn id="64" dur="580">
                                          <p:stCondLst>
                                            <p:cond delay="0"/>
                                          </p:stCondLst>
                                        </p:cTn>
                                        <p:tgtEl>
                                          <p:spTgt spid="3">
                                            <p:txEl>
                                              <p:pRg st="3" end="3"/>
                                            </p:txEl>
                                          </p:spTgt>
                                        </p:tgtEl>
                                      </p:cBhvr>
                                    </p:animEffect>
                                    <p:anim calcmode="lin" valueType="num">
                                      <p:cBhvr>
                                        <p:cTn id="6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3" end="3"/>
                                            </p:txEl>
                                          </p:spTgt>
                                        </p:tgtEl>
                                      </p:cBhvr>
                                      <p:to x="100000" y="60000"/>
                                    </p:animScale>
                                    <p:animScale>
                                      <p:cBhvr>
                                        <p:cTn id="71" dur="166" decel="50000">
                                          <p:stCondLst>
                                            <p:cond delay="676"/>
                                          </p:stCondLst>
                                        </p:cTn>
                                        <p:tgtEl>
                                          <p:spTgt spid="3">
                                            <p:txEl>
                                              <p:pRg st="3" end="3"/>
                                            </p:txEl>
                                          </p:spTgt>
                                        </p:tgtEl>
                                      </p:cBhvr>
                                      <p:to x="100000" y="100000"/>
                                    </p:animScale>
                                    <p:animScale>
                                      <p:cBhvr>
                                        <p:cTn id="72" dur="26">
                                          <p:stCondLst>
                                            <p:cond delay="1312"/>
                                          </p:stCondLst>
                                        </p:cTn>
                                        <p:tgtEl>
                                          <p:spTgt spid="3">
                                            <p:txEl>
                                              <p:pRg st="3" end="3"/>
                                            </p:txEl>
                                          </p:spTgt>
                                        </p:tgtEl>
                                      </p:cBhvr>
                                      <p:to x="100000" y="80000"/>
                                    </p:animScale>
                                    <p:animScale>
                                      <p:cBhvr>
                                        <p:cTn id="73" dur="166" decel="50000">
                                          <p:stCondLst>
                                            <p:cond delay="1338"/>
                                          </p:stCondLst>
                                        </p:cTn>
                                        <p:tgtEl>
                                          <p:spTgt spid="3">
                                            <p:txEl>
                                              <p:pRg st="3" end="3"/>
                                            </p:txEl>
                                          </p:spTgt>
                                        </p:tgtEl>
                                      </p:cBhvr>
                                      <p:to x="100000" y="100000"/>
                                    </p:animScale>
                                    <p:animScale>
                                      <p:cBhvr>
                                        <p:cTn id="74" dur="26">
                                          <p:stCondLst>
                                            <p:cond delay="1642"/>
                                          </p:stCondLst>
                                        </p:cTn>
                                        <p:tgtEl>
                                          <p:spTgt spid="3">
                                            <p:txEl>
                                              <p:pRg st="3" end="3"/>
                                            </p:txEl>
                                          </p:spTgt>
                                        </p:tgtEl>
                                      </p:cBhvr>
                                      <p:to x="100000" y="90000"/>
                                    </p:animScale>
                                    <p:animScale>
                                      <p:cBhvr>
                                        <p:cTn id="75" dur="166" decel="50000">
                                          <p:stCondLst>
                                            <p:cond delay="1668"/>
                                          </p:stCondLst>
                                        </p:cTn>
                                        <p:tgtEl>
                                          <p:spTgt spid="3">
                                            <p:txEl>
                                              <p:pRg st="3" end="3"/>
                                            </p:txEl>
                                          </p:spTgt>
                                        </p:tgtEl>
                                      </p:cBhvr>
                                      <p:to x="100000" y="100000"/>
                                    </p:animScale>
                                    <p:animScale>
                                      <p:cBhvr>
                                        <p:cTn id="76" dur="26">
                                          <p:stCondLst>
                                            <p:cond delay="1808"/>
                                          </p:stCondLst>
                                        </p:cTn>
                                        <p:tgtEl>
                                          <p:spTgt spid="3">
                                            <p:txEl>
                                              <p:pRg st="3" end="3"/>
                                            </p:txEl>
                                          </p:spTgt>
                                        </p:tgtEl>
                                      </p:cBhvr>
                                      <p:to x="100000" y="95000"/>
                                    </p:animScale>
                                    <p:animScale>
                                      <p:cBhvr>
                                        <p:cTn id="77" dur="166" decel="50000">
                                          <p:stCondLst>
                                            <p:cond delay="1834"/>
                                          </p:stCondLst>
                                        </p:cTn>
                                        <p:tgtEl>
                                          <p:spTgt spid="3">
                                            <p:txEl>
                                              <p:pRg st="3" end="3"/>
                                            </p:txEl>
                                          </p:spTgt>
                                        </p:tgtEl>
                                      </p:cBhvr>
                                      <p:to x="100000" y="100000"/>
                                    </p:animScale>
                                  </p:childTnLst>
                                </p:cTn>
                              </p:par>
                            </p:childTnLst>
                          </p:cTn>
                        </p:par>
                        <p:par>
                          <p:cTn id="78" fill="hold">
                            <p:stCondLst>
                              <p:cond delay="9750"/>
                            </p:stCondLst>
                            <p:childTnLst>
                              <p:par>
                                <p:cTn id="79" presetID="26" presetClass="entr" presetSubtype="0" fill="hold" nodeType="after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580">
                                          <p:stCondLst>
                                            <p:cond delay="0"/>
                                          </p:stCondLst>
                                        </p:cTn>
                                        <p:tgtEl>
                                          <p:spTgt spid="3">
                                            <p:txEl>
                                              <p:pRg st="4" end="4"/>
                                            </p:txEl>
                                          </p:spTgt>
                                        </p:tgtEl>
                                      </p:cBhvr>
                                    </p:animEffect>
                                    <p:anim calcmode="lin" valueType="num">
                                      <p:cBhvr>
                                        <p:cTn id="8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4" end="4"/>
                                            </p:txEl>
                                          </p:spTgt>
                                        </p:tgtEl>
                                      </p:cBhvr>
                                      <p:to x="100000" y="60000"/>
                                    </p:animScale>
                                    <p:animScale>
                                      <p:cBhvr>
                                        <p:cTn id="88" dur="166" decel="50000">
                                          <p:stCondLst>
                                            <p:cond delay="676"/>
                                          </p:stCondLst>
                                        </p:cTn>
                                        <p:tgtEl>
                                          <p:spTgt spid="3">
                                            <p:txEl>
                                              <p:pRg st="4" end="4"/>
                                            </p:txEl>
                                          </p:spTgt>
                                        </p:tgtEl>
                                      </p:cBhvr>
                                      <p:to x="100000" y="100000"/>
                                    </p:animScale>
                                    <p:animScale>
                                      <p:cBhvr>
                                        <p:cTn id="89" dur="26">
                                          <p:stCondLst>
                                            <p:cond delay="1312"/>
                                          </p:stCondLst>
                                        </p:cTn>
                                        <p:tgtEl>
                                          <p:spTgt spid="3">
                                            <p:txEl>
                                              <p:pRg st="4" end="4"/>
                                            </p:txEl>
                                          </p:spTgt>
                                        </p:tgtEl>
                                      </p:cBhvr>
                                      <p:to x="100000" y="80000"/>
                                    </p:animScale>
                                    <p:animScale>
                                      <p:cBhvr>
                                        <p:cTn id="90" dur="166" decel="50000">
                                          <p:stCondLst>
                                            <p:cond delay="1338"/>
                                          </p:stCondLst>
                                        </p:cTn>
                                        <p:tgtEl>
                                          <p:spTgt spid="3">
                                            <p:txEl>
                                              <p:pRg st="4" end="4"/>
                                            </p:txEl>
                                          </p:spTgt>
                                        </p:tgtEl>
                                      </p:cBhvr>
                                      <p:to x="100000" y="100000"/>
                                    </p:animScale>
                                    <p:animScale>
                                      <p:cBhvr>
                                        <p:cTn id="91" dur="26">
                                          <p:stCondLst>
                                            <p:cond delay="1642"/>
                                          </p:stCondLst>
                                        </p:cTn>
                                        <p:tgtEl>
                                          <p:spTgt spid="3">
                                            <p:txEl>
                                              <p:pRg st="4" end="4"/>
                                            </p:txEl>
                                          </p:spTgt>
                                        </p:tgtEl>
                                      </p:cBhvr>
                                      <p:to x="100000" y="90000"/>
                                    </p:animScale>
                                    <p:animScale>
                                      <p:cBhvr>
                                        <p:cTn id="92" dur="166" decel="50000">
                                          <p:stCondLst>
                                            <p:cond delay="1668"/>
                                          </p:stCondLst>
                                        </p:cTn>
                                        <p:tgtEl>
                                          <p:spTgt spid="3">
                                            <p:txEl>
                                              <p:pRg st="4" end="4"/>
                                            </p:txEl>
                                          </p:spTgt>
                                        </p:tgtEl>
                                      </p:cBhvr>
                                      <p:to x="100000" y="100000"/>
                                    </p:animScale>
                                    <p:animScale>
                                      <p:cBhvr>
                                        <p:cTn id="93" dur="26">
                                          <p:stCondLst>
                                            <p:cond delay="1808"/>
                                          </p:stCondLst>
                                        </p:cTn>
                                        <p:tgtEl>
                                          <p:spTgt spid="3">
                                            <p:txEl>
                                              <p:pRg st="4" end="4"/>
                                            </p:txEl>
                                          </p:spTgt>
                                        </p:tgtEl>
                                      </p:cBhvr>
                                      <p:to x="100000" y="95000"/>
                                    </p:animScale>
                                    <p:animScale>
                                      <p:cBhvr>
                                        <p:cTn id="94" dur="166" decel="50000">
                                          <p:stCondLst>
                                            <p:cond delay="1834"/>
                                          </p:stCondLst>
                                        </p:cTn>
                                        <p:tgtEl>
                                          <p:spTgt spid="3">
                                            <p:txEl>
                                              <p:pRg st="4" end="4"/>
                                            </p:txEl>
                                          </p:spTgt>
                                        </p:tgtEl>
                                      </p:cBhvr>
                                      <p:to x="100000" y="100000"/>
                                    </p:animScale>
                                  </p:childTnLst>
                                </p:cTn>
                              </p:par>
                            </p:childTnLst>
                          </p:cTn>
                        </p:par>
                        <p:par>
                          <p:cTn id="95" fill="hold">
                            <p:stCondLst>
                              <p:cond delay="11750"/>
                            </p:stCondLst>
                            <p:childTnLst>
                              <p:par>
                                <p:cTn id="96" presetID="26" presetClass="entr" presetSubtype="0" fill="hold" nodeType="afterEffect">
                                  <p:stCondLst>
                                    <p:cond delay="0"/>
                                  </p:stCondLst>
                                  <p:childTnLst>
                                    <p:set>
                                      <p:cBhvr>
                                        <p:cTn id="97" dur="1" fill="hold">
                                          <p:stCondLst>
                                            <p:cond delay="0"/>
                                          </p:stCondLst>
                                        </p:cTn>
                                        <p:tgtEl>
                                          <p:spTgt spid="3">
                                            <p:txEl>
                                              <p:pRg st="5" end="5"/>
                                            </p:txEl>
                                          </p:spTgt>
                                        </p:tgtEl>
                                        <p:attrNameLst>
                                          <p:attrName>style.visibility</p:attrName>
                                        </p:attrNameLst>
                                      </p:cBhvr>
                                      <p:to>
                                        <p:strVal val="visible"/>
                                      </p:to>
                                    </p:set>
                                    <p:animEffect transition="in" filter="wipe(down)">
                                      <p:cBhvr>
                                        <p:cTn id="98" dur="580">
                                          <p:stCondLst>
                                            <p:cond delay="0"/>
                                          </p:stCondLst>
                                        </p:cTn>
                                        <p:tgtEl>
                                          <p:spTgt spid="3">
                                            <p:txEl>
                                              <p:pRg st="5" end="5"/>
                                            </p:txEl>
                                          </p:spTgt>
                                        </p:tgtEl>
                                      </p:cBhvr>
                                    </p:animEffect>
                                    <p:anim calcmode="lin" valueType="num">
                                      <p:cBhvr>
                                        <p:cTn id="9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3">
                                            <p:txEl>
                                              <p:pRg st="5" end="5"/>
                                            </p:txEl>
                                          </p:spTgt>
                                        </p:tgtEl>
                                      </p:cBhvr>
                                      <p:to x="100000" y="60000"/>
                                    </p:animScale>
                                    <p:animScale>
                                      <p:cBhvr>
                                        <p:cTn id="105" dur="166" decel="50000">
                                          <p:stCondLst>
                                            <p:cond delay="676"/>
                                          </p:stCondLst>
                                        </p:cTn>
                                        <p:tgtEl>
                                          <p:spTgt spid="3">
                                            <p:txEl>
                                              <p:pRg st="5" end="5"/>
                                            </p:txEl>
                                          </p:spTgt>
                                        </p:tgtEl>
                                      </p:cBhvr>
                                      <p:to x="100000" y="100000"/>
                                    </p:animScale>
                                    <p:animScale>
                                      <p:cBhvr>
                                        <p:cTn id="106" dur="26">
                                          <p:stCondLst>
                                            <p:cond delay="1312"/>
                                          </p:stCondLst>
                                        </p:cTn>
                                        <p:tgtEl>
                                          <p:spTgt spid="3">
                                            <p:txEl>
                                              <p:pRg st="5" end="5"/>
                                            </p:txEl>
                                          </p:spTgt>
                                        </p:tgtEl>
                                      </p:cBhvr>
                                      <p:to x="100000" y="80000"/>
                                    </p:animScale>
                                    <p:animScale>
                                      <p:cBhvr>
                                        <p:cTn id="107" dur="166" decel="50000">
                                          <p:stCondLst>
                                            <p:cond delay="1338"/>
                                          </p:stCondLst>
                                        </p:cTn>
                                        <p:tgtEl>
                                          <p:spTgt spid="3">
                                            <p:txEl>
                                              <p:pRg st="5" end="5"/>
                                            </p:txEl>
                                          </p:spTgt>
                                        </p:tgtEl>
                                      </p:cBhvr>
                                      <p:to x="100000" y="100000"/>
                                    </p:animScale>
                                    <p:animScale>
                                      <p:cBhvr>
                                        <p:cTn id="108" dur="26">
                                          <p:stCondLst>
                                            <p:cond delay="1642"/>
                                          </p:stCondLst>
                                        </p:cTn>
                                        <p:tgtEl>
                                          <p:spTgt spid="3">
                                            <p:txEl>
                                              <p:pRg st="5" end="5"/>
                                            </p:txEl>
                                          </p:spTgt>
                                        </p:tgtEl>
                                      </p:cBhvr>
                                      <p:to x="100000" y="90000"/>
                                    </p:animScale>
                                    <p:animScale>
                                      <p:cBhvr>
                                        <p:cTn id="109" dur="166" decel="50000">
                                          <p:stCondLst>
                                            <p:cond delay="1668"/>
                                          </p:stCondLst>
                                        </p:cTn>
                                        <p:tgtEl>
                                          <p:spTgt spid="3">
                                            <p:txEl>
                                              <p:pRg st="5" end="5"/>
                                            </p:txEl>
                                          </p:spTgt>
                                        </p:tgtEl>
                                      </p:cBhvr>
                                      <p:to x="100000" y="100000"/>
                                    </p:animScale>
                                    <p:animScale>
                                      <p:cBhvr>
                                        <p:cTn id="110" dur="26">
                                          <p:stCondLst>
                                            <p:cond delay="1808"/>
                                          </p:stCondLst>
                                        </p:cTn>
                                        <p:tgtEl>
                                          <p:spTgt spid="3">
                                            <p:txEl>
                                              <p:pRg st="5" end="5"/>
                                            </p:txEl>
                                          </p:spTgt>
                                        </p:tgtEl>
                                      </p:cBhvr>
                                      <p:to x="100000" y="95000"/>
                                    </p:animScale>
                                    <p:animScale>
                                      <p:cBhvr>
                                        <p:cTn id="111" dur="166" decel="50000">
                                          <p:stCondLst>
                                            <p:cond delay="1834"/>
                                          </p:stCondLst>
                                        </p:cTn>
                                        <p:tgtEl>
                                          <p:spTgt spid="3">
                                            <p:txEl>
                                              <p:pRg st="5" end="5"/>
                                            </p:txEl>
                                          </p:spTgt>
                                        </p:tgtEl>
                                      </p:cBhvr>
                                      <p:to x="100000" y="100000"/>
                                    </p:animScale>
                                  </p:childTnLst>
                                </p:cTn>
                              </p:par>
                            </p:childTnLst>
                          </p:cTn>
                        </p:par>
                        <p:par>
                          <p:cTn id="112" fill="hold">
                            <p:stCondLst>
                              <p:cond delay="13750"/>
                            </p:stCondLst>
                            <p:childTnLst>
                              <p:par>
                                <p:cTn id="113" presetID="26" presetClass="entr" presetSubtype="0" fill="hold" nodeType="after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Flowchart: Punched Tape 4"/>
          <p:cNvSpPr/>
          <p:nvPr/>
        </p:nvSpPr>
        <p:spPr>
          <a:xfrm>
            <a:off x="1187624" y="2060848"/>
            <a:ext cx="6552728" cy="2736304"/>
          </a:xfrm>
          <a:prstGeom prst="flowChartPunchedTap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TERIMAKASIH</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909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UB#LIST copy.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6" name="Rectangle 5"/>
          <p:cNvSpPr/>
          <p:nvPr/>
        </p:nvSpPr>
        <p:spPr>
          <a:xfrm>
            <a:off x="3124200" y="2622550"/>
            <a:ext cx="3238500" cy="46037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5104765" cy="429894"/>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endParaRPr kumimoji="0" lang="en-US" sz="18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endParaRPr>
          </a:p>
        </p:txBody>
      </p:sp>
      <p:sp>
        <p:nvSpPr>
          <p:cNvPr id="10" name="Rectangle 9"/>
          <p:cNvSpPr/>
          <p:nvPr/>
        </p:nvSpPr>
        <p:spPr>
          <a:xfrm>
            <a:off x="3775159" y="4048153"/>
            <a:ext cx="5318966" cy="923330"/>
          </a:xfrm>
          <a:prstGeom prst="rect">
            <a:avLst/>
          </a:prstGeom>
          <a:noFill/>
          <a:ln>
            <a:noFill/>
          </a:ln>
          <a:effectLst/>
        </p:spPr>
        <p:txBody>
          <a:bodyPr wrap="square">
            <a:spAutoFit/>
          </a:bodyPr>
          <a:lstStyle/>
          <a:p>
            <a:pPr algn="just" eaLnBrk="1" fontAlgn="auto" hangingPunct="1">
              <a:spcBef>
                <a:spcPts val="0"/>
              </a:spcBef>
              <a:spcAft>
                <a:spcPts val="0"/>
              </a:spcAft>
              <a:defRPr/>
            </a:pPr>
            <a:r>
              <a:rPr kumimoji="0" lang="en-US" b="0" i="0" u="none" strike="noStrike" kern="1200" cap="none" spc="0" normalizeH="0" baseline="0" noProof="0" dirty="0">
                <a:ln w="18415" cmpd="sng">
                  <a:solidFill>
                    <a:srgbClr val="FFFFFF"/>
                  </a:solidFill>
                  <a:prstDash val="solid"/>
                </a:ln>
                <a:solidFill>
                  <a:srgbClr val="FFFFFF"/>
                </a:solidFill>
                <a:effectLst/>
                <a:uLnTx/>
                <a:uFillTx/>
                <a:latin typeface="Times New Roman" panose="02020603050405020304" pitchFamily="18" charset="0"/>
                <a:cs typeface="Times New Roman" panose="02020603050405020304" pitchFamily="18" charset="0"/>
              </a:rPr>
              <a:t> 02</a:t>
            </a:r>
            <a:r>
              <a:rPr kumimoji="0" lang="en-US" b="0" i="0" u="none" strike="noStrike" kern="1200" cap="none" spc="0" normalizeH="0" baseline="0" noProof="0" dirty="0" smtClean="0">
                <a:ln w="18415" cmpd="sng">
                  <a:solidFill>
                    <a:srgbClr val="FFFFFF"/>
                  </a:solidFill>
                  <a:prstDash val="solid"/>
                </a:ln>
                <a:solidFill>
                  <a:srgbClr val="FFFFFF"/>
                </a:solidFill>
                <a:effectLst/>
                <a:uLnTx/>
                <a:uFillTx/>
                <a:latin typeface="Times New Roman" panose="02020603050405020304" pitchFamily="18" charset="0"/>
                <a:cs typeface="Times New Roman" panose="02020603050405020304" pitchFamily="18" charset="0"/>
              </a:rPr>
              <a:t>.</a:t>
            </a:r>
            <a:r>
              <a:rPr lang="id-ID" dirty="0">
                <a:latin typeface="Times New Roman" panose="02020603050405020304" pitchFamily="18" charset="0"/>
                <a:cs typeface="Times New Roman" panose="02020603050405020304" pitchFamily="18" charset="0"/>
              </a:rPr>
              <a:t> </a:t>
            </a:r>
            <a:r>
              <a:rPr lang="id-ID" b="1" dirty="0">
                <a:solidFill>
                  <a:schemeClr val="bg1"/>
                </a:solidFill>
                <a:latin typeface="Times New Roman" panose="02020603050405020304" pitchFamily="18" charset="0"/>
                <a:cs typeface="Times New Roman" panose="02020603050405020304" pitchFamily="18" charset="0"/>
              </a:rPr>
              <a:t>Mahasiswa mampu memahami pengertian dan penjelaan tentang infeksi noskomial</a:t>
            </a:r>
            <a:endParaRPr lang="en-US" b="1" dirty="0">
              <a:solidFill>
                <a:schemeClr val="bg1"/>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smtClean="0">
                <a:ln w="18415" cmpd="sng">
                  <a:solidFill>
                    <a:srgbClr val="FFFFFF"/>
                  </a:solidFill>
                  <a:prstDash val="solid"/>
                </a:ln>
                <a:solidFill>
                  <a:schemeClr val="bg1"/>
                </a:solidFill>
                <a:effectLst/>
                <a:uLnTx/>
                <a:uFillTx/>
                <a:latin typeface="Times New Roman" panose="02020603050405020304" pitchFamily="18" charset="0"/>
                <a:cs typeface="Times New Roman" panose="02020603050405020304" pitchFamily="18" charset="0"/>
              </a:rPr>
              <a:t> </a:t>
            </a:r>
            <a:endParaRPr kumimoji="0" lang="en-US" b="1" i="0" u="none" strike="noStrike" kern="1200" normalizeH="0" baseline="0" noProof="0" dirty="0">
              <a:ln w="18415" cmpd="sng">
                <a:solidFill>
                  <a:schemeClr val="tx1">
                    <a:lumMod val="95000"/>
                    <a:lumOff val="5000"/>
                  </a:schemeClr>
                </a:solidFill>
                <a:prstDash val="solid"/>
              </a:ln>
              <a:solidFill>
                <a:schemeClr val="bg1"/>
              </a:solidFill>
              <a:uLnTx/>
              <a:uFillTx/>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3863017" y="3994701"/>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27242" y="5518196"/>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85593" y="4703657"/>
            <a:ext cx="470182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89227" y="4747143"/>
            <a:ext cx="5105400" cy="984885"/>
          </a:xfrm>
          <a:prstGeom prst="rect">
            <a:avLst/>
          </a:prstGeom>
          <a:noFill/>
          <a:ln>
            <a:noFill/>
          </a:ln>
          <a:effectLst/>
        </p:spPr>
        <p:txBody>
          <a:bodyPr>
            <a:spAutoFit/>
          </a:bodyPr>
          <a:lstStyle/>
          <a:p>
            <a:pPr algn="just" eaLnBrk="1" fontAlgn="auto" hangingPunct="1">
              <a:spcBef>
                <a:spcPts val="0"/>
              </a:spcBef>
              <a:spcAft>
                <a:spcPts val="0"/>
              </a:spcAft>
              <a:defRPr/>
            </a:pPr>
            <a:r>
              <a:rPr kumimoji="0" lang="en-US" sz="2000" b="0" i="0" u="none" strike="noStrike" kern="1200" cap="none" spc="0" normalizeH="0" baseline="0" noProof="0" dirty="0">
                <a:ln w="18415" cmpd="sng">
                  <a:solidFill>
                    <a:srgbClr val="FFFFFF"/>
                  </a:solidFill>
                  <a:prstDash val="solid"/>
                </a:ln>
                <a:solidFill>
                  <a:srgbClr val="FFFFFF"/>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a:ln w="18415" cmpd="sng">
                  <a:solidFill>
                    <a:srgbClr val="FFFFFF"/>
                  </a:solidFill>
                  <a:prstDash val="solid"/>
                </a:ln>
                <a:solidFill>
                  <a:srgbClr val="FFFFFF"/>
                </a:solidFill>
                <a:effectLst/>
                <a:uLnTx/>
                <a:uFillTx/>
                <a:latin typeface="Times New Roman" panose="02020603050405020304" pitchFamily="18" charset="0"/>
                <a:cs typeface="Times New Roman" panose="02020603050405020304" pitchFamily="18" charset="0"/>
              </a:rPr>
              <a:t>03</a:t>
            </a:r>
            <a:r>
              <a:rPr kumimoji="0" lang="en-US" b="1" i="0" u="none" strike="noStrike" kern="1200" cap="none" spc="0" normalizeH="0" baseline="0" noProof="0" dirty="0" smtClean="0">
                <a:ln w="18415" cmpd="sng">
                  <a:solidFill>
                    <a:srgbClr val="FFFFFF"/>
                  </a:solidFill>
                  <a:prstDash val="solid"/>
                </a:ln>
                <a:solidFill>
                  <a:schemeClr val="bg1"/>
                </a:solidFill>
                <a:effectLst/>
                <a:uLnTx/>
                <a:uFillTx/>
                <a:latin typeface="Times New Roman" panose="02020603050405020304" pitchFamily="18" charset="0"/>
                <a:cs typeface="Times New Roman" panose="02020603050405020304" pitchFamily="18" charset="0"/>
              </a:rPr>
              <a:t>. </a:t>
            </a:r>
            <a:r>
              <a:rPr lang="id-ID" b="1" dirty="0">
                <a:solidFill>
                  <a:schemeClr val="bg1"/>
                </a:solidFill>
                <a:latin typeface="Times New Roman" panose="02020603050405020304" pitchFamily="18" charset="0"/>
                <a:cs typeface="Times New Roman" panose="02020603050405020304" pitchFamily="18" charset="0"/>
              </a:rPr>
              <a:t>Mahasiswa mampu mempraktekan prosedur pengendalian infeksi nosokomial kepada pasien.</a:t>
            </a:r>
            <a:endParaRPr lang="en-US" b="1" dirty="0">
              <a:solidFill>
                <a:schemeClr val="bg1"/>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defRPr/>
            </a:pPr>
            <a:endParaRPr kumimoji="0" lang="en-US" sz="2000" i="0" u="none" strike="noStrike" kern="1200" normalizeH="0" baseline="0" noProof="0" dirty="0">
              <a:ln w="18415" cmpd="sng">
                <a:solidFill>
                  <a:schemeClr val="tx1"/>
                </a:solidFill>
                <a:prstDash val="solid"/>
              </a:ln>
              <a:uLnTx/>
              <a:uFillTx/>
              <a:latin typeface="Times New Roman" panose="02020603050405020304" pitchFamily="18" charset="0"/>
              <a:cs typeface="Times New Roman" panose="02020603050405020304" pitchFamily="18" charset="0"/>
            </a:endParaRPr>
          </a:p>
        </p:txBody>
      </p:sp>
      <p:sp>
        <p:nvSpPr>
          <p:cNvPr id="32" name="Rectangle 31"/>
          <p:cNvSpPr/>
          <p:nvPr/>
        </p:nvSpPr>
        <p:spPr>
          <a:xfrm>
            <a:off x="3775159" y="3184431"/>
            <a:ext cx="5105400" cy="1107996"/>
          </a:xfrm>
          <a:prstGeom prst="rect">
            <a:avLst/>
          </a:prstGeom>
          <a:noFill/>
          <a:ln>
            <a:noFill/>
          </a:ln>
          <a:effectLst/>
        </p:spPr>
        <p:txBody>
          <a:bodyPr>
            <a:spAutoFit/>
          </a:bodyPr>
          <a:lstStyle/>
          <a:p>
            <a:pPr algn="just" eaLnBrk="1" fontAlgn="auto" hangingPunct="1">
              <a:spcBef>
                <a:spcPts val="0"/>
              </a:spcBef>
              <a:spcAft>
                <a:spcPts val="0"/>
              </a:spcAft>
              <a:defRPr/>
            </a:pPr>
            <a:r>
              <a:rPr lang="en-US" sz="1600" dirty="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rPr>
              <a:t> </a:t>
            </a:r>
            <a:r>
              <a:rPr lang="en-US" sz="1600" dirty="0" smtClean="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rPr>
              <a:t>01</a:t>
            </a:r>
            <a:r>
              <a:rPr lang="en-US" sz="1600" b="1" dirty="0" smtClean="0">
                <a:ln w="18415" cmpd="sng">
                  <a:solidFill>
                    <a:srgbClr val="FFFFFF"/>
                  </a:solidFill>
                  <a:prstDash val="solid"/>
                </a:ln>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Mahasiswa</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mamp</a:t>
            </a:r>
            <a:r>
              <a:rPr lang="id-ID" sz="1600" b="1" dirty="0">
                <a:solidFill>
                  <a:schemeClr val="bg1"/>
                </a:solidFill>
                <a:latin typeface="Times New Roman" panose="02020603050405020304" pitchFamily="18" charset="0"/>
                <a:cs typeface="Times New Roman" panose="02020603050405020304" pitchFamily="18" charset="0"/>
              </a:rPr>
              <a:t>u menerapkan pengertian serta penjelasan tentang prosedur pengendalian infeksi nosokomial sesuai standar praktik keperawatan. </a:t>
            </a:r>
            <a:endParaRPr lang="en-US" sz="1600" b="1" dirty="0">
              <a:solidFill>
                <a:schemeClr val="bg1"/>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defRPr/>
            </a:pPr>
            <a:r>
              <a:rPr lang="en-US" dirty="0" smtClean="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rPr>
              <a:t> </a:t>
            </a:r>
            <a:endParaRPr kumimoji="0" lang="en-US" sz="1600" i="0" u="none" strike="noStrike" kern="1200" normalizeH="0" baseline="0" noProof="0" dirty="0">
              <a:ln w="18415" cmpd="sng">
                <a:solidFill>
                  <a:schemeClr val="tx1"/>
                </a:solidFill>
                <a:prstDash val="solid"/>
              </a:ln>
              <a:uLnTx/>
              <a:uFillTx/>
              <a:latin typeface="Times New Roman" panose="02020603050405020304" pitchFamily="18" charset="0"/>
              <a:cs typeface="Times New Roman" panose="02020603050405020304" pitchFamily="18" charset="0"/>
            </a:endParaRPr>
          </a:p>
        </p:txBody>
      </p:sp>
      <p:sp>
        <p:nvSpPr>
          <p:cNvPr id="12" name="Cloud 11">
            <a:hlinkClick r:id="rId4" action="ppaction://hlinksldjump"/>
          </p:cNvPr>
          <p:cNvSpPr/>
          <p:nvPr/>
        </p:nvSpPr>
        <p:spPr>
          <a:xfrm>
            <a:off x="6963228" y="5733256"/>
            <a:ext cx="1931399" cy="103549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hlinkClick r:id="" action="ppaction://hlinkshowjump?jump=nextslide"/>
              </a:rPr>
              <a:t>NEXT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5" name="Rounded Rectangle 4"/>
          <p:cNvSpPr/>
          <p:nvPr/>
        </p:nvSpPr>
        <p:spPr>
          <a:xfrm>
            <a:off x="1547664" y="923321"/>
            <a:ext cx="5760640" cy="1656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err="1" smtClean="0">
                <a:solidFill>
                  <a:schemeClr val="tx1"/>
                </a:solidFill>
                <a:latin typeface="Times New Roman" panose="02020603050405020304" pitchFamily="18" charset="0"/>
                <a:cs typeface="Times New Roman" panose="02020603050405020304" pitchFamily="18" charset="0"/>
              </a:rPr>
              <a:t>Kompetensi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Dasar</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err="1">
                <a:solidFill>
                  <a:schemeClr val="tx1"/>
                </a:solidFill>
                <a:latin typeface="Times New Roman" panose="02020603050405020304" pitchFamily="18" charset="0"/>
                <a:cs typeface="Times New Roman" panose="02020603050405020304" pitchFamily="18" charset="0"/>
              </a:rPr>
              <a:t>Mahasiswa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mampu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menerapkan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pengertian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serta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penjelasan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tentang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prosedur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pengendalian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infeksi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nosokomial</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sesuai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standar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praktik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keperawatan</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467544" y="2866628"/>
            <a:ext cx="7920880" cy="1859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B</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Kemampuan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Akhir</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Diharapkan</a:t>
            </a:r>
            <a:r>
              <a:rPr lang="en-US" sz="2000" dirty="0">
                <a:solidFill>
                  <a:schemeClr val="tx1"/>
                </a:solidFill>
                <a:latin typeface="Times New Roman" panose="02020603050405020304" pitchFamily="18" charset="0"/>
                <a:cs typeface="Times New Roman" panose="02020603050405020304" pitchFamily="18" charset="0"/>
              </a:rPr>
              <a:t> </a:t>
            </a:r>
          </a:p>
          <a:p>
            <a:r>
              <a:rPr lang="en-US" sz="2000" dirty="0" err="1">
                <a:solidFill>
                  <a:schemeClr val="tx1"/>
                </a:solidFill>
                <a:latin typeface="Times New Roman" panose="02020603050405020304" pitchFamily="18" charset="0"/>
                <a:cs typeface="Times New Roman" panose="02020603050405020304" pitchFamily="18" charset="0"/>
              </a:rPr>
              <a:t>Mahasiswa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mampu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memahami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pengertian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penjelaan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tentang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infeksi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noskomial</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err="1">
                <a:solidFill>
                  <a:schemeClr val="tx1"/>
                </a:solidFill>
                <a:latin typeface="Times New Roman" panose="02020603050405020304" pitchFamily="18" charset="0"/>
                <a:cs typeface="Times New Roman" panose="02020603050405020304" pitchFamily="18" charset="0"/>
              </a:rPr>
              <a:t>Mahasiswa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mampu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mempraktekan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prosedur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pengendalian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infeksi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nosokomial</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kepada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pasien</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190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568605" y="439081"/>
            <a:ext cx="7432641" cy="758727"/>
          </a:xfrm>
        </p:spPr>
        <p:txBody>
          <a:bodyPr/>
          <a:lstStyle/>
          <a:p>
            <a:pPr lvl="0"/>
            <a:r>
              <a:rPr lang="en-US" sz="2800" b="1" dirty="0" smtClean="0">
                <a:latin typeface="Times New Roman" panose="02020603050405020304" pitchFamily="18" charset="0"/>
                <a:cs typeface="Times New Roman" panose="02020603050405020304" pitchFamily="18" charset="0"/>
              </a:rPr>
              <a:t>A. </a:t>
            </a:r>
            <a:r>
              <a:rPr lang="en-US" sz="2800" b="1" dirty="0" err="1" smtClean="0">
                <a:latin typeface="Times New Roman" panose="02020603050405020304" pitchFamily="18" charset="0"/>
                <a:cs typeface="Times New Roman" panose="02020603050405020304" pitchFamily="18" charset="0"/>
              </a:rPr>
              <a:t>Pengertian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Infeksi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Nosokomial</a:t>
            </a:r>
            <a:endParaRPr lang="en-US" sz="2800" b="1" dirty="0">
              <a:latin typeface="Times New Roman" panose="02020603050405020304" pitchFamily="18" charset="0"/>
              <a:cs typeface="Times New Roman" panose="02020603050405020304" pitchFamily="18" charset="0"/>
            </a:endParaRPr>
          </a:p>
        </p:txBody>
      </p:sp>
      <p:sp>
        <p:nvSpPr>
          <p:cNvPr id="16388" name="Content Placeholder 5"/>
          <p:cNvSpPr>
            <a:spLocks noGrp="1"/>
          </p:cNvSpPr>
          <p:nvPr>
            <p:ph idx="1"/>
          </p:nvPr>
        </p:nvSpPr>
        <p:spPr>
          <a:xfrm>
            <a:off x="251519" y="1166018"/>
            <a:ext cx="8229600" cy="4525963"/>
          </a:xfrm>
        </p:spPr>
        <p:txBody>
          <a:bodyPr vert="horz" wrap="square" lIns="91440" tIns="45720" rIns="91440" bIns="45720" anchor="t"/>
          <a:lstStyle/>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6" name="Rounded Rectangle 5"/>
          <p:cNvSpPr/>
          <p:nvPr/>
        </p:nvSpPr>
        <p:spPr>
          <a:xfrm>
            <a:off x="101289" y="1590758"/>
            <a:ext cx="4183637" cy="42535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id-ID" dirty="0" err="1">
                <a:solidFill>
                  <a:schemeClr val="tx1"/>
                </a:solidFill>
                <a:latin typeface="Times New Roman" panose="02020603050405020304" pitchFamily="18" charset="0"/>
                <a:ea typeface="Arial" panose="020B0604020202020204" pitchFamily="34" charset="0"/>
                <a:sym typeface="+mn-ea"/>
              </a:rPr>
              <a:t>Menurut</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Herpan</a:t>
            </a:r>
            <a:r>
              <a:rPr lang="en-US" altLang="id-ID" dirty="0">
                <a:solidFill>
                  <a:schemeClr val="tx1"/>
                </a:solidFill>
                <a:latin typeface="Times New Roman" panose="02020603050405020304" pitchFamily="18" charset="0"/>
                <a:ea typeface="Arial" panose="020B0604020202020204" pitchFamily="34" charset="0"/>
                <a:sym typeface="+mn-ea"/>
              </a:rPr>
              <a:t>, 2012) </a:t>
            </a:r>
            <a:r>
              <a:rPr lang="en-US" altLang="id-ID" dirty="0" err="1">
                <a:solidFill>
                  <a:schemeClr val="tx1"/>
                </a:solidFill>
                <a:latin typeface="Times New Roman" panose="02020603050405020304" pitchFamily="18" charset="0"/>
                <a:ea typeface="Arial" panose="020B0604020202020204" pitchFamily="34" charset="0"/>
                <a:sym typeface="+mn-ea"/>
              </a:rPr>
              <a:t>Infeksi</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nosokomial</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merupakan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masalah</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perawatan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kesehatan</a:t>
            </a:r>
            <a:r>
              <a:rPr lang="en-US" altLang="id-ID" dirty="0">
                <a:solidFill>
                  <a:schemeClr val="tx1"/>
                </a:solidFill>
                <a:latin typeface="Times New Roman" panose="02020603050405020304" pitchFamily="18" charset="0"/>
                <a:ea typeface="Arial" panose="020B0604020202020204" pitchFamily="34" charset="0"/>
                <a:sym typeface="+mn-ea"/>
              </a:rPr>
              <a:t> yang </a:t>
            </a:r>
            <a:r>
              <a:rPr lang="en-US" altLang="id-ID" dirty="0" err="1">
                <a:solidFill>
                  <a:schemeClr val="tx1"/>
                </a:solidFill>
                <a:latin typeface="Times New Roman" panose="02020603050405020304" pitchFamily="18" charset="0"/>
                <a:ea typeface="Arial" panose="020B0604020202020204" pitchFamily="34" charset="0"/>
                <a:sym typeface="+mn-ea"/>
              </a:rPr>
              <a:t>penting</a:t>
            </a:r>
            <a:r>
              <a:rPr lang="en-US" altLang="id-ID" dirty="0">
                <a:solidFill>
                  <a:schemeClr val="tx1"/>
                </a:solidFill>
                <a:latin typeface="Times New Roman" panose="02020603050405020304" pitchFamily="18" charset="0"/>
                <a:ea typeface="Arial" panose="020B0604020202020204" pitchFamily="34" charset="0"/>
                <a:sym typeface="+mn-ea"/>
              </a:rPr>
              <a:t> di </a:t>
            </a:r>
            <a:r>
              <a:rPr lang="en-US" altLang="id-ID" dirty="0" err="1">
                <a:solidFill>
                  <a:schemeClr val="tx1"/>
                </a:solidFill>
                <a:latin typeface="Times New Roman" panose="02020603050405020304" pitchFamily="18" charset="0"/>
                <a:ea typeface="Arial" panose="020B0604020202020204" pitchFamily="34" charset="0"/>
                <a:sym typeface="+mn-ea"/>
              </a:rPr>
              <a:t>seluruh</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dunia</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Terjadinya</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infeksi</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nosokominal</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menimbulkan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beberapa</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masalah</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yaitu</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peningkatan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angka</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kesakitan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dan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kematian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penambahan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hari</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perawatan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peningkatan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biaya</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perawatan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dan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ketidakpuasan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baik</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pasien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maupun</a:t>
            </a:r>
            <a:r>
              <a:rPr lang="en-US" altLang="id-ID" dirty="0">
                <a:solidFill>
                  <a:schemeClr val="tx1"/>
                </a:solidFill>
                <a:latin typeface="Times New Roman" panose="02020603050405020304" pitchFamily="18" charset="0"/>
                <a:ea typeface="Arial" panose="020B0604020202020204" pitchFamily="34" charset="0"/>
                <a:sym typeface="+mn-ea"/>
              </a:rPr>
              <a:t> </a:t>
            </a:r>
            <a:r>
              <a:rPr lang="en-US" altLang="id-ID" dirty="0" err="1">
                <a:solidFill>
                  <a:schemeClr val="tx1"/>
                </a:solidFill>
                <a:latin typeface="Times New Roman" panose="02020603050405020304" pitchFamily="18" charset="0"/>
                <a:ea typeface="Arial" panose="020B0604020202020204" pitchFamily="34" charset="0"/>
                <a:sym typeface="+mn-ea"/>
              </a:rPr>
              <a:t>keluarga</a:t>
            </a:r>
            <a:r>
              <a:rPr lang="en-US" altLang="id-ID" dirty="0" smtClean="0">
                <a:solidFill>
                  <a:schemeClr val="tx1"/>
                </a:solidFill>
                <a:latin typeface="Times New Roman" panose="02020603050405020304" pitchFamily="18" charset="0"/>
                <a:ea typeface="Arial" panose="020B0604020202020204" pitchFamily="34" charset="0"/>
                <a:sym typeface="+mn-ea"/>
              </a:rPr>
              <a:t>.</a:t>
            </a:r>
            <a:endParaRPr lang="en-US" altLang="id-ID" dirty="0">
              <a:solidFill>
                <a:schemeClr val="tx1"/>
              </a:solidFill>
              <a:latin typeface="Times New Roman" panose="02020603050405020304" pitchFamily="18" charset="0"/>
              <a:ea typeface="Arial" panose="020B0604020202020204" pitchFamily="34" charset="0"/>
              <a:sym typeface="+mn-ea"/>
            </a:endParaRPr>
          </a:p>
        </p:txBody>
      </p:sp>
      <p:sp>
        <p:nvSpPr>
          <p:cNvPr id="9" name="Rounded Rectangle 8"/>
          <p:cNvSpPr/>
          <p:nvPr/>
        </p:nvSpPr>
        <p:spPr>
          <a:xfrm>
            <a:off x="4611826" y="1198607"/>
            <a:ext cx="4193565" cy="3662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ltLang="id-ID" dirty="0" err="1">
                <a:latin typeface="Times New Roman" panose="02020603050405020304" pitchFamily="18" charset="0"/>
                <a:ea typeface="Arial" panose="020B0604020202020204" pitchFamily="34" charset="0"/>
                <a:sym typeface="+mn-ea"/>
              </a:rPr>
              <a:t>Menurut</a:t>
            </a:r>
            <a:r>
              <a:rPr lang="en-US" altLang="id-ID" dirty="0">
                <a:latin typeface="Times New Roman" panose="02020603050405020304" pitchFamily="18" charset="0"/>
                <a:ea typeface="Arial" panose="020B0604020202020204" pitchFamily="34" charset="0"/>
                <a:sym typeface="+mn-ea"/>
              </a:rPr>
              <a:t> (WHO, 2005) </a:t>
            </a:r>
            <a:r>
              <a:rPr lang="en-US" altLang="id-ID" dirty="0" err="1">
                <a:latin typeface="Times New Roman" panose="02020603050405020304" pitchFamily="18" charset="0"/>
                <a:ea typeface="Arial" panose="020B0604020202020204" pitchFamily="34" charset="0"/>
                <a:sym typeface="+mn-ea"/>
              </a:rPr>
              <a:t>Infeksi</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nosokomial</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merupakan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salah</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satu</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penyebab</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utama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dari</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meningkatnya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angka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morbiditas</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dan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mortalitas</a:t>
            </a:r>
            <a:r>
              <a:rPr lang="en-US" altLang="id-ID" dirty="0">
                <a:latin typeface="Times New Roman" panose="02020603050405020304" pitchFamily="18" charset="0"/>
                <a:ea typeface="Arial" panose="020B0604020202020204" pitchFamily="34" charset="0"/>
                <a:sym typeface="+mn-ea"/>
              </a:rPr>
              <a:t>, yang </a:t>
            </a:r>
            <a:r>
              <a:rPr lang="en-US" altLang="id-ID" dirty="0" err="1">
                <a:latin typeface="Times New Roman" panose="02020603050405020304" pitchFamily="18" charset="0"/>
                <a:ea typeface="Arial" panose="020B0604020202020204" pitchFamily="34" charset="0"/>
                <a:sym typeface="+mn-ea"/>
              </a:rPr>
              <a:t>dapat</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menghambat</a:t>
            </a:r>
            <a:r>
              <a:rPr lang="en-US" altLang="id-ID" dirty="0">
                <a:latin typeface="Times New Roman" panose="02020603050405020304" pitchFamily="18" charset="0"/>
                <a:ea typeface="Arial" panose="020B0604020202020204" pitchFamily="34" charset="0"/>
                <a:sym typeface="+mn-ea"/>
              </a:rPr>
              <a:t> proses </a:t>
            </a:r>
            <a:r>
              <a:rPr lang="en-US" altLang="id-ID" dirty="0" err="1" smtClean="0">
                <a:latin typeface="Times New Roman" panose="02020603050405020304" pitchFamily="18" charset="0"/>
                <a:ea typeface="Arial" panose="020B0604020202020204" pitchFamily="34" charset="0"/>
                <a:sym typeface="+mn-ea"/>
              </a:rPr>
              <a:t>penyembuhan</a:t>
            </a:r>
            <a:r>
              <a:rPr lang="en-US" altLang="id-ID" dirty="0" smtClean="0">
                <a:latin typeface="Times New Roman" panose="02020603050405020304" pitchFamily="18" charset="0"/>
                <a:ea typeface="Arial" panose="020B0604020202020204" pitchFamily="34" charset="0"/>
                <a:sym typeface="+mn-ea"/>
              </a:rPr>
              <a:t> </a:t>
            </a:r>
            <a:r>
              <a:rPr lang="en-US" altLang="id-ID" dirty="0" err="1" smtClean="0">
                <a:latin typeface="Times New Roman" panose="02020603050405020304" pitchFamily="18" charset="0"/>
                <a:ea typeface="Arial" panose="020B0604020202020204" pitchFamily="34" charset="0"/>
                <a:sym typeface="+mn-ea"/>
              </a:rPr>
              <a:t>sehingga</a:t>
            </a:r>
            <a:r>
              <a:rPr lang="en-US" altLang="id-ID" dirty="0" smtClean="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mengakibatkan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masalah</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baru</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dalam</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bidang</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kesehatan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antara</a:t>
            </a:r>
            <a:r>
              <a:rPr lang="en-US" altLang="id-ID" dirty="0">
                <a:latin typeface="Times New Roman" panose="02020603050405020304" pitchFamily="18" charset="0"/>
                <a:ea typeface="Arial" panose="020B0604020202020204" pitchFamily="34" charset="0"/>
                <a:sym typeface="+mn-ea"/>
              </a:rPr>
              <a:t> lain </a:t>
            </a:r>
            <a:r>
              <a:rPr lang="en-US" altLang="id-ID" dirty="0" err="1">
                <a:latin typeface="Times New Roman" panose="02020603050405020304" pitchFamily="18" charset="0"/>
                <a:ea typeface="Arial" panose="020B0604020202020204" pitchFamily="34" charset="0"/>
                <a:sym typeface="+mn-ea"/>
              </a:rPr>
              <a:t>meningkatnya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hari</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rawat</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dan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bertambahnya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biaya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perawatan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serta</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pengobatan</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pasien</a:t>
            </a:r>
            <a:r>
              <a:rPr lang="en-US" altLang="id-ID" dirty="0">
                <a:latin typeface="Times New Roman" panose="02020603050405020304" pitchFamily="18" charset="0"/>
                <a:ea typeface="Arial" panose="020B0604020202020204" pitchFamily="34" charset="0"/>
                <a:sym typeface="+mn-ea"/>
              </a:rPr>
              <a:t> di </a:t>
            </a:r>
            <a:r>
              <a:rPr lang="en-US" altLang="id-ID" dirty="0" err="1">
                <a:latin typeface="Times New Roman" panose="02020603050405020304" pitchFamily="18" charset="0"/>
                <a:ea typeface="Arial" panose="020B0604020202020204" pitchFamily="34" charset="0"/>
                <a:sym typeface="+mn-ea"/>
              </a:rPr>
              <a:t>rumah</a:t>
            </a:r>
            <a:r>
              <a:rPr lang="en-US" altLang="id-ID" dirty="0">
                <a:latin typeface="Times New Roman" panose="02020603050405020304" pitchFamily="18" charset="0"/>
                <a:ea typeface="Arial" panose="020B0604020202020204" pitchFamily="34" charset="0"/>
                <a:sym typeface="+mn-ea"/>
              </a:rPr>
              <a:t> </a:t>
            </a:r>
            <a:r>
              <a:rPr lang="en-US" altLang="id-ID" dirty="0" err="1">
                <a:latin typeface="Times New Roman" panose="02020603050405020304" pitchFamily="18" charset="0"/>
                <a:ea typeface="Arial" panose="020B0604020202020204" pitchFamily="34" charset="0"/>
                <a:sym typeface="+mn-ea"/>
              </a:rPr>
              <a:t>sakit</a:t>
            </a:r>
            <a:r>
              <a:rPr lang="en-US" altLang="id-ID" dirty="0">
                <a:latin typeface="Times New Roman" panose="02020603050405020304" pitchFamily="18" charset="0"/>
                <a:ea typeface="Arial" panose="020B0604020202020204" pitchFamily="34"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568605" y="439081"/>
            <a:ext cx="7432641" cy="758727"/>
          </a:xfrm>
        </p:spPr>
        <p:txBody>
          <a:bodyPr/>
          <a:lstStyle/>
          <a:p>
            <a:pPr lvl="0"/>
            <a:r>
              <a:rPr lang="en-US" sz="2800" b="1" dirty="0" smtClean="0">
                <a:latin typeface="Times New Roman" panose="02020603050405020304" pitchFamily="18" charset="0"/>
                <a:cs typeface="Times New Roman" panose="02020603050405020304" pitchFamily="18" charset="0"/>
              </a:rPr>
              <a:t>A. </a:t>
            </a:r>
            <a:r>
              <a:rPr lang="en-US" sz="2800" b="1" dirty="0" err="1" smtClean="0">
                <a:latin typeface="Times New Roman" panose="02020603050405020304" pitchFamily="18" charset="0"/>
                <a:cs typeface="Times New Roman" panose="02020603050405020304" pitchFamily="18" charset="0"/>
              </a:rPr>
              <a:t>Pengertian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Infeksi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Nosokomial</a:t>
            </a:r>
            <a:endParaRPr lang="en-US" sz="2800" b="1" dirty="0">
              <a:latin typeface="Times New Roman" panose="02020603050405020304" pitchFamily="18" charset="0"/>
              <a:cs typeface="Times New Roman" panose="02020603050405020304" pitchFamily="18" charset="0"/>
            </a:endParaRPr>
          </a:p>
        </p:txBody>
      </p:sp>
      <p:sp>
        <p:nvSpPr>
          <p:cNvPr id="16388" name="Content Placeholder 5"/>
          <p:cNvSpPr>
            <a:spLocks noGrp="1"/>
          </p:cNvSpPr>
          <p:nvPr>
            <p:ph idx="1"/>
          </p:nvPr>
        </p:nvSpPr>
        <p:spPr>
          <a:xfrm>
            <a:off x="251519" y="1166018"/>
            <a:ext cx="8229600" cy="4525963"/>
          </a:xfrm>
        </p:spPr>
        <p:txBody>
          <a:bodyPr vert="horz" wrap="square" lIns="91440" tIns="45720" rIns="91440" bIns="45720" anchor="t"/>
          <a:lstStyle/>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p:txBody>
      </p:sp>
      <p:sp>
        <p:nvSpPr>
          <p:cNvPr id="4" name="Cloud 3">
            <a:hlinkClick r:id="rId4" action="ppaction://hlinksldjump"/>
          </p:cNvPr>
          <p:cNvSpPr/>
          <p:nvPr/>
        </p:nvSpPr>
        <p:spPr>
          <a:xfrm>
            <a:off x="6825619" y="5047728"/>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6" name="Rounded Rectangle 5"/>
          <p:cNvSpPr/>
          <p:nvPr/>
        </p:nvSpPr>
        <p:spPr>
          <a:xfrm>
            <a:off x="226011" y="1271436"/>
            <a:ext cx="4226533" cy="1943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dirty="0">
                <a:latin typeface="Times New Roman" panose="02020603050405020304" pitchFamily="18" charset="0"/>
                <a:cs typeface="Times New Roman" panose="02020603050405020304" pitchFamily="18" charset="0"/>
              </a:rPr>
              <a:t>Tempat utama infeksi nososkomial antara lain: luka operasi atau luka traumatik, traktus respiratorius </a:t>
            </a:r>
            <a:r>
              <a:rPr lang="id-ID" dirty="0"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id-ID" dirty="0" smtClean="0">
                <a:latin typeface="Times New Roman" panose="02020603050405020304" pitchFamily="18" charset="0"/>
                <a:cs typeface="Times New Roman" panose="02020603050405020304" pitchFamily="18" charset="0"/>
              </a:rPr>
              <a:t>urunarius</a:t>
            </a:r>
            <a:r>
              <a:rPr lang="id-ID" dirty="0">
                <a:latin typeface="Times New Roman" panose="02020603050405020304" pitchFamily="18" charset="0"/>
                <a:cs typeface="Times New Roman" panose="02020603050405020304" pitchFamily="18" charset="0"/>
              </a:rPr>
              <a:t>, serta aliran darah.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nosokomial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eksogen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endogen. </a:t>
            </a:r>
            <a:endParaRPr lang="en-US" dirty="0" smtClean="0">
              <a:latin typeface="Times New Roman" panose="02020603050405020304" pitchFamily="18" charset="0"/>
              <a:cs typeface="Times New Roman" panose="02020603050405020304" pitchFamily="18" charset="0"/>
            </a:endParaRPr>
          </a:p>
        </p:txBody>
      </p:sp>
      <p:sp>
        <p:nvSpPr>
          <p:cNvPr id="8" name="Rounded Rectangle 7"/>
          <p:cNvSpPr/>
          <p:nvPr/>
        </p:nvSpPr>
        <p:spPr>
          <a:xfrm>
            <a:off x="108267" y="4304443"/>
            <a:ext cx="6609085" cy="17907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b="1" dirty="0" err="1"/>
              <a:t>organisme</a:t>
            </a:r>
            <a:r>
              <a:rPr lang="en-US" b="1" dirty="0"/>
              <a:t> endogen</a:t>
            </a:r>
            <a:r>
              <a:rPr lang="en-US" dirty="0"/>
              <a:t> </a:t>
            </a:r>
            <a:r>
              <a:rPr lang="en-US" dirty="0" err="1"/>
              <a:t>adalah</a:t>
            </a:r>
            <a:r>
              <a:rPr lang="en-US" dirty="0"/>
              <a:t> </a:t>
            </a:r>
            <a:r>
              <a:rPr lang="en-US" dirty="0" err="1"/>
              <a:t>bagian</a:t>
            </a:r>
            <a:r>
              <a:rPr lang="en-US" dirty="0"/>
              <a:t> </a:t>
            </a:r>
            <a:r>
              <a:rPr lang="en-US" dirty="0" err="1"/>
              <a:t>dari</a:t>
            </a:r>
            <a:r>
              <a:rPr lang="en-US" dirty="0"/>
              <a:t> flora normal </a:t>
            </a:r>
            <a:r>
              <a:rPr lang="en-US" dirty="0" err="1"/>
              <a:t>atau</a:t>
            </a:r>
            <a:r>
              <a:rPr lang="en-US" dirty="0"/>
              <a:t> </a:t>
            </a:r>
            <a:r>
              <a:rPr lang="en-US" dirty="0" err="1"/>
              <a:t>organisme</a:t>
            </a:r>
            <a:r>
              <a:rPr lang="en-US" dirty="0"/>
              <a:t> </a:t>
            </a:r>
            <a:r>
              <a:rPr lang="en-US" dirty="0" err="1"/>
              <a:t>virulen</a:t>
            </a:r>
            <a:r>
              <a:rPr lang="en-US" dirty="0"/>
              <a:t> yang </a:t>
            </a:r>
            <a:r>
              <a:rPr lang="en-US" dirty="0" err="1"/>
              <a:t>dapat</a:t>
            </a:r>
            <a:r>
              <a:rPr lang="en-US" dirty="0"/>
              <a:t> </a:t>
            </a:r>
            <a:r>
              <a:rPr lang="en-US" dirty="0" err="1"/>
              <a:t>menyebabkan</a:t>
            </a:r>
            <a:r>
              <a:rPr lang="en-US" dirty="0"/>
              <a:t> </a:t>
            </a:r>
            <a:r>
              <a:rPr lang="en-US" dirty="0" err="1"/>
              <a:t>infeksi</a:t>
            </a:r>
            <a:r>
              <a:rPr lang="en-US" dirty="0"/>
              <a:t>. </a:t>
            </a:r>
            <a:r>
              <a:rPr lang="en-US" dirty="0" err="1"/>
              <a:t>Contoh</a:t>
            </a:r>
            <a:r>
              <a:rPr lang="en-US" dirty="0"/>
              <a:t> </a:t>
            </a:r>
            <a:r>
              <a:rPr lang="en-US" dirty="0" err="1"/>
              <a:t>organisme</a:t>
            </a:r>
            <a:r>
              <a:rPr lang="en-US" dirty="0"/>
              <a:t> endogen</a:t>
            </a:r>
            <a:r>
              <a:rPr lang="id-ID" dirty="0"/>
              <a:t> yaitu, </a:t>
            </a:r>
            <a:r>
              <a:rPr lang="en-US" dirty="0" err="1"/>
              <a:t>klien</a:t>
            </a:r>
            <a:r>
              <a:rPr lang="en-US" dirty="0"/>
              <a:t> yang </a:t>
            </a:r>
            <a:r>
              <a:rPr lang="en-US" dirty="0" err="1"/>
              <a:t>memakai</a:t>
            </a:r>
            <a:r>
              <a:rPr lang="en-US" dirty="0"/>
              <a:t> </a:t>
            </a:r>
            <a:r>
              <a:rPr lang="en-US" dirty="0" err="1"/>
              <a:t>beberapa</a:t>
            </a:r>
            <a:r>
              <a:rPr lang="en-US" dirty="0"/>
              <a:t> </a:t>
            </a:r>
            <a:r>
              <a:rPr lang="en-US" dirty="0" err="1"/>
              <a:t>antibiotik</a:t>
            </a:r>
            <a:r>
              <a:rPr lang="en-US" dirty="0"/>
              <a:t> </a:t>
            </a:r>
            <a:r>
              <a:rPr lang="en-US" dirty="0" err="1"/>
              <a:t>dalam</a:t>
            </a:r>
            <a:r>
              <a:rPr lang="en-US" dirty="0"/>
              <a:t> </a:t>
            </a:r>
            <a:r>
              <a:rPr lang="en-US" dirty="0" err="1"/>
              <a:t>lingkungan</a:t>
            </a:r>
            <a:r>
              <a:rPr lang="en-US" dirty="0"/>
              <a:t> </a:t>
            </a:r>
            <a:r>
              <a:rPr lang="en-US" dirty="0" err="1"/>
              <a:t>rumah</a:t>
            </a:r>
            <a:r>
              <a:rPr lang="en-US" dirty="0"/>
              <a:t> </a:t>
            </a:r>
            <a:r>
              <a:rPr lang="en-US" dirty="0" err="1"/>
              <a:t>sakit</a:t>
            </a:r>
            <a:r>
              <a:rPr lang="en-US" dirty="0"/>
              <a:t> </a:t>
            </a:r>
            <a:r>
              <a:rPr lang="en-US" dirty="0" err="1"/>
              <a:t>dan</a:t>
            </a:r>
            <a:r>
              <a:rPr lang="en-US" dirty="0"/>
              <a:t> </a:t>
            </a:r>
            <a:r>
              <a:rPr lang="en-US" dirty="0" err="1"/>
              <a:t>terkena</a:t>
            </a:r>
            <a:r>
              <a:rPr lang="en-US" dirty="0"/>
              <a:t> </a:t>
            </a:r>
            <a:r>
              <a:rPr lang="en-US" dirty="0" err="1"/>
              <a:t>infeksi</a:t>
            </a:r>
            <a:r>
              <a:rPr lang="en-US" dirty="0"/>
              <a:t> C. </a:t>
            </a:r>
            <a:r>
              <a:rPr lang="en-US" i="1" dirty="0"/>
              <a:t>difficile </a:t>
            </a:r>
            <a:r>
              <a:rPr lang="en-US" dirty="0" err="1"/>
              <a:t>sebagai</a:t>
            </a:r>
            <a:r>
              <a:rPr lang="en-US" dirty="0"/>
              <a:t> </a:t>
            </a:r>
            <a:r>
              <a:rPr lang="en-US" dirty="0" err="1"/>
              <a:t>akibatnya</a:t>
            </a:r>
            <a:r>
              <a:rPr lang="en-US" dirty="0" smtClean="0"/>
              <a:t>.</a:t>
            </a:r>
            <a:endParaRPr lang="en-US" dirty="0"/>
          </a:p>
        </p:txBody>
      </p:sp>
      <p:sp>
        <p:nvSpPr>
          <p:cNvPr id="10" name="Rounded Rectangle 9"/>
          <p:cNvSpPr/>
          <p:nvPr/>
        </p:nvSpPr>
        <p:spPr>
          <a:xfrm>
            <a:off x="5479484" y="1696747"/>
            <a:ext cx="3290009" cy="16624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b="1" dirty="0" err="1"/>
              <a:t>Organisme</a:t>
            </a:r>
            <a:r>
              <a:rPr lang="en-US" b="1" dirty="0"/>
              <a:t> </a:t>
            </a:r>
            <a:r>
              <a:rPr lang="en-US" b="1" dirty="0" err="1"/>
              <a:t>eksogen</a:t>
            </a:r>
            <a:r>
              <a:rPr lang="en-US" dirty="0"/>
              <a:t> </a:t>
            </a:r>
            <a:r>
              <a:rPr lang="en-US" dirty="0" err="1"/>
              <a:t>adalah</a:t>
            </a:r>
            <a:r>
              <a:rPr lang="en-US" dirty="0"/>
              <a:t> </a:t>
            </a:r>
            <a:r>
              <a:rPr lang="en-US" dirty="0" err="1"/>
              <a:t>satu</a:t>
            </a:r>
            <a:r>
              <a:rPr lang="en-US" dirty="0"/>
              <a:t> </a:t>
            </a:r>
            <a:r>
              <a:rPr lang="en-US" dirty="0" err="1"/>
              <a:t>jenis</a:t>
            </a:r>
            <a:r>
              <a:rPr lang="en-US" dirty="0"/>
              <a:t> </a:t>
            </a:r>
            <a:r>
              <a:rPr lang="en-US" dirty="0" err="1"/>
              <a:t>organisme</a:t>
            </a:r>
            <a:r>
              <a:rPr lang="en-US" dirty="0"/>
              <a:t> yang </a:t>
            </a:r>
            <a:r>
              <a:rPr lang="en-US" dirty="0" err="1"/>
              <a:t>berada</a:t>
            </a:r>
            <a:r>
              <a:rPr lang="en-US" dirty="0"/>
              <a:t> </a:t>
            </a:r>
            <a:r>
              <a:rPr lang="en-US" dirty="0" err="1"/>
              <a:t>diluar</a:t>
            </a:r>
            <a:r>
              <a:rPr lang="en-US" dirty="0"/>
              <a:t> </a:t>
            </a:r>
            <a:r>
              <a:rPr lang="en-US" dirty="0" err="1"/>
              <a:t>klien</a:t>
            </a:r>
            <a:r>
              <a:rPr lang="en-US" dirty="0"/>
              <a:t>. </a:t>
            </a:r>
            <a:r>
              <a:rPr lang="en-US" dirty="0" err="1"/>
              <a:t>Contoh</a:t>
            </a:r>
            <a:r>
              <a:rPr lang="en-US" dirty="0"/>
              <a:t> </a:t>
            </a:r>
            <a:r>
              <a:rPr lang="en-US" dirty="0" err="1"/>
              <a:t>organisme</a:t>
            </a:r>
            <a:r>
              <a:rPr lang="en-US" dirty="0"/>
              <a:t> </a:t>
            </a:r>
            <a:r>
              <a:rPr lang="en-US" dirty="0" err="1"/>
              <a:t>eksogen</a:t>
            </a:r>
            <a:r>
              <a:rPr lang="id-ID" dirty="0"/>
              <a:t> yaitu,</a:t>
            </a:r>
            <a:r>
              <a:rPr lang="en-US" dirty="0"/>
              <a:t> </a:t>
            </a:r>
            <a:r>
              <a:rPr lang="en-US" dirty="0" err="1"/>
              <a:t>infeksi</a:t>
            </a:r>
            <a:r>
              <a:rPr lang="en-US" dirty="0"/>
              <a:t> </a:t>
            </a:r>
            <a:r>
              <a:rPr lang="en-US" dirty="0" err="1"/>
              <a:t>pasca</a:t>
            </a:r>
            <a:r>
              <a:rPr lang="en-US" dirty="0"/>
              <a:t> </a:t>
            </a:r>
            <a:r>
              <a:rPr lang="en-US" dirty="0" err="1"/>
              <a:t>operasi</a:t>
            </a:r>
            <a:r>
              <a:rPr lang="en-US" dirty="0"/>
              <a:t>. </a:t>
            </a:r>
            <a:r>
              <a:rPr lang="en-US" dirty="0" smtClean="0">
                <a:latin typeface="Times New Roman" panose="02020603050405020304" pitchFamily="18" charset="0"/>
                <a:cs typeface="Times New Roman" panose="02020603050405020304" pitchFamily="18" charset="0"/>
              </a:rPr>
              <a:t> </a:t>
            </a:r>
          </a:p>
        </p:txBody>
      </p:sp>
      <p:cxnSp>
        <p:nvCxnSpPr>
          <p:cNvPr id="5" name="Elbow Connector 4"/>
          <p:cNvCxnSpPr/>
          <p:nvPr/>
        </p:nvCxnSpPr>
        <p:spPr>
          <a:xfrm>
            <a:off x="4586287" y="2067561"/>
            <a:ext cx="777801" cy="56402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4" name="Elbow Connector 13"/>
          <p:cNvCxnSpPr/>
          <p:nvPr/>
        </p:nvCxnSpPr>
        <p:spPr>
          <a:xfrm rot="5400000">
            <a:off x="5448380" y="3506959"/>
            <a:ext cx="727602" cy="66539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0502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451727" y="499492"/>
            <a:ext cx="8229600" cy="1143000"/>
          </a:xfrm>
        </p:spPr>
        <p:txBody>
          <a:bodyPr/>
          <a:lstStyle/>
          <a:p>
            <a:pPr lvl="0"/>
            <a:r>
              <a:rPr lang="es-ES" sz="2800" b="1" dirty="0" smtClean="0">
                <a:latin typeface="Times New Roman" panose="02020603050405020304" pitchFamily="18" charset="0"/>
                <a:cs typeface="Times New Roman" panose="02020603050405020304" pitchFamily="18" charset="0"/>
              </a:rPr>
              <a:t>B. Cara </a:t>
            </a:r>
            <a:r>
              <a:rPr lang="es-ES" sz="2800" b="1" dirty="0" err="1">
                <a:latin typeface="Times New Roman" panose="02020603050405020304" pitchFamily="18" charset="0"/>
                <a:cs typeface="Times New Roman" panose="02020603050405020304" pitchFamily="18" charset="0"/>
              </a:rPr>
              <a:t>Penularan</a:t>
            </a:r>
            <a:r>
              <a:rPr lang="es-ES" sz="2800" b="1" dirty="0">
                <a:latin typeface="Times New Roman" panose="02020603050405020304" pitchFamily="18" charset="0"/>
                <a:cs typeface="Times New Roman" panose="02020603050405020304" pitchFamily="18" charset="0"/>
              </a:rPr>
              <a:t> </a:t>
            </a:r>
            <a:r>
              <a:rPr lang="es-ES" sz="2800" b="1" dirty="0" err="1">
                <a:latin typeface="Times New Roman" panose="02020603050405020304" pitchFamily="18" charset="0"/>
                <a:cs typeface="Times New Roman" panose="02020603050405020304" pitchFamily="18" charset="0"/>
              </a:rPr>
              <a:t>Infeksi</a:t>
            </a:r>
            <a:r>
              <a:rPr lang="es-ES" sz="2800" b="1" dirty="0">
                <a:latin typeface="Times New Roman" panose="02020603050405020304" pitchFamily="18" charset="0"/>
                <a:cs typeface="Times New Roman" panose="02020603050405020304" pitchFamily="18" charset="0"/>
              </a:rPr>
              <a:t> </a:t>
            </a:r>
            <a:r>
              <a:rPr lang="es-ES" sz="2800" b="1" dirty="0" err="1">
                <a:latin typeface="Times New Roman" panose="02020603050405020304" pitchFamily="18" charset="0"/>
                <a:cs typeface="Times New Roman" panose="02020603050405020304" pitchFamily="18" charset="0"/>
              </a:rPr>
              <a:t>Nosokomial</a:t>
            </a:r>
            <a:endParaRPr lang="en-US" sz="2800" b="1" dirty="0">
              <a:latin typeface="Times New Roman" panose="02020603050405020304" pitchFamily="18" charset="0"/>
              <a:cs typeface="Times New Roman" panose="02020603050405020304" pitchFamily="18" charset="0"/>
            </a:endParaRPr>
          </a:p>
        </p:txBody>
      </p:sp>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582941" y="1480474"/>
            <a:ext cx="8006692" cy="132302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id-ID" dirty="0">
                <a:solidFill>
                  <a:schemeClr val="tx1"/>
                </a:solidFill>
                <a:latin typeface="Times New Roman" panose="02020603050405020304" pitchFamily="18" charset="0"/>
                <a:cs typeface="Times New Roman" panose="02020603050405020304" pitchFamily="18" charset="0"/>
              </a:rPr>
              <a:t>Menurut (Samuel, 2010), mikroorganisme di transmisikan di rumah sakit oleh beberapa cara dan beberapa mikroorganisme mungkin ditransmisikan oleh lebih dari satu cara. Adapun 5 cara utama penularan termasuk kontak, droplet, udara, peralatan umum dan vector bone.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582941" y="3194330"/>
            <a:ext cx="5809019" cy="30170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id-ID" dirty="0">
                <a:solidFill>
                  <a:schemeClr val="tx1"/>
                </a:solidFill>
                <a:latin typeface="Times New Roman" panose="02020603050405020304" pitchFamily="18" charset="0"/>
                <a:cs typeface="Times New Roman" panose="02020603050405020304" pitchFamily="18" charset="0"/>
              </a:rPr>
              <a:t>Menurut (Ibrahim, 2011), cara penularan infeksi nosokomial bisa berupa infeksi silang (Cross Infection) yaitu disebabkan oleh kuman yang didapat dari orang atau penderita lain di rumah sakit secara langsung. Infeksi sendiri (Self Infection) yaitu disebabkan oleh kuman dari penderita itu sendiri yang berpindah tempat dari satu tempat ke jaringan lain. Infeksi lingkungan (Environment Infection) yaitu disebabkan oleh kuman yang berasal dari benda atau bahan yang berada di lingkungan rumah sakit.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Bent-Up Arrow 8"/>
          <p:cNvSpPr/>
          <p:nvPr/>
        </p:nvSpPr>
        <p:spPr>
          <a:xfrm rot="5400000" flipV="1">
            <a:off x="6410137" y="3067557"/>
            <a:ext cx="1396798" cy="1204376"/>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600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ppt_w</p:attrName>
                                        </p:attrNameLst>
                                      </p:cBhvr>
                                      <p:tavLst>
                                        <p:tav tm="0" fmla="#ppt_w*sin(2.5*pi*$)">
                                          <p:val>
                                            <p:fltVal val="0"/>
                                          </p:val>
                                        </p:tav>
                                        <p:tav tm="100000">
                                          <p:val>
                                            <p:fltVal val="1"/>
                                          </p:val>
                                        </p:tav>
                                      </p:tavLst>
                                    </p:anim>
                                    <p:anim calcmode="lin" valueType="num">
                                      <p:cBhvr>
                                        <p:cTn id="9" dur="15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 name="Cloud 3">
            <a:hlinkClick r:id="rId4" action="ppaction://hlinksldjump"/>
          </p:cNvPr>
          <p:cNvSpPr/>
          <p:nvPr/>
        </p:nvSpPr>
        <p:spPr>
          <a:xfrm>
            <a:off x="6594600" y="5013176"/>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3" name="Rounded Rectangle 2"/>
          <p:cNvSpPr/>
          <p:nvPr/>
        </p:nvSpPr>
        <p:spPr>
          <a:xfrm>
            <a:off x="251520" y="692696"/>
            <a:ext cx="8575328" cy="1229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dirty="0" smtClean="0">
                <a:solidFill>
                  <a:schemeClr val="tx1"/>
                </a:solidFill>
                <a:latin typeface="Times New Roman" panose="02020603050405020304" pitchFamily="18" charset="0"/>
                <a:cs typeface="Times New Roman" panose="02020603050405020304" pitchFamily="18" charset="0"/>
              </a:rPr>
              <a:t>1. </a:t>
            </a:r>
            <a:r>
              <a:rPr lang="id-ID" dirty="0" smtClean="0">
                <a:solidFill>
                  <a:schemeClr val="tx1"/>
                </a:solidFill>
                <a:latin typeface="Times New Roman" panose="02020603050405020304" pitchFamily="18" charset="0"/>
                <a:cs typeface="Times New Roman" panose="02020603050405020304" pitchFamily="18" charset="0"/>
              </a:rPr>
              <a:t>Penularan </a:t>
            </a:r>
            <a:r>
              <a:rPr lang="id-ID" dirty="0">
                <a:solidFill>
                  <a:schemeClr val="tx1"/>
                </a:solidFill>
                <a:latin typeface="Times New Roman" panose="02020603050405020304" pitchFamily="18" charset="0"/>
                <a:cs typeface="Times New Roman" panose="02020603050405020304" pitchFamily="18" charset="0"/>
              </a:rPr>
              <a:t>secara kontak</a:t>
            </a:r>
            <a:endParaRPr lang="en-US" dirty="0">
              <a:solidFill>
                <a:schemeClr val="tx1"/>
              </a:solidFill>
              <a:latin typeface="Times New Roman" panose="02020603050405020304" pitchFamily="18" charset="0"/>
              <a:cs typeface="Times New Roman" panose="02020603050405020304" pitchFamily="18" charset="0"/>
            </a:endParaRPr>
          </a:p>
          <a:p>
            <a:pPr algn="just"/>
            <a:r>
              <a:rPr lang="id-ID" dirty="0">
                <a:solidFill>
                  <a:schemeClr val="tx1"/>
                </a:solidFill>
                <a:latin typeface="Times New Roman" panose="02020603050405020304" pitchFamily="18" charset="0"/>
                <a:cs typeface="Times New Roman" panose="02020603050405020304" pitchFamily="18" charset="0"/>
              </a:rPr>
              <a:t>Penularan ini dapat terjadi secara kontak langsung, tidak langsung, dan droplet. Kontak langsung terjadi apabila sumber infeksi berhubungan langsung dengan penjamu, misalnya person to person pada penularan infeksi virus hepatitis A secara fecal </a:t>
            </a:r>
            <a:r>
              <a:rPr lang="id-ID" dirty="0" smtClean="0">
                <a:solidFill>
                  <a:schemeClr val="tx1"/>
                </a:solidFill>
                <a:latin typeface="Times New Roman" panose="02020603050405020304" pitchFamily="18" charset="0"/>
                <a:cs typeface="Times New Roman" panose="02020603050405020304" pitchFamily="18" charset="0"/>
              </a:rPr>
              <a:t>oral</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99433" y="2116449"/>
            <a:ext cx="7848872" cy="13321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dirty="0" smtClean="0">
                <a:solidFill>
                  <a:schemeClr val="tx1"/>
                </a:solidFill>
                <a:latin typeface="Times New Roman" panose="02020603050405020304" pitchFamily="18" charset="0"/>
                <a:cs typeface="Times New Roman" panose="02020603050405020304" pitchFamily="18" charset="0"/>
              </a:rPr>
              <a:t>2. </a:t>
            </a:r>
            <a:r>
              <a:rPr lang="id-ID" dirty="0" smtClean="0">
                <a:solidFill>
                  <a:schemeClr val="tx1"/>
                </a:solidFill>
                <a:latin typeface="Times New Roman" panose="02020603050405020304" pitchFamily="18" charset="0"/>
                <a:cs typeface="Times New Roman" panose="02020603050405020304" pitchFamily="18" charset="0"/>
              </a:rPr>
              <a:t>Penularan </a:t>
            </a:r>
            <a:r>
              <a:rPr lang="id-ID" dirty="0">
                <a:solidFill>
                  <a:schemeClr val="tx1"/>
                </a:solidFill>
                <a:latin typeface="Times New Roman" panose="02020603050405020304" pitchFamily="18" charset="0"/>
                <a:cs typeface="Times New Roman" panose="02020603050405020304" pitchFamily="18" charset="0"/>
              </a:rPr>
              <a:t>melalui </a:t>
            </a:r>
            <a:r>
              <a:rPr lang="id-ID" i="1" dirty="0">
                <a:solidFill>
                  <a:schemeClr val="tx1"/>
                </a:solidFill>
                <a:latin typeface="Times New Roman" panose="02020603050405020304" pitchFamily="18" charset="0"/>
                <a:cs typeface="Times New Roman" panose="02020603050405020304" pitchFamily="18" charset="0"/>
              </a:rPr>
              <a:t>common vehicle.</a:t>
            </a:r>
            <a:endParaRPr lang="en-US" dirty="0">
              <a:solidFill>
                <a:schemeClr val="tx1"/>
              </a:solidFill>
              <a:latin typeface="Times New Roman" panose="02020603050405020304" pitchFamily="18" charset="0"/>
              <a:cs typeface="Times New Roman" panose="02020603050405020304" pitchFamily="18" charset="0"/>
            </a:endParaRPr>
          </a:p>
          <a:p>
            <a:pPr algn="just"/>
            <a:r>
              <a:rPr lang="id-ID" dirty="0">
                <a:solidFill>
                  <a:schemeClr val="tx1"/>
                </a:solidFill>
                <a:latin typeface="Times New Roman" panose="02020603050405020304" pitchFamily="18" charset="0"/>
                <a:cs typeface="Times New Roman" panose="02020603050405020304" pitchFamily="18" charset="0"/>
              </a:rPr>
              <a:t>Penularan ini melalui benda mati yang telah terkontaminasi oleh kuman, dan dapat menyebabkan penyakit pada lebih dari satu penjamu seperti, darah / produk darah, cairan intravena, obat-obatan, dsb</a:t>
            </a:r>
            <a:r>
              <a:rPr lang="id-ID"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98624" y="3587797"/>
            <a:ext cx="8528224" cy="11373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3. </a:t>
            </a:r>
            <a:r>
              <a:rPr lang="id-ID" dirty="0" smtClean="0">
                <a:latin typeface="Times New Roman" panose="02020603050405020304" pitchFamily="18" charset="0"/>
                <a:cs typeface="Times New Roman" panose="02020603050405020304" pitchFamily="18" charset="0"/>
              </a:rPr>
              <a:t>Penularan </a:t>
            </a:r>
            <a:r>
              <a:rPr lang="id-ID" dirty="0">
                <a:latin typeface="Times New Roman" panose="02020603050405020304" pitchFamily="18" charset="0"/>
                <a:cs typeface="Times New Roman" panose="02020603050405020304" pitchFamily="18" charset="0"/>
              </a:rPr>
              <a:t>melalui udara dan inhalasi</a:t>
            </a:r>
            <a:endParaRPr lang="en-US" dirty="0">
              <a:latin typeface="Times New Roman" panose="02020603050405020304" pitchFamily="18" charset="0"/>
              <a:cs typeface="Times New Roman" panose="02020603050405020304" pitchFamily="18" charset="0"/>
            </a:endParaRPr>
          </a:p>
          <a:p>
            <a:pPr algn="just"/>
            <a:r>
              <a:rPr lang="id-ID" dirty="0">
                <a:latin typeface="Times New Roman" panose="02020603050405020304" pitchFamily="18" charset="0"/>
                <a:cs typeface="Times New Roman" panose="02020603050405020304" pitchFamily="18" charset="0"/>
              </a:rPr>
              <a:t>Penularan ini terjadi apabila mikroorganisme mempunyai ukuran yang sangat kecil sehingga dapat mengenai penjamu dalam jarak kecil sehingga dapat mengenai penjamu dalam jarak yang cukup jauh, dan melalui saluran pernafasan. </a:t>
            </a:r>
            <a:endParaRPr lang="en-US"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160678" y="4864344"/>
            <a:ext cx="6125400" cy="13729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dirty="0" smtClean="0">
                <a:latin typeface="Times New Roman" panose="02020603050405020304" pitchFamily="18" charset="0"/>
                <a:cs typeface="Times New Roman" panose="02020603050405020304" pitchFamily="18" charset="0"/>
              </a:rPr>
              <a:t>4. </a:t>
            </a:r>
            <a:r>
              <a:rPr lang="id-ID" dirty="0" smtClean="0">
                <a:latin typeface="Times New Roman" panose="02020603050405020304" pitchFamily="18" charset="0"/>
                <a:cs typeface="Times New Roman" panose="02020603050405020304" pitchFamily="18" charset="0"/>
              </a:rPr>
              <a:t>Penularan </a:t>
            </a:r>
            <a:r>
              <a:rPr lang="id-ID" dirty="0">
                <a:latin typeface="Times New Roman" panose="02020603050405020304" pitchFamily="18" charset="0"/>
                <a:cs typeface="Times New Roman" panose="02020603050405020304" pitchFamily="18" charset="0"/>
              </a:rPr>
              <a:t>dengan perantara vector</a:t>
            </a:r>
            <a:endParaRPr lang="en-US" dirty="0">
              <a:latin typeface="Times New Roman" panose="02020603050405020304" pitchFamily="18" charset="0"/>
              <a:cs typeface="Times New Roman" panose="02020603050405020304" pitchFamily="18" charset="0"/>
            </a:endParaRPr>
          </a:p>
          <a:p>
            <a:pPr algn="just"/>
            <a:r>
              <a:rPr lang="id-ID" dirty="0">
                <a:latin typeface="Times New Roman" panose="02020603050405020304" pitchFamily="18" charset="0"/>
                <a:cs typeface="Times New Roman" panose="02020603050405020304" pitchFamily="18" charset="0"/>
              </a:rPr>
              <a:t>Penularan dapat terjadi secera eksternal maupun internal.</a:t>
            </a:r>
            <a:endParaRPr lang="en-US" dirty="0">
              <a:latin typeface="Times New Roman" panose="02020603050405020304" pitchFamily="18" charset="0"/>
              <a:cs typeface="Times New Roman" panose="02020603050405020304" pitchFamily="18" charset="0"/>
            </a:endParaRPr>
          </a:p>
          <a:p>
            <a:pPr algn="just"/>
            <a:r>
              <a:rPr lang="id-ID" dirty="0">
                <a:latin typeface="Times New Roman" panose="02020603050405020304" pitchFamily="18" charset="0"/>
                <a:cs typeface="Times New Roman" panose="02020603050405020304" pitchFamily="18" charset="0"/>
              </a:rPr>
              <a:t>Secara eksternal apabila hanya terjadi pemindahan secara mekanis dari mikroorganisme yang menempel pada tubuh vector, misalnya shigella, dan salmonella oleh lalat.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785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1250"/>
                                        <p:tgtEl>
                                          <p:spTgt spid="7"/>
                                        </p:tgtEl>
                                      </p:cBhvr>
                                    </p:animEffect>
                                  </p:childTnLst>
                                </p:cTn>
                              </p:par>
                            </p:childTnLst>
                          </p:cTn>
                        </p:par>
                        <p:par>
                          <p:cTn id="12" fill="hold">
                            <p:stCondLst>
                              <p:cond delay="2250"/>
                            </p:stCondLst>
                            <p:childTnLst>
                              <p:par>
                                <p:cTn id="13" presetID="26"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ppt_x"/>
                                          </p:val>
                                        </p:tav>
                                        <p:tav tm="100000">
                                          <p:val>
                                            <p:strVal val="#ppt_x"/>
                                          </p:val>
                                        </p:tav>
                                      </p:tavLst>
                                    </p:anim>
                                    <p:anim calcmode="lin" valueType="num">
                                      <p:cBhvr additive="base">
                                        <p:cTn id="3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itle 1"/>
          <p:cNvSpPr>
            <a:spLocks noGrp="1"/>
          </p:cNvSpPr>
          <p:nvPr>
            <p:ph type="title"/>
          </p:nvPr>
        </p:nvSpPr>
        <p:spPr>
          <a:xfrm>
            <a:off x="568605" y="439081"/>
            <a:ext cx="7432641" cy="758727"/>
          </a:xfrm>
        </p:spPr>
        <p:txBody>
          <a:bodyPr/>
          <a:lstStyle/>
          <a:p>
            <a:pPr lvl="0"/>
            <a:r>
              <a:rPr lang="en-US" sz="2800" b="1" dirty="0" smtClean="0">
                <a:latin typeface="Times New Roman" panose="02020603050405020304" pitchFamily="18" charset="0"/>
                <a:cs typeface="Times New Roman" panose="02020603050405020304" pitchFamily="18" charset="0"/>
              </a:rPr>
              <a:t>C. </a:t>
            </a:r>
            <a:r>
              <a:rPr lang="en-US" sz="2800" b="1" dirty="0" err="1" smtClean="0">
                <a:latin typeface="Times New Roman" panose="02020603050405020304" pitchFamily="18" charset="0"/>
                <a:cs typeface="Times New Roman" panose="02020603050405020304" pitchFamily="18" charset="0"/>
              </a:rPr>
              <a:t>Penyebab</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Terjadinya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Infeksi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Nosokomial</a:t>
            </a:r>
            <a:endParaRPr lang="en-US" sz="2800" b="1" dirty="0">
              <a:latin typeface="Times New Roman" panose="02020603050405020304" pitchFamily="18" charset="0"/>
              <a:cs typeface="Times New Roman" panose="02020603050405020304" pitchFamily="18" charset="0"/>
            </a:endParaRPr>
          </a:p>
        </p:txBody>
      </p:sp>
      <p:sp>
        <p:nvSpPr>
          <p:cNvPr id="16388" name="Content Placeholder 5"/>
          <p:cNvSpPr>
            <a:spLocks noGrp="1"/>
          </p:cNvSpPr>
          <p:nvPr>
            <p:ph idx="1"/>
          </p:nvPr>
        </p:nvSpPr>
        <p:spPr>
          <a:xfrm>
            <a:off x="251519" y="1166018"/>
            <a:ext cx="8229600" cy="4525963"/>
          </a:xfrm>
        </p:spPr>
        <p:txBody>
          <a:bodyPr vert="horz" wrap="square" lIns="91440" tIns="45720" rIns="91440" bIns="45720" anchor="t"/>
          <a:lstStyle/>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a:p>
            <a:pPr algn="just"/>
            <a:endParaRPr lang="en-US" altLang="id-ID" sz="1800" dirty="0">
              <a:latin typeface="Times New Roman" panose="02020603050405020304" pitchFamily="18" charset="0"/>
              <a:ea typeface="Arial" panose="020B0604020202020204" pitchFamily="34" charset="0"/>
              <a:sym typeface="+mn-ea"/>
            </a:endParaRPr>
          </a:p>
          <a:p>
            <a:pPr algn="just"/>
            <a:endParaRPr lang="en-US" altLang="id-ID" sz="1800" dirty="0" smtClean="0">
              <a:latin typeface="Times New Roman" panose="02020603050405020304" pitchFamily="18" charset="0"/>
              <a:ea typeface="Arial" panose="020B0604020202020204" pitchFamily="34" charset="0"/>
              <a:sym typeface="+mn-ea"/>
            </a:endParaRPr>
          </a:p>
        </p:txBody>
      </p:sp>
      <p:sp>
        <p:nvSpPr>
          <p:cNvPr id="4" name="Cloud 3">
            <a:hlinkClick r:id="rId4" action="ppaction://hlinksldjump"/>
          </p:cNvPr>
          <p:cNvSpPr/>
          <p:nvPr/>
        </p:nvSpPr>
        <p:spPr>
          <a:xfrm>
            <a:off x="6825619" y="5047728"/>
            <a:ext cx="2232248" cy="122413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hlinkClick r:id="" action="ppaction://hlinkshowjump?jump=nextslide"/>
              </a:rPr>
              <a:t>NEXT</a:t>
            </a:r>
            <a:endParaRPr lang="en-US" dirty="0"/>
          </a:p>
        </p:txBody>
      </p:sp>
      <p:sp>
        <p:nvSpPr>
          <p:cNvPr id="6" name="Rounded Rectangle 5"/>
          <p:cNvSpPr/>
          <p:nvPr/>
        </p:nvSpPr>
        <p:spPr>
          <a:xfrm>
            <a:off x="468399" y="1163528"/>
            <a:ext cx="1727337" cy="4733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Agen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Infeksi</a:t>
            </a:r>
            <a:r>
              <a:rPr lang="en-US" dirty="0" smtClean="0">
                <a:latin typeface="Times New Roman" panose="02020603050405020304" pitchFamily="18" charset="0"/>
                <a:cs typeface="Times New Roman" panose="02020603050405020304" pitchFamily="18" charset="0"/>
              </a:rPr>
              <a:t> </a:t>
            </a:r>
          </a:p>
        </p:txBody>
      </p:sp>
      <p:sp>
        <p:nvSpPr>
          <p:cNvPr id="8" name="Rounded Rectangle 7"/>
          <p:cNvSpPr/>
          <p:nvPr/>
        </p:nvSpPr>
        <p:spPr>
          <a:xfrm>
            <a:off x="271307" y="3135067"/>
            <a:ext cx="3816424" cy="4744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Respon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toleransi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tubuh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pasien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740130" y="1268513"/>
            <a:ext cx="4876428" cy="16624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n-US" dirty="0" err="1">
                <a:latin typeface="Times New Roman" panose="02020603050405020304" pitchFamily="18" charset="0"/>
                <a:cs typeface="Times New Roman" panose="02020603050405020304" pitchFamily="18" charset="0"/>
              </a:rPr>
              <a:t>Menurut</a:t>
            </a:r>
            <a:r>
              <a:rPr lang="en-US" dirty="0">
                <a:latin typeface="Times New Roman" panose="02020603050405020304" pitchFamily="18" charset="0"/>
                <a:cs typeface="Times New Roman" panose="02020603050405020304" pitchFamily="18" charset="0"/>
              </a:rPr>
              <a:t> (Samuel, 2010), </a:t>
            </a:r>
            <a:r>
              <a:rPr lang="en-US" dirty="0" err="1">
                <a:latin typeface="Times New Roman" panose="02020603050405020304" pitchFamily="18" charset="0"/>
                <a:cs typeface="Times New Roman" panose="02020603050405020304" pitchFamily="18" charset="0"/>
              </a:rPr>
              <a:t>meskipun</a:t>
            </a:r>
            <a:r>
              <a:rPr lang="en-US" dirty="0">
                <a:latin typeface="Times New Roman" panose="02020603050405020304" pitchFamily="18" charset="0"/>
                <a:cs typeface="Times New Roman" panose="02020603050405020304" pitchFamily="18" charset="0"/>
              </a:rPr>
              <a:t> virus, </a:t>
            </a:r>
            <a:r>
              <a:rPr lang="en-US" dirty="0" err="1">
                <a:latin typeface="Times New Roman" panose="02020603050405020304" pitchFamily="18" charset="0"/>
                <a:cs typeface="Times New Roman" panose="02020603050405020304" pitchFamily="18" charset="0"/>
              </a:rPr>
              <a:t>jamur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parasit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dikenal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nosokomial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tetapi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tetap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dikenal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penyebab</a:t>
            </a:r>
            <a:r>
              <a:rPr lang="en-US" dirty="0">
                <a:latin typeface="Times New Roman" panose="02020603050405020304" pitchFamily="18" charset="0"/>
                <a:cs typeface="Times New Roman" panose="02020603050405020304" pitchFamily="18" charset="0"/>
              </a:rPr>
              <a:t> yang paling </a:t>
            </a:r>
            <a:r>
              <a:rPr lang="en-US" dirty="0" err="1">
                <a:latin typeface="Times New Roman" panose="02020603050405020304" pitchFamily="18" charset="0"/>
                <a:cs typeface="Times New Roman" panose="02020603050405020304" pitchFamily="18" charset="0"/>
              </a:rPr>
              <a:t>umum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menyebabkan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nosokomial</a:t>
            </a:r>
            <a:r>
              <a:rPr lang="en-US" dirty="0">
                <a:latin typeface="Times New Roman" panose="02020603050405020304" pitchFamily="18" charset="0"/>
                <a:cs typeface="Times New Roman" panose="02020603050405020304" pitchFamily="18" charset="0"/>
              </a:rPr>
              <a:t>.</a:t>
            </a:r>
          </a:p>
        </p:txBody>
      </p:sp>
      <p:cxnSp>
        <p:nvCxnSpPr>
          <p:cNvPr id="7" name="Elbow Connector 6"/>
          <p:cNvCxnSpPr/>
          <p:nvPr/>
        </p:nvCxnSpPr>
        <p:spPr>
          <a:xfrm>
            <a:off x="2311381" y="1420974"/>
            <a:ext cx="1368152" cy="71968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2" name="Rounded Rectangle 11"/>
          <p:cNvSpPr/>
          <p:nvPr/>
        </p:nvSpPr>
        <p:spPr>
          <a:xfrm>
            <a:off x="1393316" y="3865328"/>
            <a:ext cx="5372429" cy="22911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berhubungan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penurunan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resistensi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Kondisi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dioerberat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penyakit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kronis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Keadaan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toleransi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kuman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semula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oportunistik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obatan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imunosupresif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menurunkan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pertahanan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infeksi</a:t>
            </a:r>
            <a:r>
              <a:rPr lang="en-US" dirty="0">
                <a:latin typeface="Times New Roman" panose="02020603050405020304" pitchFamily="18" charset="0"/>
                <a:cs typeface="Times New Roman" panose="02020603050405020304" pitchFamily="18" charset="0"/>
              </a:rPr>
              <a:t>. </a:t>
            </a:r>
          </a:p>
        </p:txBody>
      </p:sp>
      <p:cxnSp>
        <p:nvCxnSpPr>
          <p:cNvPr id="11" name="Straight Connector 10"/>
          <p:cNvCxnSpPr/>
          <p:nvPr/>
        </p:nvCxnSpPr>
        <p:spPr>
          <a:xfrm>
            <a:off x="4284925" y="3354276"/>
            <a:ext cx="1007155"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292080" y="3354276"/>
            <a:ext cx="0" cy="3447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6787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250" fill="hold"/>
                                        <p:tgtEl>
                                          <p:spTgt spid="12"/>
                                        </p:tgtEl>
                                        <p:attrNameLst>
                                          <p:attrName>ppt_w</p:attrName>
                                        </p:attrNameLst>
                                      </p:cBhvr>
                                      <p:tavLst>
                                        <p:tav tm="0">
                                          <p:val>
                                            <p:fltVal val="0"/>
                                          </p:val>
                                        </p:tav>
                                        <p:tav tm="100000">
                                          <p:val>
                                            <p:strVal val="#ppt_w"/>
                                          </p:val>
                                        </p:tav>
                                      </p:tavLst>
                                    </p:anim>
                                    <p:anim calcmode="lin" valueType="num">
                                      <p:cBhvr>
                                        <p:cTn id="35" dur="1250" fill="hold"/>
                                        <p:tgtEl>
                                          <p:spTgt spid="12"/>
                                        </p:tgtEl>
                                        <p:attrNameLst>
                                          <p:attrName>ppt_h</p:attrName>
                                        </p:attrNameLst>
                                      </p:cBhvr>
                                      <p:tavLst>
                                        <p:tav tm="0">
                                          <p:val>
                                            <p:fltVal val="0"/>
                                          </p:val>
                                        </p:tav>
                                        <p:tav tm="100000">
                                          <p:val>
                                            <p:strVal val="#ppt_h"/>
                                          </p:val>
                                        </p:tav>
                                      </p:tavLst>
                                    </p:anim>
                                    <p:anim calcmode="lin" valueType="num">
                                      <p:cBhvr>
                                        <p:cTn id="36" dur="1250" fill="hold"/>
                                        <p:tgtEl>
                                          <p:spTgt spid="12"/>
                                        </p:tgtEl>
                                        <p:attrNameLst>
                                          <p:attrName>style.rotation</p:attrName>
                                        </p:attrNameLst>
                                      </p:cBhvr>
                                      <p:tavLst>
                                        <p:tav tm="0">
                                          <p:val>
                                            <p:fltVal val="90"/>
                                          </p:val>
                                        </p:tav>
                                        <p:tav tm="100000">
                                          <p:val>
                                            <p:fltVal val="0"/>
                                          </p:val>
                                        </p:tav>
                                      </p:tavLst>
                                    </p:anim>
                                    <p:animEffect transition="in" filter="fade">
                                      <p:cBhvr>
                                        <p:cTn id="3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1829</Words>
  <Application>Microsoft Office PowerPoint</Application>
  <PresentationFormat>On-screen Show (4:3)</PresentationFormat>
  <Paragraphs>195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A. Pengertian Infeksi Nosokomial</vt:lpstr>
      <vt:lpstr>A. Pengertian Infeksi Nosokomial</vt:lpstr>
      <vt:lpstr>B. Cara Penularan Infeksi Nosokomial</vt:lpstr>
      <vt:lpstr>PowerPoint Presentation</vt:lpstr>
      <vt:lpstr>C. Penyebab Terjadinya Infeksi Nosokomial</vt:lpstr>
      <vt:lpstr>D. Faktor Resiko Infeksi Nosokomial  </vt:lpstr>
      <vt:lpstr>E. Faktor – faktor ekstrinsik pada Infeksi Nosokomial   </vt:lpstr>
      <vt:lpstr>F. Pencegahan dan pengendalian Infeksi Nosokomial </vt:lpstr>
      <vt:lpstr>F. Pencegahan dan pengendalian Infeksi Nosokomial </vt:lpstr>
      <vt:lpstr>F. Pencegahan dan pengendalian Infeksi Nosokomial </vt:lpstr>
      <vt:lpstr>F. Pencegahan dan pengendalian Infeksi Nosokomial </vt:lpstr>
      <vt:lpstr>F. Pencegahan dan pengendalian Infeksi Nosokomial </vt:lpstr>
      <vt:lpstr>F. Pencegahan dan pengendalian Infeksi Nosokomial </vt:lpstr>
      <vt:lpstr>F. Pencegahan dan pengendalian Infeksi Nosokomial </vt:lpstr>
      <vt:lpstr>G. Dampak Infeksi Nososkomial </vt:lpstr>
      <vt:lpstr>SOP Pencegahan Infeksi Nosokomial  </vt:lpstr>
      <vt:lpstr>SOP Pencegahan Infeksi Nosokomial  </vt:lpstr>
      <vt:lpstr>Daftar Pustaka</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303</cp:revision>
  <dcterms:created xsi:type="dcterms:W3CDTF">2010-08-24T06:47:00Z</dcterms:created>
  <dcterms:modified xsi:type="dcterms:W3CDTF">2019-03-14T06:37:00Z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