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00" r:id="rId3"/>
    <p:sldId id="301" r:id="rId4"/>
    <p:sldId id="298" r:id="rId5"/>
    <p:sldId id="291" r:id="rId6"/>
    <p:sldId id="292" r:id="rId7"/>
    <p:sldId id="293" r:id="rId8"/>
    <p:sldId id="294" r:id="rId9"/>
    <p:sldId id="295" r:id="rId10"/>
    <p:sldId id="296" r:id="rId11"/>
    <p:sldId id="288" r:id="rId12"/>
    <p:sldId id="257" r:id="rId13"/>
    <p:sldId id="258" r:id="rId14"/>
    <p:sldId id="259" r:id="rId15"/>
    <p:sldId id="261" r:id="rId16"/>
    <p:sldId id="262" r:id="rId17"/>
    <p:sldId id="260" r:id="rId18"/>
    <p:sldId id="263" r:id="rId19"/>
    <p:sldId id="264" r:id="rId20"/>
    <p:sldId id="265" r:id="rId21"/>
    <p:sldId id="266" r:id="rId22"/>
    <p:sldId id="267" r:id="rId23"/>
    <p:sldId id="268" r:id="rId24"/>
    <p:sldId id="269" r:id="rId25"/>
    <p:sldId id="270"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7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868" autoAdjust="0"/>
    <p:restoredTop sz="94660"/>
  </p:normalViewPr>
  <p:slideViewPr>
    <p:cSldViewPr snapToGrid="0">
      <p:cViewPr varScale="1">
        <p:scale>
          <a:sx n="73" d="100"/>
          <a:sy n="73" d="100"/>
        </p:scale>
        <p:origin x="-50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0A7617-CCA9-425A-AACA-B000946397C6}" type="datetimeFigureOut">
              <a:rPr lang="id-ID" smtClean="0"/>
              <a:t>15/09/2018</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6319B-E2D1-4F61-A330-E27EC54DBBBD}"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510CF601-6473-4C4C-BF50-E2DB13718401}" type="slidenum">
              <a:rPr lang="id-ID" smtClean="0"/>
              <a:pPr/>
              <a:t>28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A74F7B-1182-4139-82D8-E03451DD6507}" type="datetimeFigureOut">
              <a:rPr lang="en-US" smtClean="0"/>
              <a:pPr/>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99735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74F7B-1182-4139-82D8-E03451DD6507}" type="datetimeFigureOut">
              <a:rPr lang="en-US" smtClean="0"/>
              <a:pPr/>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372449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74F7B-1182-4139-82D8-E03451DD6507}" type="datetimeFigureOut">
              <a:rPr lang="en-US" smtClean="0"/>
              <a:pPr/>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403711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74F7B-1182-4139-82D8-E03451DD6507}" type="datetimeFigureOut">
              <a:rPr lang="en-US" smtClean="0"/>
              <a:pPr/>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294935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A74F7B-1182-4139-82D8-E03451DD6507}" type="datetimeFigureOut">
              <a:rPr lang="en-US" smtClean="0"/>
              <a:pPr/>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411638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A74F7B-1182-4139-82D8-E03451DD6507}" type="datetimeFigureOut">
              <a:rPr lang="en-US" smtClean="0"/>
              <a:pPr/>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198319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A74F7B-1182-4139-82D8-E03451DD6507}" type="datetimeFigureOut">
              <a:rPr lang="en-US" smtClean="0"/>
              <a:pPr/>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177563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A74F7B-1182-4139-82D8-E03451DD6507}" type="datetimeFigureOut">
              <a:rPr lang="en-US" smtClean="0"/>
              <a:pPr/>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352415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74F7B-1182-4139-82D8-E03451DD6507}" type="datetimeFigureOut">
              <a:rPr lang="en-US" smtClean="0"/>
              <a:pPr/>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6206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74F7B-1182-4139-82D8-E03451DD6507}" type="datetimeFigureOut">
              <a:rPr lang="en-US" smtClean="0"/>
              <a:pPr/>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283328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74F7B-1182-4139-82D8-E03451DD6507}" type="datetimeFigureOut">
              <a:rPr lang="en-US" smtClean="0"/>
              <a:pPr/>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154143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74F7B-1182-4139-82D8-E03451DD6507}" type="datetimeFigureOut">
              <a:rPr lang="en-US" smtClean="0"/>
              <a:pPr/>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71425-5F87-4D40-9AA9-770C12ABF88B}" type="slidenum">
              <a:rPr lang="en-US" smtClean="0"/>
              <a:pPr/>
              <a:t>‹#›</a:t>
            </a:fld>
            <a:endParaRPr lang="en-US"/>
          </a:p>
        </p:txBody>
      </p:sp>
    </p:spTree>
    <p:extLst>
      <p:ext uri="{BB962C8B-B14F-4D97-AF65-F5344CB8AC3E}">
        <p14:creationId xmlns:p14="http://schemas.microsoft.com/office/powerpoint/2010/main" xmlns="" val="2454107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Users\arsil\Desktop\Smartcreative.jpg"/>
          <p:cNvPicPr>
            <a:picLocks noChangeAspect="1" noChangeArrowheads="1"/>
          </p:cNvPicPr>
          <p:nvPr/>
        </p:nvPicPr>
        <p:blipFill>
          <a:blip r:embed="rId2">
            <a:extLst>
              <a:ext uri="{28A0092B-C50C-407E-A947-70E740481C1C}">
                <a14:useLocalDpi xmlns="" xmlns:a14="http://schemas.microsoft.com/office/drawing/2010/main" val="0"/>
              </a:ext>
            </a:extLst>
          </a:blip>
          <a:srcRect l="1051" r="800" b="504"/>
          <a:stretch>
            <a:fillRect/>
          </a:stretch>
        </p:blipFill>
        <p:spPr bwMode="auto">
          <a:xfrm>
            <a:off x="0" y="17462"/>
            <a:ext cx="12192000" cy="684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184073" y="3392396"/>
            <a:ext cx="7398327" cy="1938992"/>
          </a:xfrm>
          <a:prstGeom prst="rect">
            <a:avLst/>
          </a:prstGeom>
          <a:noFill/>
        </p:spPr>
        <p:txBody>
          <a:bodyPr wrap="square" rtlCol="0">
            <a:spAutoFit/>
          </a:bodyPr>
          <a:lstStyle/>
          <a:p>
            <a:pPr algn="ctr"/>
            <a:r>
              <a:rPr lang="id-ID" sz="2000" b="1" dirty="0" smtClean="0">
                <a:solidFill>
                  <a:schemeClr val="bg1"/>
                </a:solidFill>
                <a:latin typeface="Times New Roman" pitchFamily="18" charset="0"/>
                <a:cs typeface="Times New Roman" pitchFamily="18" charset="0"/>
              </a:rPr>
              <a:t>PENGKAJIAN PRENATAL, PERSIAPAN MENGHADAPI BBL, POSTPARTUM BLUES, NUTRISI IBU HAMIL</a:t>
            </a:r>
            <a:endParaRPr lang="en-US" sz="2000" dirty="0" smtClean="0">
              <a:solidFill>
                <a:schemeClr val="bg1"/>
              </a:solidFill>
              <a:latin typeface="Times New Roman" pitchFamily="18" charset="0"/>
              <a:cs typeface="Times New Roman" pitchFamily="18" charset="0"/>
            </a:endParaRPr>
          </a:p>
          <a:p>
            <a:pPr algn="ctr"/>
            <a:endParaRPr lang="en-US" sz="2000" b="1" dirty="0" smtClean="0">
              <a:solidFill>
                <a:schemeClr val="bg1"/>
              </a:solidFill>
              <a:latin typeface="Times New Roman" pitchFamily="18" charset="0"/>
              <a:cs typeface="Times New Roman" pitchFamily="18" charset="0"/>
            </a:endParaRPr>
          </a:p>
          <a:p>
            <a:pPr algn="ctr"/>
            <a:r>
              <a:rPr lang="en-US" sz="1400" dirty="0" smtClean="0">
                <a:solidFill>
                  <a:schemeClr val="bg1"/>
                </a:solidFill>
                <a:latin typeface="Times New Roman" pitchFamily="18" charset="0"/>
                <a:cs typeface="Times New Roman" pitchFamily="18" charset="0"/>
              </a:rPr>
              <a:t>PERTEMUAN KE </a:t>
            </a:r>
            <a:r>
              <a:rPr lang="id-ID" sz="1400" dirty="0" smtClean="0">
                <a:solidFill>
                  <a:schemeClr val="bg1"/>
                </a:solidFill>
                <a:latin typeface="Times New Roman" pitchFamily="18" charset="0"/>
                <a:cs typeface="Times New Roman" pitchFamily="18" charset="0"/>
              </a:rPr>
              <a:t>X</a:t>
            </a:r>
            <a:endParaRPr lang="en-US" sz="1400" dirty="0" smtClean="0">
              <a:solidFill>
                <a:schemeClr val="bg1"/>
              </a:solidFill>
              <a:latin typeface="Times New Roman" pitchFamily="18" charset="0"/>
              <a:cs typeface="Times New Roman" pitchFamily="18" charset="0"/>
            </a:endParaRPr>
          </a:p>
          <a:p>
            <a:pPr lvl="0" algn="ctr"/>
            <a:r>
              <a:rPr lang="es-ES" altLang="en-US" sz="1400" b="1" dirty="0" smtClean="0">
                <a:solidFill>
                  <a:schemeClr val="bg1"/>
                </a:solidFill>
                <a:latin typeface="Times New Roman" pitchFamily="18" charset="0"/>
                <a:cs typeface="Times New Roman" pitchFamily="18" charset="0"/>
              </a:rPr>
              <a:t>ETY NURHAYATI, S.KP.,M.KEP.,NS.SP.KEP.MAT</a:t>
            </a:r>
          </a:p>
          <a:p>
            <a:pPr lvl="0" algn="ctr"/>
            <a:r>
              <a:rPr lang="es-ES" altLang="en-US" sz="1400" b="1" dirty="0" smtClean="0">
                <a:solidFill>
                  <a:schemeClr val="bg1"/>
                </a:solidFill>
                <a:latin typeface="Times New Roman" pitchFamily="18" charset="0"/>
                <a:cs typeface="Times New Roman" pitchFamily="18" charset="0"/>
              </a:rPr>
              <a:t>PROGRAM STUDI ILMU KEPERAWATAN FAKULTAS ILMU-ILMU KESEHATAN</a:t>
            </a:r>
          </a:p>
          <a:p>
            <a:pPr algn="ctr"/>
            <a:endParaRPr lang="en-US"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135575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RIWAYAT KEHAMILAN</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No 			: 1</a:t>
            </a:r>
          </a:p>
          <a:p>
            <a:r>
              <a:rPr lang="en-US" dirty="0" err="1" smtClean="0"/>
              <a:t>Usia</a:t>
            </a:r>
            <a:r>
              <a:rPr lang="en-US" dirty="0" smtClean="0"/>
              <a:t> 			: 1 </a:t>
            </a:r>
            <a:r>
              <a:rPr lang="en-US" dirty="0" err="1" smtClean="0"/>
              <a:t>hari</a:t>
            </a:r>
            <a:r>
              <a:rPr lang="en-US" dirty="0" smtClean="0"/>
              <a:t> </a:t>
            </a:r>
          </a:p>
          <a:p>
            <a:r>
              <a:rPr lang="en-US" dirty="0" err="1" smtClean="0"/>
              <a:t>Jenis</a:t>
            </a:r>
            <a:r>
              <a:rPr lang="en-US" dirty="0" smtClean="0"/>
              <a:t> </a:t>
            </a:r>
            <a:r>
              <a:rPr lang="en-US" dirty="0" err="1" smtClean="0"/>
              <a:t>kelamin</a:t>
            </a:r>
            <a:r>
              <a:rPr lang="en-US" dirty="0" smtClean="0"/>
              <a:t> 	: </a:t>
            </a:r>
            <a:r>
              <a:rPr lang="en-US" dirty="0" err="1" smtClean="0"/>
              <a:t>laki-laki</a:t>
            </a:r>
            <a:r>
              <a:rPr lang="en-US" dirty="0" smtClean="0"/>
              <a:t> </a:t>
            </a:r>
          </a:p>
          <a:p>
            <a:r>
              <a:rPr lang="en-US" dirty="0" smtClean="0"/>
              <a:t>Cara 			: normal </a:t>
            </a:r>
          </a:p>
          <a:p>
            <a:r>
              <a:rPr lang="en-US" dirty="0" err="1" smtClean="0"/>
              <a:t>Penolong</a:t>
            </a:r>
            <a:r>
              <a:rPr lang="en-US" dirty="0" smtClean="0"/>
              <a:t> 		: </a:t>
            </a:r>
            <a:r>
              <a:rPr lang="en-US" dirty="0" err="1" smtClean="0"/>
              <a:t>dokter</a:t>
            </a:r>
            <a:r>
              <a:rPr lang="en-US" dirty="0" smtClean="0"/>
              <a:t> </a:t>
            </a:r>
          </a:p>
          <a:p>
            <a:r>
              <a:rPr lang="en-US" dirty="0" err="1" smtClean="0"/>
              <a:t>Tempat</a:t>
            </a:r>
            <a:r>
              <a:rPr lang="en-US" dirty="0" smtClean="0"/>
              <a:t> 		: RSUD </a:t>
            </a:r>
          </a:p>
          <a:p>
            <a:r>
              <a:rPr lang="en-US" dirty="0" err="1" smtClean="0"/>
              <a:t>Lahir</a:t>
            </a:r>
            <a:r>
              <a:rPr lang="en-US" dirty="0" smtClean="0"/>
              <a:t> 		: </a:t>
            </a:r>
            <a:r>
              <a:rPr lang="en-US" dirty="0" err="1" smtClean="0"/>
              <a:t>hidup</a:t>
            </a:r>
            <a:r>
              <a:rPr lang="en-US" dirty="0" smtClean="0"/>
              <a:t> </a:t>
            </a:r>
          </a:p>
          <a:p>
            <a:r>
              <a:rPr lang="en-US" dirty="0" smtClean="0"/>
              <a:t>BB + PB 		: 2200 + 40</a:t>
            </a:r>
          </a:p>
          <a:p>
            <a:r>
              <a:rPr lang="en-US" dirty="0" err="1" smtClean="0"/>
              <a:t>Keterangan</a:t>
            </a:r>
            <a:r>
              <a:rPr lang="en-US" dirty="0" smtClean="0"/>
              <a:t> 		: preterm </a:t>
            </a:r>
          </a:p>
          <a:p>
            <a:r>
              <a:rPr lang="en-US" dirty="0" err="1" smtClean="0"/>
              <a:t>Jenis</a:t>
            </a:r>
            <a:r>
              <a:rPr lang="en-US" dirty="0" smtClean="0"/>
              <a:t> </a:t>
            </a:r>
            <a:r>
              <a:rPr lang="en-US" dirty="0" err="1" smtClean="0"/>
              <a:t>persalinan</a:t>
            </a:r>
            <a:r>
              <a:rPr lang="en-US" dirty="0" smtClean="0"/>
              <a:t> 	: </a:t>
            </a:r>
            <a:r>
              <a:rPr lang="en-US" dirty="0" err="1" smtClean="0"/>
              <a:t>spontan</a:t>
            </a:r>
            <a:r>
              <a:rPr lang="en-US" dirty="0" smtClean="0"/>
              <a:t> </a:t>
            </a:r>
          </a:p>
        </p:txBody>
      </p:sp>
    </p:spTree>
    <p:extLst>
      <p:ext uri="{BB962C8B-B14F-4D97-AF65-F5344CB8AC3E}">
        <p14:creationId xmlns:p14="http://schemas.microsoft.com/office/powerpoint/2010/main" xmlns="" val="280824094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5386"/>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500745" y="817418"/>
            <a:ext cx="7190510" cy="1077218"/>
          </a:xfrm>
          <a:prstGeom prst="rect">
            <a:avLst/>
          </a:prstGeom>
          <a:noFill/>
        </p:spPr>
        <p:txBody>
          <a:bodyPr wrap="square" rtlCol="0">
            <a:spAutoFit/>
          </a:bodyPr>
          <a:lstStyle/>
          <a:p>
            <a:pPr marL="514350" indent="-514350" algn="ctr">
              <a:buFont typeface="+mj-lt"/>
              <a:buAutoNum type="alphaUcPeriod" startAt="2"/>
            </a:pPr>
            <a:r>
              <a:rPr lang="en-US" sz="3200" b="1" dirty="0"/>
              <a:t>PERSIAPAN KLIEN BAYI BARU LAHIR</a:t>
            </a:r>
            <a:endParaRPr lang="en-US" sz="3200" dirty="0"/>
          </a:p>
          <a:p>
            <a:pPr algn="ctr"/>
            <a:endParaRPr lang="en-US" sz="3200" dirty="0"/>
          </a:p>
        </p:txBody>
      </p:sp>
      <p:sp>
        <p:nvSpPr>
          <p:cNvPr id="10" name="Rectangle 9"/>
          <p:cNvSpPr/>
          <p:nvPr/>
        </p:nvSpPr>
        <p:spPr>
          <a:xfrm>
            <a:off x="444121" y="1905281"/>
            <a:ext cx="2159758" cy="410882"/>
          </a:xfrm>
          <a:prstGeom prst="rect">
            <a:avLst/>
          </a:prstGeom>
        </p:spPr>
        <p:txBody>
          <a:bodyPr wrap="none">
            <a:spAutoFit/>
          </a:bodyPr>
          <a:lstStyle/>
          <a:p>
            <a:pPr algn="just">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1.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Pemberian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Minum</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Rectangle 11"/>
          <p:cNvSpPr/>
          <p:nvPr/>
        </p:nvSpPr>
        <p:spPr>
          <a:xfrm>
            <a:off x="651162" y="2408238"/>
            <a:ext cx="10418619" cy="923330"/>
          </a:xfrm>
          <a:prstGeom prst="rect">
            <a:avLst/>
          </a:prstGeom>
        </p:spPr>
        <p:txBody>
          <a:bodyPr wrap="square">
            <a:spAutoFit/>
          </a:bodyPr>
          <a:lstStyle/>
          <a:p>
            <a:r>
              <a:rPr lang="en-US" dirty="0" smtClean="0">
                <a:effectLst/>
                <a:latin typeface="Calibri" panose="020F0502020204030204" pitchFamily="34" charset="0"/>
                <a:ea typeface="SimSun" panose="02010600030101010101" pitchFamily="2" charset="-122"/>
                <a:cs typeface="Times New Roman" panose="02020603050405020304" pitchFamily="18" charset="0"/>
              </a:rPr>
              <a:t>Salah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pokok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minuman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boleh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dikonsumsi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oleh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baru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lahir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diberikan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secara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dini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cepat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adalah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air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susu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karena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merupakan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makanan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terbaik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bagi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diketahui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merupakan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makanan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terbaik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bagi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endParaRPr lang="en-US" dirty="0"/>
          </a:p>
        </p:txBody>
      </p:sp>
      <p:pic>
        <p:nvPicPr>
          <p:cNvPr id="13" name="Picture 12"/>
          <p:cNvPicPr>
            <a:picLocks noChangeAspect="1"/>
          </p:cNvPicPr>
          <p:nvPr/>
        </p:nvPicPr>
        <p:blipFill>
          <a:blip r:embed="rId3"/>
          <a:stretch>
            <a:fillRect/>
          </a:stretch>
        </p:blipFill>
        <p:spPr>
          <a:xfrm>
            <a:off x="8324850" y="3160808"/>
            <a:ext cx="2343150" cy="1943100"/>
          </a:xfrm>
          <a:prstGeom prst="rect">
            <a:avLst/>
          </a:prstGeom>
        </p:spPr>
      </p:pic>
      <p:sp>
        <p:nvSpPr>
          <p:cNvPr id="14" name="AutoShape 2" descr="Hasil gambar untuk a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651161" y="3363614"/>
            <a:ext cx="7412183" cy="1477328"/>
          </a:xfrm>
          <a:prstGeom prst="rect">
            <a:avLst/>
          </a:prstGeom>
        </p:spPr>
        <p:txBody>
          <a:bodyPr wrap="square">
            <a:spAutoFit/>
          </a:bodyPr>
          <a:lstStyle/>
          <a:p>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sesering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mungkin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sesuai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keinginan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Sesuai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permintaan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sesuai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keinginan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jika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payudara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penuh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sesuai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kebutuhan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setiap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2-3 jam (paling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sedikit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setiap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4 jam),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bawah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payudara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benar-benar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kosong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jika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masih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kurang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baru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diganti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payudara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sebelahnya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endParaRPr lang="en-US" dirty="0"/>
          </a:p>
        </p:txBody>
      </p:sp>
      <p:sp>
        <p:nvSpPr>
          <p:cNvPr id="17" name="Rectangle 16"/>
          <p:cNvSpPr/>
          <p:nvPr/>
        </p:nvSpPr>
        <p:spPr>
          <a:xfrm>
            <a:off x="651161" y="4886442"/>
            <a:ext cx="5796202" cy="369332"/>
          </a:xfrm>
          <a:prstGeom prst="rect">
            <a:avLst/>
          </a:prstGeom>
        </p:spPr>
        <p:txBody>
          <a:bodyPr wrap="none">
            <a:spAutoFit/>
          </a:bodyPr>
          <a:lstStyle/>
          <a:p>
            <a:r>
              <a:rPr lang="en-US" dirty="0" err="1" smtClean="0"/>
              <a:t>Berikan</a:t>
            </a:r>
            <a:r>
              <a:rPr lang="en-US" dirty="0" smtClean="0"/>
              <a:t> ASI </a:t>
            </a:r>
            <a:r>
              <a:rPr lang="en-US" dirty="0" err="1" smtClean="0"/>
              <a:t>saja</a:t>
            </a:r>
            <a:r>
              <a:rPr lang="en-US" dirty="0" smtClean="0"/>
              <a:t> (ASI </a:t>
            </a:r>
            <a:r>
              <a:rPr lang="en-US" dirty="0" err="1" smtClean="0"/>
              <a:t>eksklusif</a:t>
            </a:r>
            <a:r>
              <a:rPr lang="en-US" dirty="0" smtClean="0"/>
              <a:t>) </a:t>
            </a:r>
            <a:r>
              <a:rPr lang="en-US" dirty="0" err="1" smtClean="0"/>
              <a:t>sampai</a:t>
            </a:r>
            <a:r>
              <a:rPr lang="en-US" dirty="0" smtClean="0"/>
              <a:t> </a:t>
            </a:r>
            <a:r>
              <a:rPr lang="en-US" dirty="0" err="1" smtClean="0"/>
              <a:t>bayi</a:t>
            </a:r>
            <a:r>
              <a:rPr lang="en-US" dirty="0" smtClean="0"/>
              <a:t> </a:t>
            </a:r>
            <a:r>
              <a:rPr lang="en-US" dirty="0" err="1" smtClean="0"/>
              <a:t>berumur</a:t>
            </a:r>
            <a:r>
              <a:rPr lang="en-US" dirty="0" smtClean="0"/>
              <a:t> 6 </a:t>
            </a:r>
            <a:r>
              <a:rPr lang="en-US" dirty="0" err="1" smtClean="0"/>
              <a:t>bulan</a:t>
            </a:r>
            <a:endParaRPr lang="en-US" dirty="0"/>
          </a:p>
        </p:txBody>
      </p:sp>
      <p:sp>
        <p:nvSpPr>
          <p:cNvPr id="18" name="Rectangle 17"/>
          <p:cNvSpPr/>
          <p:nvPr/>
        </p:nvSpPr>
        <p:spPr>
          <a:xfrm>
            <a:off x="644236" y="5411568"/>
            <a:ext cx="10023764" cy="646331"/>
          </a:xfrm>
          <a:prstGeom prst="rect">
            <a:avLst/>
          </a:prstGeom>
        </p:spPr>
        <p:txBody>
          <a:bodyPr wrap="square">
            <a:spAutoFit/>
          </a:bodyPr>
          <a:lstStyle/>
          <a:p>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sehat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mengkonsumsi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700-800 cc ASI per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kisaran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600-1000 cc)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tumbuh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kembang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endParaRPr lang="en-US" dirty="0"/>
          </a:p>
        </p:txBody>
      </p:sp>
    </p:spTree>
    <p:extLst>
      <p:ext uri="{BB962C8B-B14F-4D97-AF65-F5344CB8AC3E}">
        <p14:creationId xmlns:p14="http://schemas.microsoft.com/office/powerpoint/2010/main" xmlns="" val="240824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048000" y="1790090"/>
            <a:ext cx="6096000" cy="3277820"/>
          </a:xfrm>
          <a:prstGeom prst="rect">
            <a:avLst/>
          </a:prstGeom>
        </p:spPr>
        <p:txBody>
          <a:bodyPr>
            <a:spAutoFit/>
          </a:bodyPr>
          <a:lstStyle/>
          <a:p>
            <a:pPr algn="just">
              <a:lnSpc>
                <a:spcPct val="115000"/>
              </a:lnSpc>
              <a:spcAft>
                <a:spcPts val="1000"/>
              </a:spcAft>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memulai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pemberian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lakukan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secara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dini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begitu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lahir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tali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pusat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dikat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potong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segera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telungkupkan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diatas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skin to skin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selimuti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mereka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berdua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biarkan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mencari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puting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susu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membantu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memegang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agar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jatuh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biarkan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diatas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minimal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jam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sampai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berhasil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menyusu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anjurkan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memeluk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menyusul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sehingga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dapat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merangsang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produksi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memperkuat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refleks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menghisap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refleks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menghisap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paling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kuat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beberapa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jam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pertama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lahir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(UNPK-KR, 2000) </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419100" y="917253"/>
            <a:ext cx="10664536" cy="2003625"/>
          </a:xfrm>
          <a:prstGeom prst="rect">
            <a:avLst/>
          </a:prstGeom>
        </p:spPr>
        <p:txBody>
          <a:bodyPr wrap="square">
            <a:spAutoFit/>
          </a:bodyPr>
          <a:lstStyle/>
          <a:p>
            <a:pPr algn="just">
              <a:lnSpc>
                <a:spcPct val="115000"/>
              </a:lnSpc>
              <a:spcAft>
                <a:spcPts val="1000"/>
              </a:spcAft>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memulai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pemberian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lakukan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secara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dini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begitu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lahir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tali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pusat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dikat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potong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segera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telungkupkan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diatas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skin to skin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selimuti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mereka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berdua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biarkan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mencari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puting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susu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membantu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memegang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agar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jatuh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biarkan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diatas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minimal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jam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sampai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berhasil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menyusu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anjurkan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memeluk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menyusul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sehingga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dapat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merangsang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produksi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memperkuat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refleks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menghisap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refleks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menghisap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paling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kuat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beberapa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jam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pertama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lahir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(UNPK-KR, 2000) </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659082" y="2988346"/>
            <a:ext cx="8873836" cy="3121148"/>
          </a:xfrm>
          <a:prstGeom prst="rect">
            <a:avLst/>
          </a:prstGeom>
        </p:spPr>
      </p:pic>
    </p:spTree>
    <p:extLst>
      <p:ext uri="{BB962C8B-B14F-4D97-AF65-F5344CB8AC3E}">
        <p14:creationId xmlns:p14="http://schemas.microsoft.com/office/powerpoint/2010/main" xmlns="" val="224700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44405" y="959922"/>
            <a:ext cx="2122825" cy="369332"/>
          </a:xfrm>
          <a:prstGeom prst="rect">
            <a:avLst/>
          </a:prstGeom>
        </p:spPr>
        <p:txBody>
          <a:bodyPr wrap="none">
            <a:spAutoFit/>
          </a:bodyPr>
          <a:lstStyle/>
          <a:p>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Pedoman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menyusul</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endParaRPr lang="en-US" b="1" dirty="0"/>
          </a:p>
        </p:txBody>
      </p:sp>
      <p:sp>
        <p:nvSpPr>
          <p:cNvPr id="6" name="Rectangle 5"/>
          <p:cNvSpPr/>
          <p:nvPr/>
        </p:nvSpPr>
        <p:spPr>
          <a:xfrm>
            <a:off x="244404" y="1464191"/>
            <a:ext cx="10977777" cy="1200329"/>
          </a:xfrm>
          <a:prstGeom prst="rect">
            <a:avLst/>
          </a:prstGeom>
        </p:spPr>
        <p:txBody>
          <a:bodyPr wrap="square">
            <a:spAutoFit/>
          </a:bodyPr>
          <a:lstStyle/>
          <a:p>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Tanda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posisi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menyusu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baik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yaitu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dagu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menyentuh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payudara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mulut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terbuka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lebar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hidung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mendekat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kadang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menyentuh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payudara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mulut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men-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cakup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sebanyak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mungkin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areola,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lidah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menopang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puting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areola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bagian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bawah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bibir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bawah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melengkung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luar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menghisap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kuat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namun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perlahan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kadang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kadang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berhenti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sesaat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(UNPK-KR, 2007)</a:t>
            </a:r>
            <a:endParaRPr lang="en-US" dirty="0"/>
          </a:p>
        </p:txBody>
      </p:sp>
      <p:pic>
        <p:nvPicPr>
          <p:cNvPr id="7" name="Picture 6"/>
          <p:cNvPicPr>
            <a:picLocks noChangeAspect="1"/>
          </p:cNvPicPr>
          <p:nvPr/>
        </p:nvPicPr>
        <p:blipFill>
          <a:blip r:embed="rId3"/>
          <a:stretch>
            <a:fillRect/>
          </a:stretch>
        </p:blipFill>
        <p:spPr>
          <a:xfrm>
            <a:off x="2235019" y="2789754"/>
            <a:ext cx="6996546" cy="3334498"/>
          </a:xfrm>
          <a:prstGeom prst="rect">
            <a:avLst/>
          </a:prstGeom>
        </p:spPr>
      </p:pic>
    </p:spTree>
    <p:extLst>
      <p:ext uri="{BB962C8B-B14F-4D97-AF65-F5344CB8AC3E}">
        <p14:creationId xmlns:p14="http://schemas.microsoft.com/office/powerpoint/2010/main" xmlns="" val="321481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67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78083" y="822465"/>
            <a:ext cx="4215834" cy="392159"/>
          </a:xfrm>
          <a:prstGeom prst="rect">
            <a:avLst/>
          </a:prstGeom>
        </p:spPr>
        <p:txBody>
          <a:bodyPr wrap="none">
            <a:spAutoFit/>
          </a:bodyPr>
          <a:lstStyle/>
          <a:p>
            <a:pPr algn="just">
              <a:lnSpc>
                <a:spcPct val="115000"/>
              </a:lnSpc>
              <a:spcAft>
                <a:spcPts val="1000"/>
              </a:spcAft>
            </a:pP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Perawatan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payudara</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selama</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lbu</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menyusui</a:t>
            </a:r>
            <a:endParaRPr lang="en-US" b="1"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8" name="Rectangle 7"/>
          <p:cNvSpPr/>
          <p:nvPr/>
        </p:nvSpPr>
        <p:spPr>
          <a:xfrm>
            <a:off x="332508" y="1349561"/>
            <a:ext cx="11021291" cy="1754326"/>
          </a:xfrm>
          <a:prstGeom prst="rect">
            <a:avLst/>
          </a:prstGeom>
        </p:spPr>
        <p:txBody>
          <a:bodyPr wrap="square">
            <a:spAutoFit/>
          </a:bodyPr>
          <a:lstStyle/>
          <a:p>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Atur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ulang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posisi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menyusui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jika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mengalami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kesulitan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ubah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posisi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mencegah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luka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payudara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me-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ngeringkan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payudara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menyusui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mencegah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lecet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retak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oleskan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sedikit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puting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dulu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sebelum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menggunakan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pakaian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lecet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retak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puting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susu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berbahaya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jika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mengalami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mastitis/</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tersumbatnya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saluran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anjurkan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tetap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memberikan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tanda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gejala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bahaya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menyususi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yaitu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antaranya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adalah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bintik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garis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merah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panas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payudara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teraba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gumpalan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bengkak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payudara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demam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(&gt;38°c) (UNPK-KR, 2007)</a:t>
            </a:r>
            <a:endParaRPr lang="en-US" dirty="0"/>
          </a:p>
        </p:txBody>
      </p:sp>
      <p:pic>
        <p:nvPicPr>
          <p:cNvPr id="9" name="Picture 8"/>
          <p:cNvPicPr>
            <a:picLocks noChangeAspect="1"/>
          </p:cNvPicPr>
          <p:nvPr/>
        </p:nvPicPr>
        <p:blipFill rotWithShape="1">
          <a:blip r:embed="rId3"/>
          <a:srcRect t="18773" b="11609"/>
          <a:stretch/>
        </p:blipFill>
        <p:spPr>
          <a:xfrm>
            <a:off x="498765" y="3238824"/>
            <a:ext cx="10335490" cy="2898739"/>
          </a:xfrm>
          <a:prstGeom prst="rect">
            <a:avLst/>
          </a:prstGeom>
        </p:spPr>
      </p:pic>
    </p:spTree>
    <p:extLst>
      <p:ext uri="{BB962C8B-B14F-4D97-AF65-F5344CB8AC3E}">
        <p14:creationId xmlns:p14="http://schemas.microsoft.com/office/powerpoint/2010/main" xmlns="" val="271152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67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415636" y="1690688"/>
            <a:ext cx="10938164" cy="2003625"/>
          </a:xfrm>
          <a:prstGeom prst="rect">
            <a:avLst/>
          </a:prstGeom>
        </p:spPr>
        <p:txBody>
          <a:bodyPr wrap="square">
            <a:spAutoFit/>
          </a:bodyPr>
          <a:lstStyle/>
          <a:p>
            <a:pPr algn="just">
              <a:lnSpc>
                <a:spcPct val="115000"/>
              </a:lnSpc>
              <a:spcAft>
                <a:spcPts val="1000"/>
              </a:spcAft>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biasanya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3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pertama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BAB,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tinja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masih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mekonium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normalnya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BAB paling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1X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sehari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Setiap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kali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Buang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Air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Besar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maka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segera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bersihkan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daerah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bokong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agar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lecet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mengganggu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kenyamanan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karena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jika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daerah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bokong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lembab</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kotor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mudah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mengalami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lecet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sehingga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nantinya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rewel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membersihkan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daerah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bokong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sebaiknya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memakai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air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hangat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sabun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segera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handuk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secara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lembut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keluarga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menolong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BAB,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segera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cuci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di air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mengalir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memakai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sabun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 name="TextBox 6"/>
          <p:cNvSpPr txBox="1"/>
          <p:nvPr/>
        </p:nvSpPr>
        <p:spPr>
          <a:xfrm>
            <a:off x="415636" y="942109"/>
            <a:ext cx="4419600" cy="369332"/>
          </a:xfrm>
          <a:prstGeom prst="rect">
            <a:avLst/>
          </a:prstGeom>
          <a:noFill/>
        </p:spPr>
        <p:txBody>
          <a:bodyPr wrap="square" rtlCol="0">
            <a:spAutoFit/>
          </a:bodyPr>
          <a:lstStyle/>
          <a:p>
            <a:r>
              <a:rPr lang="en-US" b="1" dirty="0" err="1" smtClean="0"/>
              <a:t>Menolong</a:t>
            </a:r>
            <a:r>
              <a:rPr lang="en-US" b="1" dirty="0" smtClean="0"/>
              <a:t> </a:t>
            </a:r>
            <a:r>
              <a:rPr lang="en-US" b="1" dirty="0" err="1" smtClean="0"/>
              <a:t>buang</a:t>
            </a:r>
            <a:r>
              <a:rPr lang="en-US" b="1" dirty="0" smtClean="0"/>
              <a:t> air </a:t>
            </a:r>
            <a:r>
              <a:rPr lang="en-US" b="1" dirty="0" err="1" smtClean="0"/>
              <a:t>besar</a:t>
            </a:r>
            <a:r>
              <a:rPr lang="en-US" b="1" dirty="0" smtClean="0"/>
              <a:t> (BAB)  </a:t>
            </a:r>
            <a:r>
              <a:rPr lang="en-US" b="1" dirty="0" err="1" smtClean="0"/>
              <a:t>pada</a:t>
            </a:r>
            <a:r>
              <a:rPr lang="en-US" b="1" dirty="0" smtClean="0"/>
              <a:t> </a:t>
            </a:r>
            <a:r>
              <a:rPr lang="en-US" b="1" dirty="0" err="1" smtClean="0"/>
              <a:t>bayi</a:t>
            </a:r>
            <a:endParaRPr lang="en-US" b="1" dirty="0"/>
          </a:p>
        </p:txBody>
      </p:sp>
      <p:pic>
        <p:nvPicPr>
          <p:cNvPr id="8" name="Picture 7"/>
          <p:cNvPicPr>
            <a:picLocks noChangeAspect="1"/>
          </p:cNvPicPr>
          <p:nvPr/>
        </p:nvPicPr>
        <p:blipFill>
          <a:blip r:embed="rId3" cstate="print"/>
          <a:stretch>
            <a:fillRect/>
          </a:stretch>
        </p:blipFill>
        <p:spPr>
          <a:xfrm>
            <a:off x="415636" y="3829250"/>
            <a:ext cx="2450832" cy="1838124"/>
          </a:xfrm>
          <a:prstGeom prst="rect">
            <a:avLst/>
          </a:prstGeom>
        </p:spPr>
      </p:pic>
      <p:pic>
        <p:nvPicPr>
          <p:cNvPr id="9" name="Picture 8"/>
          <p:cNvPicPr>
            <a:picLocks noChangeAspect="1"/>
          </p:cNvPicPr>
          <p:nvPr/>
        </p:nvPicPr>
        <p:blipFill>
          <a:blip r:embed="rId4" cstate="print"/>
          <a:stretch>
            <a:fillRect/>
          </a:stretch>
        </p:blipFill>
        <p:spPr>
          <a:xfrm>
            <a:off x="3077132" y="3774697"/>
            <a:ext cx="2450832" cy="1838124"/>
          </a:xfrm>
          <a:prstGeom prst="rect">
            <a:avLst/>
          </a:prstGeom>
        </p:spPr>
      </p:pic>
      <p:pic>
        <p:nvPicPr>
          <p:cNvPr id="10" name="Picture 9"/>
          <p:cNvPicPr>
            <a:picLocks noChangeAspect="1"/>
          </p:cNvPicPr>
          <p:nvPr/>
        </p:nvPicPr>
        <p:blipFill>
          <a:blip r:embed="rId5" cstate="print"/>
          <a:stretch>
            <a:fillRect/>
          </a:stretch>
        </p:blipFill>
        <p:spPr>
          <a:xfrm>
            <a:off x="5884718" y="3696968"/>
            <a:ext cx="2789381" cy="2092036"/>
          </a:xfrm>
          <a:prstGeom prst="rect">
            <a:avLst/>
          </a:prstGeom>
        </p:spPr>
      </p:pic>
    </p:spTree>
    <p:extLst>
      <p:ext uri="{BB962C8B-B14F-4D97-AF65-F5344CB8AC3E}">
        <p14:creationId xmlns:p14="http://schemas.microsoft.com/office/powerpoint/2010/main" xmlns="" val="268943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67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63236" y="1030751"/>
            <a:ext cx="3233578" cy="369332"/>
          </a:xfrm>
          <a:prstGeom prst="rect">
            <a:avLst/>
          </a:prstGeom>
        </p:spPr>
        <p:txBody>
          <a:bodyPr wrap="none">
            <a:spAutoFit/>
          </a:bodyPr>
          <a:lstStyle/>
          <a:p>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Menolong</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Buang</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Air Kecil (BAK)</a:t>
            </a:r>
            <a:endParaRPr lang="en-US" b="1" dirty="0"/>
          </a:p>
        </p:txBody>
      </p:sp>
      <p:sp>
        <p:nvSpPr>
          <p:cNvPr id="6" name="Rectangle 5"/>
          <p:cNvSpPr/>
          <p:nvPr/>
        </p:nvSpPr>
        <p:spPr>
          <a:xfrm>
            <a:off x="263235" y="1501834"/>
            <a:ext cx="11346873" cy="646331"/>
          </a:xfrm>
          <a:prstGeom prst="rect">
            <a:avLst/>
          </a:prstGeom>
        </p:spPr>
        <p:txBody>
          <a:bodyPr wrap="square">
            <a:spAutoFit/>
          </a:bodyPr>
          <a:lstStyle/>
          <a:p>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Berkemih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6-10 x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warna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urine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pucat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menunjukkan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masukan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cairan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cukup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berkemih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8 kali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pertanda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cukup</a:t>
            </a:r>
            <a:endParaRPr lang="en-US" dirty="0"/>
          </a:p>
        </p:txBody>
      </p:sp>
      <p:sp>
        <p:nvSpPr>
          <p:cNvPr id="7" name="Rectangle 6"/>
          <p:cNvSpPr/>
          <p:nvPr/>
        </p:nvSpPr>
        <p:spPr>
          <a:xfrm>
            <a:off x="962890" y="1778833"/>
            <a:ext cx="10390909" cy="369332"/>
          </a:xfrm>
          <a:prstGeom prst="rect">
            <a:avLst/>
          </a:prstGeom>
        </p:spPr>
        <p:txBody>
          <a:bodyPr wrap="square">
            <a:spAutoFit/>
          </a:bodyPr>
          <a:lstStyle/>
          <a:p>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Umumnya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cukup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bulan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mengeluarkan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urine 15-16 ml/kg/</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hari</a:t>
            </a:r>
            <a:endParaRPr lang="en-US" dirty="0"/>
          </a:p>
        </p:txBody>
      </p:sp>
      <p:sp>
        <p:nvSpPr>
          <p:cNvPr id="8" name="Rectangle 7"/>
          <p:cNvSpPr/>
          <p:nvPr/>
        </p:nvSpPr>
        <p:spPr>
          <a:xfrm>
            <a:off x="263235" y="2213626"/>
            <a:ext cx="7883238" cy="646331"/>
          </a:xfrm>
          <a:prstGeom prst="rect">
            <a:avLst/>
          </a:prstGeom>
        </p:spPr>
        <p:txBody>
          <a:bodyPr wrap="square">
            <a:spAutoFit/>
          </a:bodyPr>
          <a:lstStyle/>
          <a:p>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menjaga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tetap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hangat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maka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BAK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harus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diganti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popoknya</a:t>
            </a:r>
            <a:endParaRPr lang="en-US" dirty="0"/>
          </a:p>
        </p:txBody>
      </p:sp>
      <p:sp>
        <p:nvSpPr>
          <p:cNvPr id="9" name="Rectangle 8"/>
          <p:cNvSpPr/>
          <p:nvPr/>
        </p:nvSpPr>
        <p:spPr>
          <a:xfrm>
            <a:off x="263235" y="2987274"/>
            <a:ext cx="8243456" cy="2003625"/>
          </a:xfrm>
          <a:prstGeom prst="rect">
            <a:avLst/>
          </a:prstGeom>
        </p:spPr>
        <p:txBody>
          <a:bodyPr wrap="square">
            <a:spAutoFit/>
          </a:bodyPr>
          <a:lstStyle/>
          <a:p>
            <a:pPr algn="just">
              <a:lnSpc>
                <a:spcPct val="115000"/>
              </a:lnSpc>
              <a:spcAft>
                <a:spcPts val="1000"/>
              </a:spcAft>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Buang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air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kecil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memakai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sabun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cukup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menggunakan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kapas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Desinfektan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Tingkat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Tinggi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(DTT)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yait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kapas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DTT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dicerelup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air DTT (air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direbus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hitung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sampai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20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menit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karena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jika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daerah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bokong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lembab</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kotor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mudah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mengalami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sehingga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nantinya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rewel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segera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handuk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secara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lembut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keluarga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menolong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BAB,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segera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cuci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di air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mengalir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memakai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sabun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8762999" y="2429297"/>
            <a:ext cx="2590800" cy="3466534"/>
          </a:xfrm>
          <a:prstGeom prst="rect">
            <a:avLst/>
          </a:prstGeom>
        </p:spPr>
      </p:pic>
    </p:spTree>
    <p:extLst>
      <p:ext uri="{BB962C8B-B14F-4D97-AF65-F5344CB8AC3E}">
        <p14:creationId xmlns:p14="http://schemas.microsoft.com/office/powerpoint/2010/main" xmlns="" val="301414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67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342468" y="843240"/>
            <a:ext cx="2676245" cy="369332"/>
          </a:xfrm>
          <a:prstGeom prst="rect">
            <a:avLst/>
          </a:prstGeom>
        </p:spPr>
        <p:txBody>
          <a:bodyPr wrap="none">
            <a:spAutoFit/>
          </a:bodyPr>
          <a:lstStyle/>
          <a:p>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Kebutuhan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Istirahat</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Tidur</a:t>
            </a:r>
            <a:endParaRPr lang="en-US" b="1" dirty="0"/>
          </a:p>
        </p:txBody>
      </p:sp>
      <p:sp>
        <p:nvSpPr>
          <p:cNvPr id="6" name="Rectangle 5"/>
          <p:cNvSpPr/>
          <p:nvPr/>
        </p:nvSpPr>
        <p:spPr>
          <a:xfrm>
            <a:off x="443345" y="1483238"/>
            <a:ext cx="6096000" cy="3281924"/>
          </a:xfrm>
          <a:prstGeom prst="rect">
            <a:avLst/>
          </a:prstGeom>
        </p:spPr>
        <p:txBody>
          <a:bodyPr>
            <a:spAutoFit/>
          </a:bodyPr>
          <a:lstStyle/>
          <a:p>
            <a:pPr>
              <a:lnSpc>
                <a:spcPct val="115000"/>
              </a:lnSpc>
              <a:spcAft>
                <a:spcPts val="1000"/>
              </a:spcAft>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Sediakan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selimut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ruangan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hangat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pastikan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terlalu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panas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terlalu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dingin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Jumlah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total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tidur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berkurang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seiring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bertambahnya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usia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pPr algn="just">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 1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minggu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16,5 jam</a:t>
            </a:r>
          </a:p>
          <a:p>
            <a:pPr algn="just">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1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tahun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14 jam</a:t>
            </a:r>
          </a:p>
          <a:p>
            <a:pPr algn="just">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 2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tahun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13 jam</a:t>
            </a:r>
          </a:p>
          <a:p>
            <a:pPr algn="just">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5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tahun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11 jam</a:t>
            </a:r>
          </a:p>
          <a:p>
            <a:pPr algn="just">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 9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tahun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10 jam</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6345381" y="2353622"/>
            <a:ext cx="4585855" cy="3051678"/>
          </a:xfrm>
          <a:prstGeom prst="rect">
            <a:avLst/>
          </a:prstGeom>
        </p:spPr>
      </p:pic>
    </p:spTree>
    <p:extLst>
      <p:ext uri="{BB962C8B-B14F-4D97-AF65-F5344CB8AC3E}">
        <p14:creationId xmlns:p14="http://schemas.microsoft.com/office/powerpoint/2010/main" xmlns="" val="3097226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67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302609" y="954252"/>
            <a:ext cx="3096489" cy="369332"/>
          </a:xfrm>
          <a:prstGeom prst="rect">
            <a:avLst/>
          </a:prstGeom>
        </p:spPr>
        <p:txBody>
          <a:bodyPr wrap="none">
            <a:spAutoFit/>
          </a:bodyPr>
          <a:lstStyle/>
          <a:p>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Menjaga</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kebersihan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kulit</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endParaRPr lang="en-US" b="1" dirty="0"/>
          </a:p>
        </p:txBody>
      </p:sp>
      <p:sp>
        <p:nvSpPr>
          <p:cNvPr id="6" name="Rectangle 5"/>
          <p:cNvSpPr/>
          <p:nvPr/>
        </p:nvSpPr>
        <p:spPr>
          <a:xfrm>
            <a:off x="351098" y="1574712"/>
            <a:ext cx="6096000" cy="3693319"/>
          </a:xfrm>
          <a:prstGeom prst="rect">
            <a:avLst/>
          </a:prstGeom>
        </p:spPr>
        <p:txBody>
          <a:bodyPr>
            <a:spAutoFit/>
          </a:bodyPr>
          <a:lstStyle/>
          <a:p>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sebaiknya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sedikitnya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6 jam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lahir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Sebelum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periksa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bahwa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suhu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stabil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suhu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aksila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antara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36,5°C-37,5°C),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jika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suhu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masih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bawah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batas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normal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maka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selimuti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longar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tutupi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bagian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kepala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tempatkan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(skin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toskin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tunda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sampai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suhu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stabil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waktu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1 jam.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Tunda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juga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jika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mengalami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gangguan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pernapasan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Ruangan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harus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hangat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tiupan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angin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secara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cepat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air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hangat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segera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selimuti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kembali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disusui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(UNPK-KR, 2007)</a:t>
            </a:r>
            <a:endParaRPr lang="en-US" dirty="0"/>
          </a:p>
        </p:txBody>
      </p:sp>
      <p:pic>
        <p:nvPicPr>
          <p:cNvPr id="7" name="Picture 6"/>
          <p:cNvPicPr>
            <a:picLocks noChangeAspect="1"/>
          </p:cNvPicPr>
          <p:nvPr/>
        </p:nvPicPr>
        <p:blipFill>
          <a:blip r:embed="rId3" cstate="print"/>
          <a:stretch>
            <a:fillRect/>
          </a:stretch>
        </p:blipFill>
        <p:spPr>
          <a:xfrm>
            <a:off x="6934200" y="2161309"/>
            <a:ext cx="4184916" cy="2354015"/>
          </a:xfrm>
          <a:prstGeom prst="rect">
            <a:avLst/>
          </a:prstGeom>
        </p:spPr>
      </p:pic>
    </p:spTree>
    <p:extLst>
      <p:ext uri="{BB962C8B-B14F-4D97-AF65-F5344CB8AC3E}">
        <p14:creationId xmlns:p14="http://schemas.microsoft.com/office/powerpoint/2010/main" xmlns="" val="296663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67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49381" y="1027906"/>
            <a:ext cx="7148945" cy="4489947"/>
          </a:xfrm>
          <a:prstGeom prst="rect">
            <a:avLst/>
          </a:prstGeom>
        </p:spPr>
        <p:txBody>
          <a:bodyPr wrap="square">
            <a:spAutoFit/>
          </a:bodyPr>
          <a:lstStyle/>
          <a:p>
            <a:pPr marL="342900" indent="-342900" algn="just">
              <a:lnSpc>
                <a:spcPct val="115000"/>
              </a:lnSpc>
              <a:spcAft>
                <a:spcPts val="1000"/>
              </a:spcAft>
              <a:buAutoNum type="arabicParenBoth"/>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bagian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kepala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lap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muka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waslap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lembut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usah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memakai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sabun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lap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handuk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basahi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kepala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air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pakaikan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sampo</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kalau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rambut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kotor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bilas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handuk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342900" indent="-342900" algn="just">
              <a:lnSpc>
                <a:spcPct val="115000"/>
              </a:lnSpc>
              <a:spcAft>
                <a:spcPts val="1000"/>
              </a:spcAft>
              <a:buAutoNum type="arabicParenBoth"/>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bagian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buka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pembungkus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pakaian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popok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kalau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BAB,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bersihkan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terlebih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dahulu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lap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cepat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lembut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leher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dada,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punggung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kaki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cepat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kemudialn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air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hangat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kurang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lebih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37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derajat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celcius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pPr marL="342900" indent="-342900" algn="just">
              <a:lnSpc>
                <a:spcPct val="115000"/>
              </a:lnSpc>
              <a:spcAft>
                <a:spcPts val="1000"/>
              </a:spcAft>
              <a:buAutoNum type="arabicParenBoth"/>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angkat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handuk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pakaikan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minyak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handuk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pakaikan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minyak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telon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dada,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pelon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dada,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punggung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pakaikan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pakaikan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baju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bungkus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agar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hangat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dekapkan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rot="16200000">
            <a:off x="6904181" y="2252029"/>
            <a:ext cx="4729019" cy="2660073"/>
          </a:xfrm>
          <a:prstGeom prst="rect">
            <a:avLst/>
          </a:prstGeom>
        </p:spPr>
      </p:pic>
    </p:spTree>
    <p:extLst>
      <p:ext uri="{BB962C8B-B14F-4D97-AF65-F5344CB8AC3E}">
        <p14:creationId xmlns:p14="http://schemas.microsoft.com/office/powerpoint/2010/main" xmlns="" val="112247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arsil\Desktop\Smartcreative2.jpg"/>
          <p:cNvPicPr>
            <a:picLocks/>
          </p:cNvPicPr>
          <p:nvPr/>
        </p:nvPicPr>
        <p:blipFill>
          <a:blip r:embed="rId2"/>
          <a:srcRect/>
          <a:stretch>
            <a:fillRect/>
          </a:stretch>
        </p:blipFill>
        <p:spPr>
          <a:xfrm>
            <a:off x="0" y="0"/>
            <a:ext cx="12191999" cy="6858000"/>
          </a:xfrm>
          <a:prstGeom prst="rect">
            <a:avLst/>
          </a:prstGeom>
          <a:noFill/>
          <a:ln>
            <a:noFill/>
          </a:ln>
        </p:spPr>
      </p:pic>
      <p:pic>
        <p:nvPicPr>
          <p:cNvPr id="5" name="Picture 4" descr="C:\Users\arsil\Desktop\Smartcreative2.jpg"/>
          <p:cNvPicPr>
            <a:picLocks/>
          </p:cNvPicPr>
          <p:nvPr/>
        </p:nvPicPr>
        <p:blipFill>
          <a:blip r:embed="rId2"/>
          <a:srcRect/>
          <a:stretch>
            <a:fillRect/>
          </a:stretch>
        </p:blipFill>
        <p:spPr>
          <a:xfrm>
            <a:off x="0" y="0"/>
            <a:ext cx="12191999" cy="6858000"/>
          </a:xfrm>
          <a:prstGeom prst="rect">
            <a:avLst/>
          </a:prstGeom>
          <a:noFill/>
          <a:ln>
            <a:noFill/>
          </a:ln>
        </p:spPr>
      </p:pic>
      <p:sp>
        <p:nvSpPr>
          <p:cNvPr id="6" name="TextBox 5"/>
          <p:cNvSpPr txBox="1"/>
          <p:nvPr/>
        </p:nvSpPr>
        <p:spPr>
          <a:xfrm>
            <a:off x="3879273" y="942109"/>
            <a:ext cx="4904509"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smtClean="0">
                <a:latin typeface="Times New Roman" pitchFamily="18" charset="0"/>
                <a:cs typeface="Times New Roman" pitchFamily="18" charset="0"/>
              </a:rPr>
              <a:t>NAMA ANGGOTA KELOMPOK</a:t>
            </a:r>
            <a:endParaRPr lang="en-US" sz="3200" b="1" dirty="0">
              <a:latin typeface="Times New Roman" pitchFamily="18" charset="0"/>
              <a:cs typeface="Times New Roman" pitchFamily="18" charset="0"/>
            </a:endParaRPr>
          </a:p>
        </p:txBody>
      </p:sp>
      <p:sp>
        <p:nvSpPr>
          <p:cNvPr id="7" name="TextBox 6"/>
          <p:cNvSpPr txBox="1"/>
          <p:nvPr/>
        </p:nvSpPr>
        <p:spPr>
          <a:xfrm>
            <a:off x="1143000" y="3031798"/>
            <a:ext cx="10377054" cy="1569660"/>
          </a:xfrm>
          <a:prstGeom prst="rect">
            <a:avLst/>
          </a:prstGeom>
          <a:noFill/>
        </p:spPr>
        <p:txBody>
          <a:bodyPr wrap="square" rtlCol="0">
            <a:spAutoFit/>
          </a:bodyPr>
          <a:lstStyle/>
          <a:p>
            <a:pPr marL="342900" indent="-342900">
              <a:buAutoNum type="arabicPeriod"/>
            </a:pPr>
            <a:r>
              <a:rPr lang="en-US" sz="3200" b="1" dirty="0" err="1" smtClean="0">
                <a:latin typeface="Times New Roman" pitchFamily="18" charset="0"/>
                <a:cs typeface="Times New Roman" pitchFamily="18" charset="0"/>
              </a:rPr>
              <a:t>Kezia</a:t>
            </a:r>
            <a:r>
              <a:rPr lang="en-US" sz="3200" b="1" dirty="0" smtClean="0">
                <a:latin typeface="Times New Roman" pitchFamily="18" charset="0"/>
                <a:cs typeface="Times New Roman" pitchFamily="18" charset="0"/>
              </a:rPr>
              <a:t> Irene Joseph (20170303028)</a:t>
            </a:r>
          </a:p>
          <a:p>
            <a:pPr marL="342900" indent="-342900">
              <a:buAutoNum type="arabicPeriod"/>
            </a:pPr>
            <a:r>
              <a:rPr lang="en-US" sz="3200" b="1" dirty="0" err="1" smtClean="0">
                <a:latin typeface="Times New Roman" pitchFamily="18" charset="0"/>
                <a:cs typeface="Times New Roman" pitchFamily="18" charset="0"/>
              </a:rPr>
              <a:t>Novita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Fauziah</a:t>
            </a:r>
            <a:r>
              <a:rPr lang="en-US" sz="3200" b="1" dirty="0" smtClean="0">
                <a:latin typeface="Times New Roman" pitchFamily="18" charset="0"/>
                <a:cs typeface="Times New Roman" pitchFamily="18" charset="0"/>
              </a:rPr>
              <a:t> </a:t>
            </a:r>
            <a:r>
              <a:rPr lang="id-ID" sz="3200" b="1" dirty="0" smtClean="0">
                <a:latin typeface="Times New Roman" pitchFamily="18" charset="0"/>
                <a:cs typeface="Times New Roman" pitchFamily="18" charset="0"/>
              </a:rPr>
              <a:t>(20170303010)</a:t>
            </a:r>
            <a:endParaRPr lang="en-US" sz="3200" b="1" dirty="0" smtClean="0">
              <a:latin typeface="Times New Roman" pitchFamily="18" charset="0"/>
              <a:cs typeface="Times New Roman" pitchFamily="18" charset="0"/>
            </a:endParaRPr>
          </a:p>
          <a:p>
            <a:pPr marL="342900" indent="-342900">
              <a:buAutoNum type="arabicPeriod"/>
            </a:pPr>
            <a:r>
              <a:rPr lang="en-US" sz="3200" b="1" dirty="0" err="1" smtClean="0">
                <a:latin typeface="Times New Roman" pitchFamily="18" charset="0"/>
                <a:cs typeface="Times New Roman" pitchFamily="18" charset="0"/>
              </a:rPr>
              <a:t>Diah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Ramdan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Saputri</a:t>
            </a:r>
            <a:r>
              <a:rPr lang="en-US" sz="3200" b="1" dirty="0" smtClean="0">
                <a:latin typeface="Times New Roman" pitchFamily="18" charset="0"/>
                <a:cs typeface="Times New Roman" pitchFamily="18" charset="0"/>
              </a:rPr>
              <a:t> </a:t>
            </a:r>
            <a:r>
              <a:rPr lang="id-ID" sz="3200" b="1" smtClean="0">
                <a:latin typeface="Times New Roman" pitchFamily="18" charset="0"/>
                <a:cs typeface="Times New Roman" pitchFamily="18" charset="0"/>
              </a:rPr>
              <a:t>(20170303012)</a:t>
            </a:r>
            <a:endParaRPr lang="en-US" sz="3200" b="1" dirty="0">
              <a:latin typeface="Times New Roman" pitchFamily="18" charset="0"/>
              <a:cs typeface="Times New Roman" pitchFamily="18" charset="0"/>
            </a:endParaRPr>
          </a:p>
        </p:txBody>
      </p:sp>
      <p:pic>
        <p:nvPicPr>
          <p:cNvPr id="8" name="Picture 7"/>
          <p:cNvPicPr>
            <a:picLocks noChangeAspect="1"/>
          </p:cNvPicPr>
          <p:nvPr/>
        </p:nvPicPr>
        <p:blipFill>
          <a:blip r:embed="rId3"/>
          <a:stretch>
            <a:fillRect/>
          </a:stretch>
        </p:blipFill>
        <p:spPr>
          <a:xfrm>
            <a:off x="8918862" y="3273163"/>
            <a:ext cx="2434938" cy="2277507"/>
          </a:xfrm>
          <a:prstGeom prst="rect">
            <a:avLst/>
          </a:prstGeom>
        </p:spPr>
      </p:pic>
    </p:spTree>
    <p:extLst>
      <p:ext uri="{BB962C8B-B14F-4D97-AF65-F5344CB8AC3E}">
        <p14:creationId xmlns="" xmlns:p14="http://schemas.microsoft.com/office/powerpoint/2010/main" val="4232588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67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429490" y="918966"/>
            <a:ext cx="10924309" cy="1176219"/>
          </a:xfrm>
          <a:prstGeom prst="rect">
            <a:avLst/>
          </a:prstGeom>
        </p:spPr>
        <p:txBody>
          <a:bodyPr wrap="square">
            <a:spAutoFit/>
          </a:bodyPr>
          <a:lstStyle/>
          <a:p>
            <a:pPr algn="just">
              <a:lnSpc>
                <a:spcPct val="115000"/>
              </a:lnSpc>
              <a:spcAft>
                <a:spcPts val="1000"/>
              </a:spcAft>
            </a:pP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Menjaga</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Keamanan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Bayi</a:t>
            </a:r>
            <a:endParaRPr lang="en-US" b="1" dirty="0" smtClean="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sesekali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meninggalkan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tanpa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menunggu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Hindari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pemberian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apapun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kemulut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selain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ASI,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karena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bisa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tersedak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menggunakan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alat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penghangat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buatan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di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tempat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tidur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Rectangle 5"/>
          <p:cNvSpPr/>
          <p:nvPr/>
        </p:nvSpPr>
        <p:spPr>
          <a:xfrm>
            <a:off x="429489" y="2050143"/>
            <a:ext cx="10924309" cy="4303742"/>
          </a:xfrm>
          <a:prstGeom prst="rect">
            <a:avLst/>
          </a:prstGeom>
        </p:spPr>
        <p:txBody>
          <a:bodyPr wrap="square">
            <a:spAutoFit/>
          </a:bodyPr>
          <a:lstStyle/>
          <a:p>
            <a:pPr algn="just">
              <a:lnSpc>
                <a:spcPct val="115000"/>
              </a:lnSpc>
              <a:spcAft>
                <a:spcPts val="1000"/>
              </a:spcAft>
            </a:pP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Mendeteksi</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tanda</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tanda</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bahaya</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bayi</a:t>
            </a:r>
            <a:endParaRPr lang="en-US" b="1"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lgn="just">
              <a:lnSpc>
                <a:spcPct val="115000"/>
              </a:lnSpc>
              <a:spcAft>
                <a:spcPts val="1000"/>
              </a:spcAft>
              <a:buAutoNum type="alphaLcParenBoth"/>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Pernapasan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sulit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lebih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60 x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permenit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pPr algn="just">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(b)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Terlalu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hangat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(&gt; 38C)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terlalu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dingin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(&lt; 36°C), </a:t>
            </a:r>
          </a:p>
          <a:p>
            <a:pPr algn="just">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(c)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Kulit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terutana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24 jam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pertama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biru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pucat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pPr algn="just">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d)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Hisapan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menyusu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lemah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rewel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sering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muntah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mengatuk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berlebihan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pPr algn="just">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(e)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Tali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pusat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merah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bengkak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luar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cairan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berbau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busuk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berdarah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pPr algn="just">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dirty="0">
                <a:latin typeface="Calibri" panose="020F0502020204030204" pitchFamily="34" charset="0"/>
                <a:ea typeface="SimSun" panose="02010600030101010101" pitchFamily="2" charset="-122"/>
                <a:cs typeface="Times New Roman" panose="02020603050405020304" pitchFamily="18" charset="0"/>
              </a:rPr>
              <a:t>f</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Tanda-tanda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infeksi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seperti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suhu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meningkat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merah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bengkak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busulk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keluar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cairan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pernapasan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sulit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p>
          <a:p>
            <a:pPr algn="just">
              <a:lnSpc>
                <a:spcPct val="115000"/>
              </a:lnSpc>
              <a:spcAft>
                <a:spcPts val="1000"/>
              </a:spcAft>
            </a:pPr>
            <a:r>
              <a:rPr lang="en-US" dirty="0" smtClean="0">
                <a:latin typeface="Calibri" panose="020F0502020204030204" pitchFamily="34" charset="0"/>
                <a:ea typeface="SimSun" panose="02010600030101010101" pitchFamily="2" charset="-122"/>
                <a:cs typeface="Times New Roman" panose="02020603050405020304" pitchFamily="18" charset="0"/>
              </a:rPr>
              <a:t>(g)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BAB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3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BAK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24 jam,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tinja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lembek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encer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sering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warna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hijau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lendir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darah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endParaRPr lang="en-US"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r>
              <a:rPr lang="en-US" dirty="0" smtClean="0">
                <a:latin typeface="Calibri" panose="020F0502020204030204" pitchFamily="34" charset="0"/>
                <a:ea typeface="SimSun" panose="02010600030101010101" pitchFamily="2" charset="-122"/>
                <a:cs typeface="Times New Roman" panose="02020603050405020304" pitchFamily="18" charset="0"/>
              </a:rPr>
              <a:t>(h)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Menggigil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rewel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lemas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mengantuk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kejang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bisa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tenang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menangis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terus-menerus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134944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67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80483" y="822465"/>
            <a:ext cx="3529043" cy="410882"/>
          </a:xfrm>
          <a:prstGeom prst="rect">
            <a:avLst/>
          </a:prstGeom>
        </p:spPr>
        <p:txBody>
          <a:bodyPr wrap="none">
            <a:spAutoFit/>
          </a:bodyPr>
          <a:lstStyle/>
          <a:p>
            <a:pPr algn="just">
              <a:lnSpc>
                <a:spcPct val="115000"/>
              </a:lnSpc>
              <a:spcAft>
                <a:spcPts val="1000"/>
              </a:spcAft>
            </a:pP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Perawatan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Tali</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Pusat</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di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rumah</a:t>
            </a:r>
            <a:endParaRPr lang="en-US" b="1"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Rectangle 5"/>
          <p:cNvSpPr/>
          <p:nvPr/>
        </p:nvSpPr>
        <p:spPr>
          <a:xfrm>
            <a:off x="180482" y="1349561"/>
            <a:ext cx="11623591" cy="1047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Aft>
                <a:spcPts val="1000"/>
              </a:spcAft>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Penting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dinasehatkan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agar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tidak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membubuhkan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apapun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hendaknya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tali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pusat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dibiarkan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membuka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agar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tetap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Setiap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kali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selesai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tali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pusat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dilap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biarkan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terbuka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jika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tali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pusat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terkena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kotoran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bersihkan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segera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air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sabun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kemudian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keringkan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7" name="Picture 6"/>
          <p:cNvPicPr>
            <a:picLocks noChangeAspect="1"/>
          </p:cNvPicPr>
          <p:nvPr/>
        </p:nvPicPr>
        <p:blipFill>
          <a:blip r:embed="rId3" cstate="print"/>
          <a:stretch>
            <a:fillRect/>
          </a:stretch>
        </p:blipFill>
        <p:spPr>
          <a:xfrm>
            <a:off x="3170783" y="2758252"/>
            <a:ext cx="6658063" cy="3136623"/>
          </a:xfrm>
          <a:prstGeom prst="rect">
            <a:avLst/>
          </a:prstGeom>
        </p:spPr>
      </p:pic>
    </p:spTree>
    <p:extLst>
      <p:ext uri="{BB962C8B-B14F-4D97-AF65-F5344CB8AC3E}">
        <p14:creationId xmlns:p14="http://schemas.microsoft.com/office/powerpoint/2010/main" xmlns="" val="1444978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318655" y="1195460"/>
            <a:ext cx="6096000" cy="2308324"/>
          </a:xfrm>
          <a:prstGeom prst="rect">
            <a:avLst/>
          </a:prstGeom>
        </p:spPr>
        <p:txBody>
          <a:bodyPr>
            <a:spAutoFit/>
          </a:bodyPr>
          <a:lstStyle/>
          <a:p>
            <a:pPr algn="just"/>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secepat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mungkin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Kontak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antara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kulit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sangat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penting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keha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ngatan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mempertahankan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panas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Gantilah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handuk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kain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basah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bungkus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tersebut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selimut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lupa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memastikan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kepala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terlindungi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baik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mencegah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kehilang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an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panas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Apabila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suhu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kurang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36,5°C,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segera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hangatkan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tehnik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metode</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kangguru</a:t>
            </a:r>
            <a:endParaRPr lang="en-US" dirty="0"/>
          </a:p>
        </p:txBody>
      </p:sp>
      <p:pic>
        <p:nvPicPr>
          <p:cNvPr id="6" name="Picture 5"/>
          <p:cNvPicPr>
            <a:picLocks noChangeAspect="1"/>
          </p:cNvPicPr>
          <p:nvPr/>
        </p:nvPicPr>
        <p:blipFill>
          <a:blip r:embed="rId3"/>
          <a:stretch>
            <a:fillRect/>
          </a:stretch>
        </p:blipFill>
        <p:spPr>
          <a:xfrm>
            <a:off x="6009841" y="3381929"/>
            <a:ext cx="4505758" cy="2645018"/>
          </a:xfrm>
          <a:prstGeom prst="rect">
            <a:avLst/>
          </a:prstGeom>
        </p:spPr>
      </p:pic>
    </p:spTree>
    <p:extLst>
      <p:ext uri="{BB962C8B-B14F-4D97-AF65-F5344CB8AC3E}">
        <p14:creationId xmlns:p14="http://schemas.microsoft.com/office/powerpoint/2010/main" xmlns="" val="1957270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501843" y="1369565"/>
            <a:ext cx="7148880" cy="923330"/>
          </a:xfrm>
          <a:prstGeom prst="rect">
            <a:avLst/>
          </a:prstGeom>
        </p:spPr>
        <p:txBody>
          <a:bodyPr wrap="square">
            <a:spAutoFit/>
          </a:bodyPr>
          <a:lstStyle/>
          <a:p>
            <a:pPr marL="342900" indent="-342900">
              <a:buAutoNum type="arabicParenBoth"/>
            </a:pPr>
            <a:r>
              <a:rPr lang="en-US" dirty="0" err="1" smtClean="0"/>
              <a:t>Keringkan</a:t>
            </a:r>
            <a:r>
              <a:rPr lang="en-US" dirty="0" smtClean="0"/>
              <a:t> </a:t>
            </a:r>
            <a:r>
              <a:rPr lang="en-US" dirty="0" err="1"/>
              <a:t>bayi</a:t>
            </a:r>
            <a:r>
              <a:rPr lang="en-US" dirty="0"/>
              <a:t> </a:t>
            </a:r>
            <a:r>
              <a:rPr lang="en-US" dirty="0" err="1"/>
              <a:t>dengan</a:t>
            </a:r>
            <a:r>
              <a:rPr lang="en-US" dirty="0"/>
              <a:t> </a:t>
            </a:r>
            <a:r>
              <a:rPr lang="en-US" dirty="0" err="1" smtClean="0"/>
              <a:t>seksama</a:t>
            </a:r>
            <a:r>
              <a:rPr lang="en-US" dirty="0"/>
              <a:t>: </a:t>
            </a:r>
            <a:endParaRPr lang="en-US" dirty="0" smtClean="0"/>
          </a:p>
          <a:p>
            <a:r>
              <a:rPr lang="en-US" dirty="0" smtClean="0"/>
              <a:t>(</a:t>
            </a:r>
            <a:r>
              <a:rPr lang="en-US" dirty="0"/>
              <a:t>2) </a:t>
            </a:r>
            <a:r>
              <a:rPr lang="en-US" dirty="0" err="1"/>
              <a:t>Selimuti</a:t>
            </a:r>
            <a:r>
              <a:rPr lang="en-US" dirty="0"/>
              <a:t> </a:t>
            </a:r>
            <a:r>
              <a:rPr lang="en-US" dirty="0" err="1"/>
              <a:t>bayi</a:t>
            </a:r>
            <a:r>
              <a:rPr lang="en-US" dirty="0"/>
              <a:t> </a:t>
            </a:r>
            <a:r>
              <a:rPr lang="en-US" dirty="0" err="1"/>
              <a:t>dengan</a:t>
            </a:r>
            <a:r>
              <a:rPr lang="en-US" dirty="0"/>
              <a:t> </a:t>
            </a:r>
            <a:r>
              <a:rPr lang="en-US" dirty="0" err="1"/>
              <a:t>selimut</a:t>
            </a:r>
            <a:r>
              <a:rPr lang="en-US" dirty="0"/>
              <a:t> </a:t>
            </a:r>
            <a:r>
              <a:rPr lang="en-US" dirty="0" err="1"/>
              <a:t>atau</a:t>
            </a:r>
            <a:r>
              <a:rPr lang="en-US" dirty="0"/>
              <a:t> </a:t>
            </a:r>
            <a:r>
              <a:rPr lang="en-US" dirty="0" err="1"/>
              <a:t>kain</a:t>
            </a:r>
            <a:r>
              <a:rPr lang="en-US" dirty="0"/>
              <a:t> </a:t>
            </a:r>
            <a:r>
              <a:rPr lang="en-US" dirty="0" err="1"/>
              <a:t>bersih</a:t>
            </a:r>
            <a:r>
              <a:rPr lang="en-US" dirty="0"/>
              <a:t> </a:t>
            </a:r>
            <a:r>
              <a:rPr lang="en-US" dirty="0" err="1"/>
              <a:t>dan</a:t>
            </a:r>
            <a:r>
              <a:rPr lang="en-US" dirty="0"/>
              <a:t> </a:t>
            </a:r>
            <a:r>
              <a:rPr lang="en-US" dirty="0" err="1" smtClean="0"/>
              <a:t>hangat</a:t>
            </a:r>
            <a:endParaRPr lang="en-US" dirty="0" smtClean="0"/>
          </a:p>
          <a:p>
            <a:r>
              <a:rPr lang="en-US" dirty="0" smtClean="0"/>
              <a:t>(</a:t>
            </a:r>
            <a:r>
              <a:rPr lang="en-US" dirty="0"/>
              <a:t>3) </a:t>
            </a:r>
            <a:r>
              <a:rPr lang="en-US" dirty="0" err="1"/>
              <a:t>Selimuti</a:t>
            </a:r>
            <a:r>
              <a:rPr lang="en-US" dirty="0"/>
              <a:t> </a:t>
            </a:r>
            <a:r>
              <a:rPr lang="en-US" dirty="0" err="1"/>
              <a:t>bagian</a:t>
            </a:r>
            <a:r>
              <a:rPr lang="en-US" dirty="0"/>
              <a:t> </a:t>
            </a:r>
            <a:r>
              <a:rPr lang="en-US" dirty="0" err="1"/>
              <a:t>kepala</a:t>
            </a:r>
            <a:r>
              <a:rPr lang="en-US" dirty="0"/>
              <a:t> </a:t>
            </a:r>
            <a:r>
              <a:rPr lang="en-US" dirty="0" err="1" smtClean="0"/>
              <a:t>bayi</a:t>
            </a:r>
            <a:endParaRPr lang="en-US" dirty="0"/>
          </a:p>
        </p:txBody>
      </p:sp>
      <p:sp>
        <p:nvSpPr>
          <p:cNvPr id="7" name="Rectangle 6"/>
          <p:cNvSpPr/>
          <p:nvPr/>
        </p:nvSpPr>
        <p:spPr>
          <a:xfrm>
            <a:off x="501843" y="865296"/>
            <a:ext cx="2952475" cy="369332"/>
          </a:xfrm>
          <a:prstGeom prst="rect">
            <a:avLst/>
          </a:prstGeom>
        </p:spPr>
        <p:txBody>
          <a:bodyPr wrap="none">
            <a:spAutoFit/>
          </a:bodyPr>
          <a:lstStyle/>
          <a:p>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Mencegah</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Kehilangan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Panas</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endParaRPr lang="en-US" b="1" dirty="0"/>
          </a:p>
        </p:txBody>
      </p:sp>
      <p:sp>
        <p:nvSpPr>
          <p:cNvPr id="8" name="Rectangle 7"/>
          <p:cNvSpPr/>
          <p:nvPr/>
        </p:nvSpPr>
        <p:spPr>
          <a:xfrm>
            <a:off x="501843" y="2239068"/>
            <a:ext cx="6096000" cy="2706895"/>
          </a:xfrm>
          <a:prstGeom prst="rect">
            <a:avLst/>
          </a:prstGeom>
        </p:spPr>
        <p:txBody>
          <a:bodyPr>
            <a:spAutoFit/>
          </a:bodyPr>
          <a:lstStyle/>
          <a:p>
            <a:pPr>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(4)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Anjurkan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ibu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memeluk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menyusui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bayinya</a:t>
            </a:r>
            <a:endParaRPr lang="en-US" dirty="0" smtClean="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(5)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segera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menimbang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baru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lahir</a:t>
            </a:r>
            <a:endParaRPr lang="en-US" dirty="0" smtClean="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 (6)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Praktik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dianjurkan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Tunggu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sedikitnya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6 jam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lahir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sebelum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lebih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lama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jika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mengalami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asfiksia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hipotermia</a:t>
            </a:r>
            <a:endParaRPr lang="en-US" dirty="0" smtClean="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US" dirty="0" smtClean="0">
                <a:effectLst/>
                <a:latin typeface="Calibri" panose="020F0502020204030204" pitchFamily="34" charset="0"/>
                <a:ea typeface="SimSun" panose="02010600030101010101" pitchFamily="2" charset="-122"/>
                <a:cs typeface="Times New Roman" panose="02020603050405020304" pitchFamily="18" charset="0"/>
              </a:rPr>
              <a:t> (7)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Tunda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bila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suhu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tetap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stabil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waktu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(paling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sedikit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1 jam</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7987080" y="1350749"/>
            <a:ext cx="2930302" cy="4483532"/>
          </a:xfrm>
          <a:prstGeom prst="rect">
            <a:avLst/>
          </a:prstGeom>
        </p:spPr>
      </p:pic>
    </p:spTree>
    <p:extLst>
      <p:ext uri="{BB962C8B-B14F-4D97-AF65-F5344CB8AC3E}">
        <p14:creationId xmlns:p14="http://schemas.microsoft.com/office/powerpoint/2010/main" xmlns="" val="2827423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7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235527" y="934598"/>
            <a:ext cx="3283528" cy="2478114"/>
          </a:xfrm>
          <a:prstGeom prst="rect">
            <a:avLst/>
          </a:prstGeom>
        </p:spPr>
        <p:txBody>
          <a:bodyPr wrap="square">
            <a:spAutoFit/>
          </a:bodyPr>
          <a:lstStyle/>
          <a:p>
            <a:pPr algn="just">
              <a:lnSpc>
                <a:spcPct val="115000"/>
              </a:lnSpc>
              <a:spcAft>
                <a:spcPts val="1000"/>
              </a:spcAft>
            </a:pP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Imunisasi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Imunisasi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adalah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suatu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memproduksi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imunitas</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aktif</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buatan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melindungi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melawan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penyakit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tertentu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memasukkan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suatu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zat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tubuh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melalu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penyuntikan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secara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oral</a:t>
            </a:r>
            <a:endParaRPr lang="en-US" dirty="0"/>
          </a:p>
        </p:txBody>
      </p:sp>
      <p:pic>
        <p:nvPicPr>
          <p:cNvPr id="8" name="Picture 7"/>
          <p:cNvPicPr>
            <a:picLocks noChangeAspect="1"/>
          </p:cNvPicPr>
          <p:nvPr/>
        </p:nvPicPr>
        <p:blipFill rotWithShape="1">
          <a:blip r:embed="rId3"/>
          <a:srcRect l="364" t="11190" r="-364" b="20579"/>
          <a:stretch/>
        </p:blipFill>
        <p:spPr>
          <a:xfrm>
            <a:off x="4121727" y="1101131"/>
            <a:ext cx="7474527" cy="4623161"/>
          </a:xfrm>
          <a:prstGeom prst="rect">
            <a:avLst/>
          </a:prstGeom>
        </p:spPr>
      </p:pic>
    </p:spTree>
    <p:extLst>
      <p:ext uri="{BB962C8B-B14F-4D97-AF65-F5344CB8AC3E}">
        <p14:creationId xmlns:p14="http://schemas.microsoft.com/office/powerpoint/2010/main" xmlns="" val="2866959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502227" y="825933"/>
            <a:ext cx="11187546" cy="3586110"/>
          </a:xfrm>
          <a:prstGeom prst="rect">
            <a:avLst/>
          </a:prstGeom>
        </p:spPr>
        <p:txBody>
          <a:bodyPr wrap="square">
            <a:spAutoFit/>
          </a:bodyPr>
          <a:lstStyle/>
          <a:p>
            <a:pPr algn="ctr">
              <a:lnSpc>
                <a:spcPct val="115000"/>
              </a:lnSpc>
              <a:spcAft>
                <a:spcPts val="1000"/>
              </a:spcAft>
            </a:pPr>
            <a:r>
              <a:rPr lang="en-US" b="1" dirty="0" err="1" smtClean="0">
                <a:latin typeface="Calibri" panose="020F0502020204030204" pitchFamily="34" charset="0"/>
                <a:ea typeface="SimSun" panose="02010600030101010101" pitchFamily="2" charset="-122"/>
                <a:cs typeface="Times New Roman" panose="02020603050405020304" pitchFamily="18" charset="0"/>
              </a:rPr>
              <a:t>Per</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awatan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harian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rutin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endParaRPr lang="en-US" dirty="0" smtClean="0">
              <a:effectLst/>
              <a:latin typeface="Calibri" panose="020F0502020204030204" pitchFamily="34" charset="0"/>
              <a:ea typeface="SimSun" panose="02010600030101010101" pitchFamily="2" charset="-122"/>
              <a:cs typeface="Times New Roman" panose="02020603050405020304" pitchFamily="18" charset="0"/>
            </a:endParaRPr>
          </a:p>
          <a:p>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Pencegahan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infeksi</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b="1"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b="1" dirty="0" err="1" smtClean="0">
                <a:effectLst/>
                <a:latin typeface="Calibri" panose="020F0502020204030204" pitchFamily="34" charset="0"/>
                <a:ea typeface="SimSun" panose="02010600030101010101" pitchFamily="2" charset="-122"/>
                <a:cs typeface="Times New Roman" panose="02020603050405020304" pitchFamily="18" charset="0"/>
              </a:rPr>
              <a:t>kecelakaan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r>
              <a:rPr lang="en-US" dirty="0" err="1" smtClean="0">
                <a:latin typeface="Calibri" panose="020F0502020204030204" pitchFamily="34" charset="0"/>
                <a:ea typeface="SimSun" panose="02010600030101010101" pitchFamily="2" charset="-122"/>
                <a:cs typeface="Times New Roman" panose="02020603050405020304" pitchFamily="18" charset="0"/>
              </a:rPr>
              <a:t>U</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pencegahan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infeksi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berikut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pPr marL="342900" indent="-342900">
              <a:buFont typeface="+mj-lt"/>
              <a:buAutoNum type="arabicPeriod"/>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Cuci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seksama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sebelum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sentuhan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pPr marL="342900" indent="-342900">
              <a:buFont typeface="+mj-lt"/>
              <a:buAutoNum type="arabicPeriod"/>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Pakai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sarung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menangani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belum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dimandikan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p>
          <a:p>
            <a:pPr marL="342900" indent="-342900">
              <a:buFont typeface="+mj-lt"/>
              <a:buAutoNum type="arabicPeriod"/>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Pastikan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semua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peralatan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bahan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digunakan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terutama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klem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gunting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pengisap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lendir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DeLee</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benang</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tali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pusat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didisinfeksi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tingkat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tinggi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atau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steril</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pPr marL="342900" indent="-342900">
              <a:buFont typeface="+mj-lt"/>
              <a:buAutoNum type="arabicPeriod"/>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Gunakan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bola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karet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baru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jika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melakukan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pengisapan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lendir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alat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tersebut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bola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penghisap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sama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lebih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dari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satu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p>
          <a:p>
            <a:pPr marL="342900" indent="-342900">
              <a:buFont typeface="+mj-lt"/>
              <a:buAutoNum type="arabicPeriod"/>
            </a:pP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Pasti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semua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pakaian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handuk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selimut</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kain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yang di-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gunakan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untuk</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sudah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dalam</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keadaan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a:t>
            </a:r>
          </a:p>
          <a:p>
            <a:pPr marL="342900" indent="-342900">
              <a:buFont typeface="+mj-lt"/>
              <a:buAutoNum type="arabicPeriod"/>
            </a:pPr>
            <a:r>
              <a:rPr lang="en-US" dirty="0" smtClean="0">
                <a:effectLst/>
                <a:latin typeface="Calibri" panose="020F0502020204030204" pitchFamily="34" charset="0"/>
                <a:ea typeface="SimSun" panose="02010600030101010101" pitchFamily="2" charset="-122"/>
                <a:cs typeface="Times New Roman" panose="02020603050405020304" pitchFamily="18" charset="0"/>
              </a:rPr>
              <a:t>Demi-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kian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pula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halnya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timbangan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pita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pengukur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termometer</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stetoskop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benda-benda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lain yang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akan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bersentuhan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dengan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bayi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juga</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bersih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Dekontaminasi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dan</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cuci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setip</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kali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setelah</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digunakan</a:t>
            </a:r>
            <a:endParaRPr lang="en-US" dirty="0"/>
          </a:p>
        </p:txBody>
      </p:sp>
      <p:pic>
        <p:nvPicPr>
          <p:cNvPr id="7" name="Picture 6"/>
          <p:cNvPicPr>
            <a:picLocks noChangeAspect="1"/>
          </p:cNvPicPr>
          <p:nvPr/>
        </p:nvPicPr>
        <p:blipFill>
          <a:blip r:embed="rId3"/>
          <a:stretch>
            <a:fillRect/>
          </a:stretch>
        </p:blipFill>
        <p:spPr>
          <a:xfrm>
            <a:off x="9125187" y="4711700"/>
            <a:ext cx="2616541" cy="1465263"/>
          </a:xfrm>
          <a:prstGeom prst="rect">
            <a:avLst/>
          </a:prstGeom>
        </p:spPr>
      </p:pic>
    </p:spTree>
    <p:extLst>
      <p:ext uri="{BB962C8B-B14F-4D97-AF65-F5344CB8AC3E}">
        <p14:creationId xmlns:p14="http://schemas.microsoft.com/office/powerpoint/2010/main" xmlns="" val="2800229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lvl="0" indent="-742950" algn="ctr">
              <a:buFont typeface="+mj-lt"/>
              <a:buAutoNum type="alphaUcPeriod" startAt="4"/>
            </a:pPr>
            <a:r>
              <a:rPr lang="id-ID" b="1" dirty="0" smtClean="0">
                <a:latin typeface="Times New Roman" pitchFamily="18" charset="0"/>
                <a:cs typeface="Times New Roman" pitchFamily="18" charset="0"/>
              </a:rPr>
              <a:t>POST PARTUM BLUES</a:t>
            </a:r>
            <a:endParaRPr lang="id-ID"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lvl="0" indent="-514350" fontAlgn="base">
              <a:buFont typeface="+mj-lt"/>
              <a:buAutoNum type="arabicPeriod"/>
            </a:pPr>
            <a:r>
              <a:rPr lang="id-ID" dirty="0"/>
              <a:t>Pengertian Post Partum Blues </a:t>
            </a:r>
            <a:endParaRPr lang="id-ID" dirty="0" smtClean="0"/>
          </a:p>
          <a:p>
            <a:pPr marL="514350" lvl="0" indent="-514350" algn="just" fontAlgn="base">
              <a:buNone/>
            </a:pPr>
            <a:r>
              <a:rPr lang="id-ID" dirty="0"/>
              <a:t>	</a:t>
            </a:r>
            <a:r>
              <a:rPr lang="id-ID" dirty="0" smtClean="0"/>
              <a:t>	</a:t>
            </a:r>
            <a:r>
              <a:rPr lang="id-ID" dirty="0" smtClean="0">
                <a:latin typeface="Times New Roman" pitchFamily="18" charset="0"/>
                <a:cs typeface="Times New Roman" pitchFamily="18" charset="0"/>
              </a:rPr>
              <a:t>Postpartum </a:t>
            </a:r>
            <a:r>
              <a:rPr lang="id-ID" dirty="0">
                <a:latin typeface="Times New Roman" pitchFamily="18" charset="0"/>
                <a:cs typeface="Times New Roman" pitchFamily="18" charset="0"/>
              </a:rPr>
              <a:t>atau masa nifas adalah masa 2 jam setelah lahirnya placenta sampai enam minggu berikutnya. </a:t>
            </a:r>
            <a:endParaRPr lang="id-ID" dirty="0" smtClean="0">
              <a:latin typeface="Times New Roman" pitchFamily="18" charset="0"/>
              <a:cs typeface="Times New Roman" pitchFamily="18" charset="0"/>
            </a:endParaRPr>
          </a:p>
          <a:p>
            <a:pPr marL="514350" indent="-514350" algn="just" fontAlgn="base">
              <a:buNone/>
            </a:pPr>
            <a:r>
              <a:rPr lang="id-ID" dirty="0" smtClean="0">
                <a:latin typeface="Times New Roman" pitchFamily="18" charset="0"/>
                <a:cs typeface="Times New Roman" pitchFamily="18" charset="0"/>
              </a:rPr>
              <a:t>		Postpartum </a:t>
            </a:r>
            <a:r>
              <a:rPr lang="id-ID" dirty="0">
                <a:latin typeface="Times New Roman" pitchFamily="18" charset="0"/>
                <a:cs typeface="Times New Roman" pitchFamily="18" charset="0"/>
              </a:rPr>
              <a:t>blues merupakan kesedihan atau kemurungan setelah melahirkan, biasanya hanya muncul sementara waktu yakni sekitar dua hari hingga dua minggu sejak kelahiran bayi</a:t>
            </a:r>
            <a:r>
              <a:rPr lang="id-ID" dirty="0" smtClean="0">
                <a:latin typeface="Times New Roman" pitchFamily="18" charset="0"/>
                <a:cs typeface="Times New Roman" pitchFamily="18" charset="0"/>
              </a:rPr>
              <a:t>. </a:t>
            </a:r>
            <a:endParaRPr lang="id-ID" dirty="0">
              <a:latin typeface="Times New Roman" pitchFamily="18" charset="0"/>
              <a:cs typeface="Times New Roman" pitchFamily="18" charset="0"/>
            </a:endParaRPr>
          </a:p>
          <a:p>
            <a:pPr marL="514350" lvl="0" indent="-514350" fontAlgn="base">
              <a:buNone/>
            </a:pPr>
            <a:endParaRPr lang="id-ID"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42918"/>
            <a:ext cx="10972800" cy="5572164"/>
          </a:xfrm>
        </p:spPr>
        <p:txBody>
          <a:bodyPr>
            <a:normAutofit lnSpcReduction="10000"/>
          </a:bodyPr>
          <a:lstStyle/>
          <a:p>
            <a:pPr marL="514350" lvl="0" indent="-514350">
              <a:buFont typeface="+mj-lt"/>
              <a:buAutoNum type="arabicPeriod" startAt="2"/>
            </a:pPr>
            <a:r>
              <a:rPr lang="id-ID" dirty="0"/>
              <a:t>Tanda dan Gejala Post partum Blues </a:t>
            </a:r>
          </a:p>
          <a:p>
            <a:pPr marL="514350" indent="-514350">
              <a:buNone/>
            </a:pPr>
            <a:endParaRPr lang="id-ID" dirty="0" smtClean="0"/>
          </a:p>
          <a:p>
            <a:pPr algn="just" fontAlgn="base">
              <a:buNone/>
            </a:pPr>
            <a:r>
              <a:rPr lang="id-ID" sz="3000" dirty="0" smtClean="0">
                <a:latin typeface="Times New Roman" pitchFamily="18" charset="0"/>
                <a:cs typeface="Times New Roman" pitchFamily="18" charset="0"/>
              </a:rPr>
              <a:t>		Tanda </a:t>
            </a:r>
            <a:r>
              <a:rPr lang="id-ID" sz="3000" dirty="0">
                <a:latin typeface="Times New Roman" pitchFamily="18" charset="0"/>
                <a:cs typeface="Times New Roman" pitchFamily="18" charset="0"/>
              </a:rPr>
              <a:t>dan gejala-gejala Post Partum Blues diantaranya adalah reaksi depresi, atau sedih, disforia, </a:t>
            </a:r>
            <a:r>
              <a:rPr lang="id-ID" sz="3000" dirty="0" smtClean="0">
                <a:latin typeface="Times New Roman" pitchFamily="18" charset="0"/>
                <a:cs typeface="Times New Roman" pitchFamily="18" charset="0"/>
              </a:rPr>
              <a:t>menangis, mudah tersinggung (iritabilitas</a:t>
            </a:r>
            <a:r>
              <a:rPr lang="id-ID" sz="3000" dirty="0" smtClean="0">
                <a:latin typeface="Times New Roman" pitchFamily="18" charset="0"/>
                <a:cs typeface="Times New Roman" pitchFamily="18" charset="0"/>
              </a:rPr>
              <a:t>)</a:t>
            </a:r>
            <a:r>
              <a:rPr lang="id-ID" sz="3000" dirty="0" smtClean="0">
                <a:latin typeface="Times New Roman" pitchFamily="18" charset="0"/>
                <a:cs typeface="Times New Roman" pitchFamily="18" charset="0"/>
              </a:rPr>
              <a:t>,</a:t>
            </a:r>
            <a:r>
              <a:rPr lang="id-ID" sz="3000" dirty="0">
                <a:latin typeface="Times New Roman" pitchFamily="18" charset="0"/>
                <a:cs typeface="Times New Roman" pitchFamily="18" charset="0"/>
              </a:rPr>
              <a:t> </a:t>
            </a:r>
            <a:r>
              <a:rPr lang="id-ID" sz="3000" dirty="0" smtClean="0">
                <a:latin typeface="Times New Roman" pitchFamily="18" charset="0"/>
                <a:cs typeface="Times New Roman" pitchFamily="18" charset="0"/>
              </a:rPr>
              <a:t>cemas, labilitas perasaan, cenderung menyalahkan diri sendiri, gangguan tidur dan gangguan </a:t>
            </a:r>
            <a:r>
              <a:rPr lang="id-ID" sz="3000" dirty="0">
                <a:latin typeface="Times New Roman" pitchFamily="18" charset="0"/>
                <a:cs typeface="Times New Roman" pitchFamily="18" charset="0"/>
              </a:rPr>
              <a:t>nafsu </a:t>
            </a:r>
            <a:r>
              <a:rPr lang="id-ID" sz="3000" dirty="0" smtClean="0">
                <a:latin typeface="Times New Roman" pitchFamily="18" charset="0"/>
                <a:cs typeface="Times New Roman" pitchFamily="18" charset="0"/>
              </a:rPr>
              <a:t>makan.</a:t>
            </a:r>
          </a:p>
          <a:p>
            <a:pPr algn="just" fontAlgn="base">
              <a:buNone/>
            </a:pPr>
            <a:endParaRPr lang="id-ID" sz="3000" dirty="0" smtClean="0">
              <a:latin typeface="Times New Roman" pitchFamily="18" charset="0"/>
              <a:cs typeface="Times New Roman" pitchFamily="18" charset="0"/>
            </a:endParaRPr>
          </a:p>
          <a:p>
            <a:pPr algn="just" fontAlgn="base">
              <a:buNone/>
            </a:pPr>
            <a:r>
              <a:rPr lang="id-ID" sz="3000" dirty="0">
                <a:latin typeface="Times New Roman" pitchFamily="18" charset="0"/>
                <a:cs typeface="Times New Roman" pitchFamily="18" charset="0"/>
              </a:rPr>
              <a:t>	</a:t>
            </a:r>
            <a:r>
              <a:rPr lang="id-ID" sz="3000" dirty="0" smtClean="0">
                <a:latin typeface="Times New Roman" pitchFamily="18" charset="0"/>
                <a:cs typeface="Times New Roman" pitchFamily="18" charset="0"/>
              </a:rPr>
              <a:t>	Gejala-gejala </a:t>
            </a:r>
            <a:r>
              <a:rPr lang="id-ID" sz="3000" dirty="0">
                <a:latin typeface="Times New Roman" pitchFamily="18" charset="0"/>
                <a:cs typeface="Times New Roman" pitchFamily="18" charset="0"/>
              </a:rPr>
              <a:t>ini mulai muncul setelah persalinan dan pada umumnya akan menghilang dalam waktu antara beberapa jam sampai beberapa hari. Namun pada beberapa minggu atau bulan kemudian, bahkan dapat berkembang menjadi keadaan yang lebih berat.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85794"/>
            <a:ext cx="10972800" cy="5429288"/>
          </a:xfrm>
        </p:spPr>
        <p:txBody>
          <a:bodyPr>
            <a:normAutofit/>
          </a:bodyPr>
          <a:lstStyle/>
          <a:p>
            <a:pPr marL="514350" lvl="0" indent="-514350">
              <a:buFont typeface="+mj-lt"/>
              <a:buAutoNum type="arabicPeriod" startAt="3"/>
            </a:pPr>
            <a:r>
              <a:rPr lang="id-ID" dirty="0"/>
              <a:t>Penanganan Postpartum Blues</a:t>
            </a:r>
          </a:p>
          <a:p>
            <a:pPr>
              <a:buNone/>
            </a:pPr>
            <a:endParaRPr lang="id-ID" dirty="0" smtClean="0"/>
          </a:p>
          <a:p>
            <a:pPr algn="just" fontAlgn="base">
              <a:buNone/>
            </a:pPr>
            <a:r>
              <a:rPr lang="id-ID" sz="3000" dirty="0">
                <a:latin typeface="Times New Roman" pitchFamily="18" charset="0"/>
                <a:cs typeface="Times New Roman" pitchFamily="18" charset="0"/>
              </a:rPr>
              <a:t>	</a:t>
            </a:r>
            <a:r>
              <a:rPr lang="id-ID" sz="3000" dirty="0" smtClean="0">
                <a:latin typeface="Times New Roman" pitchFamily="18" charset="0"/>
                <a:cs typeface="Times New Roman" pitchFamily="18" charset="0"/>
              </a:rPr>
              <a:t>	Dalam </a:t>
            </a:r>
            <a:r>
              <a:rPr lang="id-ID" sz="3000" dirty="0">
                <a:latin typeface="Times New Roman" pitchFamily="18" charset="0"/>
                <a:cs typeface="Times New Roman" pitchFamily="18" charset="0"/>
              </a:rPr>
              <a:t>menjalani adaptasi setelah melahirkan, ibu akan mengalami fase-fase sebagai berikut :</a:t>
            </a:r>
          </a:p>
          <a:p>
            <a:pPr lvl="0" algn="just" fontAlgn="base"/>
            <a:r>
              <a:rPr lang="id-ID" sz="3000" dirty="0">
                <a:latin typeface="Times New Roman" pitchFamily="18" charset="0"/>
                <a:cs typeface="Times New Roman" pitchFamily="18" charset="0"/>
              </a:rPr>
              <a:t>Fase Taking in yaitu periode ketergantungan yang berlangsung pada hari pertama sampai hari kedua setelah melahirkan. Pada saat itu focus perhatian ibu terutama pada dirinya sendiri. Pengalaman selama proses persalinan sering berulang diceritakannya. Hal ini membuat cenderung ibu menjadi pasif terhadap lingkungannya</a:t>
            </a:r>
            <a:r>
              <a:rPr lang="id-ID" sz="3000" dirty="0" smtClean="0">
                <a:latin typeface="Times New Roman" pitchFamily="18" charset="0"/>
                <a:cs typeface="Times New Roman" pitchFamily="18" charset="0"/>
              </a:rPr>
              <a:t>.</a:t>
            </a:r>
            <a:endParaRPr lang="id-ID" sz="30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14356"/>
            <a:ext cx="10972800" cy="5429288"/>
          </a:xfrm>
        </p:spPr>
        <p:txBody>
          <a:bodyPr>
            <a:normAutofit/>
          </a:bodyPr>
          <a:lstStyle/>
          <a:p>
            <a:pPr lvl="0" algn="just" fontAlgn="base"/>
            <a:r>
              <a:rPr lang="id-ID" sz="3000" dirty="0" smtClean="0">
                <a:latin typeface="Times New Roman" pitchFamily="18" charset="0"/>
                <a:cs typeface="Times New Roman" pitchFamily="18" charset="0"/>
              </a:rPr>
              <a:t>Fase Taking Hold Yaitu periode yang berlangsung antara 3-10 hari setelah melahirkan. Pada fase ini ibu merasa khawatir akan ketidakmampuannya dan rasa tanggung jawabnya dalam merawat bayi. Pada fase ini ibu memerlukan dukungan karena saat ini merupakan kesempatan yang baik untuk menerima berbagai penyuluhan dalam merawat diri dan bayinya sehingga timbul percaya diri.</a:t>
            </a:r>
          </a:p>
          <a:p>
            <a:pPr lvl="0" algn="just" fontAlgn="base"/>
            <a:r>
              <a:rPr lang="id-ID" sz="3000" dirty="0" smtClean="0">
                <a:latin typeface="Times New Roman" pitchFamily="18" charset="0"/>
                <a:cs typeface="Times New Roman" pitchFamily="18" charset="0"/>
              </a:rPr>
              <a:t>Fase Letting Go merupakan fase menerima tanggung jawab akan peran barunya yang </a:t>
            </a:r>
            <a:r>
              <a:rPr lang="id-ID" sz="3000" dirty="0" smtClean="0">
                <a:latin typeface="Times New Roman" pitchFamily="18" charset="0"/>
                <a:cs typeface="Times New Roman" pitchFamily="18" charset="0"/>
              </a:rPr>
              <a:t>b</a:t>
            </a:r>
            <a:r>
              <a:rPr lang="id-ID" sz="3000" dirty="0" smtClean="0">
                <a:latin typeface="Times New Roman" pitchFamily="18" charset="0"/>
                <a:cs typeface="Times New Roman" pitchFamily="18" charset="0"/>
              </a:rPr>
              <a:t>erlangsung 10 hari </a:t>
            </a:r>
            <a:r>
              <a:rPr lang="id-ID" sz="3000" dirty="0" smtClean="0">
                <a:latin typeface="Times New Roman" pitchFamily="18" charset="0"/>
                <a:cs typeface="Times New Roman" pitchFamily="18" charset="0"/>
              </a:rPr>
              <a:t>setelah melahirkan. Ibu sudah dapat menyesuaikan diri, merawat diri dan bayinya sudah meningkat.</a:t>
            </a:r>
          </a:p>
          <a:p>
            <a:pPr>
              <a:buNone/>
            </a:pP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Content Placeholder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a:xfrm>
            <a:off x="147483" y="1027906"/>
            <a:ext cx="11857704" cy="5149057"/>
          </a:xfrm>
          <a:prstGeom prst="rect">
            <a:avLst/>
          </a:prstGeom>
        </p:spPr>
      </p:pic>
    </p:spTree>
    <p:extLst>
      <p:ext uri="{BB962C8B-B14F-4D97-AF65-F5344CB8AC3E}">
        <p14:creationId xmlns="" xmlns:p14="http://schemas.microsoft.com/office/powerpoint/2010/main" val="1384483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14356"/>
            <a:ext cx="10972800" cy="5715040"/>
          </a:xfrm>
        </p:spPr>
        <p:txBody>
          <a:bodyPr>
            <a:normAutofit fontScale="92500"/>
          </a:bodyPr>
          <a:lstStyle/>
          <a:p>
            <a:pPr marL="514350" lvl="0" indent="-514350">
              <a:buFont typeface="+mj-lt"/>
              <a:buAutoNum type="arabicPeriod" startAt="4"/>
            </a:pPr>
            <a:r>
              <a:rPr lang="id-ID" dirty="0"/>
              <a:t>Pencegahan Postpartum Blues</a:t>
            </a:r>
          </a:p>
          <a:p>
            <a:pPr>
              <a:buNone/>
            </a:pPr>
            <a:r>
              <a:rPr lang="id-ID" dirty="0" smtClean="0"/>
              <a:t>		Berikut </a:t>
            </a:r>
            <a:r>
              <a:rPr lang="id-ID" dirty="0"/>
              <a:t>ini beberapa cara yang </a:t>
            </a:r>
            <a:r>
              <a:rPr lang="id-ID" dirty="0" smtClean="0"/>
              <a:t>dapat </a:t>
            </a:r>
            <a:r>
              <a:rPr lang="id-ID" dirty="0"/>
              <a:t>mengurangi resiko Postpartum Blues yaitu :</a:t>
            </a:r>
          </a:p>
          <a:p>
            <a:pPr>
              <a:buNone/>
            </a:pPr>
            <a:endParaRPr lang="id-ID" dirty="0" smtClean="0"/>
          </a:p>
          <a:p>
            <a:pPr marL="514350" lvl="0" indent="-514350" fontAlgn="base">
              <a:buFont typeface="+mj-lt"/>
              <a:buAutoNum type="alphaLcPeriod"/>
            </a:pPr>
            <a:r>
              <a:rPr lang="id-ID" sz="3400" dirty="0" smtClean="0">
                <a:latin typeface="Times New Roman" pitchFamily="18" charset="0"/>
                <a:cs typeface="Times New Roman" pitchFamily="18" charset="0"/>
              </a:rPr>
              <a:t>Pelajaridiri </a:t>
            </a:r>
            <a:r>
              <a:rPr lang="id-ID" sz="3400" dirty="0">
                <a:latin typeface="Times New Roman" pitchFamily="18" charset="0"/>
                <a:cs typeface="Times New Roman" pitchFamily="18" charset="0"/>
              </a:rPr>
              <a:t>sendiri</a:t>
            </a:r>
            <a:br>
              <a:rPr lang="id-ID" sz="3400" dirty="0">
                <a:latin typeface="Times New Roman" pitchFamily="18" charset="0"/>
                <a:cs typeface="Times New Roman" pitchFamily="18" charset="0"/>
              </a:rPr>
            </a:br>
            <a:r>
              <a:rPr lang="id-ID" sz="3400" dirty="0">
                <a:latin typeface="Times New Roman" pitchFamily="18" charset="0"/>
                <a:cs typeface="Times New Roman" pitchFamily="18" charset="0"/>
              </a:rPr>
              <a:t>Pelajari dan mencari informasi mengenai Postpartum Blues, sehingga </a:t>
            </a:r>
            <a:r>
              <a:rPr lang="id-ID" sz="3400" dirty="0" smtClean="0">
                <a:latin typeface="Times New Roman" pitchFamily="18" charset="0"/>
                <a:cs typeface="Times New Roman" pitchFamily="18" charset="0"/>
              </a:rPr>
              <a:t>pasien sadar </a:t>
            </a:r>
            <a:r>
              <a:rPr lang="id-ID" sz="3400" dirty="0">
                <a:latin typeface="Times New Roman" pitchFamily="18" charset="0"/>
                <a:cs typeface="Times New Roman" pitchFamily="18" charset="0"/>
              </a:rPr>
              <a:t>terhadap kondisi ini. Apabila terjadi, maka </a:t>
            </a:r>
            <a:r>
              <a:rPr lang="id-ID" sz="3400" dirty="0" smtClean="0">
                <a:latin typeface="Times New Roman" pitchFamily="18" charset="0"/>
                <a:cs typeface="Times New Roman" pitchFamily="18" charset="0"/>
              </a:rPr>
              <a:t>pasien tersebut</a:t>
            </a:r>
            <a:r>
              <a:rPr lang="id-ID" sz="3400" dirty="0" smtClean="0">
                <a:latin typeface="Times New Roman" pitchFamily="18" charset="0"/>
                <a:cs typeface="Times New Roman" pitchFamily="18" charset="0"/>
              </a:rPr>
              <a:t> </a:t>
            </a:r>
            <a:r>
              <a:rPr lang="id-ID" sz="3400" dirty="0">
                <a:latin typeface="Times New Roman" pitchFamily="18" charset="0"/>
                <a:cs typeface="Times New Roman" pitchFamily="18" charset="0"/>
              </a:rPr>
              <a:t>akan segera mendapatkan bantuan </a:t>
            </a:r>
            <a:r>
              <a:rPr lang="id-ID" sz="3400" dirty="0" smtClean="0">
                <a:latin typeface="Times New Roman" pitchFamily="18" charset="0"/>
                <a:cs typeface="Times New Roman" pitchFamily="18" charset="0"/>
              </a:rPr>
              <a:t>secepatnya.</a:t>
            </a:r>
          </a:p>
          <a:p>
            <a:pPr marL="514350" lvl="0" indent="-514350" fontAlgn="base">
              <a:buFont typeface="+mj-lt"/>
              <a:buAutoNum type="alphaLcPeriod"/>
            </a:pPr>
            <a:r>
              <a:rPr lang="id-ID" sz="3400" dirty="0" smtClean="0">
                <a:latin typeface="Times New Roman" pitchFamily="18" charset="0"/>
                <a:cs typeface="Times New Roman" pitchFamily="18" charset="0"/>
              </a:rPr>
              <a:t>Tidur </a:t>
            </a:r>
            <a:r>
              <a:rPr lang="id-ID" sz="3400" dirty="0">
                <a:latin typeface="Times New Roman" pitchFamily="18" charset="0"/>
                <a:cs typeface="Times New Roman" pitchFamily="18" charset="0"/>
              </a:rPr>
              <a:t>dan makan yang cukup</a:t>
            </a:r>
            <a:br>
              <a:rPr lang="id-ID" sz="3400" dirty="0">
                <a:latin typeface="Times New Roman" pitchFamily="18" charset="0"/>
                <a:cs typeface="Times New Roman" pitchFamily="18" charset="0"/>
              </a:rPr>
            </a:br>
            <a:r>
              <a:rPr lang="id-ID" sz="3400" dirty="0">
                <a:latin typeface="Times New Roman" pitchFamily="18" charset="0"/>
                <a:cs typeface="Times New Roman" pitchFamily="18" charset="0"/>
              </a:rPr>
              <a:t>Diet nutrisi cukup penting untuk kesehatan, lakukan usaha yang terbaik dengan makan dan tidur yang cukup. Keduanya penting selama periode postpartum dan </a:t>
            </a:r>
            <a:r>
              <a:rPr lang="id-ID" sz="3400" dirty="0" smtClean="0">
                <a:latin typeface="Times New Roman" pitchFamily="18" charset="0"/>
                <a:cs typeface="Times New Roman" pitchFamily="18" charset="0"/>
              </a:rPr>
              <a:t>kehamilan.</a:t>
            </a:r>
          </a:p>
          <a:p>
            <a:pPr>
              <a:buNone/>
            </a:pPr>
            <a:endParaRPr lang="id-ID"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42918"/>
            <a:ext cx="10972800" cy="5357850"/>
          </a:xfrm>
        </p:spPr>
        <p:txBody>
          <a:bodyPr>
            <a:normAutofit fontScale="85000" lnSpcReduction="20000"/>
          </a:bodyPr>
          <a:lstStyle/>
          <a:p>
            <a:pPr marL="514350" lvl="0" indent="-514350">
              <a:buFont typeface="+mj-lt"/>
              <a:buAutoNum type="alphaLcPeriod" startAt="3"/>
            </a:pPr>
            <a:r>
              <a:rPr lang="id-ID" sz="3400" dirty="0" smtClean="0">
                <a:latin typeface="Times New Roman" pitchFamily="18" charset="0"/>
                <a:cs typeface="Times New Roman" pitchFamily="18" charset="0"/>
              </a:rPr>
              <a:t>Olahraga</a:t>
            </a:r>
            <a:br>
              <a:rPr lang="id-ID" sz="3400" dirty="0" smtClean="0">
                <a:latin typeface="Times New Roman" pitchFamily="18" charset="0"/>
                <a:cs typeface="Times New Roman" pitchFamily="18" charset="0"/>
              </a:rPr>
            </a:br>
            <a:r>
              <a:rPr lang="id-ID" sz="3400" dirty="0" smtClean="0">
                <a:latin typeface="Times New Roman" pitchFamily="18" charset="0"/>
                <a:cs typeface="Times New Roman" pitchFamily="18" charset="0"/>
              </a:rPr>
              <a:t>Olahraga adalah kunci untuk mengurangi postpartum. Lakukan peregangan selama 15 menit dengan berjalan setiap hari, sehingga membuat Anda merasa lebih baik dan menguasai emosi berlebihan dalam diri Anda.</a:t>
            </a:r>
          </a:p>
          <a:p>
            <a:pPr marL="514350" lvl="0" indent="-514350">
              <a:buFont typeface="+mj-lt"/>
              <a:buAutoNum type="alphaLcPeriod" startAt="3"/>
            </a:pPr>
            <a:r>
              <a:rPr lang="id-ID" sz="3400" dirty="0">
                <a:latin typeface="Times New Roman" pitchFamily="18" charset="0"/>
                <a:cs typeface="Times New Roman" pitchFamily="18" charset="0"/>
              </a:rPr>
              <a:t>Beritahukan perasaan</a:t>
            </a:r>
            <a:br>
              <a:rPr lang="id-ID" sz="3400" dirty="0">
                <a:latin typeface="Times New Roman" pitchFamily="18" charset="0"/>
                <a:cs typeface="Times New Roman" pitchFamily="18" charset="0"/>
              </a:rPr>
            </a:br>
            <a:r>
              <a:rPr lang="id-ID" sz="3400" dirty="0">
                <a:latin typeface="Times New Roman" pitchFamily="18" charset="0"/>
                <a:cs typeface="Times New Roman" pitchFamily="18" charset="0"/>
              </a:rPr>
              <a:t>Jangan takut untuk berbicara dan mengekspresikan perasaan yang Anda inginkan dan butuhkan demi kenyamanan Anda sendiri. Jika memiliki masalah dan merasa tidak nyaman terhadap sesuatu, segera beritahukan pada pasangan atau orang terdekat</a:t>
            </a:r>
            <a:r>
              <a:rPr lang="id-ID" sz="3400" dirty="0" smtClean="0">
                <a:latin typeface="Times New Roman" pitchFamily="18" charset="0"/>
                <a:cs typeface="Times New Roman" pitchFamily="18" charset="0"/>
              </a:rPr>
              <a:t>.</a:t>
            </a:r>
          </a:p>
          <a:p>
            <a:pPr marL="514350" indent="-514350">
              <a:buFont typeface="+mj-lt"/>
              <a:buAutoNum type="alphaLcPeriod" startAt="3"/>
            </a:pPr>
            <a:r>
              <a:rPr lang="id-ID" sz="3400" dirty="0">
                <a:latin typeface="Times New Roman" pitchFamily="18" charset="0"/>
                <a:cs typeface="Times New Roman" pitchFamily="18" charset="0"/>
              </a:rPr>
              <a:t>Senam Hamil</a:t>
            </a:r>
            <a:br>
              <a:rPr lang="id-ID" sz="3400" dirty="0">
                <a:latin typeface="Times New Roman" pitchFamily="18" charset="0"/>
                <a:cs typeface="Times New Roman" pitchFamily="18" charset="0"/>
              </a:rPr>
            </a:br>
            <a:r>
              <a:rPr lang="id-ID" sz="3400" dirty="0">
                <a:latin typeface="Times New Roman" pitchFamily="18" charset="0"/>
                <a:cs typeface="Times New Roman" pitchFamily="18" charset="0"/>
              </a:rPr>
              <a:t>Kelas senam hamil akan sangat membantu Anda dalam mengetahui berbagai informasi yang diperlukan, sehingga nantinya Anda tak akan terkejut setelah keluar dari kamar bersalin. Jika Anda tahu apa yang diinginkan, pengalaman traumatis saat melahirkan akan dapat dihindari</a:t>
            </a:r>
            <a:r>
              <a:rPr lang="id-ID" sz="3400" dirty="0" smtClean="0">
                <a:latin typeface="Times New Roman" pitchFamily="18" charset="0"/>
                <a:cs typeface="Times New Roman" pitchFamily="18" charset="0"/>
              </a:rPr>
              <a:t>.</a:t>
            </a:r>
            <a:endParaRPr lang="id-ID" sz="3400" dirty="0">
              <a:latin typeface="Times New Roman" pitchFamily="18" charset="0"/>
              <a:cs typeface="Times New Roman" pitchFamily="18" charset="0"/>
            </a:endParaRPr>
          </a:p>
          <a:p>
            <a:pPr marL="514350" indent="-514350">
              <a:buFont typeface="+mj-lt"/>
              <a:buAutoNum type="alphaLcPeriod" startAt="3"/>
            </a:pPr>
            <a:endParaRPr lang="id-ID"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lvl="0" indent="-742950">
              <a:buFont typeface="+mj-lt"/>
              <a:buAutoNum type="alphaUcPeriod" startAt="5"/>
            </a:pPr>
            <a:r>
              <a:rPr lang="id-ID" dirty="0" smtClean="0"/>
              <a:t>Nutrisi Ibu Post Partum </a:t>
            </a:r>
            <a:endParaRPr lang="id-ID" dirty="0"/>
          </a:p>
        </p:txBody>
      </p:sp>
      <p:sp>
        <p:nvSpPr>
          <p:cNvPr id="3" name="Content Placeholder 2"/>
          <p:cNvSpPr>
            <a:spLocks noGrp="1"/>
          </p:cNvSpPr>
          <p:nvPr>
            <p:ph idx="1"/>
          </p:nvPr>
        </p:nvSpPr>
        <p:spPr/>
        <p:txBody>
          <a:bodyPr>
            <a:normAutofit/>
          </a:bodyPr>
          <a:lstStyle/>
          <a:p>
            <a:r>
              <a:rPr lang="en-US" sz="2700" dirty="0" err="1" smtClean="0">
                <a:latin typeface="Times New Roman" pitchFamily="18" charset="0"/>
                <a:cs typeface="Times New Roman" pitchFamily="18" charset="0"/>
              </a:rPr>
              <a:t>Masa</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nifas</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dimulai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setelah</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kelahiran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plasenta</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dan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berakhir</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ketika</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alat-alat</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kandungan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pulih</a:t>
            </a:r>
            <a:r>
              <a:rPr lang="id-ID"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kembali</a:t>
            </a:r>
            <a:r>
              <a:rPr lang="id-ID"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seperti</a:t>
            </a:r>
            <a:r>
              <a:rPr lang="id-ID"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keadaan</a:t>
            </a:r>
            <a:r>
              <a:rPr lang="id-ID"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sebelum</a:t>
            </a:r>
            <a:r>
              <a:rPr lang="id-ID"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hamil</a:t>
            </a:r>
            <a:r>
              <a:rPr lang="en-US" sz="2700" dirty="0" smtClean="0">
                <a:latin typeface="Times New Roman" pitchFamily="18" charset="0"/>
                <a:cs typeface="Times New Roman" pitchFamily="18" charset="0"/>
              </a:rPr>
              <a:t>.</a:t>
            </a:r>
            <a:r>
              <a:rPr lang="id-ID" sz="2700" dirty="0" smtClean="0">
                <a:latin typeface="Times New Roman" pitchFamily="18" charset="0"/>
                <a:cs typeface="Times New Roman" pitchFamily="18" charset="0"/>
              </a:rPr>
              <a:t> </a:t>
            </a:r>
          </a:p>
          <a:p>
            <a:r>
              <a:rPr lang="en-US" sz="2700" dirty="0" err="1" smtClean="0">
                <a:latin typeface="Times New Roman" pitchFamily="18" charset="0"/>
                <a:cs typeface="Times New Roman" pitchFamily="18" charset="0"/>
              </a:rPr>
              <a:t>Masa</a:t>
            </a:r>
            <a:r>
              <a:rPr lang="id-ID"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nifas</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berlangsung</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selama</a:t>
            </a:r>
            <a:r>
              <a:rPr lang="en-US" sz="2700" dirty="0" smtClean="0">
                <a:latin typeface="Times New Roman" pitchFamily="18" charset="0"/>
                <a:cs typeface="Times New Roman" pitchFamily="18" charset="0"/>
              </a:rPr>
              <a:t> 6</a:t>
            </a:r>
            <a:r>
              <a:rPr lang="id-ID" sz="2700" dirty="0" smtClean="0">
                <a:latin typeface="Times New Roman" pitchFamily="18" charset="0"/>
                <a:cs typeface="Times New Roman" pitchFamily="18" charset="0"/>
              </a:rPr>
              <a:t>-8 </a:t>
            </a:r>
            <a:r>
              <a:rPr lang="en-US" sz="2700" dirty="0" err="1" smtClean="0">
                <a:latin typeface="Times New Roman" pitchFamily="18" charset="0"/>
                <a:cs typeface="Times New Roman" pitchFamily="18" charset="0"/>
              </a:rPr>
              <a:t>minggu</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Pada</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masa</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nifas</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dibutuhkan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nutrisi</a:t>
            </a:r>
            <a:r>
              <a:rPr lang="en-US" sz="2700" dirty="0" smtClean="0">
                <a:latin typeface="Times New Roman" pitchFamily="18" charset="0"/>
                <a:cs typeface="Times New Roman" pitchFamily="18" charset="0"/>
              </a:rPr>
              <a:t> yang </a:t>
            </a:r>
            <a:r>
              <a:rPr lang="en-US" sz="2700" dirty="0" err="1" smtClean="0">
                <a:latin typeface="Times New Roman" pitchFamily="18" charset="0"/>
                <a:cs typeface="Times New Roman" pitchFamily="18" charset="0"/>
              </a:rPr>
              <a:t>tinggi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dengan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cukup</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kalori</a:t>
            </a:r>
            <a:r>
              <a:rPr lang="en-US" sz="2700" dirty="0" smtClean="0">
                <a:latin typeface="Times New Roman" pitchFamily="18" charset="0"/>
                <a:cs typeface="Times New Roman" pitchFamily="18" charset="0"/>
              </a:rPr>
              <a:t>, protein, </a:t>
            </a:r>
            <a:r>
              <a:rPr lang="en-US" sz="2700" dirty="0" err="1" smtClean="0">
                <a:latin typeface="Times New Roman" pitchFamily="18" charset="0"/>
                <a:cs typeface="Times New Roman" pitchFamily="18" charset="0"/>
              </a:rPr>
              <a:t>cairan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serta</a:t>
            </a:r>
            <a:r>
              <a:rPr lang="en-US" sz="2700" dirty="0" smtClean="0">
                <a:latin typeface="Times New Roman" pitchFamily="18" charset="0"/>
                <a:cs typeface="Times New Roman" pitchFamily="18" charset="0"/>
              </a:rPr>
              <a:t> vitamin. </a:t>
            </a:r>
            <a:r>
              <a:rPr lang="en-US" sz="2700" dirty="0" err="1" smtClean="0">
                <a:latin typeface="Times New Roman" pitchFamily="18" charset="0"/>
                <a:cs typeface="Times New Roman" pitchFamily="18" charset="0"/>
              </a:rPr>
              <a:t>Faktor</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nutrisi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akan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mempengaruhi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proses</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penyembuhan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luka</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jalan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lahir</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Pada</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sebagian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pasien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penurunan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kadar</a:t>
            </a:r>
            <a:r>
              <a:rPr lang="en-US" sz="2700" dirty="0" smtClean="0">
                <a:latin typeface="Times New Roman" pitchFamily="18" charset="0"/>
                <a:cs typeface="Times New Roman" pitchFamily="18" charset="0"/>
              </a:rPr>
              <a:t> protein </a:t>
            </a:r>
            <a:r>
              <a:rPr lang="en-US" sz="2700" dirty="0" err="1" smtClean="0">
                <a:latin typeface="Times New Roman" pitchFamily="18" charset="0"/>
                <a:cs typeface="Times New Roman" pitchFamily="18" charset="0"/>
              </a:rPr>
              <a:t>akan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mempengaruhi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penyembuhan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luka</a:t>
            </a:r>
            <a:r>
              <a:rPr lang="en-US" sz="2700" dirty="0" smtClean="0">
                <a:latin typeface="Times New Roman" pitchFamily="18" charset="0"/>
                <a:cs typeface="Times New Roman" pitchFamily="18" charset="0"/>
              </a:rPr>
              <a:t>. </a:t>
            </a:r>
            <a:endParaRPr lang="id-ID" sz="2700" dirty="0" smtClean="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8612"/>
            <a:ext cx="10972800" cy="1143000"/>
          </a:xfrm>
        </p:spPr>
        <p:txBody>
          <a:bodyPr>
            <a:normAutofit/>
          </a:bodyPr>
          <a:lstStyle/>
          <a:p>
            <a:pPr lvl="0" latinLnBrk="1"/>
            <a:r>
              <a:rPr lang="id-ID" sz="3200" dirty="0" smtClean="0">
                <a:latin typeface="Times New Roman" pitchFamily="18" charset="0"/>
                <a:cs typeface="Times New Roman" pitchFamily="18" charset="0"/>
              </a:rPr>
              <a:t>Ibu nifas dianjurkan untuk memenuhi kebutuhan akan gizi sebagai berikut:</a:t>
            </a:r>
            <a:endParaRPr lang="id-ID"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latinLnBrk="1"/>
            <a:r>
              <a:rPr lang="id-ID" dirty="0" smtClean="0"/>
              <a:t>Mengkonsumsi makanan tambahan, kurang lebih 500 kalori setiap hari.</a:t>
            </a:r>
          </a:p>
          <a:p>
            <a:pPr lvl="0" latinLnBrk="1"/>
            <a:r>
              <a:rPr lang="id-ID" dirty="0" smtClean="0"/>
              <a:t>Makan dengan diet gizi seimbang untuk memenuhi kebutuhan karbohidrat, protein, lemak, vitamin, dan mineral.</a:t>
            </a:r>
          </a:p>
          <a:p>
            <a:pPr lvl="0" latinLnBrk="1"/>
            <a:r>
              <a:rPr lang="id-ID" dirty="0" smtClean="0"/>
              <a:t>Minum sedikitnya 3 liter setiap hari.</a:t>
            </a:r>
          </a:p>
          <a:p>
            <a:pPr lvl="0" latinLnBrk="1"/>
            <a:r>
              <a:rPr lang="id-ID" dirty="0" smtClean="0"/>
              <a:t>Mengkonsumsi tablet besi selama 40 hari post partum</a:t>
            </a:r>
          </a:p>
          <a:p>
            <a:pPr lvl="0" latinLnBrk="1"/>
            <a:r>
              <a:rPr lang="id-ID" dirty="0" smtClean="0"/>
              <a:t>Mengkonsumsi vitamin A </a:t>
            </a:r>
          </a:p>
          <a:p>
            <a:pPr>
              <a:buNone/>
            </a:pPr>
            <a:endParaRPr lang="id-ID"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0050"/>
            <a:ext cx="10972800" cy="1143000"/>
          </a:xfrm>
        </p:spPr>
        <p:txBody>
          <a:bodyPr>
            <a:normAutofit/>
          </a:bodyPr>
          <a:lstStyle/>
          <a:p>
            <a:pPr lvl="0"/>
            <a:r>
              <a:rPr lang="id-ID" sz="3200" dirty="0" smtClean="0">
                <a:latin typeface="Times New Roman" pitchFamily="18" charset="0"/>
                <a:cs typeface="Times New Roman" pitchFamily="18" charset="0"/>
              </a:rPr>
              <a:t>Zat-zat yang dibutuhkan ibu pasca persalinan antara lain:</a:t>
            </a:r>
            <a:endParaRPr lang="id-ID" sz="32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1600200"/>
            <a:ext cx="10972800" cy="4900634"/>
          </a:xfrm>
        </p:spPr>
        <p:txBody>
          <a:bodyPr>
            <a:noAutofit/>
          </a:bodyPr>
          <a:lstStyle/>
          <a:p>
            <a:pPr lvl="0" latinLnBrk="1"/>
            <a:r>
              <a:rPr lang="id-ID" sz="2400" dirty="0" smtClean="0">
                <a:latin typeface="Times New Roman" pitchFamily="18" charset="0"/>
                <a:cs typeface="Times New Roman" pitchFamily="18" charset="0"/>
              </a:rPr>
              <a:t>Kalori </a:t>
            </a:r>
          </a:p>
          <a:p>
            <a:pPr latinLnBrk="1">
              <a:buNone/>
            </a:pPr>
            <a:r>
              <a:rPr lang="id-ID" sz="2400" dirty="0" smtClean="0">
                <a:latin typeface="Times New Roman" pitchFamily="18" charset="0"/>
                <a:cs typeface="Times New Roman" pitchFamily="18" charset="0"/>
              </a:rPr>
              <a:t>		Kebutuhan kalori pada masa menyusui sekitar 400-500 kalori. Wanita dewasa memerlukan 1800 kalori per hari. Sebaiknya ibu nifas jangan mengurangi kebutuhan kalori, karena akan mengganggu proses metabolisme tubuh.</a:t>
            </a:r>
          </a:p>
          <a:p>
            <a:pPr latinLnBrk="1">
              <a:buNone/>
            </a:pPr>
            <a:endParaRPr lang="id-ID" sz="2400" dirty="0" smtClean="0">
              <a:latin typeface="Times New Roman" pitchFamily="18" charset="0"/>
              <a:cs typeface="Times New Roman" pitchFamily="18" charset="0"/>
            </a:endParaRPr>
          </a:p>
          <a:p>
            <a:pPr lvl="0" latinLnBrk="1"/>
            <a:r>
              <a:rPr lang="id-ID" sz="2400" dirty="0" smtClean="0">
                <a:latin typeface="Times New Roman" pitchFamily="18" charset="0"/>
                <a:cs typeface="Times New Roman" pitchFamily="18" charset="0"/>
              </a:rPr>
              <a:t>Protein</a:t>
            </a:r>
          </a:p>
          <a:p>
            <a:pPr latinLnBrk="1">
              <a:buNone/>
            </a:pPr>
            <a:r>
              <a:rPr lang="id-ID" sz="2400" dirty="0" smtClean="0">
                <a:latin typeface="Times New Roman" pitchFamily="18" charset="0"/>
                <a:cs typeface="Times New Roman" pitchFamily="18" charset="0"/>
              </a:rPr>
              <a:t>		Kebutuhan protein yang dibutuhkan adalah 3 porsi per hari. Satu protein setara dengan tiga gelas susu, dua butir telur, lima putih telur, 120 gram keju, 1 ¾ gelas yoghurt, 120-140 gram ikan/daging/unggas, 200-240gram tahu atau 5-6 sendok selai kacang</a:t>
            </a:r>
            <a:r>
              <a:rPr lang="id-ID" sz="2400" dirty="0" smtClean="0">
                <a:latin typeface="Times New Roman" pitchFamily="18" charset="0"/>
                <a:cs typeface="Times New Roman" pitchFamily="18" charset="0"/>
              </a:rPr>
              <a:t>.</a:t>
            </a:r>
            <a:endParaRPr lang="id-ID" sz="2400" dirty="0" smtClean="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14356"/>
            <a:ext cx="10972800" cy="5500726"/>
          </a:xfrm>
        </p:spPr>
        <p:txBody>
          <a:bodyPr>
            <a:normAutofit/>
          </a:bodyPr>
          <a:lstStyle/>
          <a:p>
            <a:pPr lvl="0" algn="just" latinLnBrk="1"/>
            <a:r>
              <a:rPr lang="id-ID" dirty="0" smtClean="0">
                <a:latin typeface="Times New Roman" pitchFamily="18" charset="0"/>
                <a:cs typeface="Times New Roman" pitchFamily="18" charset="0"/>
              </a:rPr>
              <a:t>Kalsium dan vitamin D</a:t>
            </a:r>
          </a:p>
          <a:p>
            <a:pPr algn="just" latinLnBrk="1">
              <a:buNone/>
            </a:pPr>
            <a:r>
              <a:rPr lang="id-ID" dirty="0" smtClean="0">
                <a:latin typeface="Times New Roman" pitchFamily="18" charset="0"/>
                <a:cs typeface="Times New Roman" pitchFamily="18" charset="0"/>
              </a:rPr>
              <a:t>		Kalsium dan vitamin D berguna untuk pembentukan tulang dan gigi. Kebutuhan kalsium dan vitamin D didapat dari minum susu rendah kalori atau berjemur di pagi hari. Konsumsi kalsium pada masa menyusui meningkat menjadi 5 porsi per hari. Satu setara dengan 50-60 gram keju, satu cangkir susu krim, 160 gram ikan salmon, 120 gram ikan sarden, atau 280 gram tahu kalsium.</a:t>
            </a:r>
          </a:p>
          <a:p>
            <a:pPr algn="just" latinLnBrk="1">
              <a:buNone/>
            </a:pPr>
            <a:endParaRPr lang="id-ID" dirty="0" smtClean="0">
              <a:latin typeface="Times New Roman" pitchFamily="18" charset="0"/>
              <a:cs typeface="Times New Roman" pitchFamily="18" charset="0"/>
            </a:endParaRPr>
          </a:p>
          <a:p>
            <a:pPr lvl="0" algn="just" latinLnBrk="1"/>
            <a:r>
              <a:rPr lang="id-ID" dirty="0" smtClean="0">
                <a:latin typeface="Times New Roman" pitchFamily="18" charset="0"/>
                <a:cs typeface="Times New Roman" pitchFamily="18" charset="0"/>
              </a:rPr>
              <a:t>Magnesium</a:t>
            </a:r>
          </a:p>
          <a:p>
            <a:pPr algn="just" latinLnBrk="1">
              <a:buNone/>
            </a:pPr>
            <a:r>
              <a:rPr lang="id-ID" dirty="0" smtClean="0">
                <a:latin typeface="Times New Roman" pitchFamily="18" charset="0"/>
                <a:cs typeface="Times New Roman" pitchFamily="18" charset="0"/>
              </a:rPr>
              <a:t>		Magnesium dibutuhkan sel tubuh untuk membantu gerak otot, fungsi syaraf dan memperkuat tulang. Kebutuhan megnesium didapat pada gandum dan kacang-kacangan.</a:t>
            </a:r>
          </a:p>
          <a:p>
            <a:pPr algn="just" latinLnBrk="1">
              <a:buNone/>
            </a:pPr>
            <a:endParaRPr lang="id-ID" dirty="0" smtClean="0">
              <a:latin typeface="Times New Roman" pitchFamily="18" charset="0"/>
              <a:cs typeface="Times New Roman" pitchFamily="18" charset="0"/>
            </a:endParaRPr>
          </a:p>
          <a:p>
            <a:pPr algn="just"/>
            <a:endParaRPr lang="id-ID"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14356"/>
            <a:ext cx="10972800" cy="5500726"/>
          </a:xfrm>
        </p:spPr>
        <p:txBody>
          <a:bodyPr>
            <a:normAutofit/>
          </a:bodyPr>
          <a:lstStyle/>
          <a:p>
            <a:pPr latinLnBrk="1"/>
            <a:r>
              <a:rPr lang="id-ID" dirty="0" smtClean="0"/>
              <a:t>Sayuran hijau dan buah</a:t>
            </a:r>
          </a:p>
          <a:p>
            <a:pPr latinLnBrk="1">
              <a:buNone/>
            </a:pPr>
            <a:r>
              <a:rPr lang="id-ID" dirty="0" smtClean="0"/>
              <a:t>		Kebutuhan yang diperlukan sedikitnya tiga porsi sehari. satu porsi setara dengan 1/8 semangka, 1/4 mangga, ¾ cangkir brokoli, ½ wortel, ¼-1/2 cangkir sayuran hijau yang telah dimasak, satu tomat.</a:t>
            </a:r>
          </a:p>
          <a:p>
            <a:pPr latinLnBrk="1">
              <a:buNone/>
            </a:pPr>
            <a:endParaRPr lang="id-ID" dirty="0" smtClean="0"/>
          </a:p>
          <a:p>
            <a:pPr lvl="0" latinLnBrk="1"/>
            <a:r>
              <a:rPr lang="id-ID" dirty="0" smtClean="0"/>
              <a:t>Karbohidrat </a:t>
            </a:r>
          </a:p>
          <a:p>
            <a:pPr lvl="0" latinLnBrk="1">
              <a:buNone/>
            </a:pPr>
            <a:r>
              <a:rPr lang="id-ID" dirty="0" smtClean="0"/>
              <a:t>		Selama menyusui, kebutuhan karbohidrat kompleks diperlukan enam porsi per hari. Satu porsi setara dengan ½ cangkir nasi, ¼ cangkir jagung pipil, satu porsi sereal atau oat, satu iris roti dari bijian utuh, ½ kue muffin dari bijian utuh, 2-6 biskuit kering atau crackers, ½ cangkir kacang-kacangan, 2/3 cangkir kacang koro, atau 40 gram mi/pasta dari bijian utuh.</a:t>
            </a:r>
          </a:p>
          <a:p>
            <a:endParaRPr lang="id-ID"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42918"/>
            <a:ext cx="10972800" cy="5715040"/>
          </a:xfrm>
        </p:spPr>
        <p:txBody>
          <a:bodyPr>
            <a:normAutofit fontScale="92500" lnSpcReduction="20000"/>
          </a:bodyPr>
          <a:lstStyle/>
          <a:p>
            <a:pPr lvl="0" latinLnBrk="1"/>
            <a:r>
              <a:rPr lang="id-ID" dirty="0" smtClean="0">
                <a:latin typeface="Times New Roman" pitchFamily="18" charset="0"/>
                <a:cs typeface="Times New Roman" pitchFamily="18" charset="0"/>
              </a:rPr>
              <a:t>Lemak</a:t>
            </a:r>
          </a:p>
          <a:p>
            <a:pPr latinLnBrk="1">
              <a:buNone/>
            </a:pPr>
            <a:r>
              <a:rPr lang="id-ID" dirty="0" smtClean="0">
                <a:latin typeface="Times New Roman" pitchFamily="18" charset="0"/>
                <a:cs typeface="Times New Roman" pitchFamily="18" charset="0"/>
              </a:rPr>
              <a:t>		Rata-rata kebutuhan lemak dewasa adalah 41/2 porsi lemak (14 gram perporsi) perharinya. Satu porsi lemak sama dengan 80 gram keju, tiga sendok makan kacang tanah atau kenari, empat sendok makan krim, secangkir es krim, ½ buah alpukat, dua sendok makan selai kacang, 120-140 gram daging tanpa lemak, sembilan kentang goreng, dua iris cake, satu sendok makan mayones atau mentega, atau dua sendok makan saus salad.</a:t>
            </a:r>
          </a:p>
          <a:p>
            <a:pPr latinLnBrk="1">
              <a:buNone/>
            </a:pPr>
            <a:endParaRPr lang="id-ID" dirty="0" smtClean="0">
              <a:latin typeface="Times New Roman" pitchFamily="18" charset="0"/>
              <a:cs typeface="Times New Roman" pitchFamily="18" charset="0"/>
            </a:endParaRPr>
          </a:p>
          <a:p>
            <a:pPr lvl="0" latinLnBrk="1"/>
            <a:r>
              <a:rPr lang="id-ID" dirty="0" smtClean="0">
                <a:latin typeface="Times New Roman" pitchFamily="18" charset="0"/>
                <a:cs typeface="Times New Roman" pitchFamily="18" charset="0"/>
              </a:rPr>
              <a:t>Garam</a:t>
            </a:r>
          </a:p>
          <a:p>
            <a:pPr latinLnBrk="1">
              <a:buNone/>
            </a:pPr>
            <a:r>
              <a:rPr lang="id-ID" dirty="0" smtClean="0">
                <a:latin typeface="Times New Roman" pitchFamily="18" charset="0"/>
                <a:cs typeface="Times New Roman" pitchFamily="18" charset="0"/>
              </a:rPr>
              <a:t>		Selama periode nifas, hindari konsumsi garam berlebihan. Hindari makanan asin seperti kacang asin, keripik kentang atau acar.</a:t>
            </a:r>
          </a:p>
          <a:p>
            <a:pPr latinLnBrk="1">
              <a:buNone/>
            </a:pPr>
            <a:endParaRPr lang="id-ID" dirty="0" smtClean="0">
              <a:latin typeface="Times New Roman" pitchFamily="18" charset="0"/>
              <a:cs typeface="Times New Roman" pitchFamily="18" charset="0"/>
            </a:endParaRPr>
          </a:p>
          <a:p>
            <a:pPr lvl="0" latinLnBrk="1"/>
            <a:r>
              <a:rPr lang="id-ID" dirty="0" smtClean="0">
                <a:latin typeface="Times New Roman" pitchFamily="18" charset="0"/>
                <a:cs typeface="Times New Roman" pitchFamily="18" charset="0"/>
              </a:rPr>
              <a:t>Cairan</a:t>
            </a:r>
          </a:p>
          <a:p>
            <a:pPr lvl="0" latinLnBrk="1">
              <a:buNone/>
            </a:pPr>
            <a:r>
              <a:rPr lang="id-ID" dirty="0" smtClean="0">
                <a:latin typeface="Times New Roman" pitchFamily="18" charset="0"/>
                <a:cs typeface="Times New Roman" pitchFamily="18" charset="0"/>
              </a:rPr>
              <a:t>		Konsumsi cairan sebanyak 8 gelas per hari. Minum sedikitnya 3 liter tiap hari. Kebutuhan akan cairan diperoleh dari air putih, sari buah, susu dan sup.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14356"/>
            <a:ext cx="10972800" cy="5214974"/>
          </a:xfrm>
        </p:spPr>
        <p:txBody>
          <a:bodyPr>
            <a:noAutofit/>
          </a:bodyPr>
          <a:lstStyle/>
          <a:p>
            <a:pPr lvl="0" algn="just" latinLnBrk="1"/>
            <a:r>
              <a:rPr lang="id-ID" sz="2400" dirty="0" smtClean="0">
                <a:latin typeface="Times New Roman" pitchFamily="18" charset="0"/>
                <a:cs typeface="Times New Roman" pitchFamily="18" charset="0"/>
              </a:rPr>
              <a:t>Vitamin</a:t>
            </a:r>
          </a:p>
          <a:p>
            <a:pPr algn="just" latinLnBrk="1">
              <a:buNone/>
            </a:pPr>
            <a:r>
              <a:rPr lang="id-ID" sz="2400" dirty="0" smtClean="0">
                <a:latin typeface="Times New Roman" pitchFamily="18" charset="0"/>
                <a:cs typeface="Times New Roman" pitchFamily="18" charset="0"/>
              </a:rPr>
              <a:t>		Kebutuhan vitamin selama menyusui sangat dibutuhkan. Vitamin yang diperlukan antara lain:</a:t>
            </a:r>
          </a:p>
          <a:p>
            <a:pPr lvl="0" algn="just" latinLnBrk="1"/>
            <a:r>
              <a:rPr lang="id-ID" sz="2400" dirty="0" smtClean="0">
                <a:latin typeface="Times New Roman" pitchFamily="18" charset="0"/>
                <a:cs typeface="Times New Roman" pitchFamily="18" charset="0"/>
              </a:rPr>
              <a:t>Vitamin A yang berguna bagi kesehatan kulit, kelenjar serta mata. Vitamin A terdapat dalam telur, hati dan keju. Jumlah yang dibutuhkan adalah 1,300 mcg.</a:t>
            </a:r>
          </a:p>
          <a:p>
            <a:pPr lvl="0" algn="just" latinLnBrk="1"/>
            <a:r>
              <a:rPr lang="id-ID" sz="2400" dirty="0" smtClean="0">
                <a:latin typeface="Times New Roman" pitchFamily="18" charset="0"/>
                <a:cs typeface="Times New Roman" pitchFamily="18" charset="0"/>
              </a:rPr>
              <a:t>Vitamin B6 membantu penyerapan protein dan meningkatkan fungsi syaraf. Asupan vitamin B6 sebanyak 2,0 mg per hari. Vitamin B6 dapat ditemui di daging, hati, padi-padian, kacang polong dan kentang.</a:t>
            </a:r>
          </a:p>
          <a:p>
            <a:pPr lvl="0" algn="just" latinLnBrk="1"/>
            <a:r>
              <a:rPr lang="id-ID" sz="2400" dirty="0" smtClean="0">
                <a:latin typeface="Times New Roman" pitchFamily="18" charset="0"/>
                <a:cs typeface="Times New Roman" pitchFamily="18" charset="0"/>
              </a:rPr>
              <a:t>Vitamin E berfungsi sebagai antioksidan, meningkatkan stamina dan daya tahan tubuh. Terdapat dalam makanan berserat, kacang-kacangan, minyak nabati dan gandum.</a:t>
            </a:r>
          </a:p>
          <a:p>
            <a:pPr algn="just"/>
            <a:endParaRPr lang="id-ID" sz="24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14356"/>
            <a:ext cx="10972800" cy="5429288"/>
          </a:xfrm>
        </p:spPr>
        <p:txBody>
          <a:bodyPr>
            <a:noAutofit/>
          </a:bodyPr>
          <a:lstStyle/>
          <a:p>
            <a:pPr lvl="0" latinLnBrk="1"/>
            <a:r>
              <a:rPr lang="id-ID" sz="2500" dirty="0" smtClean="0">
                <a:latin typeface="Times New Roman" pitchFamily="18" charset="0"/>
                <a:cs typeface="Times New Roman" pitchFamily="18" charset="0"/>
              </a:rPr>
              <a:t>Zinc</a:t>
            </a:r>
          </a:p>
          <a:p>
            <a:pPr latinLnBrk="1">
              <a:buNone/>
            </a:pPr>
            <a:r>
              <a:rPr lang="id-ID" sz="2500" dirty="0" smtClean="0">
                <a:latin typeface="Times New Roman" pitchFamily="18" charset="0"/>
                <a:cs typeface="Times New Roman" pitchFamily="18" charset="0"/>
              </a:rPr>
              <a:t>		Berfungsi untuk kekebalan tubuh, penyembuhan luka dan pertumbuhan. Kebutuhan Zinc didapat dalam daging, telur dan gandum. Enzim dalam pencernaan dan metabolisme memerlukan seng. Kebutuhan seng setiap hari sekitar 12 mg. Sumber seng terdapat pada seafood, hati dan daging.</a:t>
            </a:r>
          </a:p>
          <a:p>
            <a:pPr latinLnBrk="1">
              <a:buNone/>
            </a:pPr>
            <a:endParaRPr lang="id-ID" sz="2500" dirty="0" smtClean="0">
              <a:latin typeface="Times New Roman" pitchFamily="18" charset="0"/>
              <a:cs typeface="Times New Roman" pitchFamily="18" charset="0"/>
            </a:endParaRPr>
          </a:p>
          <a:p>
            <a:pPr lvl="0" latinLnBrk="1"/>
            <a:r>
              <a:rPr lang="id-ID" sz="2500" dirty="0" smtClean="0">
                <a:latin typeface="Times New Roman" pitchFamily="18" charset="0"/>
                <a:cs typeface="Times New Roman" pitchFamily="18" charset="0"/>
              </a:rPr>
              <a:t>DHA</a:t>
            </a:r>
          </a:p>
          <a:p>
            <a:pPr latinLnBrk="1">
              <a:buNone/>
            </a:pPr>
            <a:r>
              <a:rPr lang="id-ID" sz="2500" dirty="0" smtClean="0">
                <a:latin typeface="Times New Roman" pitchFamily="18" charset="0"/>
                <a:cs typeface="Times New Roman" pitchFamily="18" charset="0"/>
              </a:rPr>
              <a:t>		DHA penting untuk perkembangan daya lihat dan mental bayi. Asupan DHA berpengaruh langsung pada kandungan dalam ASI. Sumber DHA ada pada telur, otak, hati dan ikan.</a:t>
            </a:r>
            <a:endParaRPr lang="id-ID" sz="25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3600" b="1" dirty="0" smtClean="0">
                <a:latin typeface="Times New Roman" pitchFamily="18" charset="0"/>
                <a:cs typeface="Times New Roman" pitchFamily="18" charset="0"/>
              </a:rPr>
              <a:t>A. </a:t>
            </a:r>
            <a:r>
              <a:rPr lang="en-US" sz="3600" b="1" dirty="0" smtClean="0">
                <a:latin typeface="Times New Roman" pitchFamily="18" charset="0"/>
                <a:cs typeface="Times New Roman" pitchFamily="18" charset="0"/>
              </a:rPr>
              <a:t>PENGKAJIAN POST PARTUM </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lvl="0">
              <a:buNone/>
            </a:pPr>
            <a:r>
              <a:rPr lang="id-ID" dirty="0" smtClean="0"/>
              <a:t>Definisi </a:t>
            </a:r>
          </a:p>
          <a:p>
            <a:pPr lvl="0"/>
            <a:r>
              <a:rPr lang="id-ID" dirty="0" smtClean="0"/>
              <a:t>Persalinan </a:t>
            </a:r>
            <a:r>
              <a:rPr lang="id-ID" dirty="0"/>
              <a:t>adalah akhir kehamilan dan titik dimulainya kehidupan di luar rahim bayi baru lahir. Dengan faktor- faktor insensial persalinan, proses persalinan itu sendiri, kemauan persalinan, adaptasi ibu dan bayi, proses keperawatan baik pada wanita maupun pada keluarga (Alden, 2004).</a:t>
            </a:r>
            <a:endParaRPr lang="en-US" dirty="0"/>
          </a:p>
          <a:p>
            <a:endParaRPr lang="id-ID" dirty="0" smtClean="0"/>
          </a:p>
          <a:p>
            <a:pPr lvl="0"/>
            <a:r>
              <a:rPr lang="id-ID" dirty="0" smtClean="0"/>
              <a:t>Post partum adalah waktu dimana proses penyembuhan dan perubahan, waktu sesudah melahirkan sampai sebelum hamil, serta penyesuaian terhadap hadirnya anggota keluarga baru (mitayani, 2009). </a:t>
            </a:r>
            <a:endParaRPr lang="en-US" dirty="0" smtClean="0"/>
          </a:p>
          <a:p>
            <a:pPr>
              <a:buNone/>
            </a:pPr>
            <a:endParaRPr lang="en-US" dirty="0"/>
          </a:p>
        </p:txBody>
      </p:sp>
    </p:spTree>
    <p:extLst>
      <p:ext uri="{BB962C8B-B14F-4D97-AF65-F5344CB8AC3E}">
        <p14:creationId xmlns:p14="http://schemas.microsoft.com/office/powerpoint/2010/main" xmlns="" val="1259142251"/>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690255" y="1825625"/>
            <a:ext cx="9033163" cy="2123658"/>
          </a:xfrm>
          <a:prstGeom prst="rect">
            <a:avLst/>
          </a:prstGeom>
          <a:noFill/>
        </p:spPr>
        <p:txBody>
          <a:bodyPr wrap="square" rtlCol="0">
            <a:spAutoFit/>
          </a:bodyPr>
          <a:lstStyle/>
          <a:p>
            <a:pPr algn="ctr"/>
            <a:r>
              <a:rPr lang="en-US" sz="6600" b="1" dirty="0" smtClean="0"/>
              <a:t>SEKIAN DAN TERIMA KASIH</a:t>
            </a:r>
            <a:endParaRPr lang="en-US" sz="6600" b="1" dirty="0"/>
          </a:p>
        </p:txBody>
      </p:sp>
    </p:spTree>
    <p:extLst>
      <p:ext uri="{BB962C8B-B14F-4D97-AF65-F5344CB8AC3E}">
        <p14:creationId xmlns:p14="http://schemas.microsoft.com/office/powerpoint/2010/main" xmlns="" val="305750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70268"/>
            <a:ext cx="7678783" cy="914399"/>
          </a:xfrm>
        </p:spPr>
        <p:txBody>
          <a:bodyPr>
            <a:normAutofit/>
          </a:bodyPr>
          <a:lstStyle/>
          <a:p>
            <a:r>
              <a:rPr lang="en-US" dirty="0" smtClean="0"/>
              <a:t>CONTOH RESUM KEPERAWATAN </a:t>
            </a:r>
            <a:endParaRPr lang="en-US" dirty="0"/>
          </a:p>
        </p:txBody>
      </p:sp>
      <p:sp>
        <p:nvSpPr>
          <p:cNvPr id="3" name="Content Placeholder 2"/>
          <p:cNvSpPr>
            <a:spLocks noGrp="1"/>
          </p:cNvSpPr>
          <p:nvPr>
            <p:ph idx="1"/>
          </p:nvPr>
        </p:nvSpPr>
        <p:spPr>
          <a:xfrm>
            <a:off x="838200" y="1227908"/>
            <a:ext cx="10515600" cy="5499463"/>
          </a:xfrm>
        </p:spPr>
        <p:txBody>
          <a:bodyPr>
            <a:normAutofit/>
          </a:bodyPr>
          <a:lstStyle/>
          <a:p>
            <a:r>
              <a:rPr lang="en-US" dirty="0"/>
              <a:t> </a:t>
            </a:r>
            <a:r>
              <a:rPr lang="id-ID" dirty="0"/>
              <a:t>Pengkajian dilakukan pada tanggal 29 April 2013 jam 08.00 WIB. </a:t>
            </a:r>
            <a:endParaRPr lang="en-US" dirty="0"/>
          </a:p>
          <a:p>
            <a:pPr marL="0" indent="0">
              <a:buNone/>
            </a:pPr>
            <a:r>
              <a:rPr lang="id-ID" dirty="0"/>
              <a:t>1. Identitas </a:t>
            </a:r>
            <a:endParaRPr lang="en-US" dirty="0"/>
          </a:p>
          <a:p>
            <a:pPr marL="0" indent="0">
              <a:buNone/>
            </a:pPr>
            <a:r>
              <a:rPr lang="id-ID" dirty="0"/>
              <a:t>a. </a:t>
            </a:r>
            <a:r>
              <a:rPr lang="id-ID" dirty="0" smtClean="0"/>
              <a:t>Identitas</a:t>
            </a:r>
            <a:endParaRPr lang="en-US" dirty="0"/>
          </a:p>
          <a:p>
            <a:r>
              <a:rPr lang="id-ID" dirty="0"/>
              <a:t>Pasien Nama 	: Ny. E </a:t>
            </a:r>
            <a:endParaRPr lang="en-US" dirty="0"/>
          </a:p>
          <a:p>
            <a:r>
              <a:rPr lang="id-ID" dirty="0"/>
              <a:t>Umur		: 24 tahun </a:t>
            </a:r>
            <a:endParaRPr lang="en-US" dirty="0"/>
          </a:p>
          <a:p>
            <a:r>
              <a:rPr lang="id-ID" dirty="0"/>
              <a:t>Jenis kelamin 	: Perempuan </a:t>
            </a:r>
            <a:endParaRPr lang="en-US" dirty="0"/>
          </a:p>
          <a:p>
            <a:r>
              <a:rPr lang="id-ID" dirty="0"/>
              <a:t>Pendidikan 	: SMA</a:t>
            </a:r>
            <a:endParaRPr lang="en-US" dirty="0"/>
          </a:p>
          <a:p>
            <a:r>
              <a:rPr lang="id-ID" dirty="0"/>
              <a:t> Pekerjaan 	: Swasta (Buruh pabrik) </a:t>
            </a:r>
            <a:endParaRPr lang="en-US" dirty="0"/>
          </a:p>
          <a:p>
            <a:r>
              <a:rPr lang="id-ID" dirty="0"/>
              <a:t>Alamat 	</a:t>
            </a:r>
            <a:r>
              <a:rPr lang="id-ID" dirty="0" smtClean="0"/>
              <a:t>: </a:t>
            </a:r>
            <a:r>
              <a:rPr lang="id-ID" dirty="0"/>
              <a:t>Kerten 1/1 Cakungan Banyudono Boyolali. </a:t>
            </a:r>
            <a:endParaRPr lang="en-US" dirty="0" smtClean="0"/>
          </a:p>
          <a:p>
            <a:pPr marL="0" indent="0">
              <a:buNone/>
            </a:pPr>
            <a:endParaRPr lang="en-US" dirty="0"/>
          </a:p>
        </p:txBody>
      </p:sp>
    </p:spTree>
    <p:extLst>
      <p:ext uri="{BB962C8B-B14F-4D97-AF65-F5344CB8AC3E}">
        <p14:creationId xmlns:p14="http://schemas.microsoft.com/office/powerpoint/2010/main" xmlns="" val="103674599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570" y="793664"/>
            <a:ext cx="10515600" cy="5659392"/>
          </a:xfrm>
        </p:spPr>
        <p:txBody>
          <a:bodyPr>
            <a:normAutofit fontScale="92500" lnSpcReduction="20000"/>
          </a:bodyPr>
          <a:lstStyle/>
          <a:p>
            <a:pPr marL="0" indent="0">
              <a:buNone/>
            </a:pPr>
            <a:r>
              <a:rPr lang="id-ID" dirty="0" smtClean="0"/>
              <a:t>b. Identitas Penanggung Jawab </a:t>
            </a:r>
            <a:endParaRPr lang="en-US" dirty="0" smtClean="0"/>
          </a:p>
          <a:p>
            <a:r>
              <a:rPr lang="id-ID" dirty="0" smtClean="0"/>
              <a:t>Nama 		: Tn. R </a:t>
            </a:r>
            <a:endParaRPr lang="en-US" dirty="0" smtClean="0"/>
          </a:p>
          <a:p>
            <a:r>
              <a:rPr lang="id-ID" dirty="0" smtClean="0"/>
              <a:t>Umur		: 24 tahun </a:t>
            </a:r>
            <a:endParaRPr lang="en-US" dirty="0" smtClean="0"/>
          </a:p>
          <a:p>
            <a:r>
              <a:rPr lang="id-ID" dirty="0" smtClean="0"/>
              <a:t>Jenis kelamin 	:Laki-laki </a:t>
            </a:r>
            <a:endParaRPr lang="en-US" dirty="0" smtClean="0"/>
          </a:p>
          <a:p>
            <a:r>
              <a:rPr lang="id-ID" dirty="0" smtClean="0"/>
              <a:t>Pendidikan 	</a:t>
            </a:r>
            <a:r>
              <a:rPr lang="en-US" dirty="0" smtClean="0"/>
              <a:t>	</a:t>
            </a:r>
            <a:r>
              <a:rPr lang="id-ID" dirty="0" smtClean="0"/>
              <a:t>: SMA </a:t>
            </a:r>
            <a:endParaRPr lang="en-US" dirty="0" smtClean="0"/>
          </a:p>
          <a:p>
            <a:r>
              <a:rPr lang="id-ID" dirty="0" smtClean="0"/>
              <a:t>Pekerjaan 	</a:t>
            </a:r>
            <a:r>
              <a:rPr lang="en-US" dirty="0" smtClean="0"/>
              <a:t>	</a:t>
            </a:r>
            <a:r>
              <a:rPr lang="id-ID" dirty="0" smtClean="0"/>
              <a:t>:Swasta (Buruh pabrik) </a:t>
            </a:r>
            <a:endParaRPr lang="en-US" dirty="0" smtClean="0"/>
          </a:p>
          <a:p>
            <a:r>
              <a:rPr lang="id-ID" dirty="0" smtClean="0"/>
              <a:t>Alamat 		:Kerten 1/1 Cakungan Banyudono Boyolali. </a:t>
            </a:r>
            <a:endParaRPr lang="en-US" dirty="0" smtClean="0"/>
          </a:p>
          <a:p>
            <a:r>
              <a:rPr lang="id-ID" dirty="0" smtClean="0"/>
              <a:t>Hubungan dengan pasien: Suami </a:t>
            </a:r>
            <a:endParaRPr lang="en-US" dirty="0" smtClean="0"/>
          </a:p>
          <a:p>
            <a:pPr marL="0" indent="0">
              <a:buNone/>
            </a:pPr>
            <a:endParaRPr lang="en-US" dirty="0" smtClean="0"/>
          </a:p>
          <a:p>
            <a:pPr marL="0" indent="0">
              <a:buNone/>
            </a:pPr>
            <a:r>
              <a:rPr lang="id-ID" dirty="0" smtClean="0"/>
              <a:t>c. Catatan Medis No. RM : 069689 </a:t>
            </a:r>
            <a:endParaRPr lang="en-US" dirty="0" smtClean="0"/>
          </a:p>
          <a:p>
            <a:r>
              <a:rPr lang="id-ID" dirty="0" smtClean="0"/>
              <a:t>Tanggal masuk: 28 April 2013 </a:t>
            </a:r>
            <a:endParaRPr lang="en-US" dirty="0" smtClean="0"/>
          </a:p>
          <a:p>
            <a:r>
              <a:rPr lang="id-ID" dirty="0" smtClean="0"/>
              <a:t>Jam 18.45 </a:t>
            </a:r>
            <a:endParaRPr lang="en-US" dirty="0" smtClean="0"/>
          </a:p>
          <a:p>
            <a:r>
              <a:rPr lang="id-ID" dirty="0" smtClean="0"/>
              <a:t>Ruang : Anyeli</a:t>
            </a:r>
            <a:r>
              <a:rPr lang="en-US" dirty="0" smtClean="0"/>
              <a:t>r</a:t>
            </a:r>
            <a:endParaRPr lang="en-US" dirty="0"/>
          </a:p>
        </p:txBody>
      </p:sp>
    </p:spTree>
    <p:extLst>
      <p:ext uri="{BB962C8B-B14F-4D97-AF65-F5344CB8AC3E}">
        <p14:creationId xmlns:p14="http://schemas.microsoft.com/office/powerpoint/2010/main" xmlns="" val="342125684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7016"/>
            <a:ext cx="10515600" cy="510086"/>
          </a:xfrm>
        </p:spPr>
        <p:txBody>
          <a:bodyPr>
            <a:normAutofit fontScale="90000"/>
          </a:bodyPr>
          <a:lstStyle/>
          <a:p>
            <a:r>
              <a:rPr lang="en-US" dirty="0" smtClean="0"/>
              <a:t>CONTOH PENGKAJIAN </a:t>
            </a:r>
            <a:endParaRPr lang="en-US" dirty="0"/>
          </a:p>
        </p:txBody>
      </p:sp>
      <p:sp>
        <p:nvSpPr>
          <p:cNvPr id="3" name="Content Placeholder 2"/>
          <p:cNvSpPr>
            <a:spLocks noGrp="1"/>
          </p:cNvSpPr>
          <p:nvPr>
            <p:ph idx="1"/>
          </p:nvPr>
        </p:nvSpPr>
        <p:spPr>
          <a:xfrm>
            <a:off x="838200" y="1254039"/>
            <a:ext cx="10515600" cy="5327877"/>
          </a:xfrm>
        </p:spPr>
        <p:txBody>
          <a:bodyPr>
            <a:normAutofit lnSpcReduction="10000"/>
          </a:bodyPr>
          <a:lstStyle/>
          <a:p>
            <a:pPr marL="0" lvl="0" indent="0">
              <a:buNone/>
            </a:pPr>
            <a:r>
              <a:rPr lang="en-US" dirty="0" smtClean="0"/>
              <a:t>A. </a:t>
            </a:r>
            <a:r>
              <a:rPr lang="id-ID" dirty="0" smtClean="0"/>
              <a:t>Pengkajian</a:t>
            </a:r>
            <a:endParaRPr lang="en-US" dirty="0"/>
          </a:p>
          <a:p>
            <a:pPr marL="0" indent="0">
              <a:buNone/>
            </a:pPr>
            <a:r>
              <a:rPr lang="en-US" dirty="0" smtClean="0"/>
              <a:t>1. </a:t>
            </a:r>
            <a:r>
              <a:rPr lang="id-ID" dirty="0" smtClean="0"/>
              <a:t>Riwayat </a:t>
            </a:r>
            <a:r>
              <a:rPr lang="id-ID" dirty="0"/>
              <a:t>Kesehatan </a:t>
            </a:r>
            <a:endParaRPr lang="en-US" dirty="0"/>
          </a:p>
          <a:p>
            <a:r>
              <a:rPr lang="id-ID" dirty="0"/>
              <a:t>Keluhan utama </a:t>
            </a:r>
            <a:endParaRPr lang="en-US" dirty="0"/>
          </a:p>
          <a:p>
            <a:pPr marL="0" indent="0">
              <a:buNone/>
            </a:pPr>
            <a:r>
              <a:rPr lang="id-ID" dirty="0"/>
              <a:t>Pasien mengatakan nyeri pada luka jahitan post partum spontan.</a:t>
            </a:r>
            <a:endParaRPr lang="en-US" dirty="0"/>
          </a:p>
          <a:p>
            <a:r>
              <a:rPr lang="id-ID" dirty="0"/>
              <a:t>P : Nyeri karena tindakan episiotomy pada perineum. </a:t>
            </a:r>
            <a:endParaRPr lang="en-US" dirty="0"/>
          </a:p>
          <a:p>
            <a:r>
              <a:rPr lang="id-ID" dirty="0"/>
              <a:t>Q : Seperti ditusuk-tusuk </a:t>
            </a:r>
            <a:endParaRPr lang="en-US" dirty="0"/>
          </a:p>
          <a:p>
            <a:r>
              <a:rPr lang="id-ID" dirty="0"/>
              <a:t>R : Didaerah perineum </a:t>
            </a:r>
            <a:endParaRPr lang="en-US" dirty="0"/>
          </a:p>
          <a:p>
            <a:r>
              <a:rPr lang="id-ID" dirty="0"/>
              <a:t>S : Skala nyeri 7 </a:t>
            </a:r>
            <a:endParaRPr lang="en-US" dirty="0"/>
          </a:p>
          <a:p>
            <a:r>
              <a:rPr lang="id-ID" dirty="0"/>
              <a:t>T : Nyeri dirasakan saat darah keluar dari jalan lahir dan ketika mengejan, nyeri hilang saat darah tidak keluar, tidak mengejan dan tidak banyak bergerak.</a:t>
            </a:r>
            <a:endParaRPr lang="en-US" dirty="0"/>
          </a:p>
        </p:txBody>
      </p:sp>
    </p:spTree>
    <p:extLst>
      <p:ext uri="{BB962C8B-B14F-4D97-AF65-F5344CB8AC3E}">
        <p14:creationId xmlns:p14="http://schemas.microsoft.com/office/powerpoint/2010/main" xmlns="" val="89789707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751" y="862148"/>
            <a:ext cx="10515600" cy="5158059"/>
          </a:xfrm>
        </p:spPr>
        <p:txBody>
          <a:bodyPr>
            <a:normAutofit/>
          </a:bodyPr>
          <a:lstStyle/>
          <a:p>
            <a:pPr lvl="0"/>
            <a:r>
              <a:rPr lang="id-ID" dirty="0"/>
              <a:t>Riwayat kesehatan sekarang </a:t>
            </a:r>
            <a:endParaRPr lang="en-US" dirty="0"/>
          </a:p>
          <a:p>
            <a:pPr marL="0" indent="0">
              <a:buNone/>
            </a:pPr>
            <a:r>
              <a:rPr lang="id-ID" dirty="0"/>
              <a:t>Pasien datang ke IGD hari minggu tanggal 28 April 2013 jam 18.30 diantar suami dan ibunya dengan G1P0A0 hamil 36 minggu, kenceng-kenceng mulai jam 10.35 sampai jam 13.45 dan sudah keluar lendir darah.  </a:t>
            </a:r>
            <a:endParaRPr lang="en-US" dirty="0"/>
          </a:p>
          <a:p>
            <a:pPr lvl="0"/>
            <a:r>
              <a:rPr lang="id-ID" dirty="0"/>
              <a:t>Riwayat kesehatan dahulu </a:t>
            </a:r>
            <a:endParaRPr lang="en-US" dirty="0" smtClean="0"/>
          </a:p>
          <a:p>
            <a:pPr marL="0" lvl="0" indent="0">
              <a:buNone/>
            </a:pPr>
            <a:r>
              <a:rPr lang="id-ID" dirty="0" smtClean="0"/>
              <a:t>Pasien </a:t>
            </a:r>
            <a:r>
              <a:rPr lang="id-ID" dirty="0"/>
              <a:t>menyatakan belum pernah mondok di rumah sakit. Pernah mengalami sakit panas tetapi hanya dirawat dirumah. </a:t>
            </a:r>
            <a:endParaRPr lang="en-US" dirty="0"/>
          </a:p>
          <a:p>
            <a:pPr lvl="0"/>
            <a:r>
              <a:rPr lang="id-ID" dirty="0"/>
              <a:t> Riwayat kesehatan keluarga </a:t>
            </a:r>
            <a:endParaRPr lang="en-US" dirty="0" smtClean="0"/>
          </a:p>
          <a:p>
            <a:pPr marL="0" lvl="0" indent="0">
              <a:buNone/>
            </a:pPr>
            <a:r>
              <a:rPr lang="id-ID" dirty="0" smtClean="0"/>
              <a:t>Pasien </a:t>
            </a:r>
            <a:r>
              <a:rPr lang="id-ID" dirty="0"/>
              <a:t>mengatakan tidak ada keluarga yang mempunyai penyakit keturunan. </a:t>
            </a:r>
            <a:endParaRPr lang="en-US" dirty="0"/>
          </a:p>
        </p:txBody>
      </p:sp>
    </p:spTree>
    <p:extLst>
      <p:ext uri="{BB962C8B-B14F-4D97-AF65-F5344CB8AC3E}">
        <p14:creationId xmlns:p14="http://schemas.microsoft.com/office/powerpoint/2010/main" xmlns="" val="410713539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257" y="689158"/>
            <a:ext cx="10515600" cy="5816146"/>
          </a:xfrm>
        </p:spPr>
        <p:txBody>
          <a:bodyPr/>
          <a:lstStyle/>
          <a:p>
            <a:pPr marL="0" lvl="0" indent="0">
              <a:buNone/>
            </a:pPr>
            <a:r>
              <a:rPr lang="en-US" dirty="0"/>
              <a:t> </a:t>
            </a:r>
            <a:r>
              <a:rPr lang="id-ID" dirty="0"/>
              <a:t>Riwayat kesehatan obstetric </a:t>
            </a:r>
            <a:endParaRPr lang="en-US" dirty="0"/>
          </a:p>
          <a:p>
            <a:r>
              <a:rPr lang="id-ID" dirty="0"/>
              <a:t>Menarche : 13 tahun </a:t>
            </a:r>
            <a:endParaRPr lang="en-US" dirty="0"/>
          </a:p>
          <a:p>
            <a:r>
              <a:rPr lang="id-ID" dirty="0"/>
              <a:t>Siklus haid : 30 hari</a:t>
            </a:r>
            <a:endParaRPr lang="en-US" dirty="0"/>
          </a:p>
          <a:p>
            <a:r>
              <a:rPr lang="id-ID" dirty="0"/>
              <a:t>Lama haid : 7 hari </a:t>
            </a:r>
            <a:endParaRPr lang="en-US" dirty="0"/>
          </a:p>
          <a:p>
            <a:r>
              <a:rPr lang="id-ID" dirty="0"/>
              <a:t>HPHT : 22 Agustus 2012 </a:t>
            </a:r>
            <a:endParaRPr lang="en-US" dirty="0"/>
          </a:p>
          <a:p>
            <a:r>
              <a:rPr lang="id-ID" dirty="0"/>
              <a:t>HPL : 20 Mei 2013 </a:t>
            </a:r>
            <a:endParaRPr lang="en-US" dirty="0"/>
          </a:p>
          <a:p>
            <a:r>
              <a:rPr lang="id-ID" dirty="0"/>
              <a:t>Riwayat KB : Pasien belum pernah mengguanakan KB.</a:t>
            </a:r>
            <a:endParaRPr lang="en-US" dirty="0"/>
          </a:p>
          <a:p>
            <a:pPr marL="0" indent="0">
              <a:buNone/>
            </a:pPr>
            <a:endParaRPr lang="en-US" dirty="0"/>
          </a:p>
        </p:txBody>
      </p:sp>
    </p:spTree>
    <p:extLst>
      <p:ext uri="{BB962C8B-B14F-4D97-AF65-F5344CB8AC3E}">
        <p14:creationId xmlns:p14="http://schemas.microsoft.com/office/powerpoint/2010/main" xmlns="" val="47289153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2050</Words>
  <Application>Microsoft Office PowerPoint</Application>
  <PresentationFormat>Custom</PresentationFormat>
  <Paragraphs>203</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A. PENGKAJIAN POST PARTUM </vt:lpstr>
      <vt:lpstr>CONTOH RESUM KEPERAWATAN </vt:lpstr>
      <vt:lpstr>Slide 6</vt:lpstr>
      <vt:lpstr>CONTOH PENGKAJIAN </vt:lpstr>
      <vt:lpstr>Slide 8</vt:lpstr>
      <vt:lpstr>Slide 9</vt:lpstr>
      <vt:lpstr>RIWAYAT KEHAMILAN</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POST PARTUM BLUES</vt:lpstr>
      <vt:lpstr>Slide 27</vt:lpstr>
      <vt:lpstr>Slide 28</vt:lpstr>
      <vt:lpstr>Slide 29</vt:lpstr>
      <vt:lpstr>Slide 30</vt:lpstr>
      <vt:lpstr>Slide 31</vt:lpstr>
      <vt:lpstr>Nutrisi Ibu Post Partum </vt:lpstr>
      <vt:lpstr>Ibu nifas dianjurkan untuk memenuhi kebutuhan akan gizi sebagai berikut:</vt:lpstr>
      <vt:lpstr>Zat-zat yang dibutuhkan ibu pasca persalinan antara lain:</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dc:creator>
  <cp:lastModifiedBy>diah ramdan saputri</cp:lastModifiedBy>
  <cp:revision>13</cp:revision>
  <dcterms:created xsi:type="dcterms:W3CDTF">2018-09-14T16:26:26Z</dcterms:created>
  <dcterms:modified xsi:type="dcterms:W3CDTF">2018-09-15T02:10:10Z</dcterms:modified>
</cp:coreProperties>
</file>