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2" r:id="rId9"/>
    <p:sldId id="268" r:id="rId10"/>
    <p:sldId id="265" r:id="rId11"/>
    <p:sldId id="266" r:id="rId12"/>
    <p:sldId id="267" r:id="rId13"/>
    <p:sldId id="269" r:id="rId14"/>
    <p:sldId id="270" r:id="rId15"/>
    <p:sldId id="271" r:id="rId16"/>
    <p:sldId id="272"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86315AE-5E11-4A5E-8AA7-12D01D003D2F}" type="datetimeFigureOut">
              <a:rPr lang="id-ID" smtClean="0"/>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286692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6315AE-5E11-4A5E-8AA7-12D01D003D2F}" type="datetimeFigureOut">
              <a:rPr lang="id-ID" smtClean="0"/>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304792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6315AE-5E11-4A5E-8AA7-12D01D003D2F}" type="datetimeFigureOut">
              <a:rPr lang="id-ID" smtClean="0"/>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181573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6315AE-5E11-4A5E-8AA7-12D01D003D2F}" type="datetimeFigureOut">
              <a:rPr lang="id-ID" smtClean="0"/>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422746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315AE-5E11-4A5E-8AA7-12D01D003D2F}" type="datetimeFigureOut">
              <a:rPr lang="id-ID" smtClean="0"/>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2685072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86315AE-5E11-4A5E-8AA7-12D01D003D2F}" type="datetimeFigureOut">
              <a:rPr lang="id-ID" smtClean="0"/>
              <a:t>01/10/2018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404152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86315AE-5E11-4A5E-8AA7-12D01D003D2F}" type="datetimeFigureOut">
              <a:rPr lang="id-ID" smtClean="0"/>
              <a:t>01/10/2018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2245048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86315AE-5E11-4A5E-8AA7-12D01D003D2F}" type="datetimeFigureOut">
              <a:rPr lang="id-ID" smtClean="0"/>
              <a:t>01/10/2018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1551195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315AE-5E11-4A5E-8AA7-12D01D003D2F}" type="datetimeFigureOut">
              <a:rPr lang="id-ID" smtClean="0"/>
              <a:t>01/10/2018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27670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315AE-5E11-4A5E-8AA7-12D01D003D2F}" type="datetimeFigureOut">
              <a:rPr lang="id-ID" smtClean="0"/>
              <a:t>01/10/2018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154667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315AE-5E11-4A5E-8AA7-12D01D003D2F}" type="datetimeFigureOut">
              <a:rPr lang="id-ID" smtClean="0"/>
              <a:t>01/10/2018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92BFCA-B9BB-4656-94E1-7671AB395B0C}" type="slidenum">
              <a:rPr lang="id-ID" smtClean="0"/>
              <a:t>‹#›</a:t>
            </a:fld>
            <a:endParaRPr lang="id-ID"/>
          </a:p>
        </p:txBody>
      </p:sp>
    </p:spTree>
    <p:extLst>
      <p:ext uri="{BB962C8B-B14F-4D97-AF65-F5344CB8AC3E}">
        <p14:creationId xmlns:p14="http://schemas.microsoft.com/office/powerpoint/2010/main" val="117446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315AE-5E11-4A5E-8AA7-12D01D003D2F}" type="datetimeFigureOut">
              <a:rPr lang="id-ID" smtClean="0"/>
              <a:t>01/10/2018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2BFCA-B9BB-4656-94E1-7671AB395B0C}" type="slidenum">
              <a:rPr lang="id-ID" smtClean="0"/>
              <a:t>‹#›</a:t>
            </a:fld>
            <a:endParaRPr lang="id-ID"/>
          </a:p>
        </p:txBody>
      </p:sp>
    </p:spTree>
    <p:extLst>
      <p:ext uri="{BB962C8B-B14F-4D97-AF65-F5344CB8AC3E}">
        <p14:creationId xmlns:p14="http://schemas.microsoft.com/office/powerpoint/2010/main" val="1870049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dirty="0"/>
          </a:p>
        </p:txBody>
      </p:sp>
      <p:sp>
        <p:nvSpPr>
          <p:cNvPr id="3" name="Subtitle 2"/>
          <p:cNvSpPr>
            <a:spLocks noGrp="1"/>
          </p:cNvSpPr>
          <p:nvPr>
            <p:ph type="subTitle" idx="1"/>
          </p:nvPr>
        </p:nvSpPr>
        <p:spPr/>
        <p:txBody>
          <a:bodyPr/>
          <a:lstStyle/>
          <a:p>
            <a:endParaRPr lang="id-ID" dirty="0"/>
          </a:p>
        </p:txBody>
      </p:sp>
      <p:pic>
        <p:nvPicPr>
          <p:cNvPr id="4" name="Picture 2" descr="C:\Users\arsil\Desktop\Smartcreative.jpg"/>
          <p:cNvPicPr>
            <a:picLocks noChangeAspect="1" noChangeArrowheads="1"/>
          </p:cNvPicPr>
          <p:nvPr/>
        </p:nvPicPr>
        <p:blipFill>
          <a:blip r:embed="rId2" cstate="print">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915816" y="3437731"/>
            <a:ext cx="5917921" cy="2246769"/>
          </a:xfrm>
          <a:prstGeom prst="rect">
            <a:avLst/>
          </a:prstGeom>
          <a:noFill/>
        </p:spPr>
        <p:txBody>
          <a:bodyPr wrap="square" rtlCol="0">
            <a:spAutoFit/>
          </a:bodyPr>
          <a:lstStyle/>
          <a:p>
            <a:pPr algn="ctr"/>
            <a:r>
              <a:rPr lang="id-ID" sz="2000" b="1" dirty="0" smtClean="0">
                <a:latin typeface="Baskerville Old Face" pitchFamily="18" charset="0"/>
              </a:rPr>
              <a:t>Pemeriksaan fisik, nutrisi, dan </a:t>
            </a:r>
          </a:p>
          <a:p>
            <a:pPr algn="ctr"/>
            <a:r>
              <a:rPr lang="id-ID" sz="2000" b="1" dirty="0" smtClean="0">
                <a:latin typeface="Baskerville Old Face" pitchFamily="18" charset="0"/>
              </a:rPr>
              <a:t>kelainan-kelainan pada ibu hamil</a:t>
            </a:r>
          </a:p>
          <a:p>
            <a:pPr algn="ctr"/>
            <a:r>
              <a:rPr lang="id-ID" sz="2000" b="1" dirty="0" smtClean="0">
                <a:latin typeface="Baskerville Old Face" pitchFamily="18" charset="0"/>
              </a:rPr>
              <a:t>Pertemuan ke-6_keperawatan maternitas_2018</a:t>
            </a:r>
          </a:p>
          <a:p>
            <a:pPr algn="ctr"/>
            <a:r>
              <a:rPr lang="id-ID" sz="2000" b="1" dirty="0" smtClean="0">
                <a:latin typeface="Baskerville Old Face" pitchFamily="18" charset="0"/>
              </a:rPr>
              <a:t>Ety Nurhayati,S.Kp., Ns.Sp.Kep.Mat</a:t>
            </a:r>
          </a:p>
          <a:p>
            <a:pPr algn="ctr"/>
            <a:endParaRPr lang="id-ID" sz="2000" b="1" dirty="0" smtClean="0">
              <a:latin typeface="Baskerville Old Face" pitchFamily="18" charset="0"/>
            </a:endParaRPr>
          </a:p>
          <a:p>
            <a:pPr algn="ctr"/>
            <a:endParaRPr lang="id-ID" sz="2000" b="1" dirty="0" smtClean="0">
              <a:latin typeface="Baskerville Old Face" pitchFamily="18" charset="0"/>
            </a:endParaRPr>
          </a:p>
          <a:p>
            <a:pPr algn="ctr"/>
            <a:endParaRPr lang="id-ID" sz="2000" b="1" dirty="0">
              <a:latin typeface="Baskerville Old Face" pitchFamily="18" charset="0"/>
            </a:endParaRPr>
          </a:p>
        </p:txBody>
      </p:sp>
    </p:spTree>
    <p:extLst>
      <p:ext uri="{BB962C8B-B14F-4D97-AF65-F5344CB8AC3E}">
        <p14:creationId xmlns:p14="http://schemas.microsoft.com/office/powerpoint/2010/main" val="2039160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95536" y="1268760"/>
            <a:ext cx="8229600" cy="4569371"/>
          </a:xfrm>
        </p:spPr>
        <p:txBody>
          <a:bodyPr>
            <a:noAutofit/>
          </a:bodyPr>
          <a:lstStyle/>
          <a:p>
            <a:pPr marL="514350" lvl="0" indent="-514350">
              <a:buFont typeface="+mj-lt"/>
              <a:buAutoNum type="arabicPeriod"/>
            </a:pPr>
            <a:r>
              <a:rPr lang="id-ID" sz="2400" dirty="0"/>
              <a:t>Pemilihan dan Penggunaan Alat Kontrasepsi</a:t>
            </a:r>
          </a:p>
          <a:p>
            <a:pPr marL="0" indent="0">
              <a:buNone/>
            </a:pPr>
            <a:r>
              <a:rPr lang="id-ID" sz="2400" dirty="0" smtClean="0"/>
              <a:t>	Faktor </a:t>
            </a:r>
            <a:r>
              <a:rPr lang="id-ID" sz="2400" dirty="0"/>
              <a:t>penting dalam upaya program keluarga berencana adalah pemilihan alat kontrasepsi yang tepat. Pemilihan kontrasepsi berdasarkan efektivitasnya dikategorikan menjadi dua pilihan metode kontrasepsi seperti suntik, pil, dan kondom yang termasuk dalam katagori non metode kontrasepsi jangka panjang (non MKJP) dan katagori metode kontrasepsi jangka panjang (MJKP) seperti IUD, </a:t>
            </a:r>
            <a:r>
              <a:rPr lang="id-ID" sz="2400" dirty="0" smtClean="0"/>
              <a:t>implant</a:t>
            </a:r>
          </a:p>
          <a:p>
            <a:pPr marL="514350" lvl="0" indent="-514350">
              <a:buFont typeface="+mj-lt"/>
              <a:buAutoNum type="arabicPeriod" startAt="2"/>
            </a:pPr>
            <a:r>
              <a:rPr lang="id-ID" sz="2400" dirty="0"/>
              <a:t>Tujuan Umum</a:t>
            </a:r>
          </a:p>
          <a:p>
            <a:pPr marL="0" indent="0">
              <a:buNone/>
            </a:pPr>
            <a:r>
              <a:rPr lang="id-ID" sz="2400" dirty="0" smtClean="0"/>
              <a:t>	Pemberian </a:t>
            </a:r>
            <a:r>
              <a:rPr lang="id-ID" sz="2400" dirty="0"/>
              <a:t>dukungan dan pemantapan penerimaan gagasan keluarga </a:t>
            </a:r>
            <a:r>
              <a:rPr lang="id-ID" sz="2400" dirty="0" smtClean="0"/>
              <a:t>berencana </a:t>
            </a:r>
            <a:r>
              <a:rPr lang="id-ID" sz="2400" dirty="0"/>
              <a:t>yaitu dihayatinya nama keluarga kecil bahagia dan sejahtera  (Hartanto, 2007).</a:t>
            </a:r>
          </a:p>
          <a:p>
            <a:pPr marL="0" indent="0">
              <a:buNone/>
            </a:pPr>
            <a:endParaRPr lang="id-ID" sz="2400" dirty="0"/>
          </a:p>
        </p:txBody>
      </p:sp>
      <p:sp>
        <p:nvSpPr>
          <p:cNvPr id="4" name="TextBox 3"/>
          <p:cNvSpPr txBox="1"/>
          <p:nvPr/>
        </p:nvSpPr>
        <p:spPr>
          <a:xfrm>
            <a:off x="171841" y="620688"/>
            <a:ext cx="7762106" cy="954107"/>
          </a:xfrm>
          <a:prstGeom prst="rect">
            <a:avLst/>
          </a:prstGeom>
          <a:noFill/>
        </p:spPr>
        <p:txBody>
          <a:bodyPr wrap="square" rtlCol="0">
            <a:spAutoFit/>
          </a:bodyPr>
          <a:lstStyle/>
          <a:p>
            <a:pPr lvl="0" algn="ctr"/>
            <a:r>
              <a:rPr lang="id-ID" sz="2800" b="1" dirty="0">
                <a:latin typeface="Baskerville Old Face" pitchFamily="18" charset="0"/>
              </a:rPr>
              <a:t>Pemilihan KB yang sesuai dan Tujuan Program KB</a:t>
            </a:r>
            <a:endParaRPr lang="id-ID" sz="2800" dirty="0">
              <a:latin typeface="Baskerville Old Face" pitchFamily="18" charset="0"/>
            </a:endParaRPr>
          </a:p>
          <a:p>
            <a:pPr algn="ctr"/>
            <a:endParaRPr lang="id-ID" sz="2800" dirty="0">
              <a:latin typeface="Baskerville Old Face" pitchFamily="18" charset="0"/>
            </a:endParaRPr>
          </a:p>
        </p:txBody>
      </p:sp>
    </p:spTree>
    <p:extLst>
      <p:ext uri="{BB962C8B-B14F-4D97-AF65-F5344CB8AC3E}">
        <p14:creationId xmlns:p14="http://schemas.microsoft.com/office/powerpoint/2010/main" val="1001866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692696"/>
            <a:ext cx="8229600" cy="5390059"/>
          </a:xfrm>
        </p:spPr>
        <p:txBody>
          <a:bodyPr>
            <a:noAutofit/>
          </a:bodyPr>
          <a:lstStyle/>
          <a:p>
            <a:pPr marL="514350" lvl="0" indent="-514350">
              <a:buFont typeface="+mj-lt"/>
              <a:buAutoNum type="arabicPeriod" startAt="3"/>
            </a:pPr>
            <a:r>
              <a:rPr lang="id-ID" sz="2000" dirty="0" smtClean="0">
                <a:latin typeface="Baskerville Old Face" pitchFamily="18" charset="0"/>
              </a:rPr>
              <a:t>Tujuan Pokok</a:t>
            </a:r>
          </a:p>
          <a:p>
            <a:pPr marL="0" indent="0">
              <a:buNone/>
            </a:pPr>
            <a:r>
              <a:rPr lang="id-ID" sz="2000" dirty="0" smtClean="0">
                <a:latin typeface="Baskerville Old Face" pitchFamily="18" charset="0"/>
              </a:rPr>
              <a:t>	Penurunan angka kelahiran yang bermakna guna mencapai tujuan tersebut maka ditempuh kebijaksanaan dengan mengkategorikan 3 fase untuk mencapai sasaran. Menurut Hartono (2007), yaitu :</a:t>
            </a:r>
          </a:p>
          <a:p>
            <a:pPr marL="914400" lvl="1" indent="-514350">
              <a:buFont typeface="+mj-lt"/>
              <a:buAutoNum type="alphaLcPeriod"/>
            </a:pPr>
            <a:r>
              <a:rPr lang="id-ID" sz="2000" dirty="0">
                <a:latin typeface="Baskerville Old Face" pitchFamily="18" charset="0"/>
              </a:rPr>
              <a:t>Fase menunda kehamilan dianjurkan bagi Pasangan Usia Subur (PUS) dengan usia istri kurang dari 20 tahun dengan alasan :</a:t>
            </a:r>
          </a:p>
          <a:p>
            <a:pPr marL="1257300" lvl="2" indent="-457200">
              <a:buFont typeface="+mj-lt"/>
              <a:buAutoNum type="arabicParenR"/>
            </a:pPr>
            <a:r>
              <a:rPr lang="id-ID" sz="2000" dirty="0" smtClean="0">
                <a:latin typeface="Baskerville Old Face" pitchFamily="18" charset="0"/>
              </a:rPr>
              <a:t>Umur </a:t>
            </a:r>
            <a:r>
              <a:rPr lang="id-ID" sz="2000" dirty="0">
                <a:latin typeface="Baskerville Old Face" pitchFamily="18" charset="0"/>
              </a:rPr>
              <a:t>di bawah 20 tahun adalah usia yang sebaiknya </a:t>
            </a:r>
            <a:r>
              <a:rPr lang="id-ID" sz="2000" dirty="0" smtClean="0">
                <a:latin typeface="Baskerville Old Face" pitchFamily="18" charset="0"/>
              </a:rPr>
              <a:t>tidak 	mempunyai </a:t>
            </a:r>
            <a:r>
              <a:rPr lang="id-ID" sz="2000" dirty="0">
                <a:latin typeface="Baskerville Old Face" pitchFamily="18" charset="0"/>
              </a:rPr>
              <a:t>anak terlebih dahulu untuk berbagai </a:t>
            </a:r>
            <a:r>
              <a:rPr lang="id-ID" sz="2000" dirty="0" smtClean="0">
                <a:latin typeface="Baskerville Old Face" pitchFamily="18" charset="0"/>
              </a:rPr>
              <a:t>alasan. </a:t>
            </a:r>
          </a:p>
          <a:p>
            <a:pPr marL="1257300" lvl="2" indent="-457200">
              <a:buFont typeface="+mj-lt"/>
              <a:buAutoNum type="arabicParenR"/>
            </a:pPr>
            <a:r>
              <a:rPr lang="id-ID" sz="2000" dirty="0" smtClean="0">
                <a:latin typeface="Baskerville Old Face" pitchFamily="18" charset="0"/>
              </a:rPr>
              <a:t>Penggunaan </a:t>
            </a:r>
            <a:r>
              <a:rPr lang="id-ID" sz="2000" dirty="0">
                <a:latin typeface="Baskerville Old Face" pitchFamily="18" charset="0"/>
              </a:rPr>
              <a:t>kondom kurang menguntungkan karena pasangan </a:t>
            </a:r>
            <a:r>
              <a:rPr lang="id-ID" sz="2000" dirty="0" smtClean="0">
                <a:latin typeface="Baskerville Old Face" pitchFamily="18" charset="0"/>
              </a:rPr>
              <a:t>	muda 	masih </a:t>
            </a:r>
            <a:r>
              <a:rPr lang="id-ID" sz="2000" dirty="0">
                <a:latin typeface="Baskerville Old Face" pitchFamily="18" charset="0"/>
              </a:rPr>
              <a:t>mempunyai frekuensi senggama yang </a:t>
            </a:r>
            <a:r>
              <a:rPr lang="id-ID" sz="2000" dirty="0" smtClean="0">
                <a:latin typeface="Baskerville Old Face" pitchFamily="18" charset="0"/>
              </a:rPr>
              <a:t>	tinggi 	sehingga </a:t>
            </a:r>
            <a:r>
              <a:rPr lang="id-ID" sz="2000" dirty="0">
                <a:latin typeface="Baskerville Old Face" pitchFamily="18" charset="0"/>
              </a:rPr>
              <a:t>angka </a:t>
            </a:r>
            <a:r>
              <a:rPr lang="id-ID" sz="2000" dirty="0" smtClean="0">
                <a:latin typeface="Baskerville Old Face" pitchFamily="18" charset="0"/>
              </a:rPr>
              <a:t>	kegagalan tinggi. Prioritas penggunaan 	kontrasepsi </a:t>
            </a:r>
            <a:r>
              <a:rPr lang="id-ID" sz="2000" dirty="0">
                <a:latin typeface="Baskerville Old Face" pitchFamily="18" charset="0"/>
              </a:rPr>
              <a:t>Pil Oral, </a:t>
            </a:r>
            <a:r>
              <a:rPr lang="id-ID" sz="2000" dirty="0" smtClean="0">
                <a:latin typeface="Baskerville Old Face" pitchFamily="18" charset="0"/>
              </a:rPr>
              <a:t>	karena </a:t>
            </a:r>
            <a:r>
              <a:rPr lang="id-ID" sz="2000" dirty="0">
                <a:latin typeface="Baskerville Old Face" pitchFamily="18" charset="0"/>
              </a:rPr>
              <a:t>akseptor masih muda.</a:t>
            </a:r>
          </a:p>
          <a:p>
            <a:pPr marL="0" lvl="0" indent="0">
              <a:buNone/>
            </a:pPr>
            <a:r>
              <a:rPr lang="id-ID" sz="2000" dirty="0" smtClean="0">
                <a:latin typeface="Baskerville Old Face" pitchFamily="18" charset="0"/>
              </a:rPr>
              <a:t>		Kontrasepsi </a:t>
            </a:r>
            <a:r>
              <a:rPr lang="id-ID" sz="2000" dirty="0">
                <a:latin typeface="Baskerville Old Face" pitchFamily="18" charset="0"/>
              </a:rPr>
              <a:t>yang cocok untuk </a:t>
            </a:r>
            <a:r>
              <a:rPr lang="id-ID" sz="2000" dirty="0" smtClean="0">
                <a:latin typeface="Baskerville Old Face" pitchFamily="18" charset="0"/>
              </a:rPr>
              <a:t>	menunda </a:t>
            </a:r>
            <a:r>
              <a:rPr lang="id-ID" sz="2000" dirty="0">
                <a:latin typeface="Baskerville Old Face" pitchFamily="18" charset="0"/>
              </a:rPr>
              <a:t>atau </a:t>
            </a:r>
            <a:r>
              <a:rPr lang="id-ID" sz="2000" dirty="0" smtClean="0">
                <a:latin typeface="Baskerville Old Face" pitchFamily="18" charset="0"/>
              </a:rPr>
              <a:t>mencegah 		kehamilan </a:t>
            </a:r>
            <a:r>
              <a:rPr lang="id-ID" sz="2000" dirty="0">
                <a:latin typeface="Baskerville Old Face" pitchFamily="18" charset="0"/>
              </a:rPr>
              <a:t>adalah, pil, IUD, </a:t>
            </a:r>
            <a:r>
              <a:rPr lang="id-ID" sz="2000" dirty="0" smtClean="0">
                <a:latin typeface="Baskerville Old Face" pitchFamily="18" charset="0"/>
              </a:rPr>
              <a:t>cara 	sederhana</a:t>
            </a:r>
            <a:r>
              <a:rPr lang="id-ID" sz="2000" dirty="0">
                <a:latin typeface="Baskerville Old Face" pitchFamily="18" charset="0"/>
              </a:rPr>
              <a:t>.</a:t>
            </a:r>
          </a:p>
          <a:p>
            <a:pPr marL="0" indent="0">
              <a:buNone/>
            </a:pPr>
            <a:endParaRPr lang="id-ID" sz="2000" dirty="0" smtClean="0">
              <a:latin typeface="Baskerville Old Face" pitchFamily="18" charset="0"/>
            </a:endParaRPr>
          </a:p>
          <a:p>
            <a:endParaRPr lang="id-ID" sz="2000" dirty="0">
              <a:latin typeface="Baskerville Old Face" pitchFamily="18" charset="0"/>
            </a:endParaRPr>
          </a:p>
        </p:txBody>
      </p:sp>
    </p:spTree>
    <p:extLst>
      <p:ext uri="{BB962C8B-B14F-4D97-AF65-F5344CB8AC3E}">
        <p14:creationId xmlns:p14="http://schemas.microsoft.com/office/powerpoint/2010/main" val="1001866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764704"/>
            <a:ext cx="8229600" cy="5361459"/>
          </a:xfrm>
        </p:spPr>
        <p:txBody>
          <a:bodyPr>
            <a:noAutofit/>
          </a:bodyPr>
          <a:lstStyle/>
          <a:p>
            <a:pPr marL="514350" lvl="0" indent="-514350">
              <a:buFont typeface="+mj-lt"/>
              <a:buAutoNum type="alphaLcPeriod" startAt="2"/>
            </a:pPr>
            <a:r>
              <a:rPr lang="id-ID" sz="2000" dirty="0">
                <a:latin typeface="Baskerville Old Face" pitchFamily="18" charset="0"/>
              </a:rPr>
              <a:t>Fase menjarangkan atau mengatur kehamilan</a:t>
            </a:r>
          </a:p>
          <a:p>
            <a:pPr marL="0" indent="0">
              <a:buNone/>
            </a:pPr>
            <a:r>
              <a:rPr lang="id-ID" sz="2000" dirty="0" smtClean="0">
                <a:latin typeface="Baskerville Old Face" pitchFamily="18" charset="0"/>
              </a:rPr>
              <a:t>	Periode </a:t>
            </a:r>
            <a:r>
              <a:rPr lang="id-ID" sz="2000" dirty="0">
                <a:latin typeface="Baskerville Old Face" pitchFamily="18" charset="0"/>
              </a:rPr>
              <a:t>usia istri antara 20 – 30 tahun merupakan periode usia </a:t>
            </a:r>
            <a:r>
              <a:rPr lang="id-ID" sz="2000" dirty="0" smtClean="0">
                <a:latin typeface="Baskerville Old Face" pitchFamily="18" charset="0"/>
              </a:rPr>
              <a:t>	paling </a:t>
            </a:r>
            <a:r>
              <a:rPr lang="id-ID" sz="2000" dirty="0">
                <a:latin typeface="Baskerville Old Face" pitchFamily="18" charset="0"/>
              </a:rPr>
              <a:t>baik untuk </a:t>
            </a:r>
            <a:r>
              <a:rPr lang="id-ID" sz="2000" dirty="0" smtClean="0">
                <a:latin typeface="Baskerville Old Face" pitchFamily="18" charset="0"/>
              </a:rPr>
              <a:t>melahirkan. Alasan </a:t>
            </a:r>
            <a:r>
              <a:rPr lang="id-ID" sz="2000" dirty="0">
                <a:latin typeface="Baskerville Old Face" pitchFamily="18" charset="0"/>
              </a:rPr>
              <a:t>menjarangkan kehamilan </a:t>
            </a:r>
            <a:r>
              <a:rPr lang="id-ID" sz="2000" dirty="0" smtClean="0">
                <a:latin typeface="Baskerville Old Face" pitchFamily="18" charset="0"/>
              </a:rPr>
              <a:t>:</a:t>
            </a:r>
            <a:endParaRPr lang="id-ID" sz="2000" dirty="0">
              <a:latin typeface="Baskerville Old Face" pitchFamily="18" charset="0"/>
            </a:endParaRPr>
          </a:p>
          <a:p>
            <a:pPr marL="1314450" lvl="2" indent="-514350">
              <a:buFont typeface="+mj-lt"/>
              <a:buAutoNum type="arabicParenR"/>
            </a:pPr>
            <a:r>
              <a:rPr lang="id-ID" sz="2000" dirty="0">
                <a:latin typeface="Baskerville Old Face" pitchFamily="18" charset="0"/>
              </a:rPr>
              <a:t>Umur antara 20 – 30 tahun merupakan usia terbaik untuk mengandung dan </a:t>
            </a:r>
            <a:r>
              <a:rPr lang="id-ID" sz="2000" dirty="0" smtClean="0">
                <a:latin typeface="Baskerville Old Face" pitchFamily="18" charset="0"/>
              </a:rPr>
              <a:t>melahirkan.</a:t>
            </a:r>
          </a:p>
          <a:p>
            <a:pPr marL="1314450" lvl="2" indent="-514350">
              <a:buFont typeface="+mj-lt"/>
              <a:buAutoNum type="arabicParenR"/>
            </a:pPr>
            <a:r>
              <a:rPr lang="id-ID" sz="2000" dirty="0" smtClean="0">
                <a:latin typeface="Baskerville Old Face" pitchFamily="18" charset="0"/>
              </a:rPr>
              <a:t>Kegagalan </a:t>
            </a:r>
            <a:r>
              <a:rPr lang="id-ID" sz="2000" dirty="0">
                <a:latin typeface="Baskerville Old Face" pitchFamily="18" charset="0"/>
              </a:rPr>
              <a:t>yang menyebakan kehamilan cukup tinggi,  namun disini tidak begitu berbahaya karena yang bersangkutan berada pada usia melahirkan yang </a:t>
            </a:r>
            <a:r>
              <a:rPr lang="id-ID" sz="2000" dirty="0" smtClean="0">
                <a:latin typeface="Baskerville Old Face" pitchFamily="18" charset="0"/>
              </a:rPr>
              <a:t>baik.</a:t>
            </a:r>
          </a:p>
          <a:p>
            <a:pPr marL="1314450" lvl="2" indent="-514350">
              <a:buFont typeface="+mj-lt"/>
              <a:buAutoNum type="arabicParenR"/>
            </a:pPr>
            <a:r>
              <a:rPr lang="id-ID" sz="2000" dirty="0" smtClean="0">
                <a:latin typeface="Baskerville Old Face" pitchFamily="18" charset="0"/>
              </a:rPr>
              <a:t>Segera </a:t>
            </a:r>
            <a:r>
              <a:rPr lang="id-ID" sz="2000" dirty="0">
                <a:latin typeface="Baskerville Old Face" pitchFamily="18" charset="0"/>
              </a:rPr>
              <a:t>setelah melahirkan anak pertama dianjurkan untuk memakai IUD sebagai pilihan utama.</a:t>
            </a:r>
          </a:p>
          <a:p>
            <a:pPr marL="0" lvl="0" indent="0">
              <a:buNone/>
            </a:pPr>
            <a:r>
              <a:rPr lang="id-ID" sz="2000" dirty="0">
                <a:latin typeface="Baskerville Old Face" pitchFamily="18" charset="0"/>
              </a:rPr>
              <a:t>Kontrasepsi yang cocok, meliputi :</a:t>
            </a:r>
          </a:p>
          <a:p>
            <a:pPr lvl="0"/>
            <a:r>
              <a:rPr lang="id-ID" sz="2000" dirty="0">
                <a:latin typeface="Baskerville Old Face" pitchFamily="18" charset="0"/>
              </a:rPr>
              <a:t>Suntik</a:t>
            </a:r>
          </a:p>
          <a:p>
            <a:pPr lvl="0"/>
            <a:r>
              <a:rPr lang="id-ID" sz="2000" dirty="0">
                <a:latin typeface="Baskerville Old Face" pitchFamily="18" charset="0"/>
              </a:rPr>
              <a:t>IUD</a:t>
            </a:r>
          </a:p>
          <a:p>
            <a:pPr lvl="0"/>
            <a:r>
              <a:rPr lang="id-ID" sz="2000" dirty="0">
                <a:latin typeface="Baskerville Old Face" pitchFamily="18" charset="0"/>
              </a:rPr>
              <a:t>Implant</a:t>
            </a:r>
          </a:p>
          <a:p>
            <a:pPr lvl="0"/>
            <a:r>
              <a:rPr lang="id-ID" sz="2000" dirty="0">
                <a:latin typeface="Baskerville Old Face" pitchFamily="18" charset="0"/>
              </a:rPr>
              <a:t>Mini pil</a:t>
            </a:r>
          </a:p>
          <a:p>
            <a:pPr lvl="0"/>
            <a:r>
              <a:rPr lang="id-ID" sz="2000" dirty="0">
                <a:latin typeface="Baskerville Old Face" pitchFamily="18" charset="0"/>
              </a:rPr>
              <a:t>Cara sederhana</a:t>
            </a:r>
          </a:p>
          <a:p>
            <a:endParaRPr lang="id-ID" sz="2000" dirty="0">
              <a:latin typeface="Baskerville Old Face" pitchFamily="18" charset="0"/>
            </a:endParaRPr>
          </a:p>
        </p:txBody>
      </p:sp>
    </p:spTree>
    <p:extLst>
      <p:ext uri="{BB962C8B-B14F-4D97-AF65-F5344CB8AC3E}">
        <p14:creationId xmlns:p14="http://schemas.microsoft.com/office/powerpoint/2010/main" val="1001866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908720"/>
            <a:ext cx="8229600" cy="5217443"/>
          </a:xfrm>
        </p:spPr>
        <p:txBody>
          <a:bodyPr>
            <a:noAutofit/>
          </a:bodyPr>
          <a:lstStyle/>
          <a:p>
            <a:pPr marL="514350" lvl="0" indent="-514350">
              <a:buFont typeface="+mj-lt"/>
              <a:buAutoNum type="alphaLcPeriod" startAt="3"/>
            </a:pPr>
            <a:r>
              <a:rPr lang="id-ID" sz="2000" dirty="0">
                <a:latin typeface="Baskerville Old Face" pitchFamily="18" charset="0"/>
              </a:rPr>
              <a:t>Fase menghentikan atau mengakhiri kesuburan</a:t>
            </a:r>
          </a:p>
          <a:p>
            <a:pPr marL="0" indent="0">
              <a:buNone/>
            </a:pPr>
            <a:r>
              <a:rPr lang="id-ID" sz="2000" dirty="0" smtClean="0">
                <a:latin typeface="Baskerville Old Face" pitchFamily="18" charset="0"/>
              </a:rPr>
              <a:t>	Pada </a:t>
            </a:r>
            <a:r>
              <a:rPr lang="id-ID" sz="2000" dirty="0">
                <a:latin typeface="Baskerville Old Face" pitchFamily="18" charset="0"/>
              </a:rPr>
              <a:t>periode ini usia istri di atas 30 tahun sebaiknya mengakhiri kesuburan setelah mempunyai dua </a:t>
            </a:r>
            <a:r>
              <a:rPr lang="id-ID" sz="2000" dirty="0" smtClean="0">
                <a:latin typeface="Baskerville Old Face" pitchFamily="18" charset="0"/>
              </a:rPr>
              <a:t>anak. Alasan </a:t>
            </a:r>
            <a:r>
              <a:rPr lang="id-ID" sz="2000" dirty="0">
                <a:latin typeface="Baskerville Old Face" pitchFamily="18" charset="0"/>
              </a:rPr>
              <a:t>mengakhiri kesuburan</a:t>
            </a:r>
          </a:p>
          <a:p>
            <a:pPr marL="1314450" lvl="2" indent="-514350">
              <a:buFont typeface="+mj-lt"/>
              <a:buAutoNum type="arabicParenR"/>
            </a:pPr>
            <a:r>
              <a:rPr lang="id-ID" sz="2000" dirty="0">
                <a:latin typeface="Baskerville Old Face" pitchFamily="18" charset="0"/>
              </a:rPr>
              <a:t>Ibu dengan usia di atas 30 tahun dianjurkan untuk tidak hamil karena alasan </a:t>
            </a:r>
            <a:r>
              <a:rPr lang="id-ID" sz="2000" dirty="0" smtClean="0">
                <a:latin typeface="Baskerville Old Face" pitchFamily="18" charset="0"/>
              </a:rPr>
              <a:t>medis.</a:t>
            </a:r>
          </a:p>
          <a:p>
            <a:pPr marL="1314450" lvl="2" indent="-514350">
              <a:buFont typeface="+mj-lt"/>
              <a:buAutoNum type="arabicParenR"/>
            </a:pPr>
            <a:r>
              <a:rPr lang="id-ID" sz="2000" dirty="0" smtClean="0">
                <a:latin typeface="Baskerville Old Face" pitchFamily="18" charset="0"/>
              </a:rPr>
              <a:t>Pil </a:t>
            </a:r>
            <a:r>
              <a:rPr lang="id-ID" sz="2000" dirty="0">
                <a:latin typeface="Baskerville Old Face" pitchFamily="18" charset="0"/>
              </a:rPr>
              <a:t>oral kurang dianjurkan karena usia ibu relatif tua dan kemungkinan timbul akibat </a:t>
            </a:r>
            <a:r>
              <a:rPr lang="id-ID" sz="2000" dirty="0" smtClean="0">
                <a:latin typeface="Baskerville Old Face" pitchFamily="18" charset="0"/>
              </a:rPr>
              <a:t>samping.</a:t>
            </a:r>
          </a:p>
          <a:p>
            <a:pPr marL="1314450" lvl="2" indent="-514350">
              <a:buFont typeface="+mj-lt"/>
              <a:buAutoNum type="arabicParenR"/>
            </a:pPr>
            <a:r>
              <a:rPr lang="id-ID" sz="2000" dirty="0" smtClean="0">
                <a:latin typeface="Baskerville Old Face" pitchFamily="18" charset="0"/>
              </a:rPr>
              <a:t>Pilhan </a:t>
            </a:r>
            <a:r>
              <a:rPr lang="id-ID" sz="2000" dirty="0">
                <a:latin typeface="Baskerville Old Face" pitchFamily="18" charset="0"/>
              </a:rPr>
              <a:t>utama adalah kontrasepsi mantap</a:t>
            </a:r>
            <a:r>
              <a:rPr lang="id-ID" sz="2000" dirty="0" smtClean="0">
                <a:latin typeface="Baskerville Old Face" pitchFamily="18" charset="0"/>
              </a:rPr>
              <a:t>.</a:t>
            </a:r>
            <a:endParaRPr lang="id-ID" sz="2000" dirty="0">
              <a:latin typeface="Baskerville Old Face" pitchFamily="18" charset="0"/>
            </a:endParaRPr>
          </a:p>
          <a:p>
            <a:pPr marL="0" lvl="0" indent="0">
              <a:buNone/>
            </a:pPr>
            <a:r>
              <a:rPr lang="id-ID" sz="2000" dirty="0">
                <a:latin typeface="Baskerville Old Face" pitchFamily="18" charset="0"/>
              </a:rPr>
              <a:t>Kontrasepsi yang cocok meliputi :</a:t>
            </a:r>
          </a:p>
          <a:p>
            <a:pPr lvl="0"/>
            <a:r>
              <a:rPr lang="id-ID" sz="2000" dirty="0">
                <a:latin typeface="Baskerville Old Face" pitchFamily="18" charset="0"/>
              </a:rPr>
              <a:t>Kontrasepsi mantap (tubektomi dan vasektomi)</a:t>
            </a:r>
          </a:p>
          <a:p>
            <a:pPr lvl="0"/>
            <a:r>
              <a:rPr lang="id-ID" sz="2000" dirty="0">
                <a:latin typeface="Baskerville Old Face" pitchFamily="18" charset="0"/>
              </a:rPr>
              <a:t>IUD</a:t>
            </a:r>
          </a:p>
          <a:p>
            <a:pPr lvl="0"/>
            <a:r>
              <a:rPr lang="id-ID" sz="2000" dirty="0">
                <a:latin typeface="Baskerville Old Face" pitchFamily="18" charset="0"/>
              </a:rPr>
              <a:t>Implant</a:t>
            </a:r>
          </a:p>
          <a:p>
            <a:pPr lvl="0"/>
            <a:r>
              <a:rPr lang="id-ID" sz="2000" dirty="0">
                <a:latin typeface="Baskerville Old Face" pitchFamily="18" charset="0"/>
              </a:rPr>
              <a:t>Cara sederhana</a:t>
            </a:r>
          </a:p>
          <a:p>
            <a:pPr lvl="0"/>
            <a:r>
              <a:rPr lang="id-ID" sz="2000" dirty="0">
                <a:latin typeface="Baskerville Old Face" pitchFamily="18" charset="0"/>
              </a:rPr>
              <a:t>Suntik </a:t>
            </a:r>
          </a:p>
          <a:p>
            <a:pPr lvl="0"/>
            <a:r>
              <a:rPr lang="id-ID" sz="2000" dirty="0">
                <a:latin typeface="Baskerville Old Face" pitchFamily="18" charset="0"/>
              </a:rPr>
              <a:t>Pil  </a:t>
            </a:r>
          </a:p>
          <a:p>
            <a:endParaRPr lang="id-ID" sz="2000" dirty="0">
              <a:latin typeface="Baskerville Old Face" pitchFamily="18" charset="0"/>
            </a:endParaRPr>
          </a:p>
        </p:txBody>
      </p:sp>
    </p:spTree>
    <p:extLst>
      <p:ext uri="{BB962C8B-B14F-4D97-AF65-F5344CB8AC3E}">
        <p14:creationId xmlns:p14="http://schemas.microsoft.com/office/powerpoint/2010/main" val="1700585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692696"/>
            <a:ext cx="8229600" cy="5217443"/>
          </a:xfrm>
        </p:spPr>
        <p:txBody>
          <a:bodyPr>
            <a:noAutofit/>
          </a:bodyPr>
          <a:lstStyle/>
          <a:p>
            <a:pPr marL="514350" lvl="0" indent="-514350">
              <a:buFont typeface="+mj-lt"/>
              <a:buAutoNum type="arabicPeriod" startAt="4"/>
            </a:pPr>
            <a:r>
              <a:rPr lang="id-ID" sz="2400" dirty="0">
                <a:latin typeface="Baskerville Old Face" pitchFamily="18" charset="0"/>
              </a:rPr>
              <a:t>Metode Kontrasepsi</a:t>
            </a:r>
          </a:p>
          <a:p>
            <a:pPr marL="0" indent="0">
              <a:buNone/>
            </a:pPr>
            <a:r>
              <a:rPr lang="id-ID" sz="2400" dirty="0" smtClean="0">
                <a:latin typeface="Baskerville Old Face" pitchFamily="18" charset="0"/>
              </a:rPr>
              <a:t>	Menurut </a:t>
            </a:r>
            <a:r>
              <a:rPr lang="id-ID" sz="2400" dirty="0">
                <a:latin typeface="Baskerville Old Face" pitchFamily="18" charset="0"/>
              </a:rPr>
              <a:t>Saifuddin (2010), pembagian cara kontrasepsi yaitu :</a:t>
            </a:r>
          </a:p>
          <a:p>
            <a:pPr marL="1771650" lvl="3" indent="-514350">
              <a:buFont typeface="+mj-lt"/>
              <a:buAutoNum type="alphaLcPeriod"/>
            </a:pPr>
            <a:r>
              <a:rPr lang="id-ID" sz="2400" dirty="0">
                <a:latin typeface="Baskerville Old Face" pitchFamily="18" charset="0"/>
              </a:rPr>
              <a:t>Metode </a:t>
            </a:r>
            <a:r>
              <a:rPr lang="id-ID" sz="2400" i="1" dirty="0">
                <a:latin typeface="Baskerville Old Face" pitchFamily="18" charset="0"/>
              </a:rPr>
              <a:t>amenorea </a:t>
            </a:r>
            <a:r>
              <a:rPr lang="id-ID" sz="2400" dirty="0">
                <a:latin typeface="Baskerville Old Face" pitchFamily="18" charset="0"/>
              </a:rPr>
              <a:t>Laktasi (</a:t>
            </a:r>
            <a:r>
              <a:rPr lang="id-ID" sz="2400" dirty="0" smtClean="0">
                <a:latin typeface="Baskerville Old Face" pitchFamily="18" charset="0"/>
              </a:rPr>
              <a:t>MAL)</a:t>
            </a:r>
          </a:p>
          <a:p>
            <a:pPr marL="1771650" lvl="3" indent="-514350">
              <a:buFont typeface="+mj-lt"/>
              <a:buAutoNum type="alphaLcPeriod"/>
            </a:pPr>
            <a:r>
              <a:rPr lang="id-ID" sz="2400" dirty="0" smtClean="0">
                <a:latin typeface="Baskerville Old Face" pitchFamily="18" charset="0"/>
              </a:rPr>
              <a:t>Metode </a:t>
            </a:r>
            <a:r>
              <a:rPr lang="id-ID" sz="2400" dirty="0">
                <a:latin typeface="Baskerville Old Face" pitchFamily="18" charset="0"/>
              </a:rPr>
              <a:t>keluarga berencana </a:t>
            </a:r>
            <a:r>
              <a:rPr lang="id-ID" sz="2400" dirty="0" smtClean="0">
                <a:latin typeface="Baskerville Old Face" pitchFamily="18" charset="0"/>
              </a:rPr>
              <a:t>alamiah</a:t>
            </a:r>
          </a:p>
          <a:p>
            <a:pPr marL="1771650" lvl="3" indent="-514350">
              <a:buFont typeface="+mj-lt"/>
              <a:buAutoNum type="alphaLcPeriod"/>
            </a:pPr>
            <a:r>
              <a:rPr lang="id-ID" sz="2400" dirty="0" smtClean="0">
                <a:latin typeface="Baskerville Old Face" pitchFamily="18" charset="0"/>
              </a:rPr>
              <a:t>enggama terputus</a:t>
            </a:r>
          </a:p>
          <a:p>
            <a:pPr marL="1771650" lvl="3" indent="-514350">
              <a:buFont typeface="+mj-lt"/>
              <a:buAutoNum type="alphaLcPeriod"/>
            </a:pPr>
            <a:r>
              <a:rPr lang="id-ID" sz="2400" dirty="0" smtClean="0">
                <a:latin typeface="Baskerville Old Face" pitchFamily="18" charset="0"/>
              </a:rPr>
              <a:t>Metode </a:t>
            </a:r>
            <a:r>
              <a:rPr lang="id-ID" sz="2400" dirty="0">
                <a:latin typeface="Baskerville Old Face" pitchFamily="18" charset="0"/>
              </a:rPr>
              <a:t>barrier:</a:t>
            </a:r>
          </a:p>
          <a:p>
            <a:pPr lvl="4"/>
            <a:r>
              <a:rPr lang="id-ID" sz="2400" dirty="0" smtClean="0">
                <a:latin typeface="Baskerville Old Face" pitchFamily="18" charset="0"/>
              </a:rPr>
              <a:t>Kondom</a:t>
            </a:r>
            <a:endParaRPr lang="id-ID" sz="2400" dirty="0">
              <a:latin typeface="Baskerville Old Face" pitchFamily="18" charset="0"/>
            </a:endParaRPr>
          </a:p>
          <a:p>
            <a:pPr lvl="4"/>
            <a:r>
              <a:rPr lang="id-ID" sz="2400" dirty="0">
                <a:latin typeface="Baskerville Old Face" pitchFamily="18" charset="0"/>
              </a:rPr>
              <a:t>Diafragma</a:t>
            </a:r>
          </a:p>
          <a:p>
            <a:pPr lvl="4"/>
            <a:r>
              <a:rPr lang="id-ID" sz="2400" dirty="0">
                <a:latin typeface="Baskerville Old Face" pitchFamily="18" charset="0"/>
              </a:rPr>
              <a:t>Spemisida</a:t>
            </a:r>
          </a:p>
          <a:p>
            <a:pPr marL="1771650" lvl="3" indent="-514350">
              <a:buFont typeface="+mj-lt"/>
              <a:buAutoNum type="alphaLcPeriod"/>
            </a:pPr>
            <a:r>
              <a:rPr lang="id-ID" sz="2400" dirty="0">
                <a:latin typeface="Baskerville Old Face" pitchFamily="18" charset="0"/>
              </a:rPr>
              <a:t>Kontrasepsi kombinasi :</a:t>
            </a:r>
          </a:p>
          <a:p>
            <a:pPr lvl="4"/>
            <a:r>
              <a:rPr lang="id-ID" sz="2400" dirty="0">
                <a:latin typeface="Baskerville Old Face" pitchFamily="18" charset="0"/>
              </a:rPr>
              <a:t>Suntikan kombinasi</a:t>
            </a:r>
          </a:p>
          <a:p>
            <a:pPr lvl="4"/>
            <a:r>
              <a:rPr lang="id-ID" sz="2400" dirty="0">
                <a:latin typeface="Baskerville Old Face" pitchFamily="18" charset="0"/>
              </a:rPr>
              <a:t>Pil kombinasi</a:t>
            </a:r>
          </a:p>
          <a:p>
            <a:endParaRPr lang="id-ID" sz="2400" dirty="0">
              <a:latin typeface="Baskerville Old Face" pitchFamily="18" charset="0"/>
            </a:endParaRPr>
          </a:p>
        </p:txBody>
      </p:sp>
    </p:spTree>
    <p:extLst>
      <p:ext uri="{BB962C8B-B14F-4D97-AF65-F5344CB8AC3E}">
        <p14:creationId xmlns:p14="http://schemas.microsoft.com/office/powerpoint/2010/main" val="1700585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908720"/>
            <a:ext cx="8229600" cy="5217443"/>
          </a:xfrm>
        </p:spPr>
        <p:txBody>
          <a:bodyPr>
            <a:noAutofit/>
          </a:bodyPr>
          <a:lstStyle/>
          <a:p>
            <a:pPr marL="1714500" lvl="3" indent="-457200">
              <a:buFont typeface="+mj-lt"/>
              <a:buAutoNum type="alphaLcPeriod" startAt="6"/>
            </a:pPr>
            <a:r>
              <a:rPr lang="id-ID" sz="2800" dirty="0" smtClean="0">
                <a:latin typeface="Baskerville Old Face" pitchFamily="18" charset="0"/>
              </a:rPr>
              <a:t>Kontrasepsi progestin :</a:t>
            </a:r>
          </a:p>
          <a:p>
            <a:pPr lvl="4"/>
            <a:r>
              <a:rPr lang="id-ID" sz="2800" dirty="0" smtClean="0">
                <a:latin typeface="Baskerville Old Face" pitchFamily="18" charset="0"/>
              </a:rPr>
              <a:t>Kontrasepsi duntikan progestin</a:t>
            </a:r>
          </a:p>
          <a:p>
            <a:pPr lvl="4"/>
            <a:r>
              <a:rPr lang="id-ID" sz="2800" dirty="0" smtClean="0">
                <a:latin typeface="Baskerville Old Face" pitchFamily="18" charset="0"/>
              </a:rPr>
              <a:t>Kontrasepsi pil progestin</a:t>
            </a:r>
          </a:p>
          <a:p>
            <a:pPr lvl="4"/>
            <a:r>
              <a:rPr lang="id-ID" sz="2800" dirty="0" smtClean="0">
                <a:latin typeface="Baskerville Old Face" pitchFamily="18" charset="0"/>
              </a:rPr>
              <a:t>Kontrasepsi implant</a:t>
            </a:r>
          </a:p>
          <a:p>
            <a:pPr lvl="4"/>
            <a:r>
              <a:rPr lang="id-ID" sz="2800" dirty="0" smtClean="0">
                <a:latin typeface="Baskerville Old Face" pitchFamily="18" charset="0"/>
              </a:rPr>
              <a:t>AKDR dengan progestin</a:t>
            </a:r>
          </a:p>
          <a:p>
            <a:pPr marL="2000250" lvl="3" indent="-742950">
              <a:buFont typeface="+mj-lt"/>
              <a:buAutoNum type="alphaLcPeriod" startAt="6"/>
            </a:pPr>
            <a:r>
              <a:rPr lang="id-ID" sz="2800" dirty="0" smtClean="0">
                <a:latin typeface="Baskerville Old Face" pitchFamily="18" charset="0"/>
              </a:rPr>
              <a:t>Alat kontrasepsi dalam rahim (AKDR)</a:t>
            </a:r>
          </a:p>
          <a:p>
            <a:pPr marL="1771650" lvl="3" indent="-514350">
              <a:buFont typeface="+mj-lt"/>
              <a:buAutoNum type="alphaLcPeriod" startAt="6"/>
            </a:pPr>
            <a:r>
              <a:rPr lang="id-ID" sz="2800" dirty="0" smtClean="0">
                <a:latin typeface="Baskerville Old Face" pitchFamily="18" charset="0"/>
              </a:rPr>
              <a:t>Kontrasepsi Mantap</a:t>
            </a:r>
          </a:p>
          <a:p>
            <a:pPr lvl="4"/>
            <a:r>
              <a:rPr lang="id-ID" sz="2800" dirty="0" smtClean="0">
                <a:latin typeface="Baskerville Old Face" pitchFamily="18" charset="0"/>
              </a:rPr>
              <a:t>Tubektomi (sterilisasi </a:t>
            </a:r>
            <a:r>
              <a:rPr lang="id-ID" sz="2800" smtClean="0">
                <a:latin typeface="Baskerville Old Face" pitchFamily="18" charset="0"/>
              </a:rPr>
              <a:t>pada wanita)</a:t>
            </a:r>
          </a:p>
          <a:p>
            <a:pPr lvl="4"/>
            <a:r>
              <a:rPr lang="id-ID" sz="2800" smtClean="0">
                <a:latin typeface="Baskerville Old Face" pitchFamily="18" charset="0"/>
              </a:rPr>
              <a:t>Vasektomi </a:t>
            </a:r>
            <a:r>
              <a:rPr lang="id-ID" sz="2800" dirty="0" smtClean="0">
                <a:latin typeface="Baskerville Old Face" pitchFamily="18" charset="0"/>
              </a:rPr>
              <a:t>(sterilisasi pada pria)</a:t>
            </a:r>
          </a:p>
          <a:p>
            <a:pPr marL="0" indent="0">
              <a:buNone/>
            </a:pPr>
            <a:endParaRPr lang="id-ID" sz="2800" dirty="0" smtClean="0">
              <a:latin typeface="Baskerville Old Face" pitchFamily="18" charset="0"/>
            </a:endParaRPr>
          </a:p>
          <a:p>
            <a:endParaRPr lang="id-ID" sz="2800" dirty="0">
              <a:latin typeface="Baskerville Old Face" pitchFamily="18" charset="0"/>
            </a:endParaRPr>
          </a:p>
        </p:txBody>
      </p:sp>
    </p:spTree>
    <p:extLst>
      <p:ext uri="{BB962C8B-B14F-4D97-AF65-F5344CB8AC3E}">
        <p14:creationId xmlns:p14="http://schemas.microsoft.com/office/powerpoint/2010/main" val="2081408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p>
            <a:endParaRPr lang="id-ID" dirty="0"/>
          </a:p>
        </p:txBody>
      </p:sp>
    </p:spTree>
    <p:extLst>
      <p:ext uri="{BB962C8B-B14F-4D97-AF65-F5344CB8AC3E}">
        <p14:creationId xmlns:p14="http://schemas.microsoft.com/office/powerpoint/2010/main" val="2081408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id-ID" dirty="0" smtClean="0"/>
              <a:t>Keluarga </a:t>
            </a:r>
            <a:r>
              <a:rPr lang="id-ID" dirty="0"/>
              <a:t>berencana (kb) adalah suatu usaha untuk menjarangkan atau </a:t>
            </a:r>
            <a:r>
              <a:rPr lang="id-ID" dirty="0" smtClean="0"/>
              <a:t>merencanakan jumlah </a:t>
            </a:r>
            <a:r>
              <a:rPr lang="id-ID" dirty="0"/>
              <a:t>kelahiran atau jarak kelahiran dengan memakai kontrasepsi (mochtar,2007).</a:t>
            </a:r>
          </a:p>
          <a:p>
            <a:pPr marL="514350" indent="-514350">
              <a:buFont typeface="+mj-lt"/>
              <a:buAutoNum type="arabicPeriod"/>
            </a:pPr>
            <a:r>
              <a:rPr lang="id-ID" dirty="0" smtClean="0"/>
              <a:t>Keluarga </a:t>
            </a:r>
            <a:r>
              <a:rPr lang="id-ID" dirty="0"/>
              <a:t>berencana adalah usaha untuk mengukur jumlah san jarak yang </a:t>
            </a:r>
            <a:r>
              <a:rPr lang="id-ID" dirty="0" smtClean="0"/>
              <a:t>diingkan (Hernawati,2008).</a:t>
            </a:r>
          </a:p>
          <a:p>
            <a:pPr marL="514350" indent="-514350">
              <a:buFont typeface="+mj-lt"/>
              <a:buAutoNum type="arabicPeriod"/>
            </a:pPr>
            <a:r>
              <a:rPr lang="en-US" dirty="0" smtClean="0"/>
              <a:t>KB  </a:t>
            </a:r>
            <a:r>
              <a:rPr lang="en-US" dirty="0" err="1"/>
              <a:t>adalah</a:t>
            </a:r>
            <a:r>
              <a:rPr lang="en-US" dirty="0"/>
              <a:t>   </a:t>
            </a:r>
            <a:r>
              <a:rPr lang="en-US" dirty="0" err="1"/>
              <a:t>suatu</a:t>
            </a:r>
            <a:r>
              <a:rPr lang="en-US" dirty="0"/>
              <a:t>   </a:t>
            </a:r>
            <a:r>
              <a:rPr lang="en-US" dirty="0" err="1"/>
              <a:t>usaha</a:t>
            </a:r>
            <a:r>
              <a:rPr lang="en-US" dirty="0"/>
              <a:t>   </a:t>
            </a:r>
            <a:r>
              <a:rPr lang="en-US" dirty="0" err="1"/>
              <a:t>guna</a:t>
            </a:r>
            <a:r>
              <a:rPr lang="en-US" dirty="0"/>
              <a:t>  </a:t>
            </a:r>
            <a:r>
              <a:rPr lang="en-US" dirty="0" err="1"/>
              <a:t>merencanakan</a:t>
            </a:r>
            <a:r>
              <a:rPr lang="en-US" dirty="0"/>
              <a:t>   </a:t>
            </a:r>
            <a:r>
              <a:rPr lang="en-US" dirty="0" err="1"/>
              <a:t>dan</a:t>
            </a:r>
            <a:r>
              <a:rPr lang="en-US" dirty="0"/>
              <a:t>   </a:t>
            </a:r>
            <a:r>
              <a:rPr lang="en-US" dirty="0" err="1"/>
              <a:t>mengatur</a:t>
            </a:r>
            <a:r>
              <a:rPr lang="en-US" dirty="0"/>
              <a:t>  </a:t>
            </a:r>
            <a:r>
              <a:rPr lang="en-US" dirty="0" err="1"/>
              <a:t>jarak</a:t>
            </a:r>
            <a:r>
              <a:rPr lang="en-US" dirty="0"/>
              <a:t> </a:t>
            </a:r>
            <a:r>
              <a:rPr lang="en-US" dirty="0" err="1"/>
              <a:t>kehamilan</a:t>
            </a:r>
            <a:r>
              <a:rPr lang="en-US" dirty="0"/>
              <a:t> </a:t>
            </a:r>
            <a:r>
              <a:rPr lang="en-US" dirty="0" err="1"/>
              <a:t>sehingga</a:t>
            </a:r>
            <a:r>
              <a:rPr lang="en-US" dirty="0"/>
              <a:t> </a:t>
            </a:r>
            <a:r>
              <a:rPr lang="en-US" dirty="0" err="1"/>
              <a:t>kehamilan</a:t>
            </a:r>
            <a:r>
              <a:rPr lang="en-US" dirty="0"/>
              <a:t> </a:t>
            </a:r>
            <a:r>
              <a:rPr lang="en-US" dirty="0" err="1"/>
              <a:t>dapat</a:t>
            </a:r>
            <a:r>
              <a:rPr lang="en-US" dirty="0"/>
              <a:t> </a:t>
            </a:r>
            <a:r>
              <a:rPr lang="en-US" dirty="0" err="1"/>
              <a:t>dikehendaki</a:t>
            </a:r>
            <a:r>
              <a:rPr lang="en-US" dirty="0"/>
              <a:t> </a:t>
            </a:r>
            <a:r>
              <a:rPr lang="en-US" dirty="0" err="1"/>
              <a:t>pada</a:t>
            </a:r>
            <a:r>
              <a:rPr lang="en-US" dirty="0"/>
              <a:t> </a:t>
            </a:r>
            <a:r>
              <a:rPr lang="en-US" dirty="0" err="1"/>
              <a:t>wakyu</a:t>
            </a:r>
            <a:r>
              <a:rPr lang="en-US" dirty="0"/>
              <a:t> yang </a:t>
            </a:r>
            <a:r>
              <a:rPr lang="en-US" dirty="0" err="1"/>
              <a:t>diinginkan</a:t>
            </a:r>
            <a:r>
              <a:rPr lang="en-US" dirty="0"/>
              <a:t>. (</a:t>
            </a:r>
            <a:r>
              <a:rPr lang="en-US" dirty="0" err="1"/>
              <a:t>Saifuddin</a:t>
            </a:r>
            <a:r>
              <a:rPr lang="en-US" dirty="0"/>
              <a:t>, 200</a:t>
            </a:r>
            <a:r>
              <a:rPr lang="id-ID" dirty="0"/>
              <a:t>8</a:t>
            </a:r>
            <a:r>
              <a:rPr lang="en-US" dirty="0"/>
              <a:t>)</a:t>
            </a:r>
            <a:r>
              <a:rPr lang="id-ID" dirty="0" smtClean="0"/>
              <a:t>.</a:t>
            </a:r>
          </a:p>
          <a:p>
            <a:pPr marL="514350" indent="-514350">
              <a:buFont typeface="+mj-lt"/>
              <a:buAutoNum type="arabicPeriod"/>
            </a:pPr>
            <a:r>
              <a:rPr lang="en-US" dirty="0" smtClean="0"/>
              <a:t>KB </a:t>
            </a:r>
            <a:r>
              <a:rPr lang="en-US" dirty="0" err="1"/>
              <a:t>adalah</a:t>
            </a:r>
            <a:r>
              <a:rPr lang="en-US" dirty="0"/>
              <a:t> </a:t>
            </a:r>
            <a:r>
              <a:rPr lang="en-US" dirty="0" err="1"/>
              <a:t>tindakan</a:t>
            </a:r>
            <a:r>
              <a:rPr lang="en-US" dirty="0"/>
              <a:t> yang </a:t>
            </a:r>
            <a:r>
              <a:rPr lang="en-US" dirty="0" err="1"/>
              <a:t>membantu</a:t>
            </a:r>
            <a:r>
              <a:rPr lang="en-US" dirty="0"/>
              <a:t> </a:t>
            </a:r>
            <a:r>
              <a:rPr lang="en-US" dirty="0" err="1"/>
              <a:t>individu</a:t>
            </a:r>
            <a:r>
              <a:rPr lang="en-US" dirty="0"/>
              <a:t> </a:t>
            </a:r>
            <a:r>
              <a:rPr lang="en-US" dirty="0" err="1"/>
              <a:t>atau</a:t>
            </a:r>
            <a:r>
              <a:rPr lang="en-US" dirty="0"/>
              <a:t> </a:t>
            </a:r>
            <a:r>
              <a:rPr lang="en-US" dirty="0" err="1"/>
              <a:t>pemasangan</a:t>
            </a:r>
            <a:r>
              <a:rPr lang="en-US" dirty="0"/>
              <a:t> </a:t>
            </a:r>
            <a:r>
              <a:rPr lang="en-US" dirty="0" err="1"/>
              <a:t>suami</a:t>
            </a:r>
            <a:r>
              <a:rPr lang="en-US" dirty="0"/>
              <a:t> </a:t>
            </a:r>
            <a:r>
              <a:rPr lang="en-US" dirty="0" err="1"/>
              <a:t>istri</a:t>
            </a:r>
            <a:r>
              <a:rPr lang="en-US" dirty="0"/>
              <a:t> </a:t>
            </a:r>
            <a:r>
              <a:rPr lang="en-US" dirty="0" err="1"/>
              <a:t>untuk</a:t>
            </a:r>
            <a:r>
              <a:rPr lang="en-US" dirty="0"/>
              <a:t> </a:t>
            </a:r>
            <a:r>
              <a:rPr lang="en-US" dirty="0" err="1"/>
              <a:t>mendapatkan</a:t>
            </a:r>
            <a:r>
              <a:rPr lang="en-US" dirty="0"/>
              <a:t> </a:t>
            </a:r>
            <a:r>
              <a:rPr lang="en-US" dirty="0" err="1"/>
              <a:t>obyek</a:t>
            </a:r>
            <a:r>
              <a:rPr lang="en-US" dirty="0"/>
              <a:t> </a:t>
            </a:r>
            <a:r>
              <a:rPr lang="en-US" dirty="0" err="1"/>
              <a:t>tertentu</a:t>
            </a:r>
            <a:r>
              <a:rPr lang="en-US" dirty="0"/>
              <a:t>, </a:t>
            </a:r>
            <a:r>
              <a:rPr lang="en-US" dirty="0" err="1"/>
              <a:t>menghindari</a:t>
            </a:r>
            <a:r>
              <a:rPr lang="en-US" dirty="0"/>
              <a:t> </a:t>
            </a:r>
            <a:r>
              <a:rPr lang="en-US" dirty="0" err="1"/>
              <a:t>kelahiran</a:t>
            </a:r>
            <a:r>
              <a:rPr lang="en-US" dirty="0"/>
              <a:t> yang </a:t>
            </a:r>
            <a:r>
              <a:rPr lang="en-US" dirty="0" err="1"/>
              <a:t>tidak</a:t>
            </a:r>
            <a:r>
              <a:rPr lang="en-US" dirty="0"/>
              <a:t> </a:t>
            </a:r>
            <a:r>
              <a:rPr lang="en-US" dirty="0" err="1"/>
              <a:t>diinginkan</a:t>
            </a:r>
            <a:r>
              <a:rPr lang="en-US" dirty="0"/>
              <a:t>, </a:t>
            </a:r>
            <a:r>
              <a:rPr lang="en-US" dirty="0" err="1"/>
              <a:t>mengatur</a:t>
            </a:r>
            <a:r>
              <a:rPr lang="en-US" dirty="0"/>
              <a:t> interval </a:t>
            </a:r>
            <a:r>
              <a:rPr lang="en-US" dirty="0" err="1"/>
              <a:t>diantara</a:t>
            </a:r>
            <a:r>
              <a:rPr lang="en-US" dirty="0"/>
              <a:t> </a:t>
            </a:r>
            <a:r>
              <a:rPr lang="en-US" dirty="0" err="1"/>
              <a:t>kehamilan</a:t>
            </a:r>
            <a:r>
              <a:rPr lang="en-US" dirty="0"/>
              <a:t>, </a:t>
            </a:r>
            <a:r>
              <a:rPr lang="en-US" dirty="0" err="1"/>
              <a:t>mengontrol</a:t>
            </a:r>
            <a:r>
              <a:rPr lang="en-US" dirty="0"/>
              <a:t> </a:t>
            </a:r>
            <a:r>
              <a:rPr lang="en-US" dirty="0" err="1"/>
              <a:t>waktu</a:t>
            </a:r>
            <a:r>
              <a:rPr lang="en-US" dirty="0"/>
              <a:t> </a:t>
            </a:r>
            <a:r>
              <a:rPr lang="en-US" dirty="0" err="1"/>
              <a:t>saat</a:t>
            </a:r>
            <a:r>
              <a:rPr lang="en-US" dirty="0"/>
              <a:t> </a:t>
            </a:r>
            <a:r>
              <a:rPr lang="en-US" dirty="0" err="1"/>
              <a:t>kelahiran</a:t>
            </a:r>
            <a:r>
              <a:rPr lang="en-US" dirty="0"/>
              <a:t> </a:t>
            </a:r>
            <a:r>
              <a:rPr lang="en-US" dirty="0" err="1"/>
              <a:t>dalam</a:t>
            </a:r>
            <a:r>
              <a:rPr lang="en-US" dirty="0"/>
              <a:t> </a:t>
            </a:r>
            <a:r>
              <a:rPr lang="en-US" dirty="0" err="1"/>
              <a:t>hubungan</a:t>
            </a:r>
            <a:r>
              <a:rPr lang="en-US" dirty="0"/>
              <a:t> </a:t>
            </a:r>
            <a:r>
              <a:rPr lang="en-US" dirty="0" err="1"/>
              <a:t>dengan</a:t>
            </a:r>
            <a:r>
              <a:rPr lang="en-US" dirty="0"/>
              <a:t> </a:t>
            </a:r>
            <a:r>
              <a:rPr lang="en-US" dirty="0" err="1"/>
              <a:t>suami</a:t>
            </a:r>
            <a:r>
              <a:rPr lang="en-US" dirty="0"/>
              <a:t> </a:t>
            </a:r>
            <a:r>
              <a:rPr lang="en-US" dirty="0" err="1"/>
              <a:t>istri</a:t>
            </a:r>
            <a:r>
              <a:rPr lang="en-US" dirty="0"/>
              <a:t> </a:t>
            </a:r>
            <a:r>
              <a:rPr lang="en-US" dirty="0" err="1"/>
              <a:t>dan</a:t>
            </a:r>
            <a:r>
              <a:rPr lang="en-US" dirty="0"/>
              <a:t> </a:t>
            </a:r>
            <a:r>
              <a:rPr lang="en-US" dirty="0" err="1"/>
              <a:t>menentukan</a:t>
            </a:r>
            <a:r>
              <a:rPr lang="en-US" dirty="0"/>
              <a:t> </a:t>
            </a:r>
            <a:r>
              <a:rPr lang="en-US" dirty="0" err="1"/>
              <a:t>jumlah</a:t>
            </a:r>
            <a:r>
              <a:rPr lang="en-US" dirty="0"/>
              <a:t> </a:t>
            </a:r>
            <a:r>
              <a:rPr lang="en-US" dirty="0" err="1"/>
              <a:t>anak</a:t>
            </a:r>
            <a:r>
              <a:rPr lang="en-US" dirty="0"/>
              <a:t> </a:t>
            </a:r>
            <a:r>
              <a:rPr lang="en-US" dirty="0" err="1"/>
              <a:t>dalam</a:t>
            </a:r>
            <a:r>
              <a:rPr lang="en-US" dirty="0"/>
              <a:t> </a:t>
            </a:r>
            <a:r>
              <a:rPr lang="en-US" dirty="0" err="1"/>
              <a:t>keluarga</a:t>
            </a:r>
            <a:r>
              <a:rPr lang="en-US" dirty="0"/>
              <a:t>. (WHO, 2007)</a:t>
            </a:r>
            <a:endParaRPr lang="id-ID" dirty="0"/>
          </a:p>
          <a:p>
            <a:endParaRPr lang="id-ID" dirty="0"/>
          </a:p>
        </p:txBody>
      </p:sp>
      <p:sp>
        <p:nvSpPr>
          <p:cNvPr id="4" name="TextBox 3"/>
          <p:cNvSpPr txBox="1"/>
          <p:nvPr/>
        </p:nvSpPr>
        <p:spPr>
          <a:xfrm>
            <a:off x="1475656" y="476672"/>
            <a:ext cx="5544616" cy="646331"/>
          </a:xfrm>
          <a:prstGeom prst="rect">
            <a:avLst/>
          </a:prstGeom>
          <a:noFill/>
        </p:spPr>
        <p:txBody>
          <a:bodyPr wrap="square" rtlCol="0">
            <a:spAutoFit/>
          </a:bodyPr>
          <a:lstStyle/>
          <a:p>
            <a:pPr algn="ctr"/>
            <a:r>
              <a:rPr lang="id-ID" sz="3600" dirty="0" smtClean="0">
                <a:latin typeface="Baskerville Old Face" pitchFamily="18" charset="0"/>
              </a:rPr>
              <a:t>Definisi KB</a:t>
            </a:r>
            <a:endParaRPr lang="id-ID" sz="3600" dirty="0">
              <a:latin typeface="Baskerville Old Face" pitchFamily="18" charset="0"/>
            </a:endParaRPr>
          </a:p>
        </p:txBody>
      </p:sp>
    </p:spTree>
    <p:extLst>
      <p:ext uri="{BB962C8B-B14F-4D97-AF65-F5344CB8AC3E}">
        <p14:creationId xmlns:p14="http://schemas.microsoft.com/office/powerpoint/2010/main" val="91940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fontScale="92500" lnSpcReduction="10000"/>
          </a:bodyPr>
          <a:lstStyle/>
          <a:p>
            <a:pPr marL="0" indent="0">
              <a:buNone/>
            </a:pPr>
            <a:r>
              <a:rPr lang="id-ID" dirty="0" smtClean="0"/>
              <a:t>	Salah </a:t>
            </a:r>
            <a:r>
              <a:rPr lang="id-ID" dirty="0"/>
              <a:t>satu untuk menekan laju pertumbuhan penduduk di Indonesia adalah </a:t>
            </a:r>
            <a:r>
              <a:rPr lang="id-ID" dirty="0" smtClean="0"/>
              <a:t>melalui program </a:t>
            </a:r>
            <a:r>
              <a:rPr lang="id-ID" dirty="0"/>
              <a:t>kb . Keluarga berencana(kb) dapat mencegah munculnya bahaya-bahaya akibat </a:t>
            </a:r>
            <a:r>
              <a:rPr lang="id-ID" dirty="0" smtClean="0"/>
              <a:t>:</a:t>
            </a:r>
          </a:p>
          <a:p>
            <a:pPr marL="514350" lvl="0" indent="-514350">
              <a:buFont typeface="+mj-lt"/>
              <a:buAutoNum type="arabicPeriod"/>
            </a:pPr>
            <a:r>
              <a:rPr lang="id-ID" dirty="0"/>
              <a:t>Kehamilan terlalu dini</a:t>
            </a:r>
          </a:p>
          <a:p>
            <a:pPr marL="514350" lvl="0" indent="-514350">
              <a:buFont typeface="+mj-lt"/>
              <a:buAutoNum type="arabicPeriod"/>
            </a:pPr>
            <a:r>
              <a:rPr lang="id-ID" dirty="0"/>
              <a:t>Kehamilan terlalu lambat</a:t>
            </a:r>
          </a:p>
          <a:p>
            <a:pPr marL="514350" lvl="0" indent="-514350">
              <a:buFont typeface="+mj-lt"/>
              <a:buAutoNum type="arabicPeriod"/>
            </a:pPr>
            <a:r>
              <a:rPr lang="id-ID" dirty="0"/>
              <a:t>Kehamilan-kehamilan terlalu berdesakan jaraknya</a:t>
            </a:r>
          </a:p>
          <a:p>
            <a:pPr marL="514350" lvl="0" indent="-514350">
              <a:buFont typeface="+mj-lt"/>
              <a:buAutoNum type="arabicPeriod"/>
            </a:pPr>
            <a:r>
              <a:rPr lang="id-ID" dirty="0"/>
              <a:t>Terlalu sering hamil dan </a:t>
            </a:r>
            <a:r>
              <a:rPr lang="id-ID" dirty="0" smtClean="0"/>
              <a:t>melahirkan</a:t>
            </a:r>
            <a:endParaRPr lang="id-ID" dirty="0"/>
          </a:p>
          <a:p>
            <a:endParaRPr lang="id-ID" dirty="0"/>
          </a:p>
        </p:txBody>
      </p:sp>
      <p:sp>
        <p:nvSpPr>
          <p:cNvPr id="6" name="TextBox 5"/>
          <p:cNvSpPr txBox="1"/>
          <p:nvPr/>
        </p:nvSpPr>
        <p:spPr>
          <a:xfrm>
            <a:off x="2771800" y="836712"/>
            <a:ext cx="2132315" cy="646331"/>
          </a:xfrm>
          <a:prstGeom prst="rect">
            <a:avLst/>
          </a:prstGeom>
          <a:noFill/>
        </p:spPr>
        <p:txBody>
          <a:bodyPr wrap="none" rtlCol="0">
            <a:spAutoFit/>
          </a:bodyPr>
          <a:lstStyle/>
          <a:p>
            <a:r>
              <a:rPr lang="id-ID" sz="3600" b="1" dirty="0" smtClean="0">
                <a:latin typeface="Baskerville Old Face" pitchFamily="18" charset="0"/>
              </a:rPr>
              <a:t>Fungsi KB</a:t>
            </a:r>
            <a:endParaRPr lang="id-ID" sz="3600" b="1" dirty="0">
              <a:latin typeface="Baskerville Old Face" pitchFamily="18" charset="0"/>
            </a:endParaRPr>
          </a:p>
        </p:txBody>
      </p:sp>
    </p:spTree>
    <p:extLst>
      <p:ext uri="{BB962C8B-B14F-4D97-AF65-F5344CB8AC3E}">
        <p14:creationId xmlns:p14="http://schemas.microsoft.com/office/powerpoint/2010/main" val="2633326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Autofit/>
          </a:bodyPr>
          <a:lstStyle/>
          <a:p>
            <a:pPr marL="514350" lvl="0" indent="-514350">
              <a:buFont typeface="+mj-lt"/>
              <a:buAutoNum type="arabicPeriod"/>
            </a:pPr>
            <a:r>
              <a:rPr lang="id-ID" sz="2000" dirty="0">
                <a:latin typeface="Baskerville Old Face" pitchFamily="18" charset="0"/>
              </a:rPr>
              <a:t>Kontrasepsi </a:t>
            </a:r>
            <a:r>
              <a:rPr lang="id-ID" sz="2000" dirty="0" smtClean="0">
                <a:latin typeface="Baskerville Old Face" pitchFamily="18" charset="0"/>
              </a:rPr>
              <a:t>PIL</a:t>
            </a:r>
          </a:p>
          <a:p>
            <a:pPr marL="0" indent="0">
              <a:buNone/>
            </a:pPr>
            <a:r>
              <a:rPr lang="id-ID" sz="2000" dirty="0">
                <a:latin typeface="Baskerville Old Face" pitchFamily="18" charset="0"/>
              </a:rPr>
              <a:t>	Kontrasepsi Pil adalah metode kontrasepsi hormonal yang digunakan wanita, berbentuk tablet. Jenis – jenis pil kombinasi ada 3 macam yaitu :</a:t>
            </a:r>
          </a:p>
          <a:p>
            <a:pPr marL="1314450" lvl="2" indent="-514350">
              <a:buFont typeface="+mj-lt"/>
              <a:buAutoNum type="alphaLcPeriod"/>
            </a:pPr>
            <a:r>
              <a:rPr lang="id-ID" sz="2000" dirty="0" smtClean="0">
                <a:latin typeface="Baskerville Old Face" pitchFamily="18" charset="0"/>
              </a:rPr>
              <a:t>Monofasik</a:t>
            </a:r>
          </a:p>
          <a:p>
            <a:pPr marL="1314450" lvl="2" indent="-514350">
              <a:buFont typeface="+mj-lt"/>
              <a:buAutoNum type="alphaLcPeriod"/>
            </a:pPr>
            <a:r>
              <a:rPr lang="id-ID" sz="2000" dirty="0" smtClean="0">
                <a:latin typeface="Baskerville Old Face" pitchFamily="18" charset="0"/>
              </a:rPr>
              <a:t>Trifasi</a:t>
            </a:r>
          </a:p>
          <a:p>
            <a:r>
              <a:rPr lang="id-ID" sz="2000" b="1" dirty="0">
                <a:latin typeface="Baskerville Old Face" pitchFamily="18" charset="0"/>
              </a:rPr>
              <a:t>Efek Samping .</a:t>
            </a:r>
            <a:endParaRPr lang="id-ID" sz="2000" dirty="0">
              <a:latin typeface="Baskerville Old Face" pitchFamily="18" charset="0"/>
            </a:endParaRPr>
          </a:p>
          <a:p>
            <a:pPr lvl="0"/>
            <a:r>
              <a:rPr lang="id-ID" sz="2000" dirty="0">
                <a:latin typeface="Baskerville Old Face" pitchFamily="18" charset="0"/>
              </a:rPr>
              <a:t>Sakit kepala dan terkadang ada rasa tidak nyaman pada payudarah</a:t>
            </a:r>
          </a:p>
          <a:p>
            <a:pPr lvl="0"/>
            <a:r>
              <a:rPr lang="id-ID" sz="2000" dirty="0">
                <a:latin typeface="Baskerville Old Face" pitchFamily="18" charset="0"/>
              </a:rPr>
              <a:t>Pertambahan berat badan,</a:t>
            </a:r>
          </a:p>
          <a:p>
            <a:pPr lvl="0"/>
            <a:r>
              <a:rPr lang="id-ID" sz="2000" dirty="0">
                <a:latin typeface="Baskerville Old Face" pitchFamily="18" charset="0"/>
              </a:rPr>
              <a:t>perdarahan diluar siklus haid, </a:t>
            </a:r>
          </a:p>
          <a:p>
            <a:pPr lvl="0"/>
            <a:r>
              <a:rPr lang="id-ID" sz="2000" dirty="0">
                <a:latin typeface="Baskerville Old Face" pitchFamily="18" charset="0"/>
              </a:rPr>
              <a:t>mual, </a:t>
            </a:r>
          </a:p>
          <a:p>
            <a:pPr lvl="0"/>
            <a:r>
              <a:rPr lang="id-ID" sz="2000" dirty="0">
                <a:latin typeface="Baskerville Old Face" pitchFamily="18" charset="0"/>
              </a:rPr>
              <a:t>pusing, </a:t>
            </a:r>
          </a:p>
          <a:p>
            <a:pPr lvl="0"/>
            <a:r>
              <a:rPr lang="id-ID" sz="2000" dirty="0">
                <a:latin typeface="Baskerville Old Face" pitchFamily="18" charset="0"/>
              </a:rPr>
              <a:t>amenorea. ( Hanifa. 1999.hlm 919 ).</a:t>
            </a:r>
          </a:p>
          <a:p>
            <a:pPr marL="800100" lvl="2" indent="0">
              <a:buNone/>
            </a:pPr>
            <a:endParaRPr lang="id-ID" sz="2000" dirty="0">
              <a:latin typeface="Baskerville Old Face" pitchFamily="18" charset="0"/>
            </a:endParaRPr>
          </a:p>
        </p:txBody>
      </p:sp>
      <p:sp>
        <p:nvSpPr>
          <p:cNvPr id="4" name="TextBox 3"/>
          <p:cNvSpPr txBox="1"/>
          <p:nvPr/>
        </p:nvSpPr>
        <p:spPr>
          <a:xfrm>
            <a:off x="2771800" y="764704"/>
            <a:ext cx="5105628" cy="923330"/>
          </a:xfrm>
          <a:prstGeom prst="rect">
            <a:avLst/>
          </a:prstGeom>
          <a:noFill/>
        </p:spPr>
        <p:txBody>
          <a:bodyPr wrap="none" rtlCol="0">
            <a:spAutoFit/>
          </a:bodyPr>
          <a:lstStyle/>
          <a:p>
            <a:r>
              <a:rPr lang="id-ID" b="1" dirty="0"/>
              <a:t> </a:t>
            </a:r>
            <a:endParaRPr lang="id-ID" dirty="0"/>
          </a:p>
          <a:p>
            <a:pPr lvl="0"/>
            <a:r>
              <a:rPr lang="id-ID" b="1" dirty="0"/>
              <a:t>Jenis-Jenis Kb Berserta Kegunaan Dan Efek Samping</a:t>
            </a:r>
            <a:endParaRPr lang="id-ID" dirty="0"/>
          </a:p>
          <a:p>
            <a:endParaRPr lang="id-ID" dirty="0"/>
          </a:p>
        </p:txBody>
      </p:sp>
    </p:spTree>
    <p:extLst>
      <p:ext uri="{BB962C8B-B14F-4D97-AF65-F5344CB8AC3E}">
        <p14:creationId xmlns:p14="http://schemas.microsoft.com/office/powerpoint/2010/main" val="1052978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052736"/>
            <a:ext cx="8229600" cy="5073427"/>
          </a:xfrm>
        </p:spPr>
        <p:txBody>
          <a:bodyPr>
            <a:normAutofit fontScale="70000" lnSpcReduction="20000"/>
          </a:bodyPr>
          <a:lstStyle/>
          <a:p>
            <a:pPr marL="514350" lvl="0" indent="-514350">
              <a:buFont typeface="+mj-lt"/>
              <a:buAutoNum type="arabicPeriod" startAt="2"/>
            </a:pPr>
            <a:r>
              <a:rPr lang="id-ID" dirty="0"/>
              <a:t>Kontrasepsi Suntik</a:t>
            </a:r>
          </a:p>
          <a:p>
            <a:pPr marL="0" indent="0">
              <a:buNone/>
            </a:pPr>
            <a:r>
              <a:rPr lang="id-ID" dirty="0" smtClean="0"/>
              <a:t>	</a:t>
            </a:r>
            <a:r>
              <a:rPr lang="id-ID" dirty="0"/>
              <a:t>Kontrasepsi Suntik adalah alat kontrasepsi yang mengandung </a:t>
            </a:r>
            <a:r>
              <a:rPr lang="id-ID" dirty="0" smtClean="0"/>
              <a:t>hormon progesterone </a:t>
            </a:r>
            <a:r>
              <a:rPr lang="id-ID" dirty="0"/>
              <a:t>dan ekstrogen, kontrasepsi ada ada 2 macam yaitu suntil yang sebulan sekali ( syclopen ) dan suntik 3 bulan sekali ( depo propera </a:t>
            </a:r>
            <a:r>
              <a:rPr lang="id-ID" dirty="0" smtClean="0"/>
              <a:t>). </a:t>
            </a:r>
            <a:r>
              <a:rPr lang="id-ID" dirty="0"/>
              <a:t>Jenis kontrasepsi suntik ada 3 macam yaitu :</a:t>
            </a:r>
          </a:p>
          <a:p>
            <a:pPr marL="0" indent="0">
              <a:buNone/>
            </a:pPr>
            <a:r>
              <a:rPr lang="id-ID" dirty="0" smtClean="0"/>
              <a:t>	</a:t>
            </a:r>
            <a:r>
              <a:rPr lang="id-ID" dirty="0"/>
              <a:t>a. depopropera </a:t>
            </a:r>
            <a:endParaRPr lang="id-ID" dirty="0" smtClean="0"/>
          </a:p>
          <a:p>
            <a:pPr marL="0" indent="0">
              <a:buNone/>
            </a:pPr>
            <a:r>
              <a:rPr lang="id-ID" dirty="0"/>
              <a:t>	b. Noristerat </a:t>
            </a:r>
            <a:endParaRPr lang="id-ID" dirty="0" smtClean="0"/>
          </a:p>
          <a:p>
            <a:pPr marL="0" indent="0">
              <a:buNone/>
            </a:pPr>
            <a:r>
              <a:rPr lang="id-ID" dirty="0"/>
              <a:t>	c. syclopem </a:t>
            </a:r>
            <a:endParaRPr lang="id-ID" dirty="0" smtClean="0"/>
          </a:p>
          <a:p>
            <a:pPr marL="0" indent="0">
              <a:buNone/>
            </a:pPr>
            <a:endParaRPr lang="id-ID" dirty="0"/>
          </a:p>
          <a:p>
            <a:pPr marL="0" indent="0">
              <a:buNone/>
            </a:pPr>
            <a:r>
              <a:rPr lang="id-ID" dirty="0" smtClean="0"/>
              <a:t>	</a:t>
            </a:r>
            <a:r>
              <a:rPr lang="id-ID" b="1" dirty="0"/>
              <a:t>Efek samping .</a:t>
            </a:r>
            <a:endParaRPr lang="id-ID" dirty="0"/>
          </a:p>
          <a:p>
            <a:pPr lvl="0"/>
            <a:r>
              <a:rPr lang="id-ID" dirty="0"/>
              <a:t>Sakit kepala,</a:t>
            </a:r>
          </a:p>
          <a:p>
            <a:pPr lvl="0"/>
            <a:r>
              <a:rPr lang="id-ID" dirty="0"/>
              <a:t>Mual,</a:t>
            </a:r>
          </a:p>
          <a:p>
            <a:pPr lvl="0"/>
            <a:r>
              <a:rPr lang="id-ID" dirty="0"/>
              <a:t>Gairah sex menurun</a:t>
            </a:r>
          </a:p>
          <a:p>
            <a:pPr lvl="0"/>
            <a:r>
              <a:rPr lang="id-ID" dirty="0"/>
              <a:t>berat badan meningkat, </a:t>
            </a:r>
          </a:p>
          <a:p>
            <a:pPr lvl="0"/>
            <a:r>
              <a:rPr lang="id-ID" dirty="0"/>
              <a:t>perdarahan tidak teratur dan amenore.</a:t>
            </a:r>
          </a:p>
          <a:p>
            <a:pPr marL="0" indent="0">
              <a:buNone/>
            </a:pPr>
            <a:endParaRPr lang="id-ID" dirty="0"/>
          </a:p>
        </p:txBody>
      </p:sp>
      <p:sp>
        <p:nvSpPr>
          <p:cNvPr id="4" name="TextBox 3"/>
          <p:cNvSpPr txBox="1"/>
          <p:nvPr/>
        </p:nvSpPr>
        <p:spPr>
          <a:xfrm flipH="1">
            <a:off x="6777959" y="519063"/>
            <a:ext cx="2186529" cy="461665"/>
          </a:xfrm>
          <a:prstGeom prst="rect">
            <a:avLst/>
          </a:prstGeom>
          <a:noFill/>
        </p:spPr>
        <p:txBody>
          <a:bodyPr wrap="square" rtlCol="0">
            <a:spAutoFit/>
          </a:bodyPr>
          <a:lstStyle/>
          <a:p>
            <a:r>
              <a:rPr lang="id-ID" sz="2400" dirty="0" smtClean="0"/>
              <a:t>Lanjutan......</a:t>
            </a:r>
            <a:endParaRPr lang="id-ID" sz="2400" dirty="0"/>
          </a:p>
        </p:txBody>
      </p:sp>
    </p:spTree>
    <p:extLst>
      <p:ext uri="{BB962C8B-B14F-4D97-AF65-F5344CB8AC3E}">
        <p14:creationId xmlns:p14="http://schemas.microsoft.com/office/powerpoint/2010/main" val="1052978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124744"/>
            <a:ext cx="8229600" cy="5001419"/>
          </a:xfrm>
        </p:spPr>
        <p:txBody>
          <a:bodyPr>
            <a:normAutofit fontScale="85000" lnSpcReduction="20000"/>
          </a:bodyPr>
          <a:lstStyle/>
          <a:p>
            <a:pPr marL="514350" lvl="0" indent="-514350">
              <a:buFont typeface="+mj-lt"/>
              <a:buAutoNum type="arabicPeriod" startAt="3"/>
            </a:pPr>
            <a:r>
              <a:rPr lang="id-ID" dirty="0" smtClean="0"/>
              <a:t>Implan/Norplant/Susuk</a:t>
            </a:r>
            <a:endParaRPr lang="id-ID" dirty="0"/>
          </a:p>
          <a:p>
            <a:pPr marL="0" indent="0">
              <a:buNone/>
            </a:pPr>
            <a:r>
              <a:rPr lang="id-ID" dirty="0"/>
              <a:t>	Kontrasepsi jenis ini merupakan penanaman sebuah benda kecil seukuran korek api, kb jenis ini termasuk dalam kategori KB temporer, dengan jangka waktu pencegahan </a:t>
            </a:r>
            <a:r>
              <a:rPr lang="id-ID" dirty="0" smtClean="0"/>
              <a:t>kehamilan.</a:t>
            </a:r>
          </a:p>
          <a:p>
            <a:pPr marL="0" indent="0">
              <a:buNone/>
            </a:pPr>
            <a:endParaRPr lang="id-ID" dirty="0" smtClean="0"/>
          </a:p>
          <a:p>
            <a:pPr marL="0" indent="0">
              <a:buNone/>
            </a:pPr>
            <a:r>
              <a:rPr lang="id-ID" b="1" dirty="0"/>
              <a:t>Efek Samping </a:t>
            </a:r>
            <a:endParaRPr lang="id-ID" dirty="0"/>
          </a:p>
          <a:p>
            <a:pPr lvl="0"/>
            <a:r>
              <a:rPr lang="id-ID" dirty="0"/>
              <a:t>Rasa nyeri di </a:t>
            </a:r>
            <a:r>
              <a:rPr lang="id-ID" dirty="0" smtClean="0"/>
              <a:t>bagian lengan </a:t>
            </a:r>
            <a:r>
              <a:rPr lang="id-ID" dirty="0"/>
              <a:t>atas atau tempat implan ditanam</a:t>
            </a:r>
          </a:p>
          <a:p>
            <a:pPr lvl="0"/>
            <a:r>
              <a:rPr lang="id-ID" dirty="0" smtClean="0"/>
              <a:t>Menstruasi </a:t>
            </a:r>
            <a:r>
              <a:rPr lang="id-ID" dirty="0"/>
              <a:t>tidak teratur</a:t>
            </a:r>
          </a:p>
          <a:p>
            <a:pPr lvl="0"/>
            <a:r>
              <a:rPr lang="id-ID" dirty="0"/>
              <a:t>Peningkatan </a:t>
            </a:r>
            <a:r>
              <a:rPr lang="id-ID" dirty="0" smtClean="0"/>
              <a:t>berat </a:t>
            </a:r>
            <a:r>
              <a:rPr lang="id-ID" dirty="0"/>
              <a:t>badan</a:t>
            </a:r>
          </a:p>
          <a:p>
            <a:pPr lvl="0"/>
            <a:r>
              <a:rPr lang="id-ID" dirty="0"/>
              <a:t>Kesulitan hamil kembali setelah impaln </a:t>
            </a:r>
            <a:r>
              <a:rPr lang="id-ID" dirty="0" smtClean="0"/>
              <a:t>dilepas selama </a:t>
            </a:r>
            <a:r>
              <a:rPr lang="id-ID" dirty="0"/>
              <a:t>3 tahun.</a:t>
            </a:r>
          </a:p>
        </p:txBody>
      </p:sp>
    </p:spTree>
    <p:extLst>
      <p:ext uri="{BB962C8B-B14F-4D97-AF65-F5344CB8AC3E}">
        <p14:creationId xmlns:p14="http://schemas.microsoft.com/office/powerpoint/2010/main" val="1208521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980728"/>
            <a:ext cx="8229600" cy="5145435"/>
          </a:xfrm>
        </p:spPr>
        <p:txBody>
          <a:bodyPr>
            <a:normAutofit fontScale="85000" lnSpcReduction="20000"/>
          </a:bodyPr>
          <a:lstStyle/>
          <a:p>
            <a:pPr marL="514350" lvl="0" indent="-514350">
              <a:buFont typeface="+mj-lt"/>
              <a:buAutoNum type="arabicPeriod" startAt="4"/>
            </a:pPr>
            <a:r>
              <a:rPr lang="id-ID" dirty="0"/>
              <a:t>IUD (Intra Uterine Device)/ </a:t>
            </a:r>
            <a:r>
              <a:rPr lang="id-ID" dirty="0" smtClean="0"/>
              <a:t>Sepiral</a:t>
            </a:r>
          </a:p>
          <a:p>
            <a:pPr marL="0" lvl="0" indent="0">
              <a:buNone/>
            </a:pPr>
            <a:r>
              <a:rPr lang="id-ID" dirty="0"/>
              <a:t>	IUD merupakan alat berbentukan seperti huruf T yang dimasukkan ke dalam rahim, terkadang menyisakan sedikit benang di vagina untuk menandakan posisi IUD</a:t>
            </a:r>
            <a:r>
              <a:rPr lang="id-ID" dirty="0" smtClean="0"/>
              <a:t>.</a:t>
            </a:r>
          </a:p>
          <a:p>
            <a:pPr marL="0" lvl="0" indent="0">
              <a:buNone/>
            </a:pPr>
            <a:endParaRPr lang="id-ID" dirty="0" smtClean="0"/>
          </a:p>
          <a:p>
            <a:pPr marL="0" indent="0">
              <a:buNone/>
            </a:pPr>
            <a:r>
              <a:rPr lang="id-ID" b="1" dirty="0"/>
              <a:t>Efek Samping</a:t>
            </a:r>
            <a:endParaRPr lang="id-ID" dirty="0"/>
          </a:p>
          <a:p>
            <a:pPr lvl="0"/>
            <a:r>
              <a:rPr lang="id-ID" dirty="0"/>
              <a:t>Kram perut atau rasa sakit pada bagian bawah perut,</a:t>
            </a:r>
          </a:p>
          <a:p>
            <a:pPr lvl="0"/>
            <a:r>
              <a:rPr lang="id-ID" dirty="0"/>
              <a:t>Pendaarahan yang cukup banyak saat menstruasi atau bahkan menstruasi tidak teratur, Dapat lepas atau bergeser ( jika lepas biasanya akan keluar bersama darah haid)</a:t>
            </a:r>
          </a:p>
          <a:p>
            <a:pPr lvl="0"/>
            <a:r>
              <a:rPr lang="id-ID" dirty="0"/>
              <a:t>Dapat terjadi infeksi jika tubuh menolak keberadaan iUD.</a:t>
            </a:r>
          </a:p>
          <a:p>
            <a:pPr marL="0" lvl="0" indent="0">
              <a:buNone/>
            </a:pPr>
            <a:endParaRPr lang="id-ID" dirty="0"/>
          </a:p>
          <a:p>
            <a:endParaRPr lang="id-ID" dirty="0"/>
          </a:p>
        </p:txBody>
      </p:sp>
    </p:spTree>
    <p:extLst>
      <p:ext uri="{BB962C8B-B14F-4D97-AF65-F5344CB8AC3E}">
        <p14:creationId xmlns:p14="http://schemas.microsoft.com/office/powerpoint/2010/main" val="1208521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836712"/>
            <a:ext cx="8229600" cy="5289451"/>
          </a:xfrm>
        </p:spPr>
        <p:txBody>
          <a:bodyPr>
            <a:normAutofit fontScale="85000" lnSpcReduction="10000"/>
          </a:bodyPr>
          <a:lstStyle/>
          <a:p>
            <a:pPr marL="514350" lvl="0" indent="-514350">
              <a:buFont typeface="+mj-lt"/>
              <a:buAutoNum type="arabicPeriod" startAt="5"/>
            </a:pPr>
            <a:r>
              <a:rPr lang="id-ID" dirty="0" smtClean="0"/>
              <a:t>Vasektomi</a:t>
            </a:r>
          </a:p>
          <a:p>
            <a:pPr marL="0" indent="0">
              <a:buNone/>
            </a:pPr>
            <a:r>
              <a:rPr lang="id-ID" dirty="0" smtClean="0"/>
              <a:t>	Vasektomi </a:t>
            </a:r>
            <a:r>
              <a:rPr lang="id-ID" dirty="0"/>
              <a:t>adalah tindakan KB yang dilakukan untuk mengentikan aliran sperma dengan cara menutup saluran vas deferens pada pria. Bagi pasien yang tidak ingin memiliki keturunan lagi biasanya akan melakukan cara ini sebagai salah satu option mencegah kehamailan.</a:t>
            </a:r>
          </a:p>
          <a:p>
            <a:pPr marL="0" indent="0">
              <a:buNone/>
            </a:pPr>
            <a:r>
              <a:rPr lang="id-ID" b="1" dirty="0" smtClean="0"/>
              <a:t>Efek </a:t>
            </a:r>
            <a:r>
              <a:rPr lang="id-ID" b="1" dirty="0"/>
              <a:t>samping</a:t>
            </a:r>
            <a:endParaRPr lang="id-ID" dirty="0"/>
          </a:p>
          <a:p>
            <a:pPr lvl="0"/>
            <a:r>
              <a:rPr lang="id-ID" dirty="0"/>
              <a:t>Bisa terdapat darah di dalam air mani</a:t>
            </a:r>
          </a:p>
          <a:p>
            <a:pPr lvl="0"/>
            <a:r>
              <a:rPr lang="id-ID" dirty="0"/>
              <a:t>Memar pada testis beberapa bulan pasca operasi</a:t>
            </a:r>
          </a:p>
          <a:p>
            <a:pPr lvl="0"/>
            <a:r>
              <a:rPr lang="id-ID" dirty="0"/>
              <a:t>Pendarahan atau pembekuan darah pada area testis</a:t>
            </a:r>
          </a:p>
          <a:p>
            <a:pPr lvl="0"/>
            <a:r>
              <a:rPr lang="id-ID" dirty="0"/>
              <a:t>Infeksi pasca operasi</a:t>
            </a:r>
          </a:p>
          <a:p>
            <a:pPr marL="0" lvl="0" indent="0">
              <a:buNone/>
            </a:pPr>
            <a:endParaRPr lang="id-ID" dirty="0"/>
          </a:p>
        </p:txBody>
      </p:sp>
    </p:spTree>
    <p:extLst>
      <p:ext uri="{BB962C8B-B14F-4D97-AF65-F5344CB8AC3E}">
        <p14:creationId xmlns:p14="http://schemas.microsoft.com/office/powerpoint/2010/main" val="1052978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052736"/>
            <a:ext cx="8229600" cy="5073427"/>
          </a:xfrm>
        </p:spPr>
        <p:txBody>
          <a:bodyPr>
            <a:normAutofit fontScale="92500" lnSpcReduction="20000"/>
          </a:bodyPr>
          <a:lstStyle/>
          <a:p>
            <a:pPr marL="514350" lvl="0" indent="-514350">
              <a:buFont typeface="+mj-lt"/>
              <a:buAutoNum type="arabicPeriod" startAt="6"/>
            </a:pPr>
            <a:r>
              <a:rPr lang="id-ID" dirty="0" smtClean="0"/>
              <a:t>Tubektomi</a:t>
            </a:r>
          </a:p>
          <a:p>
            <a:pPr marL="0" indent="0">
              <a:buNone/>
            </a:pPr>
            <a:r>
              <a:rPr lang="id-ID" dirty="0" smtClean="0"/>
              <a:t>	Tubektomi </a:t>
            </a:r>
            <a:r>
              <a:rPr lang="id-ID" dirty="0"/>
              <a:t>merupakan tindakan KB permanent atau sterilisasi pada perempuang, yang dilakukan dengan cara memotong atau meutup tuba falopi sehingga sel telur tidak dapat masuk ke dalam rahim, sekaligus menghalangi sperma untuk masuk ke dalam tuba </a:t>
            </a:r>
            <a:r>
              <a:rPr lang="id-ID" dirty="0" smtClean="0"/>
              <a:t>falopi.</a:t>
            </a:r>
          </a:p>
          <a:p>
            <a:pPr marL="0" indent="0">
              <a:buNone/>
            </a:pPr>
            <a:endParaRPr lang="id-ID" dirty="0" smtClean="0"/>
          </a:p>
          <a:p>
            <a:pPr marL="0" indent="0">
              <a:buNone/>
            </a:pPr>
            <a:r>
              <a:rPr lang="id-ID" b="1" dirty="0"/>
              <a:t>Efek samping</a:t>
            </a:r>
            <a:endParaRPr lang="id-ID" dirty="0"/>
          </a:p>
          <a:p>
            <a:pPr lvl="0"/>
            <a:r>
              <a:rPr lang="id-ID" dirty="0"/>
              <a:t>Nyeri pada panggul atau perut</a:t>
            </a:r>
          </a:p>
          <a:p>
            <a:pPr lvl="0"/>
            <a:r>
              <a:rPr lang="id-ID" dirty="0"/>
              <a:t>Infeksi pasca operasi</a:t>
            </a:r>
          </a:p>
          <a:p>
            <a:pPr lvl="0"/>
            <a:r>
              <a:rPr lang="id-ID" dirty="0"/>
              <a:t>Pendarahan</a:t>
            </a:r>
          </a:p>
          <a:p>
            <a:pPr marL="0" indent="0">
              <a:buNone/>
            </a:pPr>
            <a:endParaRPr lang="id-ID" dirty="0"/>
          </a:p>
          <a:p>
            <a:pPr marL="0" lvl="0" indent="0">
              <a:buNone/>
            </a:pPr>
            <a:endParaRPr lang="id-ID" dirty="0"/>
          </a:p>
          <a:p>
            <a:endParaRPr lang="id-ID" dirty="0"/>
          </a:p>
        </p:txBody>
      </p:sp>
    </p:spTree>
    <p:extLst>
      <p:ext uri="{BB962C8B-B14F-4D97-AF65-F5344CB8AC3E}">
        <p14:creationId xmlns:p14="http://schemas.microsoft.com/office/powerpoint/2010/main" val="1001866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209</Words>
  <Application>Microsoft Office PowerPoint</Application>
  <PresentationFormat>On-screen Show (4:3)</PresentationFormat>
  <Paragraphs>127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ariefiall</dc:creator>
  <cp:lastModifiedBy>User</cp:lastModifiedBy>
  <cp:revision>5</cp:revision>
  <dcterms:created xsi:type="dcterms:W3CDTF">2018-09-15T10:18:59Z</dcterms:created>
  <dcterms:modified xsi:type="dcterms:W3CDTF">2018-09-30T20:17:33Z</dcterms:modified>
</cp:coreProperties>
</file>