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31"/>
  </p:notesMasterIdLst>
  <p:handoutMasterIdLst>
    <p:handoutMasterId r:id="rId32"/>
  </p:handoutMasterIdLst>
  <p:sldIdLst>
    <p:sldId id="256" r:id="rId2"/>
    <p:sldId id="278" r:id="rId3"/>
    <p:sldId id="298" r:id="rId4"/>
    <p:sldId id="299" r:id="rId5"/>
    <p:sldId id="279" r:id="rId6"/>
    <p:sldId id="280" r:id="rId7"/>
    <p:sldId id="282" r:id="rId8"/>
    <p:sldId id="257" r:id="rId9"/>
    <p:sldId id="258" r:id="rId10"/>
    <p:sldId id="259" r:id="rId11"/>
    <p:sldId id="260" r:id="rId12"/>
    <p:sldId id="261" r:id="rId13"/>
    <p:sldId id="262" r:id="rId14"/>
    <p:sldId id="284" r:id="rId15"/>
    <p:sldId id="285" r:id="rId16"/>
    <p:sldId id="283" r:id="rId17"/>
    <p:sldId id="286" r:id="rId18"/>
    <p:sldId id="287" r:id="rId19"/>
    <p:sldId id="288" r:id="rId20"/>
    <p:sldId id="295" r:id="rId21"/>
    <p:sldId id="296" r:id="rId22"/>
    <p:sldId id="297" r:id="rId23"/>
    <p:sldId id="289" r:id="rId24"/>
    <p:sldId id="290" r:id="rId25"/>
    <p:sldId id="291" r:id="rId26"/>
    <p:sldId id="292" r:id="rId27"/>
    <p:sldId id="293" r:id="rId28"/>
    <p:sldId id="294" r:id="rId29"/>
    <p:sldId id="281" r:id="rId30"/>
  </p:sldIdLst>
  <p:sldSz cx="9144000" cy="6858000" type="screen4x3"/>
  <p:notesSz cx="7077075" cy="9077325"/>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27" autoAdjust="0"/>
    <p:restoredTop sz="94660"/>
  </p:normalViewPr>
  <p:slideViewPr>
    <p:cSldViewPr>
      <p:cViewPr varScale="1">
        <p:scale>
          <a:sx n="77" d="100"/>
          <a:sy n="77" d="100"/>
        </p:scale>
        <p:origin x="-10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sz="quarter"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85BA78B-BAD3-47BC-B89F-C83F4D865A51}" type="datetime1">
              <a:rPr lang="en-US"/>
              <a:pPr/>
              <a:t>8/1/2018</a:t>
            </a:fld>
            <a:endParaRPr lang="en-US"/>
          </a:p>
        </p:txBody>
      </p:sp>
      <p:sp>
        <p:nvSpPr>
          <p:cNvPr id="4" name="Footer Placeholder 3"/>
          <p:cNvSpPr>
            <a:spLocks noGrp="1"/>
          </p:cNvSpPr>
          <p:nvPr>
            <p:ph type="ftr" sz="quarter" idx="2"/>
          </p:nvPr>
        </p:nvSpPr>
        <p:spPr>
          <a:xfrm>
            <a:off x="0" y="8621713"/>
            <a:ext cx="3067050" cy="4540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 name="Slide Number Placeholder 4"/>
          <p:cNvSpPr>
            <a:spLocks noGrp="1"/>
          </p:cNvSpPr>
          <p:nvPr>
            <p:ph type="sldNum" sz="quarter" idx="3"/>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4B4B89-743B-4B64-BBA4-B2496448229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B3C1358-E261-4C73-981B-6605C98F8A6A}" type="datetime1">
              <a:rPr lang="id-ID"/>
              <a:pPr/>
              <a:t>01/08/2018</a:t>
            </a:fld>
            <a:endParaRPr lang="id-ID"/>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d-ID" smtClean="0"/>
          </a:p>
        </p:txBody>
      </p:sp>
      <p:sp>
        <p:nvSpPr>
          <p:cNvPr id="5" name="Notes Placeholder 4"/>
          <p:cNvSpPr>
            <a:spLocks noGrp="1"/>
          </p:cNvSpPr>
          <p:nvPr>
            <p:ph type="body" sz="quarter" idx="3"/>
          </p:nvPr>
        </p:nvSpPr>
        <p:spPr>
          <a:xfrm>
            <a:off x="708025" y="4311650"/>
            <a:ext cx="5661025" cy="4084638"/>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6" name="Footer Placeholder 5"/>
          <p:cNvSpPr>
            <a:spLocks noGrp="1"/>
          </p:cNvSpPr>
          <p:nvPr>
            <p:ph type="ftr" sz="quarter" idx="4"/>
          </p:nvPr>
        </p:nvSpPr>
        <p:spPr>
          <a:xfrm>
            <a:off x="0" y="8621713"/>
            <a:ext cx="3067050" cy="4540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3125A4-7B4C-4A7F-9A86-415CFF60C746}" type="slidenum">
              <a:rPr lang="id-ID"/>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16388" name="Slide Number Placeholder 3"/>
          <p:cNvSpPr>
            <a:spLocks noGrp="1"/>
          </p:cNvSpPr>
          <p:nvPr>
            <p:ph type="sldNum" sz="quarter" idx="5"/>
          </p:nvPr>
        </p:nvSpPr>
        <p:spPr bwMode="auto">
          <a:noFill/>
          <a:ln>
            <a:miter lim="800000"/>
            <a:headEnd/>
            <a:tailEnd/>
          </a:ln>
        </p:spPr>
        <p:txBody>
          <a:bodyPr/>
          <a:lstStyle/>
          <a:p>
            <a:fld id="{D1518162-A720-4E0E-9C4E-DDCFBD163B10}" type="slidenum">
              <a:rPr lang="id-ID"/>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id-ID"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496752E0-AD0E-40D9-8A33-9436112625DA}" type="slidenum">
              <a:rPr lang="id-ID"/>
              <a:pPr/>
              <a:t>12</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id-ID"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0F422062-28DC-4B15-9BE5-5EEEC775D4A6}" type="slidenum">
              <a:rPr lang="id-ID"/>
              <a:pPr/>
              <a:t>13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630650EC-D80B-479D-856A-D38C739E3490}" type="slidenum">
              <a:rPr lang="id-ID" smtClean="0"/>
              <a:pPr>
                <a:defRPr/>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42E656-4A03-4DF9-B156-B99F707CACA0}" type="slidenum">
              <a:rPr lang="id-ID" smtClean="0"/>
              <a:pPr fontAlgn="base">
                <a:spcBef>
                  <a:spcPct val="0"/>
                </a:spcBef>
                <a:spcAft>
                  <a:spcPct val="0"/>
                </a:spcAft>
                <a:defRPr/>
              </a:pPr>
              <a:t>5</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F0320-6F32-45E3-98C7-F86F452AE9B4}" type="slidenum">
              <a:rPr lang="id-ID" smtClean="0"/>
              <a:pPr fontAlgn="base">
                <a:spcBef>
                  <a:spcPct val="0"/>
                </a:spcBef>
                <a:spcAft>
                  <a:spcPct val="0"/>
                </a:spcAft>
                <a:defRPr/>
              </a:pPr>
              <a:t>6</a:t>
            </a:fld>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078A9B2-305E-4A01-957F-56D2BEA8A2CF}" type="slidenum">
              <a:rPr lang="id-ID" smtClean="0"/>
              <a:pPr>
                <a:defRPr/>
              </a:pPr>
              <a:t>7</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18436" name="Slide Number Placeholder 3"/>
          <p:cNvSpPr>
            <a:spLocks noGrp="1"/>
          </p:cNvSpPr>
          <p:nvPr>
            <p:ph type="sldNum" sz="quarter" idx="5"/>
          </p:nvPr>
        </p:nvSpPr>
        <p:spPr bwMode="auto">
          <a:noFill/>
          <a:ln>
            <a:miter lim="800000"/>
            <a:headEnd/>
            <a:tailEnd/>
          </a:ln>
        </p:spPr>
        <p:txBody>
          <a:bodyPr/>
          <a:lstStyle/>
          <a:p>
            <a:fld id="{7F2EE590-137E-4144-9841-AE213719C16F}" type="slidenum">
              <a:rPr lang="id-ID"/>
              <a:pPr/>
              <a:t>8</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0484" name="Slide Number Placeholder 3"/>
          <p:cNvSpPr>
            <a:spLocks noGrp="1"/>
          </p:cNvSpPr>
          <p:nvPr>
            <p:ph type="sldNum" sz="quarter" idx="5"/>
          </p:nvPr>
        </p:nvSpPr>
        <p:spPr bwMode="auto">
          <a:noFill/>
          <a:ln>
            <a:miter lim="800000"/>
            <a:headEnd/>
            <a:tailEnd/>
          </a:ln>
        </p:spPr>
        <p:txBody>
          <a:bodyPr/>
          <a:lstStyle/>
          <a:p>
            <a:fld id="{768DDCB0-A413-49A9-B83A-06AA5050483A}" type="slidenum">
              <a:rPr lang="id-ID"/>
              <a:pPr/>
              <a:t>9</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2532" name="Slide Number Placeholder 3"/>
          <p:cNvSpPr>
            <a:spLocks noGrp="1"/>
          </p:cNvSpPr>
          <p:nvPr>
            <p:ph type="sldNum" sz="quarter" idx="5"/>
          </p:nvPr>
        </p:nvSpPr>
        <p:spPr bwMode="auto">
          <a:noFill/>
          <a:ln>
            <a:miter lim="800000"/>
            <a:headEnd/>
            <a:tailEnd/>
          </a:ln>
        </p:spPr>
        <p:txBody>
          <a:bodyPr/>
          <a:lstStyle/>
          <a:p>
            <a:fld id="{9080F433-5FAF-4F68-973B-B10D980C0567}" type="slidenum">
              <a:rPr lang="id-ID"/>
              <a:pPr/>
              <a:t>10</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4580" name="Slide Number Placeholder 3"/>
          <p:cNvSpPr>
            <a:spLocks noGrp="1"/>
          </p:cNvSpPr>
          <p:nvPr>
            <p:ph type="sldNum" sz="quarter" idx="5"/>
          </p:nvPr>
        </p:nvSpPr>
        <p:spPr bwMode="auto">
          <a:noFill/>
          <a:ln>
            <a:miter lim="800000"/>
            <a:headEnd/>
            <a:tailEnd/>
          </a:ln>
        </p:spPr>
        <p:txBody>
          <a:bodyPr/>
          <a:lstStyle/>
          <a:p>
            <a:fld id="{9DA06347-1DC6-45C6-A22F-6446A75726F9}" type="slidenum">
              <a:rPr lang="id-ID"/>
              <a:pPr/>
              <a:t>11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27F9273-F174-49F3-B6B6-85E9231B404C}" type="datetime1">
              <a:rPr lang="en-US" smtClean="0"/>
              <a:pPr/>
              <a:t>8/1/2018</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F1DCF79-6906-47A6-BEAB-ABF4348BDB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AECD704-E827-4948-B475-899A11861CA3}" type="datetime1">
              <a:rPr lang="en-US" smtClean="0"/>
              <a:pPr/>
              <a:t>8/1/2018</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046838B-086A-410F-BC59-0E5D18BFBD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735276-29DB-4492-A9B0-CC0647D8A061}" type="datetime1">
              <a:rPr lang="en-US" smtClean="0"/>
              <a:pPr/>
              <a:t>8/1/2018</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A34D20-A051-4DA7-BB6E-A3A82EE09C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0E4D0C6-29DE-4A10-98DA-7E6E452C0E34}" type="datetime1">
              <a:rPr lang="en-US" smtClean="0"/>
              <a:pPr/>
              <a:t>8/1/2018</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F9050F-001D-48F3-A6AD-8C035EDFE6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605B9-84B0-4508-A7D9-5338F0F58DFF}" type="datetime1">
              <a:rPr lang="en-US" smtClean="0"/>
              <a:pPr/>
              <a:t>8/1/2018</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9C072C-3058-43C2-994B-943BE215B5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25D892F-8A4B-4A16-A77F-86659EFA17BF}" type="datetime1">
              <a:rPr lang="en-US" smtClean="0"/>
              <a:pPr/>
              <a:t>8/1/2018</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9875DEC-153E-466C-BAB2-BD3FC4E7D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82F62BD-D565-45D6-82F9-A66C246AFAA5}" type="datetime1">
              <a:rPr lang="en-US" smtClean="0"/>
              <a:pPr/>
              <a:t>8/1/2018</a:t>
            </a:fld>
            <a:endParaRPr lang="en-US"/>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55E114-D690-4AD2-99E0-1974830065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7E5D075-B175-405A-8934-C848A1E21714}" type="datetime1">
              <a:rPr lang="en-US" smtClean="0"/>
              <a:pPr/>
              <a:t>8/1/2018</a:t>
            </a:fld>
            <a:endParaRPr lang="en-US"/>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65F87-E993-4919-AD5E-07DC44D85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81258-F44E-49BC-AE21-E323BB0C3A09}" type="datetime1">
              <a:rPr lang="en-US" smtClean="0"/>
              <a:pPr/>
              <a:t>8/1/2018</a:t>
            </a:fld>
            <a:endParaRPr lang="en-US"/>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A4C15CA-0E68-4936-A87E-A2E21D94DC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D04C3-4A44-41A8-BA5C-17D6D2A246C1}" type="datetime1">
              <a:rPr lang="en-US" smtClean="0"/>
              <a:pPr/>
              <a:t>8/1/2018</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A0B9C28-E3FD-42B2-801F-E6DA29CEE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F2376-8853-4C3F-B60E-8239FEA052DA}" type="datetime1">
              <a:rPr lang="en-US" smtClean="0"/>
              <a:pPr/>
              <a:t>8/1/2018</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220E280-ADFC-4EEE-A175-79EEC2673A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65F79-B83E-4D26-B536-A01356D7A0CF}" type="datetime1">
              <a:rPr lang="en-US" smtClean="0"/>
              <a:pPr/>
              <a:t>8/1/2018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AF156-437A-4C76-B4F0-9E2EBA4964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3" cstate="print"/>
          <a:srcRect l="1051" r="800" b="504"/>
          <a:stretch>
            <a:fillRect/>
          </a:stretch>
        </p:blipFill>
        <p:spPr bwMode="auto">
          <a:xfrm>
            <a:off x="0" y="0"/>
            <a:ext cx="9144000" cy="6840538"/>
          </a:xfrm>
          <a:prstGeom prst="rect">
            <a:avLst/>
          </a:prstGeom>
          <a:noFill/>
          <a:ln w="9525">
            <a:noFill/>
            <a:miter lim="800000"/>
            <a:headEnd/>
            <a:tailEnd/>
          </a:ln>
        </p:spPr>
      </p:pic>
      <p:sp>
        <p:nvSpPr>
          <p:cNvPr id="15362" name="TextBox 3"/>
          <p:cNvSpPr txBox="1">
            <a:spLocks noChangeArrowheads="1"/>
          </p:cNvSpPr>
          <p:nvPr/>
        </p:nvSpPr>
        <p:spPr bwMode="auto">
          <a:xfrm>
            <a:off x="2895600" y="3505200"/>
            <a:ext cx="6248400" cy="1200329"/>
          </a:xfrm>
          <a:prstGeom prst="rect">
            <a:avLst/>
          </a:prstGeom>
          <a:noFill/>
          <a:ln w="9525">
            <a:noFill/>
            <a:miter lim="800000"/>
            <a:headEnd/>
            <a:tailEnd/>
          </a:ln>
        </p:spPr>
        <p:txBody>
          <a:bodyPr>
            <a:spAutoFit/>
          </a:bodyPr>
          <a:lstStyle/>
          <a:p>
            <a:pPr algn="ctr"/>
            <a:r>
              <a:rPr lang="id-ID" sz="3600" dirty="0" smtClean="0">
                <a:solidFill>
                  <a:srgbClr val="FFC000"/>
                </a:solidFill>
                <a:latin typeface="Arial Black" pitchFamily="4" charset="0"/>
              </a:rPr>
              <a:t>PSIKOSOSIAL DAN BUDAYA</a:t>
            </a:r>
            <a:endParaRPr lang="en-US" sz="3600" dirty="0">
              <a:solidFill>
                <a:srgbClr val="FFC000"/>
              </a:solidFill>
              <a:latin typeface="Arial Black" pitchFamily="4" charset="0"/>
            </a:endParaRPr>
          </a:p>
        </p:txBody>
      </p:sp>
      <p:sp>
        <p:nvSpPr>
          <p:cNvPr id="5" name="TextBox 4"/>
          <p:cNvSpPr txBox="1"/>
          <p:nvPr/>
        </p:nvSpPr>
        <p:spPr>
          <a:xfrm>
            <a:off x="3429000" y="5029200"/>
            <a:ext cx="5181600" cy="1785104"/>
          </a:xfrm>
          <a:prstGeom prst="rect">
            <a:avLst/>
          </a:prstGeom>
          <a:noFill/>
        </p:spPr>
        <p:txBody>
          <a:bodyPr wrap="square" rtlCol="0">
            <a:spAutoFit/>
          </a:bodyPr>
          <a:lstStyle/>
          <a:p>
            <a:pPr algn="ctr"/>
            <a:r>
              <a:rPr lang="id-ID" sz="2200" b="1" dirty="0" smtClean="0">
                <a:solidFill>
                  <a:schemeClr val="bg1"/>
                </a:solidFill>
              </a:rPr>
              <a:t>PERTEMUAN 1</a:t>
            </a:r>
          </a:p>
          <a:p>
            <a:pPr algn="ctr"/>
            <a:r>
              <a:rPr lang="id-ID" sz="2200" b="1" dirty="0" smtClean="0">
                <a:solidFill>
                  <a:schemeClr val="bg1"/>
                </a:solidFill>
              </a:rPr>
              <a:t>KONSEP DIRI DAN SPRITUALITAS</a:t>
            </a:r>
          </a:p>
          <a:p>
            <a:pPr algn="ctr"/>
            <a:r>
              <a:rPr lang="id-ID" sz="2200" b="1" dirty="0" smtClean="0">
                <a:solidFill>
                  <a:schemeClr val="bg1"/>
                </a:solidFill>
              </a:rPr>
              <a:t>YAYAH KARYANAN, S.Sos, MM</a:t>
            </a:r>
          </a:p>
          <a:p>
            <a:pPr algn="ctr"/>
            <a:r>
              <a:rPr lang="id-ID" sz="2200" b="1" dirty="0" smtClean="0">
                <a:solidFill>
                  <a:schemeClr val="bg1"/>
                </a:solidFill>
              </a:rPr>
              <a:t>Program Studi Ilmu Keperawatan</a:t>
            </a:r>
          </a:p>
          <a:p>
            <a:pPr algn="ctr"/>
            <a:r>
              <a:rPr lang="id-ID" sz="2200" b="1" dirty="0" smtClean="0">
                <a:solidFill>
                  <a:schemeClr val="bg1"/>
                </a:solidFill>
              </a:rPr>
              <a:t>Fakultas Ilmu-ilmu Kesehatan</a:t>
            </a:r>
            <a:endParaRPr lang="id-ID" sz="2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85800" y="1219200"/>
            <a:ext cx="8001000" cy="4401205"/>
          </a:xfrm>
          <a:prstGeom prst="rect">
            <a:avLst/>
          </a:prstGeom>
          <a:noFill/>
          <a:ln w="9525">
            <a:noFill/>
            <a:miter lim="800000"/>
            <a:headEnd/>
            <a:tailEnd/>
          </a:ln>
        </p:spPr>
        <p:txBody>
          <a:bodyPr wrap="square">
            <a:spAutoFit/>
          </a:bodyPr>
          <a:lstStyle/>
          <a:p>
            <a:r>
              <a:rPr lang="id-ID" sz="2800" b="1" dirty="0" smtClean="0">
                <a:latin typeface="Algerian" pitchFamily="82" charset="0"/>
              </a:rPr>
              <a:t>c.Hal-hal yang perlu dipahami tentang konsep diri adalah </a:t>
            </a:r>
            <a:r>
              <a:rPr lang="id-ID" sz="2800" dirty="0" smtClean="0">
                <a:latin typeface="Algerian" pitchFamily="82" charset="0"/>
              </a:rPr>
              <a:t>:</a:t>
            </a:r>
          </a:p>
          <a:p>
            <a:pPr marL="444500" indent="-444500"/>
            <a:r>
              <a:rPr lang="id-ID" sz="2800" dirty="0" smtClean="0"/>
              <a:t>1) Dipelajari melalui pengalaman dan interaksi individu dengan orang lain. </a:t>
            </a:r>
          </a:p>
          <a:p>
            <a:pPr marL="358775" indent="-358775"/>
            <a:r>
              <a:rPr lang="id-ID" sz="2800" dirty="0" smtClean="0"/>
              <a:t>2) Ditandai dengan kemampuan intelektual dan penguasaan   lingkungan (positif).</a:t>
            </a:r>
          </a:p>
          <a:p>
            <a:pPr marL="358775" indent="-358775"/>
            <a:r>
              <a:rPr lang="id-ID" sz="2800" dirty="0" smtClean="0"/>
              <a:t>3) Negatif ditandai dengan hubungan individu dan sosial yang mal adaptif.</a:t>
            </a:r>
          </a:p>
          <a:p>
            <a:pPr marL="358775" indent="-358775"/>
            <a:r>
              <a:rPr lang="id-ID" sz="2800" dirty="0" smtClean="0"/>
              <a:t>4) Merupakan aspek kritikal yang mendasar dan pembentukan perilaku individu.</a:t>
            </a:r>
            <a:endParaRPr lang="id-ID"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990600" y="1295400"/>
            <a:ext cx="7086600" cy="3970318"/>
          </a:xfrm>
          <a:prstGeom prst="rect">
            <a:avLst/>
          </a:prstGeom>
          <a:noFill/>
          <a:ln w="9525">
            <a:noFill/>
            <a:miter lim="800000"/>
            <a:headEnd/>
            <a:tailEnd/>
          </a:ln>
        </p:spPr>
        <p:txBody>
          <a:bodyPr>
            <a:spAutoFit/>
          </a:bodyPr>
          <a:lstStyle/>
          <a:p>
            <a:r>
              <a:rPr lang="id-ID" sz="2800" dirty="0" smtClean="0">
                <a:latin typeface="Algerian" pitchFamily="82" charset="0"/>
              </a:rPr>
              <a:t>HAL.HAL YANG PENTING DALAM KONSEP DIRI :</a:t>
            </a:r>
          </a:p>
          <a:p>
            <a:endParaRPr lang="id-ID" sz="2800" dirty="0" smtClean="0"/>
          </a:p>
          <a:p>
            <a:r>
              <a:rPr lang="id-ID" sz="2800" b="1" dirty="0" smtClean="0">
                <a:solidFill>
                  <a:srgbClr val="FF0000"/>
                </a:solidFill>
              </a:rPr>
              <a:t>1) Nama dan panggilan anak.</a:t>
            </a:r>
          </a:p>
          <a:p>
            <a:pPr marL="444500" indent="-358775"/>
            <a:r>
              <a:rPr lang="id-ID" sz="2800" b="1" dirty="0" smtClean="0">
                <a:solidFill>
                  <a:srgbClr val="FF0000"/>
                </a:solidFill>
              </a:rPr>
              <a:t>2) Pandangan individu terhadap orang lain.</a:t>
            </a:r>
          </a:p>
          <a:p>
            <a:r>
              <a:rPr lang="id-ID" sz="2800" b="1" dirty="0" smtClean="0">
                <a:solidFill>
                  <a:srgbClr val="FF0000"/>
                </a:solidFill>
              </a:rPr>
              <a:t>3) Suasana keluarga yang harmonis.</a:t>
            </a:r>
          </a:p>
          <a:p>
            <a:r>
              <a:rPr lang="id-ID" sz="2800" b="1" dirty="0" smtClean="0">
                <a:solidFill>
                  <a:srgbClr val="FF0000"/>
                </a:solidFill>
              </a:rPr>
              <a:t>4) Penerimaan Keluarga</a:t>
            </a:r>
          </a:p>
          <a:p>
            <a:r>
              <a:rPr lang="en-US" sz="2800" b="1" dirty="0" smtClean="0">
                <a:cs typeface="Arial" charset="0"/>
              </a:rPr>
              <a:t>.</a:t>
            </a:r>
            <a:endParaRPr lang="en-US" sz="2800" b="1" dirty="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066800" y="1752600"/>
            <a:ext cx="6858000" cy="3539430"/>
          </a:xfrm>
          <a:prstGeom prst="rect">
            <a:avLst/>
          </a:prstGeom>
          <a:noFill/>
          <a:ln w="9525">
            <a:noFill/>
            <a:miter lim="800000"/>
            <a:headEnd/>
            <a:tailEnd/>
          </a:ln>
        </p:spPr>
        <p:txBody>
          <a:bodyPr>
            <a:spAutoFit/>
          </a:bodyPr>
          <a:lstStyle/>
          <a:p>
            <a:r>
              <a:rPr lang="id-ID" sz="2800" b="1" dirty="0" smtClean="0">
                <a:latin typeface="Algerian" pitchFamily="82" charset="0"/>
              </a:rPr>
              <a:t>Komponen konsep diri</a:t>
            </a:r>
          </a:p>
          <a:p>
            <a:endParaRPr lang="id-ID" sz="2800" b="1" dirty="0" smtClean="0"/>
          </a:p>
          <a:p>
            <a:r>
              <a:rPr lang="id-ID" sz="2800" b="1" dirty="0" smtClean="0"/>
              <a:t>Konsep diri terdiri dari :</a:t>
            </a:r>
          </a:p>
          <a:p>
            <a:r>
              <a:rPr lang="id-ID" sz="2800" b="1" dirty="0" smtClean="0"/>
              <a:t>       Citra Tubuh (Body Image),</a:t>
            </a:r>
          </a:p>
          <a:p>
            <a:r>
              <a:rPr lang="id-ID" sz="2800" b="1" dirty="0" smtClean="0"/>
              <a:t>           Ideal Diri (Self ideal), </a:t>
            </a:r>
          </a:p>
          <a:p>
            <a:r>
              <a:rPr lang="id-ID" sz="2800" b="1" dirty="0" smtClean="0"/>
              <a:t>              Harga Diri (Self esteem), </a:t>
            </a:r>
          </a:p>
          <a:p>
            <a:r>
              <a:rPr lang="id-ID" sz="2800" b="1" dirty="0" smtClean="0"/>
              <a:t>                 Peran (Self Rool) dan </a:t>
            </a:r>
          </a:p>
          <a:p>
            <a:r>
              <a:rPr lang="id-ID" sz="2800" b="1" dirty="0" smtClean="0"/>
              <a:t>                    Identitas(self idencity).</a:t>
            </a:r>
            <a:endParaRPr lang="id-ID"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533400" y="1371600"/>
            <a:ext cx="8001000" cy="584775"/>
          </a:xfrm>
          <a:prstGeom prst="rect">
            <a:avLst/>
          </a:prstGeom>
          <a:noFill/>
          <a:ln w="9525">
            <a:noFill/>
            <a:miter lim="800000"/>
            <a:headEnd/>
            <a:tailEnd/>
          </a:ln>
        </p:spPr>
        <p:txBody>
          <a:bodyPr>
            <a:spAutoFit/>
          </a:bodyPr>
          <a:lstStyle/>
          <a:p>
            <a:r>
              <a:rPr lang="id-ID" sz="3200" dirty="0" smtClean="0">
                <a:latin typeface="Algerian" pitchFamily="82" charset="0"/>
              </a:rPr>
              <a:t>1) Citra Tubuh (Body Image)</a:t>
            </a:r>
            <a:endParaRPr lang="id-ID" sz="3200" dirty="0">
              <a:latin typeface="Algerian" pitchFamily="82" charset="0"/>
            </a:endParaRPr>
          </a:p>
        </p:txBody>
      </p:sp>
      <p:sp>
        <p:nvSpPr>
          <p:cNvPr id="27651" name="TextBox 4"/>
          <p:cNvSpPr txBox="1">
            <a:spLocks noChangeArrowheads="1"/>
          </p:cNvSpPr>
          <p:nvPr/>
        </p:nvSpPr>
        <p:spPr bwMode="auto">
          <a:xfrm>
            <a:off x="914400" y="2438400"/>
            <a:ext cx="7315200" cy="3108543"/>
          </a:xfrm>
          <a:prstGeom prst="rect">
            <a:avLst/>
          </a:prstGeom>
          <a:noFill/>
          <a:ln w="9525">
            <a:noFill/>
            <a:miter lim="800000"/>
            <a:headEnd/>
            <a:tailEnd/>
          </a:ln>
        </p:spPr>
        <p:txBody>
          <a:bodyPr>
            <a:spAutoFit/>
          </a:bodyPr>
          <a:lstStyle/>
          <a:p>
            <a:r>
              <a:rPr lang="id-ID" sz="2800" dirty="0" smtClean="0"/>
              <a:t>Body Image (citra tubuh) adalah sikap individu terhadap dirinya baik disadari</a:t>
            </a:r>
          </a:p>
          <a:p>
            <a:r>
              <a:rPr lang="id-ID" sz="2800" dirty="0" smtClean="0"/>
              <a:t>maupun tidak disadari meliputi persepsi masa lalu atau sekarang mengenai</a:t>
            </a:r>
          </a:p>
          <a:p>
            <a:r>
              <a:rPr lang="id-ID" sz="2800" dirty="0" smtClean="0"/>
              <a:t>ukuran dan dinamis karena secara konstan berubah seiring dengan persepsi dan</a:t>
            </a:r>
          </a:p>
          <a:p>
            <a:r>
              <a:rPr lang="id-ID" sz="2800" dirty="0" smtClean="0"/>
              <a:t>pengalaman-pengalaman baru.</a:t>
            </a:r>
            <a:endParaRPr lang="id-ID"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a:bodyPr>
          <a:lstStyle/>
          <a:p>
            <a:r>
              <a:rPr lang="id-ID" dirty="0" smtClean="0"/>
              <a:t>Body image berkembang secara bertahap selama beberapa tahun dimulai sejak anak belajar mengenal tubuh dan struktur, fungsi, kemampuan dan keterbatasan mereka. </a:t>
            </a:r>
          </a:p>
          <a:p>
            <a:r>
              <a:rPr lang="id-ID" dirty="0" smtClean="0"/>
              <a:t>Body image (citra tubuh) dapat berubah dalam beberapa jam, hari,minggu ataupun bulan tergantung pada stimuli eksterna dalam tubuh dan perubahan aktual dalam penampilan, stuktur dan fungsi (Potter &amp; Perry, 2005).</a:t>
            </a:r>
          </a:p>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id-ID" dirty="0" smtClean="0"/>
              <a:t/>
            </a:r>
            <a:br>
              <a:rPr lang="id-ID" dirty="0" smtClean="0"/>
            </a:br>
            <a:r>
              <a:rPr lang="id-ID" dirty="0" smtClean="0">
                <a:latin typeface="Algerian" pitchFamily="82" charset="0"/>
              </a:rPr>
              <a:t>2) Ideal Diri</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70000" lnSpcReduction="20000"/>
          </a:bodyPr>
          <a:lstStyle/>
          <a:p>
            <a:pPr>
              <a:buNone/>
            </a:pPr>
            <a:endParaRPr lang="id-ID" dirty="0" smtClean="0"/>
          </a:p>
          <a:p>
            <a:r>
              <a:rPr lang="id-ID" sz="3400" dirty="0" smtClean="0"/>
              <a:t>Ideal diri adalah persepsi individu tentang bagaimana ia seharusnya bertingkah laku berdasarkan standar pribadi. Standar dapat berhubungan dengan tipe orang yang diinginkan/disukainya atau sejumlah aspirasi, tujuan, nilai yang diraih.</a:t>
            </a:r>
          </a:p>
          <a:p>
            <a:r>
              <a:rPr lang="id-ID" sz="3400" dirty="0" smtClean="0"/>
              <a:t>Ideal diri akan mewujudkan cita-cita ataupun penghargaan diri berdasarkan norma-norma sosial di masyarakat tempat individu tersebut melahirkan penyesuaian diri.</a:t>
            </a:r>
          </a:p>
          <a:p>
            <a:r>
              <a:rPr lang="id-ID" sz="3400" dirty="0" smtClean="0"/>
              <a:t> Ideal diri berperan sebagai pengatur internal dan membantu individu mempertahankan kemampuan menghadapi konflik atau kondisi yang membuat bingung.</a:t>
            </a:r>
          </a:p>
          <a:p>
            <a:r>
              <a:rPr lang="id-ID" sz="3400" dirty="0" smtClean="0"/>
              <a:t> Ideal diri penting untuk mempertahankan kesehatan dan keseimbangan mental</a:t>
            </a:r>
            <a:endParaRPr lang="id-ID" sz="3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dirty="0" smtClean="0"/>
              <a:t/>
            </a:r>
            <a:br>
              <a:rPr lang="id-ID" dirty="0" smtClean="0"/>
            </a:br>
            <a:r>
              <a:rPr lang="id-ID" dirty="0" smtClean="0">
                <a:latin typeface="Algerian" pitchFamily="82" charset="0"/>
              </a:rPr>
              <a:t>3). Harga Diri</a:t>
            </a:r>
            <a:endParaRPr lang="id-ID" dirty="0">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id-ID" dirty="0" smtClean="0"/>
              <a:t>Harga diri adalah penilaian pribadi terhadap hasil yang dicapai dengan menganalisis seberapa banyak kesesuaian tingkah laku dengan ideal dirinya.</a:t>
            </a:r>
          </a:p>
          <a:p>
            <a:r>
              <a:rPr lang="id-ID" dirty="0" smtClean="0"/>
              <a:t>Harga diri diperoleh dari diri sendiri dan orang lain yaitu : dicintai, dihormati dan dihargai. Mereka yang menilai dirinya positif cenderung bahagia, sehat, berhasil dan dapat menyesuaikan diri, sebaliknya individu akan merasa dirinya negative, relatif tidak sehat, cemas, tertekan, pesimis, merasa tidak dicintai atau tidak diterima di lingkungannya (Keliat BA, 2005).</a:t>
            </a:r>
          </a:p>
          <a:p>
            <a:r>
              <a:rPr lang="id-ID" dirty="0" smtClean="0"/>
              <a:t>Harga diri dibentuk sejak kecil dari adanya penerimaan dan perhatian. </a:t>
            </a:r>
          </a:p>
          <a:p>
            <a:r>
              <a:rPr lang="id-ID" dirty="0" smtClean="0"/>
              <a:t>Harga diri akan meningkat sesuai dengan meningkatnya usia. Harga diri akan sangat mengancam pada saat pubertas, karena pada saat ini harga diri mengalami perubahan, karena banyak keputusan yang harus dibuat menyangkut dirinya sendiri.</a:t>
            </a:r>
          </a:p>
          <a:p>
            <a:pPr algn="just">
              <a:buNone/>
            </a:pP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id-ID" dirty="0"/>
          </a:p>
        </p:txBody>
      </p:sp>
      <p:sp>
        <p:nvSpPr>
          <p:cNvPr id="3" name="Content Placeholder 2"/>
          <p:cNvSpPr>
            <a:spLocks noGrp="1"/>
          </p:cNvSpPr>
          <p:nvPr>
            <p:ph idx="1"/>
          </p:nvPr>
        </p:nvSpPr>
        <p:spPr>
          <a:xfrm>
            <a:off x="1295400" y="990600"/>
            <a:ext cx="6858000" cy="5135563"/>
          </a:xfrm>
        </p:spPr>
        <p:txBody>
          <a:bodyPr>
            <a:normAutofit fontScale="55000" lnSpcReduction="20000"/>
          </a:bodyPr>
          <a:lstStyle/>
          <a:p>
            <a:pPr algn="just"/>
            <a:r>
              <a:rPr lang="id-ID" sz="4400" dirty="0" smtClean="0"/>
              <a:t>Harga diri diperoleh dari diri sendiri dan orang lain yaitu : dicintai, dihormati dan dihargai. Mereka yang menilai dirinya positif cenderung bahagia, sehat, berhasil dan dapat menyesuaikan diri, sebaliknya individu akan merasa dirinya negative, relatif tidak sehat, cemas, tertekan, pesimis, merasa tidak dicintai atau tidak diterima di lingkungannya (Keliat BA, 2005).</a:t>
            </a:r>
          </a:p>
          <a:p>
            <a:pPr algn="just"/>
            <a:r>
              <a:rPr lang="id-ID" sz="4400" dirty="0" smtClean="0"/>
              <a:t>Harga diri dibentuk sejak kecil dari adanya penerimaan dan perhatian. Harga diri akan meningkat sesuai dengan meningkatnya usia. </a:t>
            </a:r>
          </a:p>
          <a:p>
            <a:pPr algn="just"/>
            <a:r>
              <a:rPr lang="id-ID" sz="4400" dirty="0" smtClean="0"/>
              <a:t>Harga diri akan sangat mengancam pada saat pubertas, karena pada saat ini harga diri mengalami perubahan, karena banyak keputusan yang harus dibuat menyangkut dirinya sendri </a:t>
            </a:r>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dirty="0" smtClean="0"/>
              <a:t/>
            </a:r>
            <a:br>
              <a:rPr lang="id-ID" dirty="0" smtClean="0"/>
            </a:br>
            <a:r>
              <a:rPr lang="id-ID" dirty="0" smtClean="0">
                <a:latin typeface="Algerian" pitchFamily="82" charset="0"/>
              </a:rPr>
              <a:t>4) Peran</a:t>
            </a:r>
            <a:r>
              <a:rPr lang="id-ID" dirty="0" smtClean="0"/>
              <a:t/>
            </a:r>
            <a:br>
              <a:rPr lang="id-ID" dirty="0" smtClean="0"/>
            </a:b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Peran adalah serangkaian pola sikap perilaku, nilai dan tujuan yang diharapkan oleh masyarakat dihubungkan dengan fungsi individu di dalam kelompok sosial.</a:t>
            </a:r>
          </a:p>
          <a:p>
            <a:r>
              <a:rPr lang="id-ID" dirty="0" smtClean="0"/>
              <a:t>Setiap orang disibukkan oleh beberapa peran yang berhubungan dengan posisi pada tiap waktu sepanjang daur kehidupannya.</a:t>
            </a:r>
          </a:p>
          <a:p>
            <a:r>
              <a:rPr lang="id-ID" dirty="0" smtClean="0"/>
              <a:t>Harga diri yang tinggi merupakan hasil dari peran yang memenuhi kebutuhan dan cocok dengan ideal diri.</a:t>
            </a:r>
          </a:p>
          <a:p>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dirty="0" smtClean="0"/>
              <a:t/>
            </a:r>
            <a:br>
              <a:rPr lang="id-ID" dirty="0" smtClean="0"/>
            </a:br>
            <a:r>
              <a:rPr lang="id-ID" dirty="0" smtClean="0">
                <a:latin typeface="Algerian" pitchFamily="82" charset="0"/>
              </a:rPr>
              <a:t>5) Identitas Diri</a:t>
            </a:r>
            <a:br>
              <a:rPr lang="id-ID" dirty="0" smtClean="0">
                <a:latin typeface="Algerian" pitchFamily="82" charset="0"/>
              </a:rPr>
            </a:br>
            <a:endParaRPr lang="id-ID"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pPr marL="715963" indent="-715963">
              <a:buNone/>
            </a:pPr>
            <a:r>
              <a:rPr lang="id-ID" dirty="0" smtClean="0"/>
              <a:t>     a. Identitas diri adalah kesadaran tentang diri sendiri yang dapat diperoleh individu dari observasi dan penilaian dirinya, menyadari bahwa individu dirinya berbeda dengan orang lain. Seseorang yang mempunyai perasaan identitas diri yang kuat akan memandang dirinya berbeda dengan orang lain, dan tidak ada duanya.</a:t>
            </a:r>
          </a:p>
          <a:p>
            <a:pPr marL="715963" indent="-715963">
              <a:buNone/>
            </a:pPr>
            <a:r>
              <a:rPr lang="id-ID" dirty="0" smtClean="0"/>
              <a:t>     b. Identitas berkembang sejak masa kanak-kanak, bersamaan dengan berkembangnya konsep diri. Dalam identitas diri ada otonomi yaitu mengerti dan percaya diri, respek terhadap diri, mampu menguasai diri, mengatur diri dan menerima diri</a:t>
            </a:r>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cstate="print"/>
          <a:srcRect/>
          <a:stretch>
            <a:fillRect/>
          </a:stretch>
        </p:blipFill>
        <p:spPr>
          <a:xfrm>
            <a:off x="0" y="1447800"/>
            <a:ext cx="9144000" cy="4840287"/>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lgerian" pitchFamily="82" charset="0"/>
              </a:rPr>
              <a:t>KONSEP SPIRITUALITAS</a:t>
            </a:r>
            <a:endParaRPr lang="id-ID"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buNone/>
            </a:pPr>
            <a:r>
              <a:rPr lang="id-ID" dirty="0" smtClean="0">
                <a:latin typeface="Aharoni" pitchFamily="2" charset="-79"/>
                <a:cs typeface="Aharoni" pitchFamily="2" charset="-79"/>
              </a:rPr>
              <a:t>a.Pengertian spiritual Spiritualitas </a:t>
            </a:r>
          </a:p>
          <a:p>
            <a:r>
              <a:rPr lang="id-ID" dirty="0" smtClean="0"/>
              <a:t>Spiritualitas merupakan sesuatu yg  di percayai oleh seseorang dlm hubunganya dgn kekuatan yg lebih tinggi (tuhan), yg menimbulkan suatu kebutuhan serta kecintaan thdp adanya Tuhan dan  permohonan maaf atas segala kesalahan yg pernah selamanya dgn tuhan</a:t>
            </a:r>
          </a:p>
          <a:p>
            <a:r>
              <a:rPr lang="id-ID" dirty="0" smtClean="0">
                <a:latin typeface="Aharoni" pitchFamily="2" charset="-79"/>
                <a:cs typeface="Aharoni" pitchFamily="2" charset="-79"/>
              </a:rPr>
              <a:t>Menurut Burkhardt (1993</a:t>
            </a:r>
            <a:r>
              <a:rPr lang="id-ID" dirty="0" smtClean="0"/>
              <a:t>) Spiritualitas meliputi aspek sebagai berikut:</a:t>
            </a:r>
          </a:p>
          <a:p>
            <a:r>
              <a:rPr lang="id-ID" dirty="0" smtClean="0"/>
              <a:t>Berhubungan dgn sesuatu yg tdk diketahui atau ketidakpastian dlm kehidupan. </a:t>
            </a:r>
          </a:p>
          <a:p>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r>
              <a:rPr lang="id-ID" dirty="0" smtClean="0">
                <a:latin typeface="Aharoni" pitchFamily="2" charset="-79"/>
                <a:cs typeface="Aharoni" pitchFamily="2" charset="-79"/>
              </a:rPr>
              <a:t>b) Menemukan arti dan tujuan hidup</a:t>
            </a:r>
          </a:p>
          <a:p>
            <a:pPr marL="271463" indent="-271463">
              <a:buNone/>
            </a:pPr>
            <a:r>
              <a:rPr lang="id-ID" dirty="0" smtClean="0">
                <a:latin typeface="Aharoni" pitchFamily="2" charset="-79"/>
                <a:cs typeface="Aharoni" pitchFamily="2" charset="-79"/>
              </a:rPr>
              <a:t>c) Menyadari kemampuan untuk menggunakan sumber dan kekuatan dlm diri sendiri. </a:t>
            </a:r>
          </a:p>
          <a:p>
            <a:pPr>
              <a:buNone/>
            </a:pPr>
            <a:r>
              <a:rPr lang="id-ID" dirty="0" smtClean="0">
                <a:latin typeface="Aharoni" pitchFamily="2" charset="-79"/>
                <a:cs typeface="Aharoni" pitchFamily="2" charset="-79"/>
              </a:rPr>
              <a:t>d) Mempunyai perasaan keterikatan dgn diri sendiri dan dengan Yg Maha Tinggi. </a:t>
            </a:r>
          </a:p>
          <a:p>
            <a:pPr>
              <a:buNone/>
            </a:pPr>
            <a:endParaRPr lang="id-ID" dirty="0" smtClean="0">
              <a:latin typeface="Aharoni" pitchFamily="2" charset="-79"/>
              <a:cs typeface="Aharoni" pitchFamily="2" charset="-79"/>
            </a:endParaRPr>
          </a:p>
          <a:p>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dirty="0" smtClean="0">
                <a:latin typeface="Algerian" pitchFamily="82" charset="0"/>
                <a:ea typeface="Times New Roman" pitchFamily="18" charset="0"/>
                <a:cs typeface="Arial" pitchFamily="34" charset="0"/>
              </a:rPr>
              <a:t/>
            </a:r>
            <a:br>
              <a:rPr lang="id-ID" dirty="0" smtClean="0">
                <a:latin typeface="Algerian" pitchFamily="82" charset="0"/>
                <a:ea typeface="Times New Roman" pitchFamily="18" charset="0"/>
                <a:cs typeface="Arial" pitchFamily="34" charset="0"/>
              </a:rPr>
            </a:br>
            <a:r>
              <a:rPr lang="id-ID" dirty="0" smtClean="0">
                <a:latin typeface="Algerian" pitchFamily="82" charset="0"/>
                <a:ea typeface="Times New Roman" pitchFamily="18" charset="0"/>
                <a:cs typeface="Arial" pitchFamily="34" charset="0"/>
              </a:rPr>
              <a:t>Dimensi spiritual</a:t>
            </a:r>
            <a:r>
              <a:rPr lang="id-ID" dirty="0" smtClean="0">
                <a:latin typeface="Algerian" pitchFamily="82" charset="0"/>
                <a:cs typeface="Arial" pitchFamily="34" charset="0"/>
              </a:rPr>
              <a:t/>
            </a:r>
            <a:br>
              <a:rPr lang="id-ID" dirty="0" smtClean="0">
                <a:latin typeface="Algerian" pitchFamily="82" charset="0"/>
                <a:cs typeface="Arial" pitchFamily="34" charset="0"/>
              </a:rPr>
            </a:br>
            <a:endParaRPr lang="id-ID" dirty="0"/>
          </a:p>
        </p:txBody>
      </p:sp>
      <p:sp>
        <p:nvSpPr>
          <p:cNvPr id="3" name="Content Placeholder 2"/>
          <p:cNvSpPr>
            <a:spLocks noGrp="1"/>
          </p:cNvSpPr>
          <p:nvPr>
            <p:ph idx="1"/>
          </p:nvPr>
        </p:nvSpPr>
        <p:spPr/>
        <p:txBody>
          <a:bodyPr>
            <a:normAutofit fontScale="77500" lnSpcReduction="20000"/>
          </a:bodyPr>
          <a:lstStyle/>
          <a:p>
            <a:pPr marL="0" lvl="0" indent="0" eaLnBrk="0" fontAlgn="base" hangingPunct="0">
              <a:spcBef>
                <a:spcPct val="0"/>
              </a:spcBef>
              <a:spcAft>
                <a:spcPct val="0"/>
              </a:spcAft>
              <a:buNone/>
            </a:pPr>
            <a:r>
              <a:rPr lang="id-ID" b="1" dirty="0" smtClean="0">
                <a:latin typeface="Arial" pitchFamily="34" charset="0"/>
                <a:ea typeface="Times New Roman" pitchFamily="18" charset="0"/>
                <a:cs typeface="Arial" pitchFamily="34" charset="0"/>
              </a:rPr>
              <a:t>Spiritualitas sbg konsep dua dimensi</a:t>
            </a:r>
            <a:r>
              <a:rPr lang="id-ID" dirty="0" smtClean="0">
                <a:latin typeface="Arial" pitchFamily="34" charset="0"/>
                <a:ea typeface="Times New Roman" pitchFamily="18" charset="0"/>
                <a:cs typeface="Arial" pitchFamily="34" charset="0"/>
              </a:rPr>
              <a:t>: </a:t>
            </a:r>
          </a:p>
          <a:p>
            <a:pPr marL="514350" lvl="0" indent="-514350" eaLnBrk="0" fontAlgn="base" hangingPunct="0">
              <a:spcBef>
                <a:spcPct val="0"/>
              </a:spcBef>
              <a:spcAft>
                <a:spcPct val="0"/>
              </a:spcAft>
              <a:buAutoNum type="arabicPeriod"/>
            </a:pPr>
            <a:r>
              <a:rPr lang="id-ID" dirty="0" smtClean="0">
                <a:latin typeface="Arial" pitchFamily="34" charset="0"/>
                <a:ea typeface="Times New Roman" pitchFamily="18" charset="0"/>
                <a:cs typeface="Arial" pitchFamily="34" charset="0"/>
              </a:rPr>
              <a:t>Dimensi VERTIKAL adalah hubungan dgn Tuhan atau  Yang Maha Tinggi yg menuntun kehidupan  seseorang, sedangkan</a:t>
            </a:r>
          </a:p>
          <a:p>
            <a:pPr marL="514350" lvl="0" indent="-514350" eaLnBrk="0" fontAlgn="base" hangingPunct="0">
              <a:spcBef>
                <a:spcPct val="0"/>
              </a:spcBef>
              <a:spcAft>
                <a:spcPct val="0"/>
              </a:spcAft>
              <a:buNone/>
            </a:pPr>
            <a:r>
              <a:rPr lang="id-ID" dirty="0" smtClean="0">
                <a:latin typeface="Arial" pitchFamily="34" charset="0"/>
                <a:ea typeface="Times New Roman" pitchFamily="18" charset="0"/>
                <a:cs typeface="Arial" pitchFamily="34" charset="0"/>
              </a:rPr>
              <a:t> </a:t>
            </a:r>
          </a:p>
          <a:p>
            <a:pPr marL="514350" lvl="0" indent="-514350" eaLnBrk="0" fontAlgn="base" hangingPunct="0">
              <a:spcBef>
                <a:spcPct val="0"/>
              </a:spcBef>
              <a:spcAft>
                <a:spcPct val="0"/>
              </a:spcAft>
              <a:buNone/>
            </a:pPr>
            <a:r>
              <a:rPr lang="id-ID" dirty="0" smtClean="0">
                <a:latin typeface="Arial" pitchFamily="34" charset="0"/>
                <a:ea typeface="Times New Roman" pitchFamily="18" charset="0"/>
                <a:cs typeface="Arial" pitchFamily="34" charset="0"/>
              </a:rPr>
              <a:t>2.   Dimensi HORIZONTAL adalah hubungan seseorang dgn diri sendiri, orang lain dan dgn lingkungan.(Carson, 1989). </a:t>
            </a:r>
          </a:p>
          <a:p>
            <a:pPr marL="0" lvl="0" indent="0" eaLnBrk="0" fontAlgn="base" hangingPunct="0">
              <a:spcBef>
                <a:spcPct val="0"/>
              </a:spcBef>
              <a:spcAft>
                <a:spcPct val="0"/>
              </a:spcAft>
              <a:buNone/>
            </a:pPr>
            <a:endParaRPr lang="id-ID" b="1"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None/>
            </a:pPr>
            <a:r>
              <a:rPr lang="id-ID" b="1" dirty="0" smtClean="0">
                <a:latin typeface="Arial" pitchFamily="34" charset="0"/>
                <a:ea typeface="Times New Roman" pitchFamily="18" charset="0"/>
                <a:cs typeface="Arial" pitchFamily="34" charset="0"/>
              </a:rPr>
              <a:t>Kebutuhan spiritual </a:t>
            </a:r>
            <a:r>
              <a:rPr lang="id-ID" dirty="0" smtClean="0">
                <a:latin typeface="Arial" pitchFamily="34" charset="0"/>
                <a:ea typeface="Times New Roman" pitchFamily="18" charset="0"/>
                <a:cs typeface="Arial" pitchFamily="34" charset="0"/>
              </a:rPr>
              <a:t>adalah kebutuhan untuk mempertahankan atau mengembalikan keyakinan  dan memenuhi kewajiban agama, serta  kebutuhan untuk mendapatkan maaf atau  pengampunan, mencintai, menjalin hubungan  penuh rasa percaya dgn Tuhan</a:t>
            </a:r>
            <a:endParaRPr lang="id-ID" dirty="0" smtClean="0">
              <a:latin typeface="Arial" pitchFamily="34" charset="0"/>
              <a:cs typeface="Arial" pitchFamily="34" charset="0"/>
            </a:endParaRPr>
          </a:p>
          <a:p>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Pustaka</a:t>
            </a:r>
            <a:endParaRPr lang="id-ID" dirty="0"/>
          </a:p>
        </p:txBody>
      </p:sp>
      <p:sp>
        <p:nvSpPr>
          <p:cNvPr id="3" name="Content Placeholder 2"/>
          <p:cNvSpPr>
            <a:spLocks noGrp="1"/>
          </p:cNvSpPr>
          <p:nvPr>
            <p:ph idx="1"/>
          </p:nvPr>
        </p:nvSpPr>
        <p:spPr/>
        <p:txBody>
          <a:bodyPr>
            <a:normAutofit/>
          </a:bodyPr>
          <a:lstStyle/>
          <a:p>
            <a:pPr marL="1162050" indent="-1162050">
              <a:buNone/>
            </a:pPr>
            <a:r>
              <a:rPr lang="id-ID" dirty="0" smtClean="0"/>
              <a:t>Keliat, Budi Anna, Dkk. 2005 . Proses Keperawatan Kesehatan Jiwa Edisi 2. Jakarta: EGC</a:t>
            </a:r>
          </a:p>
          <a:p>
            <a:pPr marL="1074738" indent="-1074738">
              <a:buNone/>
              <a:tabLst>
                <a:tab pos="271463" algn="l"/>
              </a:tabLst>
            </a:pPr>
            <a:r>
              <a:rPr lang="id-ID" dirty="0" smtClean="0"/>
              <a:t>Potter &amp; Perry. 2005. Buku Ajar Fundamental Keperawatan. Jakarta: EGC </a:t>
            </a:r>
          </a:p>
          <a:p>
            <a:pPr marL="1074738" indent="-1074738">
              <a:buNone/>
            </a:pPr>
            <a:r>
              <a:rPr lang="id-ID" dirty="0" smtClean="0"/>
              <a:t>Stuart, Gail &amp; Sundeen, Sandra. 2005. Buku Ajar Keperawatan Jiwa. Jakarta: EGC</a:t>
            </a:r>
          </a:p>
          <a:p>
            <a:pPr>
              <a:buNone/>
            </a:pP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id-ID" dirty="0" smtClean="0"/>
              <a:t>TERIMA KASIH</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27038"/>
          </a:xfrm>
        </p:spPr>
        <p:txBody>
          <a:bodyPr>
            <a:noAutofit/>
          </a:bodyPr>
          <a:lstStyle/>
          <a:p>
            <a:r>
              <a:rPr lang="id-ID" sz="2800" dirty="0" smtClean="0">
                <a:latin typeface="Algerian" pitchFamily="82" charset="0"/>
              </a:rPr>
              <a:t>Visi dan Misi Prodi Keperawatan</a:t>
            </a:r>
            <a:endParaRPr lang="id-ID" sz="2800" dirty="0">
              <a:latin typeface="Algerian" pitchFamily="82" charset="0"/>
            </a:endParaRPr>
          </a:p>
        </p:txBody>
      </p:sp>
      <p:sp>
        <p:nvSpPr>
          <p:cNvPr id="3" name="Content Placeholder 2"/>
          <p:cNvSpPr>
            <a:spLocks noGrp="1"/>
          </p:cNvSpPr>
          <p:nvPr>
            <p:ph idx="1"/>
          </p:nvPr>
        </p:nvSpPr>
        <p:spPr>
          <a:xfrm>
            <a:off x="609600" y="1143000"/>
            <a:ext cx="8229600" cy="4983163"/>
          </a:xfrm>
        </p:spPr>
        <p:txBody>
          <a:bodyPr>
            <a:normAutofit fontScale="25000" lnSpcReduction="20000"/>
          </a:bodyPr>
          <a:lstStyle/>
          <a:p>
            <a:pPr algn="ctr">
              <a:buNone/>
            </a:pPr>
            <a:r>
              <a:rPr lang="id-ID" sz="8000" dirty="0" smtClean="0">
                <a:latin typeface="Algerian" pitchFamily="82" charset="0"/>
              </a:rPr>
              <a:t>Visi</a:t>
            </a:r>
            <a:r>
              <a:rPr lang="id-ID" sz="9600" dirty="0" smtClean="0">
                <a:latin typeface="Algerian" pitchFamily="82" charset="0"/>
              </a:rPr>
              <a:t> </a:t>
            </a:r>
            <a:endParaRPr lang="id-ID" sz="9600" dirty="0" smtClean="0">
              <a:latin typeface="Algerian" pitchFamily="82" charset="0"/>
            </a:endParaRPr>
          </a:p>
          <a:p>
            <a:pPr>
              <a:buNone/>
            </a:pPr>
            <a:r>
              <a:rPr lang="id-ID" sz="7200" dirty="0" smtClean="0">
                <a:latin typeface="Aharoni" pitchFamily="2" charset="-79"/>
                <a:cs typeface="Aharoni" pitchFamily="2" charset="-79"/>
              </a:rPr>
              <a:t>Menjadi pusat pendidikan Ners yang kompeten berbasis intelektulitas, kreatifitas, dan kewirausahaan, dengan keunggulan dibidang </a:t>
            </a:r>
            <a:r>
              <a:rPr lang="id-ID" sz="7200" i="1" dirty="0" smtClean="0">
                <a:latin typeface="Aharoni" pitchFamily="2" charset="-79"/>
                <a:cs typeface="Aharoni" pitchFamily="2" charset="-79"/>
              </a:rPr>
              <a:t>nursing home care serta berdaya saing global pada tahun </a:t>
            </a:r>
            <a:r>
              <a:rPr lang="id-ID" sz="7200" i="1" dirty="0" smtClean="0">
                <a:latin typeface="Aharoni" pitchFamily="2" charset="-79"/>
                <a:cs typeface="Aharoni" pitchFamily="2" charset="-79"/>
              </a:rPr>
              <a:t>2020</a:t>
            </a:r>
            <a:endParaRPr lang="id-ID" sz="7200" i="1" dirty="0" smtClean="0">
              <a:latin typeface="Aharoni" pitchFamily="2" charset="-79"/>
              <a:cs typeface="Aharoni" pitchFamily="2" charset="-79"/>
            </a:endParaRPr>
          </a:p>
          <a:p>
            <a:pPr algn="ctr">
              <a:buNone/>
            </a:pPr>
            <a:r>
              <a:rPr lang="id-ID" sz="7200" dirty="0" smtClean="0">
                <a:latin typeface="Algerian" pitchFamily="82" charset="0"/>
              </a:rPr>
              <a:t>Misi </a:t>
            </a:r>
          </a:p>
          <a:p>
            <a:pPr>
              <a:buNone/>
            </a:pPr>
            <a:r>
              <a:rPr lang="id-ID" sz="7200" dirty="0" smtClean="0">
                <a:latin typeface="Aharoni" pitchFamily="2" charset="-79"/>
                <a:cs typeface="Aharoni" pitchFamily="2" charset="-79"/>
              </a:rPr>
              <a:t>1) Mengembangkan program pendidikan Ners dengan keunggulan </a:t>
            </a:r>
            <a:r>
              <a:rPr lang="id-ID" sz="7200" i="1" dirty="0" smtClean="0">
                <a:latin typeface="Aharoni" pitchFamily="2" charset="-79"/>
                <a:cs typeface="Aharoni" pitchFamily="2" charset="-79"/>
              </a:rPr>
              <a:t>nursing home care yang berwawasan global dan berbasis Ilmu pengetahuan dan teknologi </a:t>
            </a:r>
          </a:p>
          <a:p>
            <a:pPr>
              <a:buNone/>
            </a:pPr>
            <a:r>
              <a:rPr lang="id-ID" sz="7200" dirty="0" smtClean="0">
                <a:latin typeface="Aharoni" pitchFamily="2" charset="-79"/>
                <a:cs typeface="Aharoni" pitchFamily="2" charset="-79"/>
              </a:rPr>
              <a:t>2) Mengembangkan Ilmu Pengetahuan dan Teknologi di bidang keperawatan dengan keunggulan </a:t>
            </a:r>
            <a:r>
              <a:rPr lang="id-ID" sz="7200" i="1" dirty="0" smtClean="0">
                <a:latin typeface="Aharoni" pitchFamily="2" charset="-79"/>
                <a:cs typeface="Aharoni" pitchFamily="2" charset="-79"/>
              </a:rPr>
              <a:t>nursing home care melalui kegiatan penelitian </a:t>
            </a:r>
          </a:p>
          <a:p>
            <a:pPr>
              <a:buNone/>
            </a:pPr>
            <a:r>
              <a:rPr lang="id-ID" sz="7200" dirty="0" smtClean="0">
                <a:latin typeface="Aharoni" pitchFamily="2" charset="-79"/>
                <a:cs typeface="Aharoni" pitchFamily="2" charset="-79"/>
              </a:rPr>
              <a:t>3) Menerapkan dan mengembangkan ilmu keperawatan dengan keunggulan </a:t>
            </a:r>
            <a:r>
              <a:rPr lang="id-ID" sz="7200" i="1" dirty="0" smtClean="0">
                <a:latin typeface="Aharoni" pitchFamily="2" charset="-79"/>
                <a:cs typeface="Aharoni" pitchFamily="2" charset="-79"/>
              </a:rPr>
              <a:t>nursing home care melalui pengabdian kepada masyarakat </a:t>
            </a:r>
          </a:p>
          <a:p>
            <a:pPr>
              <a:buNone/>
            </a:pPr>
            <a:r>
              <a:rPr lang="id-ID" sz="7200" dirty="0" smtClean="0">
                <a:latin typeface="Aharoni" pitchFamily="2" charset="-79"/>
                <a:cs typeface="Aharoni" pitchFamily="2" charset="-79"/>
              </a:rPr>
              <a:t>4) Menyiapkan sumber daya manusia keperawatan dengan keunggulan </a:t>
            </a:r>
            <a:r>
              <a:rPr lang="id-ID" sz="7200" i="1" dirty="0" smtClean="0">
                <a:latin typeface="Aharoni" pitchFamily="2" charset="-79"/>
                <a:cs typeface="Aharoni" pitchFamily="2" charset="-79"/>
              </a:rPr>
              <a:t>nursing home care yang berdaya saing global dan menciptakan calon pemimpin yang berkarakter bagi bangsa dan negara </a:t>
            </a:r>
          </a:p>
          <a:p>
            <a:pPr>
              <a:buNone/>
            </a:pPr>
            <a:r>
              <a:rPr lang="id-ID" sz="7200" i="1" dirty="0" smtClean="0">
                <a:latin typeface="Aharoni" pitchFamily="2" charset="-79"/>
                <a:cs typeface="Aharoni" pitchFamily="2" charset="-79"/>
              </a:rPr>
              <a:t>5) Mengelola sarana dan prasarana yang menunjang program akademik dan profesi keperawatan dengan keunggulan nursing home care </a:t>
            </a:r>
          </a:p>
          <a:p>
            <a:pPr>
              <a:buNone/>
            </a:pPr>
            <a:r>
              <a:rPr lang="id-ID" sz="7200" dirty="0" smtClean="0">
                <a:latin typeface="Aharoni" pitchFamily="2" charset="-79"/>
                <a:cs typeface="Aharoni" pitchFamily="2" charset="-79"/>
              </a:rPr>
              <a:t>6) Berperan aktif dalam menerapkan dan mengembangkan ilmu keperawatan dengan keunggulan </a:t>
            </a:r>
            <a:r>
              <a:rPr lang="id-ID" sz="7200" i="1" dirty="0" smtClean="0">
                <a:latin typeface="Aharoni" pitchFamily="2" charset="-79"/>
                <a:cs typeface="Aharoni" pitchFamily="2" charset="-79"/>
              </a:rPr>
              <a:t>nursing home care yang bermanfaat bagi organisasi profesi, bagi bangsa dan negara Indonesia serta segenap umat manusia </a:t>
            </a:r>
          </a:p>
          <a:p>
            <a:endParaRPr lang="id-ID" sz="6400" dirty="0">
              <a:latin typeface="Aharoni" pitchFamily="2" charset="-79"/>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id-ID" sz="2200" dirty="0" smtClean="0"/>
              <a:t/>
            </a:r>
            <a:br>
              <a:rPr lang="id-ID" sz="2200" dirty="0" smtClean="0"/>
            </a:br>
            <a:r>
              <a:rPr lang="id-ID" sz="2200" dirty="0" smtClean="0"/>
              <a:t/>
            </a:r>
            <a:br>
              <a:rPr lang="id-ID" sz="2200" dirty="0" smtClean="0"/>
            </a:br>
            <a:r>
              <a:rPr lang="fi-FI" sz="2200" b="1" dirty="0" smtClean="0">
                <a:latin typeface="Algerian" pitchFamily="82" charset="0"/>
              </a:rPr>
              <a:t>Visi </a:t>
            </a:r>
            <a:r>
              <a:rPr lang="fi-FI" sz="2200" b="1" dirty="0" smtClean="0">
                <a:latin typeface="Algerian" pitchFamily="82" charset="0"/>
              </a:rPr>
              <a:t>dan Misi Fakultas Ilmu-Ilmu Kesehatan </a:t>
            </a:r>
            <a:r>
              <a:rPr lang="fi-FI" b="1" dirty="0" smtClean="0"/>
              <a:t/>
            </a:r>
            <a:br>
              <a:rPr lang="fi-FI" b="1" dirty="0" smtClean="0"/>
            </a:br>
            <a:endParaRPr lang="id-ID" b="1" dirty="0"/>
          </a:p>
        </p:txBody>
      </p:sp>
      <p:sp>
        <p:nvSpPr>
          <p:cNvPr id="3" name="Content Placeholder 2"/>
          <p:cNvSpPr>
            <a:spLocks noGrp="1"/>
          </p:cNvSpPr>
          <p:nvPr>
            <p:ph idx="1"/>
          </p:nvPr>
        </p:nvSpPr>
        <p:spPr/>
        <p:txBody>
          <a:bodyPr>
            <a:normAutofit fontScale="40000" lnSpcReduction="20000"/>
          </a:bodyPr>
          <a:lstStyle/>
          <a:p>
            <a:pPr>
              <a:buNone/>
            </a:pPr>
            <a:endParaRPr lang="id-ID" dirty="0" smtClean="0"/>
          </a:p>
          <a:p>
            <a:pPr algn="ctr"/>
            <a:r>
              <a:rPr lang="id-ID" sz="5000" b="1" dirty="0" smtClean="0"/>
              <a:t>Visi </a:t>
            </a:r>
            <a:r>
              <a:rPr lang="id-ID" sz="5000" b="1" dirty="0" smtClean="0"/>
              <a:t>: </a:t>
            </a:r>
          </a:p>
          <a:p>
            <a:pPr>
              <a:buNone/>
            </a:pPr>
            <a:r>
              <a:rPr lang="id-ID" sz="4200" b="1" dirty="0" smtClean="0"/>
              <a:t>Menjadi Fakultas Ilmu-Ilmu Kesehatan yang kompeten di bidang kesehatan masyarakat, ilmu gizi dan ilmu keperawatan, Manajemen Informasi Kesehatan dan Rekam medis dan Informasi Kesehatan berbasis intelektualitas, inovasi dan kewirausahaan yang unggul serta mampu bersaing secara global. </a:t>
            </a:r>
          </a:p>
          <a:p>
            <a:pPr algn="ctr"/>
            <a:r>
              <a:rPr lang="id-ID" sz="5000" b="1" dirty="0" smtClean="0"/>
              <a:t>Misi : </a:t>
            </a:r>
          </a:p>
          <a:p>
            <a:pPr>
              <a:buNone/>
            </a:pPr>
            <a:r>
              <a:rPr lang="id-ID" sz="4200" b="1" dirty="0" smtClean="0"/>
              <a:t>1) Menyelenggarakan pendidikan dan pengajaran bidang Ilmu-Ilmu Kesehatan (Manajemen Informasi Kesehatan, Kesehatan Masyarakat, ilmu gizi dan ilmu Ners, serta Rekam medis dan Informasi Kesehatan) secara efisien dan efektif berbasis pada teknologi informasi. </a:t>
            </a:r>
          </a:p>
          <a:p>
            <a:pPr>
              <a:buNone/>
            </a:pPr>
            <a:r>
              <a:rPr lang="id-ID" sz="4200" b="1" dirty="0" smtClean="0"/>
              <a:t>2) Menyelenggarakan program-program penelitian dan pengembangan guna menghasilkan konsep-konsep, teori dan hasil kajian yang secara fungsional dapat mendukung pengembangan kehidupan bermasyarakat. </a:t>
            </a:r>
          </a:p>
          <a:p>
            <a:pPr>
              <a:buNone/>
            </a:pPr>
            <a:r>
              <a:rPr lang="id-ID" sz="4200" b="1" dirty="0" smtClean="0"/>
              <a:t>3) Melaksanakan dan mengembangkan program-program pengabdian kepada </a:t>
            </a:r>
          </a:p>
          <a:p>
            <a:pPr>
              <a:buNone/>
            </a:pPr>
            <a:r>
              <a:rPr lang="id-ID" sz="4200" b="1" dirty="0" smtClean="0"/>
              <a:t>        masyarakat </a:t>
            </a:r>
            <a:r>
              <a:rPr lang="id-ID" sz="4200" b="1" dirty="0" smtClean="0"/>
              <a:t>melalui inovasi di bidang ilmu pengetahuan, teknologi dan seni yang bermanfaat bagi kemajuan bangsa Indonesia. </a:t>
            </a:r>
          </a:p>
          <a:p>
            <a:endParaRPr lang="id-ID"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cstate="print"/>
          <a:srcRect/>
          <a:stretch>
            <a:fillRect/>
          </a:stretch>
        </p:blipFill>
        <p:spPr bwMode="auto">
          <a:xfrm>
            <a:off x="11113" y="3175"/>
            <a:ext cx="9144000" cy="6858000"/>
          </a:xfrm>
          <a:prstGeom prst="rect">
            <a:avLst/>
          </a:prstGeom>
          <a:noFill/>
          <a:ln w="9525">
            <a:noFill/>
            <a:miter lim="800000"/>
            <a:headEnd/>
            <a:tailEnd/>
          </a:ln>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02.</a:t>
            </a:r>
            <a:r>
              <a:rPr lang="id-ID" dirty="0" smtClean="0">
                <a:ln w="18415" cmpd="sng">
                  <a:solidFill>
                    <a:srgbClr val="FFFFFF"/>
                  </a:solidFill>
                  <a:prstDash val="solid"/>
                </a:ln>
                <a:solidFill>
                  <a:srgbClr val="FFFFFF"/>
                </a:solidFill>
                <a:latin typeface="Arial" pitchFamily="34" charset="0"/>
                <a:cs typeface="Arial" pitchFamily="34" charset="0"/>
              </a:rPr>
              <a:t> K ONSEP SEKSUALITAS</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50292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4102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62400" y="57912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2400" y="6399212"/>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57600" y="5754469"/>
            <a:ext cx="5105400" cy="646331"/>
          </a:xfrm>
          <a:prstGeom prst="rect">
            <a:avLst/>
          </a:prstGeom>
          <a:noFill/>
          <a:ln>
            <a:noFill/>
          </a:ln>
        </p:spPr>
        <p:txBody>
          <a:bodyPr>
            <a:spAutoFit/>
          </a:bodyPr>
          <a:lstStyle/>
          <a:p>
            <a:pPr marL="444500" indent="-444500"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Etiolodi Penyakit dan Peran danPerilaku Pasien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57600" y="4038606"/>
            <a:ext cx="5486400" cy="369332"/>
          </a:xfrm>
          <a:prstGeom prst="rect">
            <a:avLst/>
          </a:prstGeom>
          <a:noFill/>
          <a:ln>
            <a:noFill/>
          </a:ln>
          <a:effectLst/>
        </p:spPr>
        <p:txBody>
          <a:bodyPr wrap="square">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r>
              <a:rPr lang="id-ID" dirty="0" smtClean="0">
                <a:ln w="18415" cmpd="sng">
                  <a:solidFill>
                    <a:srgbClr val="FFFFFF"/>
                  </a:solidFill>
                  <a:prstDash val="solid"/>
                </a:ln>
                <a:solidFill>
                  <a:srgbClr val="FFFFFF"/>
                </a:solidFill>
                <a:latin typeface="Arial" pitchFamily="34" charset="0"/>
                <a:cs typeface="Arial" pitchFamily="34" charset="0"/>
              </a:rPr>
              <a:t>KONSEP STRESS &amp; ADAPTASI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31268"/>
            <a:ext cx="5105400" cy="646331"/>
          </a:xfrm>
          <a:prstGeom prst="rect">
            <a:avLst/>
          </a:prstGeom>
          <a:noFill/>
          <a:ln>
            <a:noFill/>
          </a:ln>
          <a:effectLst/>
        </p:spPr>
        <p:txBody>
          <a:bodyPr>
            <a:spAutoFit/>
          </a:bodyPr>
          <a:lstStyle/>
          <a:p>
            <a:pPr marL="358775" indent="-358775"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04</a:t>
            </a:r>
            <a:r>
              <a:rPr lang="id-ID" dirty="0" smtClean="0">
                <a:ln w="18415" cmpd="sng">
                  <a:solidFill>
                    <a:srgbClr val="FFFFFF"/>
                  </a:solidFill>
                  <a:prstDash val="solid"/>
                </a:ln>
                <a:solidFill>
                  <a:srgbClr val="FFFFFF"/>
                </a:solidFill>
                <a:latin typeface="Arial" pitchFamily="34" charset="0"/>
                <a:cs typeface="Arial" pitchFamily="34" charset="0"/>
              </a:rPr>
              <a:t>. KONSEP KEMATIAN, KEHILANGAN &amp;  KONSEP BERDUKA</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502920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Masyarakat Rumah Sakit  dan Kemudayaan</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410200"/>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r>
              <a:rPr lang="id-ID" dirty="0" smtClean="0">
                <a:ln w="18415" cmpd="sng">
                  <a:solidFill>
                    <a:srgbClr val="FFFFFF"/>
                  </a:solidFill>
                  <a:prstDash val="solid"/>
                </a:ln>
                <a:solidFill>
                  <a:srgbClr val="FFFFFF"/>
                </a:solidFill>
                <a:latin typeface="Arial" pitchFamily="34" charset="0"/>
                <a:cs typeface="Arial" pitchFamily="34" charset="0"/>
              </a:rPr>
              <a:t>Etiologi Penyakit dan Persepsi sehat sakit</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KONSEP DIRI &amp; KONSEP SPIRITUALITAS</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lvl="0"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Diversity dalam masyarakat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8600" y="5484812"/>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6704012"/>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246812"/>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3800" y="6260068"/>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 </a:t>
            </a:r>
            <a:r>
              <a:rPr lang="id-ID" dirty="0" smtClean="0">
                <a:ln w="18415" cmpd="sng">
                  <a:solidFill>
                    <a:srgbClr val="FFFFFF"/>
                  </a:solidFill>
                  <a:prstDash val="solid"/>
                </a:ln>
                <a:solidFill>
                  <a:srgbClr val="FFFFFF"/>
                </a:solidFill>
                <a:latin typeface="Arial" pitchFamily="34" charset="0"/>
                <a:cs typeface="Arial" pitchFamily="34" charset="0"/>
              </a:rPr>
              <a:t>APLIKASI ASKEP PADA KASUS NYERI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lvl="0"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10</a:t>
            </a:r>
            <a:r>
              <a:rPr lang="id-ID" dirty="0" smtClean="0">
                <a:ln w="18415" cmpd="sng">
                  <a:solidFill>
                    <a:srgbClr val="FFFFFF"/>
                  </a:solidFill>
                  <a:prstDash val="solid"/>
                </a:ln>
                <a:solidFill>
                  <a:srgbClr val="FFFFFF"/>
                </a:solidFill>
                <a:latin typeface="Arial" pitchFamily="34" charset="0"/>
                <a:cs typeface="Arial" pitchFamily="34" charset="0"/>
              </a:rPr>
              <a:t> Diversity dalam masyarakat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lvl="0"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11</a:t>
            </a:r>
            <a:r>
              <a:rPr lang="id-ID" dirty="0" smtClean="0">
                <a:ln w="18415" cmpd="sng">
                  <a:solidFill>
                    <a:srgbClr val="FFFFFF"/>
                  </a:solidFill>
                  <a:prstDash val="solid"/>
                </a:ln>
                <a:solidFill>
                  <a:srgbClr val="FFFFFF"/>
                </a:solidFill>
                <a:latin typeface="Arial" pitchFamily="34" charset="0"/>
                <a:cs typeface="Arial" pitchFamily="34" charset="0"/>
              </a:rPr>
              <a:t>  Teori culture care dalam  keperawatan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57600" y="4800600"/>
            <a:ext cx="5105400" cy="415498"/>
          </a:xfrm>
          <a:prstGeom prst="rect">
            <a:avLst/>
          </a:prstGeom>
          <a:noFill/>
          <a:ln>
            <a:noFill/>
          </a:ln>
          <a:effectLst/>
        </p:spPr>
        <p:txBody>
          <a:bodyPr>
            <a:spAutoFit/>
          </a:bodyPr>
          <a:lstStyle/>
          <a:p>
            <a:pPr lvl="0"/>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Pengkajian Budaya</a:t>
            </a:r>
            <a:endParaRPr lang="id-ID" dirty="0"/>
          </a:p>
        </p:txBody>
      </p:sp>
      <p:sp>
        <p:nvSpPr>
          <p:cNvPr id="31" name="Rectangle 30"/>
          <p:cNvSpPr/>
          <p:nvPr/>
        </p:nvSpPr>
        <p:spPr>
          <a:xfrm>
            <a:off x="3657600" y="5562600"/>
            <a:ext cx="5105400" cy="646331"/>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INTERVENSI KEPERAWATAN PADA</a:t>
            </a:r>
          </a:p>
          <a:p>
            <a:pPr fontAlgn="auto">
              <a:spcBef>
                <a:spcPts val="0"/>
              </a:spcBef>
              <a:spcAft>
                <a:spcPts val="0"/>
              </a:spcAft>
              <a:defRPr/>
            </a:pPr>
            <a:r>
              <a:rPr lang="id-ID" dirty="0" smtClean="0">
                <a:ln w="18415" cmpd="sng">
                  <a:solidFill>
                    <a:srgbClr val="FFFFFF"/>
                  </a:solidFill>
                  <a:prstDash val="solid"/>
                </a:ln>
                <a:solidFill>
                  <a:srgbClr val="FFFFFF"/>
                </a:solidFill>
                <a:latin typeface="Arial" pitchFamily="34" charset="0"/>
                <a:cs typeface="Arial" pitchFamily="34" charset="0"/>
              </a:rPr>
              <a:t>       KASUS NYERI</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smtClean="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08.</a:t>
            </a:r>
            <a:r>
              <a:rPr lang="id-ID" dirty="0" smtClean="0">
                <a:ln w="18415" cmpd="sng">
                  <a:solidFill>
                    <a:srgbClr val="FFFFFF"/>
                  </a:solidFill>
                  <a:prstDash val="solid"/>
                </a:ln>
                <a:solidFill>
                  <a:srgbClr val="FFFFFF"/>
                </a:solidFill>
                <a:latin typeface="Arial" pitchFamily="34" charset="0"/>
                <a:cs typeface="Arial" pitchFamily="34" charset="0"/>
              </a:rPr>
              <a:t>Respon sakit / nyeri pasien</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828800"/>
            <a:ext cx="8229600" cy="4602163"/>
          </a:xfrm>
        </p:spPr>
        <p:txBody>
          <a:bodyPr>
            <a:normAutofit fontScale="92500" lnSpcReduction="20000"/>
          </a:bodyPr>
          <a:lstStyle/>
          <a:p>
            <a:pPr>
              <a:buNone/>
            </a:pPr>
            <a:r>
              <a:rPr lang="en-US" sz="2800" dirty="0" err="1" smtClean="0"/>
              <a:t>Mahasiswa</a:t>
            </a:r>
            <a:r>
              <a:rPr lang="en-US" sz="2800" dirty="0" smtClean="0"/>
              <a:t> </a:t>
            </a:r>
            <a:r>
              <a:rPr lang="en-US" sz="2800" dirty="0" err="1" smtClean="0"/>
              <a:t>mampu</a:t>
            </a:r>
            <a:r>
              <a:rPr lang="en-US" sz="2800" dirty="0" smtClean="0"/>
              <a:t> </a:t>
            </a:r>
            <a:r>
              <a:rPr lang="en-US" sz="2800" dirty="0" err="1" smtClean="0"/>
              <a:t>menjelaskan</a:t>
            </a:r>
            <a:r>
              <a:rPr lang="en-US" sz="2800" dirty="0" smtClean="0"/>
              <a:t> </a:t>
            </a:r>
            <a:r>
              <a:rPr lang="en-US" sz="2800" dirty="0" err="1" smtClean="0"/>
              <a:t>konsep</a:t>
            </a:r>
            <a:r>
              <a:rPr lang="en-US" sz="2800" dirty="0" smtClean="0"/>
              <a:t> </a:t>
            </a:r>
            <a:r>
              <a:rPr lang="id-ID" sz="2800" dirty="0" smtClean="0">
                <a:latin typeface="Arial" charset="0"/>
                <a:cs typeface="Arial" charset="0"/>
              </a:rPr>
              <a:t> :</a:t>
            </a:r>
          </a:p>
          <a:p>
            <a:pPr>
              <a:buNone/>
            </a:pPr>
            <a:r>
              <a:rPr lang="id-ID" sz="2800" dirty="0" smtClean="0"/>
              <a:t>1. Mampu menjelaskan pengertian konsep diri dan komponen konsep diri</a:t>
            </a:r>
          </a:p>
          <a:p>
            <a:pPr>
              <a:buNone/>
            </a:pPr>
            <a:r>
              <a:rPr lang="id-ID" sz="2800" dirty="0" smtClean="0"/>
              <a:t>2. Mampu menjelaskan pengertian spiritual</a:t>
            </a:r>
          </a:p>
          <a:p>
            <a:pPr>
              <a:buNone/>
            </a:pPr>
            <a:r>
              <a:rPr lang="id-ID" sz="2800" dirty="0" smtClean="0"/>
              <a:t>3. Mampu menjelaskan keterkaitan antara spiritual-kesehatan-sakit</a:t>
            </a:r>
          </a:p>
          <a:p>
            <a:pPr>
              <a:buNone/>
            </a:pPr>
            <a:r>
              <a:rPr lang="id-ID" sz="2800" dirty="0" smtClean="0"/>
              <a:t>4. Mampu menjelaskan faktor yang mempengaruhi spiritual</a:t>
            </a:r>
          </a:p>
          <a:p>
            <a:pPr>
              <a:buNone/>
            </a:pPr>
            <a:r>
              <a:rPr lang="id-ID" sz="2800" dirty="0" smtClean="0"/>
              <a:t>5. Mampu menjelaskan pasien yang membutuhkandukungan spiritual</a:t>
            </a:r>
          </a:p>
          <a:p>
            <a:pPr>
              <a:buNone/>
            </a:pPr>
            <a:r>
              <a:rPr lang="id-ID" sz="2800" dirty="0" smtClean="0"/>
              <a:t>6.Mampu menjelaskan masalah kebuthan spiritualdan macam-macam distres</a:t>
            </a:r>
          </a:p>
          <a:p>
            <a:pPr>
              <a:buNone/>
            </a:pPr>
            <a:r>
              <a:rPr lang="id-ID" sz="2800" dirty="0" smtClean="0"/>
              <a:t>7. Mampu menyusun askep spiritual</a:t>
            </a: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143000" y="685800"/>
            <a:ext cx="7010400" cy="523220"/>
          </a:xfrm>
          <a:prstGeom prst="rect">
            <a:avLst/>
          </a:prstGeom>
          <a:noFill/>
          <a:ln w="9525">
            <a:noFill/>
            <a:miter lim="800000"/>
            <a:headEnd/>
            <a:tailEnd/>
          </a:ln>
        </p:spPr>
        <p:txBody>
          <a:bodyPr>
            <a:spAutoFit/>
          </a:bodyPr>
          <a:lstStyle/>
          <a:p>
            <a:pPr algn="ctr"/>
            <a:r>
              <a:rPr lang="id-ID" sz="2800" b="1" dirty="0" smtClean="0">
                <a:latin typeface="Constantia" pitchFamily="4" charset="0"/>
              </a:rPr>
              <a:t>PENGERTIAN KONSEP DIRI</a:t>
            </a:r>
            <a:endParaRPr lang="en-US" sz="2800" b="1" dirty="0">
              <a:latin typeface="Constantia" pitchFamily="4" charset="0"/>
            </a:endParaRPr>
          </a:p>
        </p:txBody>
      </p:sp>
      <p:sp>
        <p:nvSpPr>
          <p:cNvPr id="17411" name="TextBox 4"/>
          <p:cNvSpPr txBox="1">
            <a:spLocks noChangeArrowheads="1"/>
          </p:cNvSpPr>
          <p:nvPr/>
        </p:nvSpPr>
        <p:spPr bwMode="auto">
          <a:xfrm>
            <a:off x="685800" y="1524000"/>
            <a:ext cx="8153400" cy="5201424"/>
          </a:xfrm>
          <a:prstGeom prst="rect">
            <a:avLst/>
          </a:prstGeom>
          <a:noFill/>
          <a:ln w="9525">
            <a:noFill/>
            <a:miter lim="800000"/>
            <a:headEnd/>
            <a:tailEnd/>
          </a:ln>
        </p:spPr>
        <p:txBody>
          <a:bodyPr wrap="square">
            <a:spAutoFit/>
          </a:bodyPr>
          <a:lstStyle/>
          <a:p>
            <a:r>
              <a:rPr lang="id-ID" sz="2000" b="1" dirty="0" smtClean="0">
                <a:solidFill>
                  <a:srgbClr val="000000"/>
                </a:solidFill>
                <a:cs typeface="Arial" charset="0"/>
              </a:rPr>
              <a:t>A</a:t>
            </a:r>
            <a:r>
              <a:rPr lang="id-ID" sz="2000" b="1" dirty="0" smtClean="0">
                <a:solidFill>
                  <a:srgbClr val="000000"/>
                </a:solidFill>
                <a:latin typeface="Algerian" pitchFamily="82" charset="0"/>
                <a:cs typeface="Arial" charset="0"/>
              </a:rPr>
              <a:t>. PENGERTIAN KONSEP DIRI</a:t>
            </a:r>
            <a:r>
              <a:rPr lang="en-US" sz="2000" b="1" dirty="0" smtClean="0">
                <a:solidFill>
                  <a:srgbClr val="000000"/>
                </a:solidFill>
                <a:latin typeface="Algerian" pitchFamily="82" charset="0"/>
                <a:cs typeface="Arial" charset="0"/>
              </a:rPr>
              <a:t> </a:t>
            </a:r>
            <a:r>
              <a:rPr lang="en-US" sz="2000" b="1" dirty="0">
                <a:solidFill>
                  <a:srgbClr val="000000"/>
                </a:solidFill>
                <a:latin typeface="Algerian" pitchFamily="82" charset="0"/>
                <a:cs typeface="Arial" charset="0"/>
              </a:rPr>
              <a:t>:</a:t>
            </a:r>
          </a:p>
          <a:p>
            <a:endParaRPr lang="en-US" sz="2000" b="1" dirty="0">
              <a:solidFill>
                <a:srgbClr val="000000"/>
              </a:solidFill>
              <a:cs typeface="Arial" charset="0"/>
            </a:endParaRPr>
          </a:p>
          <a:p>
            <a:r>
              <a:rPr lang="id-ID" sz="2000" b="1" dirty="0" smtClean="0"/>
              <a:t>Konsep Diri didefenisikan sebagai semua pikiran, keyakinan dan kepercayaan yang merupakan pengetahuan individu tentang dirinya dan mempengaruhi hubungan  dengan orang lain (Stuart &amp; Sundeen 2005).</a:t>
            </a:r>
          </a:p>
          <a:p>
            <a:endParaRPr lang="id-ID" sz="2000" b="1" dirty="0" smtClean="0"/>
          </a:p>
          <a:p>
            <a:r>
              <a:rPr lang="id-ID" sz="2000" b="1" dirty="0" smtClean="0"/>
              <a:t>Konsep diri adalah cara individu memandang dirinya secara utuh, fisikal, emosional, intelektual, sosial dan spiritual (Keliat, 2005).</a:t>
            </a:r>
          </a:p>
          <a:p>
            <a:endParaRPr lang="id-ID" sz="2000" b="1" dirty="0" smtClean="0"/>
          </a:p>
          <a:p>
            <a:r>
              <a:rPr lang="id-ID" sz="2000" b="1" dirty="0" smtClean="0"/>
              <a:t>Konsep diri adalah citra subjektif dari diri dan pencampuran yang kompleks dari  perasaan, sikap dan persepsi bawah sadar maupun sadar. Konsep diri memberi kita kerangka acuan yang mempengaruhi manejemen kita terhadap situasi dan hubungan kita dengan orang lain (Potter &amp; Perry, 2005)</a:t>
            </a:r>
          </a:p>
          <a:p>
            <a:endParaRPr lang="id-ID" sz="1600" b="1" dirty="0" smtClean="0"/>
          </a:p>
          <a:p>
            <a:endParaRPr lang="id-ID"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685800" y="1524000"/>
            <a:ext cx="7924800" cy="4093428"/>
          </a:xfrm>
          <a:prstGeom prst="rect">
            <a:avLst/>
          </a:prstGeom>
          <a:noFill/>
          <a:ln w="9525">
            <a:noFill/>
            <a:miter lim="800000"/>
            <a:headEnd/>
            <a:tailEnd/>
          </a:ln>
        </p:spPr>
        <p:txBody>
          <a:bodyPr>
            <a:spAutoFit/>
          </a:bodyPr>
          <a:lstStyle/>
          <a:p>
            <a:r>
              <a:rPr lang="id-ID" sz="2000" b="1" dirty="0" smtClean="0">
                <a:solidFill>
                  <a:srgbClr val="000000"/>
                </a:solidFill>
                <a:latin typeface="Algerian" pitchFamily="82" charset="0"/>
                <a:cs typeface="Arial" charset="0"/>
              </a:rPr>
              <a:t>b. MACAM-MACAM KONSEK DIRI :</a:t>
            </a:r>
          </a:p>
          <a:p>
            <a:pPr marL="457200" indent="-457200">
              <a:buAutoNum type="arabicParenR"/>
            </a:pPr>
            <a:r>
              <a:rPr lang="id-ID" sz="2000" dirty="0" smtClean="0"/>
              <a:t>konsep diri negatif : peka pada kritik, responsif sekali pada pujian, hiperkritis, cenderung merasa tidak disenangi orang lain, bersikap pesimitis pada kompetensi.</a:t>
            </a:r>
          </a:p>
          <a:p>
            <a:pPr marL="457200" indent="-457200">
              <a:buAutoNum type="arabicParenR"/>
            </a:pPr>
            <a:endParaRPr lang="id-ID" sz="2000" dirty="0" smtClean="0"/>
          </a:p>
          <a:p>
            <a:pPr marL="444500" indent="-444500"/>
            <a:r>
              <a:rPr lang="id-ID" sz="2000" dirty="0" smtClean="0"/>
              <a:t>2) konsep diri positif : yakin akan kemampuan mengatasi masalah, merasa setara  dengan orang lain, menerima pujian tanpa rasa malu, sadar akan keinginan dan  perilaku tidak selalu disetujui oleh orang lain, mampu memperbaiki diri</a:t>
            </a:r>
          </a:p>
          <a:p>
            <a:endParaRPr lang="en-US" sz="2000" dirty="0">
              <a:solidFill>
                <a:srgbClr val="000000"/>
              </a:solidFill>
              <a:cs typeface="Arial" charset="0"/>
            </a:endParaRPr>
          </a:p>
          <a:p>
            <a:endParaRPr lang="en-US" sz="2000" dirty="0">
              <a:solidFill>
                <a:srgbClr val="000000"/>
              </a:solidFill>
              <a:cs typeface="Arial" charset="0"/>
            </a:endParaRPr>
          </a:p>
          <a:p>
            <a:endParaRPr lang="en-US" sz="2000" dirty="0">
              <a:solidFill>
                <a:srgbClr val="000000"/>
              </a:solidFill>
              <a:cs typeface="Arial" charset="0"/>
            </a:endParaRPr>
          </a:p>
          <a:p>
            <a:pPr>
              <a:buFontTx/>
              <a:buChar char="-"/>
            </a:pPr>
            <a:endParaRPr lang="en-US" sz="2000" dirty="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2438</TotalTime>
  <Words>1611</Words>
  <Application>Microsoft Office PowerPoint</Application>
  <PresentationFormat>On-screen Show (4:3)</PresentationFormat>
  <Paragraphs>147</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Visi dan Misi Prodi Keperawatan</vt:lpstr>
      <vt:lpstr>  Visi dan Misi Fakultas Ilmu-Ilmu Kesehatan  </vt:lpstr>
      <vt:lpstr>Slide 5</vt:lpstr>
      <vt:lpstr>Slide 6</vt:lpstr>
      <vt:lpstr>KEMAMPUAN AKHIR YANG DIHARAPKAN</vt:lpstr>
      <vt:lpstr>Slide 8</vt:lpstr>
      <vt:lpstr>Slide 9</vt:lpstr>
      <vt:lpstr>Slide 10</vt:lpstr>
      <vt:lpstr>Slide 11</vt:lpstr>
      <vt:lpstr>Slide 12</vt:lpstr>
      <vt:lpstr>Slide 13</vt:lpstr>
      <vt:lpstr>Slide 14</vt:lpstr>
      <vt:lpstr> 2) Ideal Diri </vt:lpstr>
      <vt:lpstr> 3). Harga Diri</vt:lpstr>
      <vt:lpstr>Slide 17</vt:lpstr>
      <vt:lpstr> 4) Peran </vt:lpstr>
      <vt:lpstr> 5) Identitas Diri </vt:lpstr>
      <vt:lpstr>KONSEP SPIRITUALITAS</vt:lpstr>
      <vt:lpstr>Slide 21</vt:lpstr>
      <vt:lpstr> Dimensi spiritual </vt:lpstr>
      <vt:lpstr>Daftar Pustaka</vt:lpstr>
      <vt:lpstr>Slide 24</vt:lpstr>
      <vt:lpstr>Slide 25</vt:lpstr>
      <vt:lpstr>Slide 26</vt:lpstr>
      <vt:lpstr>Slide 27</vt:lpstr>
      <vt:lpstr>Slide 28</vt:lpstr>
      <vt:lpstr>TERIMA KASIH</vt:lpstr>
    </vt:vector>
  </TitlesOfParts>
  <Company>trisakti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moentana</dc:creator>
  <cp:lastModifiedBy>Yayah Karyanah</cp:lastModifiedBy>
  <cp:revision>169</cp:revision>
  <dcterms:created xsi:type="dcterms:W3CDTF">2017-09-15T01:31:17Z</dcterms:created>
  <dcterms:modified xsi:type="dcterms:W3CDTF">2018-08-01T08:34:30Z</dcterms:modified>
</cp:coreProperties>
</file>