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notesMasterIdLst>
    <p:notesMasterId r:id="rId42"/>
  </p:notesMasterIdLst>
  <p:handoutMasterIdLst>
    <p:handoutMasterId r:id="rId43"/>
  </p:handoutMasterIdLst>
  <p:sldIdLst>
    <p:sldId id="256" r:id="rId2"/>
    <p:sldId id="337" r:id="rId3"/>
    <p:sldId id="338" r:id="rId4"/>
    <p:sldId id="339" r:id="rId5"/>
    <p:sldId id="336" r:id="rId6"/>
    <p:sldId id="332" r:id="rId7"/>
    <p:sldId id="333" r:id="rId8"/>
    <p:sldId id="334" r:id="rId9"/>
    <p:sldId id="335" r:id="rId10"/>
    <p:sldId id="282" r:id="rId11"/>
    <p:sldId id="304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40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05" r:id="rId40"/>
    <p:sldId id="281" r:id="rId41"/>
  </p:sldIdLst>
  <p:sldSz cx="9144000" cy="6858000" type="screen4x3"/>
  <p:notesSz cx="7077075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41" autoAdjust="0"/>
  </p:normalViewPr>
  <p:slideViewPr>
    <p:cSldViewPr>
      <p:cViewPr varScale="1">
        <p:scale>
          <a:sx n="82" d="100"/>
          <a:sy n="82" d="100"/>
        </p:scale>
        <p:origin x="-15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7676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4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4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5BA78B-BAD3-47BC-B89F-C83F4D865A51}" type="datetime1">
              <a:rPr lang="en-US"/>
              <a:pPr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3067050" cy="4540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621713"/>
            <a:ext cx="3067050" cy="4540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4B4B89-743B-4B64-BBA4-B249644822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4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4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3C1358-E261-4C73-981B-6605C98F8A6A}" type="datetime1">
              <a:rPr lang="id-ID"/>
              <a:pPr/>
              <a:t>03/08/2018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d-ID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11650"/>
            <a:ext cx="5661025" cy="408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713"/>
            <a:ext cx="3067050" cy="4540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621713"/>
            <a:ext cx="3067050" cy="4540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3125A4-7B4C-4A7F-9A86-415CFF60C746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518162-A720-4E0E-9C4E-DDCFBD163B10}" type="slidenum">
              <a:rPr lang="id-ID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78A9B2-305E-4A01-957F-56D2BEA8A2C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273-F174-49F3-B6B6-85E9231B404C}" type="datetime1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CF79-6906-47A6-BEAB-ABF4348BD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D704-E827-4948-B475-899A11861CA3}" type="datetime1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838B-086A-410F-BC59-0E5D18BFB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5276-29DB-4492-A9B0-CC0647D8A061}" type="datetime1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4D20-A051-4DA7-BB6E-A3A82EE09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D0C6-29DE-4A10-98DA-7E6E452C0E34}" type="datetime1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050F-001D-48F3-A6AD-8C035EDFE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05B9-84B0-4508-A7D9-5338F0F58DFF}" type="datetime1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072C-3058-43C2-994B-943BE215B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892F-8A4B-4A16-A77F-86659EFA17BF}" type="datetime1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5DEC-153E-466C-BAB2-BD3FC4E7D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62BD-D565-45D6-82F9-A66C246AFAA5}" type="datetime1">
              <a:rPr lang="en-US" smtClean="0"/>
              <a:pPr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E114-D690-4AD2-99E0-197483006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D075-B175-405A-8934-C848A1E21714}" type="datetime1">
              <a:rPr lang="en-US" smtClean="0"/>
              <a:pPr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5F87-E993-4919-AD5E-07DC44D85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1258-F44E-49BC-AE21-E323BB0C3A09}" type="datetime1">
              <a:rPr lang="en-US" smtClean="0"/>
              <a:pPr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15CA-0E68-4936-A87E-A2E21D9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04C3-4A44-41A8-BA5C-17D6D2A246C1}" type="datetime1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9C28-E3FD-42B2-801F-E6DA29CEE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2376-8853-4C3F-B60E-8239FEA052DA}" type="datetime1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E280-ADFC-4EEE-A175-79EEC2673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65F79-B83E-4D26-B536-A01356D7A0CF}" type="datetime1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AF156-437A-4C76-B4F0-9E2EBA496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2895600" y="3505201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3600" dirty="0" smtClean="0">
                <a:solidFill>
                  <a:srgbClr val="FFC000"/>
                </a:solidFill>
                <a:latin typeface="Arial Black" pitchFamily="4" charset="0"/>
              </a:rPr>
              <a:t>PSIKOSOSIAL DAN BUDAYA</a:t>
            </a:r>
            <a:endParaRPr lang="en-US" sz="3600" dirty="0">
              <a:solidFill>
                <a:srgbClr val="FFC000"/>
              </a:solidFill>
              <a:latin typeface="Arial Black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5029200"/>
            <a:ext cx="518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PERTEMUAN </a:t>
            </a:r>
            <a:r>
              <a:rPr lang="id-ID" b="1" dirty="0" smtClean="0">
                <a:solidFill>
                  <a:schemeClr val="bg1"/>
                </a:solidFill>
              </a:rPr>
              <a:t>11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Penerapan Konsep Leininger pada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 Asuhan Keperawatan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YAYAH KARYANAN, S.Sos, MM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Program Studi Ilmu Keperawatan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Fakultas Ilmu-ilmu Keseha</a:t>
            </a:r>
            <a:r>
              <a:rPr lang="id-ID" sz="2200" b="1" dirty="0" smtClean="0">
                <a:solidFill>
                  <a:schemeClr val="bg1"/>
                </a:solidFill>
              </a:rPr>
              <a:t>tan</a:t>
            </a:r>
            <a:endParaRPr lang="id-ID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HUBUNGAN TEORI MODEL </a:t>
            </a:r>
            <a:r>
              <a:rPr lang="en-US" sz="2800" b="1" dirty="0" err="1" smtClean="0"/>
              <a:t>Leininger</a:t>
            </a:r>
            <a:r>
              <a:rPr lang="en-US" sz="2800" b="1" dirty="0" smtClean="0"/>
              <a:t> </a:t>
            </a: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en-US" sz="2800" b="1" dirty="0" smtClean="0"/>
              <a:t>DENGAN KONSEP CARING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021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Caring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 </a:t>
            </a:r>
            <a:r>
              <a:rPr lang="en-US" sz="2800" dirty="0" err="1" smtClean="0"/>
              <a:t>transkultural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berinteraksi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klien</a:t>
            </a:r>
            <a:r>
              <a:rPr lang="en-US" sz="2800" dirty="0" smtClean="0"/>
              <a:t>, </a:t>
            </a:r>
            <a:r>
              <a:rPr lang="en-US" sz="2800" dirty="0" err="1" smtClean="0"/>
              <a:t>staf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lain. 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/>
              <a:t>Leininger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ethnomethods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 caring 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menyentuh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pandang</a:t>
            </a:r>
            <a:r>
              <a:rPr lang="en-US" sz="2800" dirty="0" smtClean="0"/>
              <a:t>, </a:t>
            </a:r>
            <a:r>
              <a:rPr lang="en-US" sz="2800" dirty="0" err="1" smtClean="0"/>
              <a:t>kepercayaan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benar</a:t>
            </a:r>
            <a:r>
              <a:rPr lang="en-US" sz="2800" dirty="0" smtClean="0"/>
              <a:t> .</a:t>
            </a: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ALASAN UTAMA MEMPELAJARI CARING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>
              <a:defRPr/>
            </a:pPr>
            <a:r>
              <a:rPr lang="en-US" b="1" dirty="0" err="1" smtClean="0"/>
              <a:t>Konsep</a:t>
            </a:r>
            <a:r>
              <a:rPr lang="en-US" b="1" dirty="0" smtClean="0"/>
              <a:t> caring  </a:t>
            </a:r>
            <a:r>
              <a:rPr lang="en-US" b="1" dirty="0" err="1" smtClean="0"/>
              <a:t>muncul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kritis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 </a:t>
            </a:r>
            <a:r>
              <a:rPr lang="en-US" b="1" dirty="0" err="1" smtClean="0"/>
              <a:t>pertumbuhan,perkembangan</a:t>
            </a:r>
            <a:r>
              <a:rPr lang="en-US" b="1" dirty="0" smtClean="0"/>
              <a:t>,&amp; </a:t>
            </a:r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bertahan</a:t>
            </a:r>
            <a:r>
              <a:rPr lang="en-US" b="1" dirty="0" smtClean="0"/>
              <a:t> </a:t>
            </a:r>
            <a:r>
              <a:rPr lang="en-US" b="1" dirty="0" err="1" smtClean="0"/>
              <a:t>makhluk</a:t>
            </a:r>
            <a:r>
              <a:rPr lang="en-US" b="1" dirty="0" smtClean="0"/>
              <a:t> </a:t>
            </a:r>
            <a:r>
              <a:rPr lang="en-US" b="1" dirty="0" err="1" smtClean="0"/>
              <a:t>hidup</a:t>
            </a:r>
            <a:r>
              <a:rPr lang="en-US" b="1" dirty="0" smtClean="0"/>
              <a:t>.</a:t>
            </a:r>
          </a:p>
          <a:p>
            <a:pPr marL="274320" indent="-274320">
              <a:buNone/>
              <a:defRPr/>
            </a:pPr>
            <a:endParaRPr lang="en-US" b="1" dirty="0" smtClean="0"/>
          </a:p>
          <a:p>
            <a:pPr marL="274320" indent="-274320">
              <a:defRPr/>
            </a:pPr>
            <a:r>
              <a:rPr lang="en-US" b="1" dirty="0" err="1" smtClean="0"/>
              <a:t>Mengerti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menyeluruh</a:t>
            </a:r>
            <a:r>
              <a:rPr lang="en-US" b="1" dirty="0" smtClean="0"/>
              <a:t> </a:t>
            </a:r>
            <a:r>
              <a:rPr lang="en-US" b="1" dirty="0" err="1" smtClean="0"/>
              <a:t>aturan</a:t>
            </a:r>
            <a:r>
              <a:rPr lang="en-US" b="1" dirty="0" smtClean="0"/>
              <a:t> </a:t>
            </a:r>
            <a:r>
              <a:rPr lang="en-US" b="1" dirty="0" err="1" smtClean="0"/>
              <a:t>pemberian</a:t>
            </a:r>
            <a:r>
              <a:rPr lang="en-US" b="1" dirty="0" smtClean="0"/>
              <a:t> &amp; </a:t>
            </a:r>
            <a:r>
              <a:rPr lang="en-US" b="1" dirty="0" err="1" smtClean="0"/>
              <a:t>penerima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pd </a:t>
            </a:r>
            <a:r>
              <a:rPr lang="en-US" b="1" dirty="0" err="1" smtClean="0"/>
              <a:t>kultur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berbeda</a:t>
            </a:r>
            <a:r>
              <a:rPr lang="en-US" b="1" dirty="0" smtClean="0"/>
              <a:t>.</a:t>
            </a:r>
          </a:p>
          <a:p>
            <a:pPr marL="274320" indent="-274320">
              <a:defRPr/>
            </a:pPr>
            <a:endParaRPr lang="en-US" b="1" dirty="0" smtClean="0"/>
          </a:p>
          <a:p>
            <a:pPr marL="274320" indent="-274320">
              <a:defRPr/>
            </a:pPr>
            <a:r>
              <a:rPr lang="en-US" b="1" dirty="0" smtClean="0"/>
              <a:t>Caring  </a:t>
            </a:r>
            <a:r>
              <a:rPr lang="en-US" b="1" dirty="0" err="1" smtClean="0"/>
              <a:t>adlh</a:t>
            </a:r>
            <a:r>
              <a:rPr lang="en-US" b="1" dirty="0" smtClean="0"/>
              <a:t> </a:t>
            </a:r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memenuhi</a:t>
            </a:r>
            <a:r>
              <a:rPr lang="en-US" b="1" dirty="0" smtClean="0"/>
              <a:t> </a:t>
            </a:r>
            <a:r>
              <a:rPr lang="en-US" b="1" dirty="0" err="1" smtClean="0"/>
              <a:t>kebutuhan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esensial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penyembuhan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3200" b="1" dirty="0" err="1" smtClean="0"/>
              <a:t>Hubungan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teori</a:t>
            </a:r>
            <a:r>
              <a:rPr lang="en-US" sz="3200" b="1" dirty="0" smtClean="0"/>
              <a:t>  </a:t>
            </a:r>
            <a:r>
              <a:rPr lang="en-US" sz="3200" b="1" dirty="0" err="1" smtClean="0"/>
              <a:t>Leininger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konsep</a:t>
            </a:r>
            <a:r>
              <a:rPr lang="en-US" sz="3200" b="1" dirty="0" smtClean="0"/>
              <a:t> holism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>
              <a:defRPr/>
            </a:pP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 </a:t>
            </a:r>
            <a:r>
              <a:rPr lang="en-US" dirty="0" err="1" smtClean="0"/>
              <a:t>menyeluruh</a:t>
            </a:r>
            <a:r>
              <a:rPr lang="en-US" dirty="0" smtClean="0"/>
              <a:t>/holistic care,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kep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marL="274320" indent="-274320">
              <a:buNone/>
              <a:defRPr/>
            </a:pPr>
            <a:endParaRPr lang="en-US" dirty="0" smtClean="0"/>
          </a:p>
          <a:p>
            <a:pPr marL="274320" indent="-274320">
              <a:defRPr/>
            </a:pP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kep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memadukan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&amp;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holistic </a:t>
            </a:r>
            <a:r>
              <a:rPr lang="en-US" dirty="0" err="1" smtClean="0"/>
              <a:t>berfokus</a:t>
            </a:r>
            <a:r>
              <a:rPr lang="en-US" dirty="0" smtClean="0"/>
              <a:t> pd </a:t>
            </a:r>
            <a:r>
              <a:rPr lang="en-US" dirty="0" err="1" smtClean="0"/>
              <a:t>memadukan</a:t>
            </a:r>
            <a:r>
              <a:rPr lang="en-US" dirty="0" smtClean="0"/>
              <a:t> sentiment </a:t>
            </a:r>
            <a:r>
              <a:rPr lang="en-US" dirty="0" err="1" smtClean="0"/>
              <a:t>kepedulian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kesejahtraan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3200" b="1" dirty="0" err="1" smtClean="0"/>
              <a:t>Hubungan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teori</a:t>
            </a:r>
            <a:r>
              <a:rPr lang="en-US" sz="3200" b="1" dirty="0" smtClean="0"/>
              <a:t>  </a:t>
            </a:r>
            <a:r>
              <a:rPr lang="en-US" sz="3200" b="1" dirty="0" err="1" smtClean="0"/>
              <a:t>Leininger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konsep</a:t>
            </a:r>
            <a:r>
              <a:rPr lang="en-US" sz="3200" b="1" dirty="0" smtClean="0"/>
              <a:t>  humanism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62500" lnSpcReduction="20000"/>
          </a:bodyPr>
          <a:lstStyle/>
          <a:p>
            <a:pPr marL="274320" indent="-274320">
              <a:defRPr/>
            </a:pPr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mengacu</a:t>
            </a:r>
            <a:r>
              <a:rPr lang="en-US" b="1" dirty="0" smtClean="0"/>
              <a:t> pd </a:t>
            </a:r>
            <a:r>
              <a:rPr lang="en-US" b="1" dirty="0" err="1" smtClean="0"/>
              <a:t>pemahaman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sehat,sakit,dan</a:t>
            </a:r>
            <a:r>
              <a:rPr lang="en-US" b="1" dirty="0" smtClean="0"/>
              <a:t> </a:t>
            </a: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. </a:t>
            </a:r>
          </a:p>
          <a:p>
            <a:pPr marL="274320" indent="-274320">
              <a:buNone/>
              <a:defRPr/>
            </a:pPr>
            <a:endParaRPr lang="en-US" b="1" dirty="0" smtClean="0"/>
          </a:p>
          <a:p>
            <a:pPr marL="274320" indent="-274320">
              <a:defRPr/>
            </a:pPr>
            <a:r>
              <a:rPr lang="en-US" b="1" dirty="0" err="1" smtClean="0"/>
              <a:t>Perawatan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membutuhkan</a:t>
            </a:r>
            <a:r>
              <a:rPr lang="en-US" b="1" dirty="0" smtClean="0"/>
              <a:t> </a:t>
            </a:r>
            <a:r>
              <a:rPr lang="en-US" b="1" dirty="0" err="1" smtClean="0"/>
              <a:t>perawat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memahami</a:t>
            </a:r>
            <a:r>
              <a:rPr lang="en-US" b="1" dirty="0" smtClean="0"/>
              <a:t> </a:t>
            </a:r>
            <a:r>
              <a:rPr lang="en-US" b="1" dirty="0" err="1" smtClean="0"/>
              <a:t>prilaku</a:t>
            </a:r>
            <a:r>
              <a:rPr lang="en-US" b="1" dirty="0" smtClean="0"/>
              <a:t> &amp; </a:t>
            </a:r>
            <a:r>
              <a:rPr lang="en-US" b="1" dirty="0" err="1" smtClean="0"/>
              <a:t>respon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. </a:t>
            </a:r>
          </a:p>
          <a:p>
            <a:pPr marL="274320" indent="-274320">
              <a:buNone/>
              <a:defRPr/>
            </a:pPr>
            <a:endParaRPr lang="en-US" b="1" dirty="0" smtClean="0"/>
          </a:p>
          <a:p>
            <a:pPr marL="274320" indent="-274320">
              <a:defRPr/>
            </a:pPr>
            <a:r>
              <a:rPr lang="en-US" b="1" dirty="0" err="1" smtClean="0"/>
              <a:t>Perawat</a:t>
            </a:r>
            <a:r>
              <a:rPr lang="en-US" b="1" dirty="0" smtClean="0"/>
              <a:t> </a:t>
            </a:r>
            <a:r>
              <a:rPr lang="en-US" b="1" dirty="0" err="1" smtClean="0"/>
              <a:t>juga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bisa</a:t>
            </a:r>
            <a:r>
              <a:rPr lang="en-US" b="1" dirty="0" smtClean="0"/>
              <a:t> 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kenyamanan</a:t>
            </a:r>
            <a:r>
              <a:rPr lang="en-US" b="1" dirty="0" smtClean="0"/>
              <a:t> , </a:t>
            </a:r>
            <a:r>
              <a:rPr lang="en-US" b="1" dirty="0" err="1" smtClean="0"/>
              <a:t>perhatian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empati</a:t>
            </a:r>
            <a:r>
              <a:rPr lang="en-US" b="1" dirty="0" smtClean="0"/>
              <a:t> </a:t>
            </a:r>
            <a:r>
              <a:rPr lang="en-US" b="1" dirty="0" err="1" smtClean="0"/>
              <a:t>kpd</a:t>
            </a:r>
            <a:r>
              <a:rPr lang="en-US" b="1" dirty="0" smtClean="0"/>
              <a:t> </a:t>
            </a:r>
            <a:r>
              <a:rPr lang="en-US" b="1" dirty="0" err="1" smtClean="0"/>
              <a:t>pasien</a:t>
            </a:r>
            <a:r>
              <a:rPr lang="en-US" b="1" dirty="0" smtClean="0"/>
              <a:t> &amp; </a:t>
            </a:r>
            <a:r>
              <a:rPr lang="en-US" b="1" dirty="0" err="1" smtClean="0"/>
              <a:t>keluarganya</a:t>
            </a:r>
            <a:r>
              <a:rPr lang="en-US" b="1" dirty="0" smtClean="0"/>
              <a:t>. </a:t>
            </a:r>
          </a:p>
          <a:p>
            <a:pPr marL="274320" indent="-274320">
              <a:defRPr/>
            </a:pPr>
            <a:endParaRPr lang="en-US" dirty="0" smtClean="0"/>
          </a:p>
          <a:p>
            <a:pPr marL="274320" indent="-274320">
              <a:defRPr/>
            </a:pPr>
            <a:endParaRPr lang="en-US" dirty="0" smtClean="0"/>
          </a:p>
          <a:p>
            <a:pPr marL="274320" indent="-274320">
              <a:defRPr/>
            </a:pPr>
            <a:endParaRPr lang="en-US" dirty="0" smtClean="0"/>
          </a:p>
          <a:p>
            <a:pPr marL="274320" indent="-274320">
              <a:buNone/>
              <a:defRPr/>
            </a:pPr>
            <a:endParaRPr lang="en-US" dirty="0" smtClean="0"/>
          </a:p>
          <a:p>
            <a:pPr marL="274320" indent="-274320">
              <a:defRPr/>
            </a:pP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bahwa</a:t>
            </a:r>
            <a:r>
              <a:rPr lang="en-US" b="1" dirty="0" smtClean="0"/>
              <a:t>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pd </a:t>
            </a:r>
            <a:r>
              <a:rPr lang="en-US" b="1" dirty="0" err="1" smtClean="0"/>
              <a:t>klien</a:t>
            </a:r>
            <a:r>
              <a:rPr lang="en-US" b="1" dirty="0" smtClean="0"/>
              <a:t> </a:t>
            </a:r>
            <a:r>
              <a:rPr lang="en-US" b="1" dirty="0" err="1" smtClean="0"/>
              <a:t>dgn</a:t>
            </a:r>
            <a:r>
              <a:rPr lang="en-US" b="1" dirty="0" smtClean="0"/>
              <a:t> </a:t>
            </a:r>
            <a:r>
              <a:rPr lang="en-US" b="1" dirty="0" err="1" smtClean="0"/>
              <a:t>memandang</a:t>
            </a:r>
            <a:r>
              <a:rPr lang="en-US" b="1" dirty="0" smtClean="0"/>
              <a:t> </a:t>
            </a:r>
            <a:r>
              <a:rPr lang="en-US" b="1" dirty="0" err="1" smtClean="0"/>
              <a:t>klien</a:t>
            </a:r>
            <a:r>
              <a:rPr lang="en-US" b="1" dirty="0" smtClean="0"/>
              <a:t> </a:t>
            </a:r>
            <a:r>
              <a:rPr lang="en-US" b="1" dirty="0" err="1" smtClean="0"/>
              <a:t>sbg</a:t>
            </a:r>
            <a:r>
              <a:rPr lang="en-US" b="1" dirty="0" smtClean="0"/>
              <a:t> </a:t>
            </a:r>
            <a:r>
              <a:rPr lang="en-US" b="1" dirty="0" err="1" smtClean="0"/>
              <a:t>individu</a:t>
            </a:r>
            <a:r>
              <a:rPr lang="en-US" b="1" dirty="0" smtClean="0"/>
              <a:t> </a:t>
            </a:r>
            <a:r>
              <a:rPr lang="en-US" b="1" dirty="0" err="1" smtClean="0"/>
              <a:t>sbg</a:t>
            </a:r>
            <a:r>
              <a:rPr lang="en-US" b="1" dirty="0" smtClean="0"/>
              <a:t> personal </a:t>
            </a:r>
            <a:r>
              <a:rPr lang="en-US" b="1" dirty="0" err="1" smtClean="0"/>
              <a:t>lengkap</a:t>
            </a:r>
            <a:r>
              <a:rPr lang="en-US" b="1" dirty="0" smtClean="0"/>
              <a:t> </a:t>
            </a:r>
            <a:r>
              <a:rPr lang="en-US" b="1" dirty="0" err="1" smtClean="0"/>
              <a:t>dgn</a:t>
            </a:r>
            <a:r>
              <a:rPr lang="en-US" b="1" dirty="0" smtClean="0"/>
              <a:t> </a:t>
            </a:r>
            <a:r>
              <a:rPr lang="en-US" b="1" dirty="0" err="1" smtClean="0"/>
              <a:t>fungsinya</a:t>
            </a:r>
            <a:r>
              <a:rPr lang="en-US" b="1" dirty="0" smtClean="0"/>
              <a:t>.</a:t>
            </a:r>
          </a:p>
          <a:p>
            <a:endParaRPr lang="id-ID" dirty="0"/>
          </a:p>
        </p:txBody>
      </p:sp>
      <p:sp>
        <p:nvSpPr>
          <p:cNvPr id="4" name="Down Arrow 3"/>
          <p:cNvSpPr/>
          <p:nvPr/>
        </p:nvSpPr>
        <p:spPr>
          <a:xfrm>
            <a:off x="3429000" y="4191000"/>
            <a:ext cx="485775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Konsep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Utama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Teori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Transkultural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charset="0"/>
              <a:buAutoNum type="arabicPeriod"/>
              <a:defRPr/>
            </a:pPr>
            <a:r>
              <a:rPr lang="en-US" b="1" dirty="0" smtClean="0"/>
              <a:t>Culture Care</a:t>
            </a:r>
            <a:br>
              <a:rPr lang="en-US" b="1" dirty="0" smtClean="0"/>
            </a:br>
            <a:r>
              <a:rPr lang="en-US" b="1" dirty="0" err="1" smtClean="0"/>
              <a:t>Nilai-nilai</a:t>
            </a:r>
            <a:r>
              <a:rPr lang="en-US" b="1" dirty="0" smtClean="0"/>
              <a:t>, </a:t>
            </a:r>
            <a:r>
              <a:rPr lang="en-US" b="1" dirty="0" err="1" smtClean="0"/>
              <a:t>keyakinan</a:t>
            </a:r>
            <a:r>
              <a:rPr lang="en-US" b="1" dirty="0" smtClean="0"/>
              <a:t>, </a:t>
            </a:r>
            <a:r>
              <a:rPr lang="en-US" b="1" dirty="0" err="1" smtClean="0"/>
              <a:t>norma</a:t>
            </a:r>
            <a:r>
              <a:rPr lang="en-US" b="1" dirty="0" smtClean="0"/>
              <a:t>, </a:t>
            </a:r>
            <a:r>
              <a:rPr lang="en-US" b="1" dirty="0" err="1" smtClean="0"/>
              <a:t>pandangan</a:t>
            </a:r>
            <a:r>
              <a:rPr lang="en-US" b="1" dirty="0" smtClean="0"/>
              <a:t> </a:t>
            </a:r>
            <a:r>
              <a:rPr lang="en-US" b="1" dirty="0" err="1" smtClean="0"/>
              <a:t>hidup</a:t>
            </a:r>
            <a:r>
              <a:rPr lang="en-US" b="1" dirty="0" smtClean="0"/>
              <a:t> yang </a:t>
            </a:r>
            <a:r>
              <a:rPr lang="en-US" b="1" dirty="0" err="1" smtClean="0"/>
              <a:t>dipelajari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diturunkan</a:t>
            </a:r>
            <a:r>
              <a:rPr lang="en-US" b="1" dirty="0" smtClean="0"/>
              <a:t>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diasumsikan</a:t>
            </a:r>
            <a:r>
              <a:rPr lang="en-US" b="1" dirty="0" smtClean="0"/>
              <a:t> yang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membantu</a:t>
            </a:r>
            <a:r>
              <a:rPr lang="en-US" b="1" dirty="0" smtClean="0"/>
              <a:t> </a:t>
            </a:r>
            <a:r>
              <a:rPr lang="en-US" b="1" dirty="0" err="1" smtClean="0"/>
              <a:t>mempertahankan</a:t>
            </a:r>
            <a:r>
              <a:rPr lang="en-US" b="1" dirty="0" smtClean="0"/>
              <a:t> </a:t>
            </a:r>
            <a:r>
              <a:rPr lang="en-US" b="1" dirty="0" err="1" smtClean="0"/>
              <a:t>kesejahteraan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hidupnya</a:t>
            </a:r>
            <a:r>
              <a:rPr lang="en-US" b="1" dirty="0" smtClean="0"/>
              <a:t>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b="1" dirty="0" smtClean="0"/>
              <a:t>World View</a:t>
            </a:r>
            <a:br>
              <a:rPr lang="en-US" b="1" dirty="0" smtClean="0"/>
            </a:br>
            <a:r>
              <a:rPr lang="en-US" b="1" dirty="0" smtClean="0"/>
              <a:t>Cara </a:t>
            </a:r>
            <a:r>
              <a:rPr lang="en-US" b="1" dirty="0" err="1" smtClean="0"/>
              <a:t>pandang</a:t>
            </a:r>
            <a:r>
              <a:rPr lang="en-US" b="1" dirty="0" smtClean="0"/>
              <a:t> </a:t>
            </a:r>
            <a:r>
              <a:rPr lang="en-US" b="1" dirty="0" err="1" smtClean="0"/>
              <a:t>individu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memandang</a:t>
            </a:r>
            <a:r>
              <a:rPr lang="en-US" b="1" dirty="0" smtClean="0"/>
              <a:t> </a:t>
            </a:r>
            <a:r>
              <a:rPr lang="en-US" b="1" dirty="0" err="1" smtClean="0"/>
              <a:t>kehidupannya</a:t>
            </a:r>
            <a:r>
              <a:rPr lang="en-US" b="1" dirty="0" smtClean="0"/>
              <a:t> </a:t>
            </a:r>
            <a:r>
              <a:rPr lang="en-US" b="1" dirty="0" err="1" smtClean="0"/>
              <a:t>sehingga</a:t>
            </a:r>
            <a:r>
              <a:rPr lang="en-US" b="1" dirty="0" smtClean="0"/>
              <a:t> </a:t>
            </a:r>
            <a:r>
              <a:rPr lang="en-US" b="1" dirty="0" err="1" smtClean="0"/>
              <a:t>menimbulkan</a:t>
            </a:r>
            <a:r>
              <a:rPr lang="en-US" b="1" dirty="0" smtClean="0"/>
              <a:t> </a:t>
            </a:r>
            <a:r>
              <a:rPr lang="en-US" b="1" dirty="0" err="1" smtClean="0"/>
              <a:t>keyakinan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.</a:t>
            </a:r>
          </a:p>
          <a:p>
            <a:pPr marL="457200" indent="-457200">
              <a:buNone/>
              <a:defRPr/>
            </a:pPr>
            <a:r>
              <a:rPr lang="en-US" b="1" dirty="0" smtClean="0"/>
              <a:t>3</a:t>
            </a:r>
            <a:r>
              <a:rPr lang="en-US" b="1" dirty="0" smtClean="0"/>
              <a:t>.</a:t>
            </a:r>
            <a:r>
              <a:rPr lang="id-ID" b="1" dirty="0" smtClean="0"/>
              <a:t>   </a:t>
            </a:r>
            <a:r>
              <a:rPr lang="en-US" b="1" dirty="0" err="1" smtClean="0"/>
              <a:t>Dimensi</a:t>
            </a:r>
            <a:r>
              <a:rPr lang="en-US" b="1" dirty="0" smtClean="0"/>
              <a:t>  </a:t>
            </a:r>
            <a:r>
              <a:rPr lang="en-US" b="1" dirty="0" smtClean="0"/>
              <a:t>Culture and Social Structure </a:t>
            </a:r>
            <a:br>
              <a:rPr lang="en-US" b="1" dirty="0" smtClean="0"/>
            </a:br>
            <a:r>
              <a:rPr lang="en-US" b="1" dirty="0" err="1" smtClean="0"/>
              <a:t>Pengaruh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factor-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 (sub </a:t>
            </a:r>
            <a:r>
              <a:rPr lang="en-US" b="1" dirty="0" err="1" smtClean="0"/>
              <a:t>budaya</a:t>
            </a:r>
            <a:r>
              <a:rPr lang="en-US" b="1" dirty="0" smtClean="0"/>
              <a:t>) yang </a:t>
            </a:r>
            <a:r>
              <a:rPr lang="en-US" b="1" dirty="0" err="1" smtClean="0"/>
              <a:t>mencakup</a:t>
            </a:r>
            <a:r>
              <a:rPr lang="en-US" b="1" dirty="0" smtClean="0"/>
              <a:t> </a:t>
            </a:r>
            <a:r>
              <a:rPr lang="en-US" b="1" dirty="0" err="1" smtClean="0"/>
              <a:t>religius</a:t>
            </a:r>
            <a:r>
              <a:rPr lang="en-US" b="1" dirty="0" smtClean="0"/>
              <a:t>, </a:t>
            </a:r>
            <a:r>
              <a:rPr lang="en-US" b="1" dirty="0" err="1" smtClean="0"/>
              <a:t>kekeluargaan</a:t>
            </a:r>
            <a:r>
              <a:rPr lang="en-US" b="1" dirty="0" smtClean="0"/>
              <a:t>, </a:t>
            </a:r>
            <a:r>
              <a:rPr lang="en-US" b="1" dirty="0" err="1" smtClean="0"/>
              <a:t>politik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legal, </a:t>
            </a:r>
            <a:r>
              <a:rPr lang="en-US" b="1" dirty="0" err="1" smtClean="0"/>
              <a:t>ekonomi</a:t>
            </a:r>
            <a:r>
              <a:rPr lang="en-US" b="1" dirty="0" smtClean="0"/>
              <a:t>, </a:t>
            </a:r>
            <a:r>
              <a:rPr lang="en-US" b="1" dirty="0" err="1" smtClean="0"/>
              <a:t>pendidikan</a:t>
            </a:r>
            <a:r>
              <a:rPr lang="en-US" b="1" dirty="0" smtClean="0"/>
              <a:t>, </a:t>
            </a:r>
            <a:r>
              <a:rPr lang="en-US" b="1" dirty="0" err="1" smtClean="0"/>
              <a:t>teknologi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yang </a:t>
            </a:r>
            <a:r>
              <a:rPr lang="en-US" b="1" dirty="0" err="1" smtClean="0"/>
              <a:t>saling</a:t>
            </a:r>
            <a:r>
              <a:rPr lang="en-US" b="1" dirty="0" smtClean="0"/>
              <a:t> </a:t>
            </a:r>
            <a:r>
              <a:rPr lang="en-US" b="1" dirty="0" err="1" smtClean="0"/>
              <a:t>berhubungan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berfungsi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konteks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yang </a:t>
            </a:r>
            <a:r>
              <a:rPr lang="en-US" b="1" dirty="0" err="1" smtClean="0"/>
              <a:t>berbeda</a:t>
            </a:r>
            <a:endParaRPr lang="id-ID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……………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buNone/>
              <a:defRPr/>
            </a:pPr>
            <a:r>
              <a:rPr lang="id-ID" dirty="0" smtClean="0"/>
              <a:t>4</a:t>
            </a:r>
            <a:r>
              <a:rPr lang="en-US" dirty="0" smtClean="0"/>
              <a:t>. </a:t>
            </a:r>
            <a:r>
              <a:rPr lang="en-US" b="1" dirty="0" smtClean="0"/>
              <a:t>Generic Care System</a:t>
            </a:r>
            <a:br>
              <a:rPr lang="en-US" b="1" dirty="0" smtClean="0"/>
            </a:b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tradisional</a:t>
            </a:r>
            <a:r>
              <a:rPr lang="en-US" b="1" dirty="0" smtClean="0"/>
              <a:t> yang </a:t>
            </a:r>
            <a:r>
              <a:rPr lang="en-US" b="1" dirty="0" err="1" smtClean="0"/>
              <a:t>diwariskan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membantu</a:t>
            </a:r>
            <a:r>
              <a:rPr lang="en-US" b="1" dirty="0" smtClean="0"/>
              <a:t>, </a:t>
            </a:r>
            <a:r>
              <a:rPr lang="en-US" b="1" dirty="0" err="1" smtClean="0"/>
              <a:t>mendukung</a:t>
            </a:r>
            <a:r>
              <a:rPr lang="en-US" b="1" dirty="0" smtClean="0"/>
              <a:t>, </a:t>
            </a: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, </a:t>
            </a:r>
            <a:r>
              <a:rPr lang="en-US" b="1" dirty="0" err="1" smtClean="0"/>
              <a:t>memperbaiki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kualitas</a:t>
            </a:r>
            <a:r>
              <a:rPr lang="en-US" b="1" dirty="0" smtClean="0"/>
              <a:t> </a:t>
            </a:r>
            <a:r>
              <a:rPr lang="en-US" b="1" dirty="0" err="1" smtClean="0"/>
              <a:t>hidup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menghadapi</a:t>
            </a:r>
            <a:r>
              <a:rPr lang="en-US" b="1" dirty="0" smtClean="0"/>
              <a:t> </a:t>
            </a:r>
            <a:r>
              <a:rPr lang="en-US" b="1" dirty="0" err="1" smtClean="0"/>
              <a:t>kecacatan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kematiannya</a:t>
            </a:r>
            <a:r>
              <a:rPr lang="en-US" b="1" dirty="0" smtClean="0"/>
              <a:t>.</a:t>
            </a:r>
          </a:p>
          <a:p>
            <a:pPr marL="274320" indent="-274320">
              <a:buNone/>
              <a:defRPr/>
            </a:pPr>
            <a:endParaRPr lang="en-US" b="1" dirty="0" smtClean="0"/>
          </a:p>
          <a:p>
            <a:pPr marL="274320" indent="-274320">
              <a:buNone/>
              <a:defRPr/>
            </a:pPr>
            <a:r>
              <a:rPr lang="en-US" b="1" dirty="0" smtClean="0"/>
              <a:t>5. </a:t>
            </a:r>
            <a:r>
              <a:rPr lang="en-US" b="1" dirty="0" err="1" smtClean="0"/>
              <a:t>Profesional</a:t>
            </a:r>
            <a:r>
              <a:rPr lang="en-US" b="1" dirty="0" smtClean="0"/>
              <a:t> system</a:t>
            </a:r>
            <a:br>
              <a:rPr lang="en-US" b="1" dirty="0" smtClean="0"/>
            </a:b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yang </a:t>
            </a:r>
            <a:r>
              <a:rPr lang="en-US" b="1" dirty="0" err="1" smtClean="0"/>
              <a:t>diberikan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pemberi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yang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pengetahuan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institusi</a:t>
            </a:r>
            <a:r>
              <a:rPr lang="en-US" b="1" dirty="0" smtClean="0"/>
              <a:t> </a:t>
            </a:r>
            <a:r>
              <a:rPr lang="en-US" b="1" dirty="0" err="1" smtClean="0"/>
              <a:t>pendidikan</a:t>
            </a:r>
            <a:r>
              <a:rPr lang="en-US" b="1" dirty="0" smtClean="0"/>
              <a:t> formal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professional</a:t>
            </a:r>
            <a:endParaRPr lang="id-ID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……………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>
              <a:buNone/>
              <a:defRPr/>
            </a:pPr>
            <a:r>
              <a:rPr lang="en-US" dirty="0" smtClean="0"/>
              <a:t> </a:t>
            </a:r>
            <a:r>
              <a:rPr lang="id-ID" dirty="0" smtClean="0"/>
              <a:t>   6. </a:t>
            </a:r>
            <a:r>
              <a:rPr lang="en-US" dirty="0" smtClean="0"/>
              <a:t>Culture </a:t>
            </a:r>
            <a:r>
              <a:rPr lang="en-US" dirty="0" smtClean="0"/>
              <a:t>Care Preservation</a:t>
            </a:r>
            <a:br>
              <a:rPr lang="en-US" dirty="0" smtClean="0"/>
            </a:b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professional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.</a:t>
            </a:r>
          </a:p>
          <a:p>
            <a:pPr marL="274320" indent="-274320"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7. Culture Care </a:t>
            </a:r>
            <a:r>
              <a:rPr lang="en-US" dirty="0" err="1" smtClean="0"/>
              <a:t>Acomodation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/</a:t>
            </a:r>
            <a:r>
              <a:rPr lang="en-US" dirty="0" err="1" smtClean="0"/>
              <a:t>berunding</a:t>
            </a:r>
            <a:r>
              <a:rPr lang="en-US" dirty="0" smtClean="0"/>
              <a:t> </a:t>
            </a:r>
            <a:r>
              <a:rPr lang="en-US" dirty="0" err="1" smtClean="0"/>
              <a:t>terha</a:t>
            </a:r>
            <a:r>
              <a:rPr lang="en-US" dirty="0" smtClean="0"/>
              <a:t> 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>
              <a:buNone/>
              <a:defRPr/>
            </a:pPr>
            <a:r>
              <a:rPr lang="en-US" dirty="0" smtClean="0"/>
              <a:t>8. Cultural Care </a:t>
            </a:r>
            <a:r>
              <a:rPr lang="en-US" dirty="0" err="1" smtClean="0"/>
              <a:t>Repattering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professional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</a:p>
          <a:p>
            <a:pPr marL="274320" indent="-274320"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9. Culture Congruent / Nursing Care</a:t>
            </a:r>
            <a:br>
              <a:rPr lang="en-US" dirty="0" smtClean="0"/>
            </a:b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/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/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Transkultural</a:t>
            </a:r>
            <a:r>
              <a:rPr lang="en-US" dirty="0" smtClean="0"/>
              <a:t> Care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 </a:t>
            </a:r>
            <a:r>
              <a:rPr lang="en-US" dirty="0" err="1" smtClean="0"/>
              <a:t>konseptual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transkultural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>
              <a:buNone/>
              <a:defRPr/>
            </a:pPr>
            <a:r>
              <a:rPr lang="en-US" b="1" dirty="0" smtClean="0"/>
              <a:t>a. 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teknologi</a:t>
            </a:r>
            <a:r>
              <a:rPr lang="en-US" b="1" dirty="0" smtClean="0"/>
              <a:t> (</a:t>
            </a:r>
            <a:r>
              <a:rPr lang="en-US" b="1" dirty="0" err="1" smtClean="0"/>
              <a:t>tecnological</a:t>
            </a:r>
            <a:r>
              <a:rPr lang="en-US" b="1" dirty="0" smtClean="0"/>
              <a:t> factors)</a:t>
            </a:r>
            <a:br>
              <a:rPr lang="en-US" b="1" dirty="0" smtClean="0"/>
            </a:b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</a:p>
          <a:p>
            <a:pPr marL="274320" indent="-274320">
              <a:buNone/>
              <a:defRPr/>
            </a:pP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: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berobat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Faktor</a:t>
            </a:r>
            <a:r>
              <a:rPr lang="en-US" b="1" dirty="0" smtClean="0"/>
              <a:t> agama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falsafah</a:t>
            </a:r>
            <a:r>
              <a:rPr lang="en-US" b="1" dirty="0" smtClean="0"/>
              <a:t> </a:t>
            </a:r>
            <a:r>
              <a:rPr lang="en-US" b="1" dirty="0" err="1" smtClean="0"/>
              <a:t>hidup</a:t>
            </a:r>
            <a:r>
              <a:rPr lang="en-US" b="1" dirty="0" smtClean="0"/>
              <a:t> (religious and philosophical factors)</a:t>
            </a:r>
            <a:br>
              <a:rPr lang="en-US" b="1" dirty="0" smtClean="0"/>
            </a:br>
            <a:r>
              <a:rPr lang="en-US" dirty="0" smtClean="0"/>
              <a:t>Agama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smtClean="0"/>
              <a:t>yang</a:t>
            </a:r>
            <a:r>
              <a:rPr lang="id-ID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realistis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pemeluknya</a:t>
            </a:r>
            <a:r>
              <a:rPr lang="en-US" dirty="0" smtClean="0"/>
              <a:t>. Agama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smtClean="0"/>
              <a:t>yang</a:t>
            </a:r>
            <a:r>
              <a:rPr lang="id-ID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segalanya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Faktor</a:t>
            </a:r>
            <a:r>
              <a:rPr lang="en-US" dirty="0" smtClean="0"/>
              <a:t> agama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id-ID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smtClean="0"/>
              <a:t>: agama yang </a:t>
            </a:r>
            <a:r>
              <a:rPr lang="en-US" dirty="0" err="1" smtClean="0"/>
              <a:t>dianut</a:t>
            </a:r>
            <a:r>
              <a:rPr lang="en-US" dirty="0" smtClean="0"/>
              <a:t>, status </a:t>
            </a:r>
            <a:r>
              <a:rPr lang="en-US" dirty="0" err="1" smtClean="0"/>
              <a:t>pernikahan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id-ID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agama yang</a:t>
            </a:r>
            <a:br>
              <a:rPr lang="en-US" dirty="0" smtClean="0"/>
            </a:b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Analisis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Fenomena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Keperawatan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>
              <a:defRPr/>
            </a:pPr>
            <a:r>
              <a:rPr lang="en-US" b="1" dirty="0" err="1" smtClean="0"/>
              <a:t>Gambaran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r>
              <a:rPr lang="en-US" b="1" dirty="0" smtClean="0"/>
              <a:t> :</a:t>
            </a:r>
            <a:br>
              <a:rPr lang="en-US" b="1" dirty="0" smtClean="0"/>
            </a:br>
            <a:r>
              <a:rPr lang="en-US" b="1" dirty="0" err="1" smtClean="0"/>
              <a:t>Ny</a:t>
            </a:r>
            <a:r>
              <a:rPr lang="en-US" b="1" dirty="0" smtClean="0"/>
              <a:t>. D, </a:t>
            </a:r>
            <a:r>
              <a:rPr lang="en-US" b="1" dirty="0" err="1" smtClean="0"/>
              <a:t>berusia</a:t>
            </a:r>
            <a:r>
              <a:rPr lang="en-US" b="1" dirty="0" smtClean="0"/>
              <a:t> 29 </a:t>
            </a:r>
            <a:r>
              <a:rPr lang="en-US" b="1" dirty="0" err="1" smtClean="0"/>
              <a:t>tahun</a:t>
            </a:r>
            <a:r>
              <a:rPr lang="en-US" b="1" dirty="0" smtClean="0"/>
              <a:t> </a:t>
            </a:r>
            <a:r>
              <a:rPr lang="en-US" b="1" dirty="0" err="1" smtClean="0"/>
              <a:t>masuk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unit </a:t>
            </a:r>
            <a:r>
              <a:rPr lang="en-US" b="1" dirty="0" err="1" smtClean="0"/>
              <a:t>keperawatan</a:t>
            </a:r>
            <a:r>
              <a:rPr lang="en-US" b="1" dirty="0" smtClean="0"/>
              <a:t> </a:t>
            </a:r>
            <a:r>
              <a:rPr lang="en-US" b="1" dirty="0" err="1" smtClean="0"/>
              <a:t>onkologi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keluhan</a:t>
            </a:r>
            <a:r>
              <a:rPr lang="en-US" b="1" dirty="0" smtClean="0"/>
              <a:t> </a:t>
            </a:r>
            <a:r>
              <a:rPr lang="en-US" b="1" dirty="0" err="1" smtClean="0"/>
              <a:t>nyeri</a:t>
            </a:r>
            <a:r>
              <a:rPr lang="en-US" b="1" dirty="0" smtClean="0"/>
              <a:t> pelvic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pengeluaran</a:t>
            </a:r>
            <a:r>
              <a:rPr lang="en-US" b="1" dirty="0" smtClean="0"/>
              <a:t> </a:t>
            </a:r>
            <a:r>
              <a:rPr lang="en-US" b="1" dirty="0" err="1" smtClean="0"/>
              <a:t>cairan</a:t>
            </a:r>
            <a:r>
              <a:rPr lang="en-US" b="1" dirty="0" smtClean="0"/>
              <a:t> </a:t>
            </a:r>
            <a:r>
              <a:rPr lang="en-US" b="1" dirty="0" err="1" smtClean="0"/>
              <a:t>pervagina</a:t>
            </a:r>
            <a:r>
              <a:rPr lang="en-US" b="1" dirty="0" smtClean="0"/>
              <a:t>.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pemeriksaaan</a:t>
            </a:r>
            <a:r>
              <a:rPr lang="en-US" b="1" dirty="0" smtClean="0"/>
              <a:t> Pap Smear </a:t>
            </a:r>
            <a:r>
              <a:rPr lang="en-US" b="1" dirty="0" err="1" smtClean="0"/>
              <a:t>didapatkan</a:t>
            </a:r>
            <a:r>
              <a:rPr lang="en-US" b="1" dirty="0" smtClean="0"/>
              <a:t> </a:t>
            </a:r>
            <a:r>
              <a:rPr lang="en-US" b="1" dirty="0" err="1" smtClean="0"/>
              <a:t>menderita</a:t>
            </a:r>
            <a:r>
              <a:rPr lang="en-US" b="1" dirty="0" smtClean="0"/>
              <a:t> Ca </a:t>
            </a:r>
            <a:r>
              <a:rPr lang="en-US" b="1" dirty="0" err="1" smtClean="0"/>
              <a:t>Cerviks</a:t>
            </a:r>
            <a:r>
              <a:rPr lang="en-US" b="1" dirty="0" smtClean="0"/>
              <a:t> stadium II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mengalami</a:t>
            </a:r>
            <a:r>
              <a:rPr lang="en-US" b="1" dirty="0" smtClean="0"/>
              <a:t> </a:t>
            </a:r>
            <a:r>
              <a:rPr lang="en-US" b="1" dirty="0" err="1" smtClean="0"/>
              <a:t>Histerektomy</a:t>
            </a:r>
            <a:r>
              <a:rPr lang="en-US" b="1" dirty="0" smtClean="0"/>
              <a:t> </a:t>
            </a:r>
            <a:r>
              <a:rPr lang="en-US" b="1" dirty="0" err="1" smtClean="0"/>
              <a:t>radikal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bilateral </a:t>
            </a:r>
            <a:r>
              <a:rPr lang="en-US" b="1" dirty="0" err="1" smtClean="0"/>
              <a:t>salpingo-oophorectomy</a:t>
            </a:r>
            <a:r>
              <a:rPr lang="en-US" b="1" dirty="0" smtClean="0"/>
              <a:t>. </a:t>
            </a:r>
          </a:p>
          <a:p>
            <a:pPr marL="274320" indent="-274320">
              <a:buNone/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Riwayat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lalu</a:t>
            </a:r>
            <a:r>
              <a:rPr lang="en-US" b="1" dirty="0" smtClean="0"/>
              <a:t> : </a:t>
            </a:r>
            <a:r>
              <a:rPr lang="en-US" b="1" dirty="0" err="1" smtClean="0"/>
              <a:t>jarang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pemeriksaan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teratur</a:t>
            </a:r>
            <a:r>
              <a:rPr lang="en-US" b="1" dirty="0" smtClean="0"/>
              <a:t>. </a:t>
            </a:r>
            <a:r>
              <a:rPr lang="en-US" b="1" dirty="0" err="1" smtClean="0"/>
              <a:t>Ny</a:t>
            </a:r>
            <a:r>
              <a:rPr lang="en-US" b="1" dirty="0" smtClean="0"/>
              <a:t> D </a:t>
            </a:r>
            <a:r>
              <a:rPr lang="en-US" b="1" dirty="0" err="1" smtClean="0"/>
              <a:t>mengatakan</a:t>
            </a:r>
            <a:r>
              <a:rPr lang="en-US" b="1" dirty="0" smtClean="0"/>
              <a:t> </a:t>
            </a:r>
            <a:r>
              <a:rPr lang="en-US" b="1" dirty="0" err="1" smtClean="0"/>
              <a:t>bahwa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pernah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pemeriksaan</a:t>
            </a:r>
            <a:r>
              <a:rPr lang="en-US" b="1" dirty="0" smtClean="0"/>
              <a:t> </a:t>
            </a:r>
            <a:r>
              <a:rPr lang="en-US" b="1" dirty="0" err="1" smtClean="0"/>
              <a:t>payudara</a:t>
            </a:r>
            <a:r>
              <a:rPr lang="en-US" b="1" dirty="0" smtClean="0"/>
              <a:t> </a:t>
            </a:r>
            <a:r>
              <a:rPr lang="en-US" b="1" dirty="0" err="1" smtClean="0"/>
              <a:t>sendiri</a:t>
            </a:r>
            <a:r>
              <a:rPr lang="en-US" b="1" dirty="0" smtClean="0"/>
              <a:t>. </a:t>
            </a:r>
            <a:r>
              <a:rPr lang="en-US" b="1" dirty="0" err="1" smtClean="0"/>
              <a:t>Tinggi</a:t>
            </a:r>
            <a:r>
              <a:rPr lang="en-US" b="1" dirty="0" smtClean="0"/>
              <a:t> </a:t>
            </a:r>
            <a:r>
              <a:rPr lang="en-US" b="1" dirty="0" err="1" smtClean="0"/>
              <a:t>badan</a:t>
            </a:r>
            <a:r>
              <a:rPr lang="en-US" b="1" dirty="0" smtClean="0"/>
              <a:t> 5 kaki 4 </a:t>
            </a:r>
            <a:r>
              <a:rPr lang="en-US" b="1" dirty="0" err="1" smtClean="0"/>
              <a:t>inci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BB 89 pound. </a:t>
            </a:r>
            <a:r>
              <a:rPr lang="en-US" b="1" dirty="0" err="1" smtClean="0"/>
              <a:t>Biasanya</a:t>
            </a:r>
            <a:r>
              <a:rPr lang="en-US" b="1" dirty="0" smtClean="0"/>
              <a:t> </a:t>
            </a:r>
            <a:r>
              <a:rPr lang="en-US" b="1" dirty="0" err="1" smtClean="0"/>
              <a:t>dia</a:t>
            </a:r>
            <a:r>
              <a:rPr lang="en-US" b="1" dirty="0" smtClean="0"/>
              <a:t> </a:t>
            </a:r>
            <a:r>
              <a:rPr lang="en-US" b="1" dirty="0" err="1" smtClean="0"/>
              <a:t>memiliki</a:t>
            </a:r>
            <a:r>
              <a:rPr lang="en-US" b="1" dirty="0" smtClean="0"/>
              <a:t> BB 110 pound. </a:t>
            </a:r>
            <a:r>
              <a:rPr lang="en-US" b="1" dirty="0" err="1" smtClean="0"/>
              <a:t>Dia</a:t>
            </a:r>
            <a:r>
              <a:rPr lang="en-US" b="1" dirty="0" smtClean="0"/>
              <a:t> 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/>
              <a:t>perokok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menghabiskan</a:t>
            </a:r>
            <a:r>
              <a:rPr lang="en-US" b="1" dirty="0" smtClean="0"/>
              <a:t> </a:t>
            </a:r>
            <a:r>
              <a:rPr lang="en-US" b="1" dirty="0" err="1" smtClean="0"/>
              <a:t>kurang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2 </a:t>
            </a:r>
            <a:r>
              <a:rPr lang="en-US" b="1" dirty="0" err="1" smtClean="0"/>
              <a:t>pak</a:t>
            </a:r>
            <a:r>
              <a:rPr lang="en-US" b="1" dirty="0" smtClean="0"/>
              <a:t> </a:t>
            </a:r>
            <a:r>
              <a:rPr lang="en-US" b="1" dirty="0" err="1" smtClean="0"/>
              <a:t>sehari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berlangsung</a:t>
            </a:r>
            <a:r>
              <a:rPr lang="en-US" b="1" dirty="0" smtClean="0"/>
              <a:t> </a:t>
            </a:r>
            <a:r>
              <a:rPr lang="en-US" b="1" dirty="0" err="1" smtClean="0"/>
              <a:t>selama</a:t>
            </a:r>
            <a:r>
              <a:rPr lang="en-US" b="1" dirty="0" smtClean="0"/>
              <a:t> 16 </a:t>
            </a:r>
            <a:r>
              <a:rPr lang="en-US" b="1" dirty="0" err="1" smtClean="0"/>
              <a:t>tahun</a:t>
            </a:r>
            <a:r>
              <a:rPr lang="en-US" b="1" dirty="0" smtClean="0"/>
              <a:t>. </a:t>
            </a:r>
            <a:r>
              <a:rPr lang="en-US" b="1" dirty="0" err="1" smtClean="0"/>
              <a:t>Dia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memiliki</a:t>
            </a:r>
            <a:r>
              <a:rPr lang="en-US" b="1" dirty="0" smtClean="0"/>
              <a:t> 2 </a:t>
            </a:r>
            <a:r>
              <a:rPr lang="en-US" b="1" dirty="0" err="1" smtClean="0"/>
              <a:t>orang</a:t>
            </a:r>
            <a:r>
              <a:rPr lang="en-US" b="1" dirty="0" smtClean="0"/>
              <a:t> </a:t>
            </a:r>
            <a:r>
              <a:rPr lang="en-US" b="1" dirty="0" err="1" smtClean="0"/>
              <a:t>anak</a:t>
            </a:r>
            <a:endParaRPr lang="id-ID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c. 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keterikatan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(kinship and social factors)</a:t>
            </a:r>
            <a:br>
              <a:rPr lang="en-US" b="1" dirty="0" smtClean="0"/>
            </a:b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: </a:t>
            </a:r>
            <a:r>
              <a:rPr lang="en-US" dirty="0" err="1" smtClean="0"/>
              <a:t>nama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,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status,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buNone/>
              <a:defRPr/>
            </a:pPr>
            <a:r>
              <a:rPr lang="en-US" b="1" dirty="0" smtClean="0"/>
              <a:t>d. </a:t>
            </a:r>
            <a:r>
              <a:rPr lang="en-US" b="1" dirty="0" err="1" smtClean="0"/>
              <a:t>Nilai-nilai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gaya</a:t>
            </a:r>
            <a:r>
              <a:rPr lang="en-US" b="1" dirty="0" smtClean="0"/>
              <a:t> </a:t>
            </a:r>
            <a:r>
              <a:rPr lang="en-US" b="1" dirty="0" err="1" smtClean="0"/>
              <a:t>hidup</a:t>
            </a:r>
            <a:r>
              <a:rPr lang="en-US" b="1" dirty="0" smtClean="0"/>
              <a:t> (cultural value and life ways)</a:t>
            </a:r>
            <a:br>
              <a:rPr lang="en-US" b="1" dirty="0" smtClean="0"/>
            </a:b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id-ID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penganut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. </a:t>
            </a:r>
            <a:endParaRPr lang="id-ID" dirty="0" smtClean="0"/>
          </a:p>
          <a:p>
            <a:pPr marL="274320" indent="-274320">
              <a:defRPr/>
            </a:pPr>
            <a:r>
              <a:rPr lang="en-US" dirty="0" smtClean="0"/>
              <a:t>Norma-</a:t>
            </a:r>
            <a:r>
              <a:rPr lang="en-US" dirty="0" err="1" smtClean="0"/>
              <a:t>norma</a:t>
            </a:r>
            <a:r>
              <a:rPr lang="id-ID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id-ID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penganut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yang </a:t>
            </a:r>
            <a:r>
              <a:rPr lang="en-US" dirty="0" err="1" smtClean="0"/>
              <a:t>dipegang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yang</a:t>
            </a:r>
            <a:r>
              <a:rPr lang="id-ID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dipantang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id-ID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id-ID" dirty="0" smtClean="0"/>
              <a:t> </a:t>
            </a:r>
            <a:r>
              <a:rPr lang="en-US" dirty="0" err="1" smtClean="0"/>
              <a:t>membersihkan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>
              <a:buNone/>
              <a:defRPr/>
            </a:pPr>
            <a:r>
              <a:rPr lang="en-US" b="1" dirty="0" smtClean="0"/>
              <a:t>e. 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peraturan</a:t>
            </a:r>
            <a:r>
              <a:rPr lang="en-US" b="1" dirty="0" smtClean="0"/>
              <a:t> yang </a:t>
            </a:r>
            <a:r>
              <a:rPr lang="en-US" b="1" dirty="0" err="1" smtClean="0"/>
              <a:t>berlaku</a:t>
            </a:r>
            <a:r>
              <a:rPr lang="en-US" b="1" dirty="0" smtClean="0"/>
              <a:t> (political and legal factors)</a:t>
            </a:r>
            <a:br>
              <a:rPr lang="en-US" b="1" dirty="0" smtClean="0"/>
            </a:b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id-ID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id-ID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(Andrew and Boyle, 1995). </a:t>
            </a:r>
            <a:endParaRPr lang="id-ID" dirty="0" smtClean="0"/>
          </a:p>
          <a:p>
            <a:pPr marL="274320" indent="-274320">
              <a:defRPr/>
            </a:pPr>
            <a:r>
              <a:rPr lang="en-US" dirty="0" smtClean="0"/>
              <a:t>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id-ID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b="1" dirty="0" err="1" smtClean="0">
                <a:solidFill>
                  <a:srgbClr val="FF0000"/>
                </a:solidFill>
              </a:rPr>
              <a:t>peraturan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kebijakan</a:t>
            </a:r>
            <a:r>
              <a:rPr lang="en-US" b="1" dirty="0" smtClean="0">
                <a:solidFill>
                  <a:srgbClr val="FF0000"/>
                </a:solidFill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</a:rPr>
              <a:t>berkaitan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dengan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jam </a:t>
            </a:r>
            <a:r>
              <a:rPr lang="en-US" b="1" dirty="0" err="1" smtClean="0">
                <a:solidFill>
                  <a:srgbClr val="FF0000"/>
                </a:solidFill>
              </a:rPr>
              <a:t>berkunjung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jumlah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anggota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keluarga</a:t>
            </a:r>
            <a:r>
              <a:rPr lang="en-US" b="1" dirty="0" smtClean="0">
                <a:solidFill>
                  <a:srgbClr val="FF0000"/>
                </a:solidFill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</a:rPr>
              <a:t>boleh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menunggu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cara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pembayaran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untuk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klien</a:t>
            </a:r>
            <a:r>
              <a:rPr lang="en-US" b="1" dirty="0" smtClean="0">
                <a:solidFill>
                  <a:srgbClr val="FF0000"/>
                </a:solidFill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</a:rPr>
              <a:t>dirawat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buNone/>
              <a:defRPr/>
            </a:pPr>
            <a:r>
              <a:rPr lang="en-US" b="1" dirty="0" smtClean="0"/>
              <a:t>f. 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(economical factors)</a:t>
            </a:r>
            <a:br>
              <a:rPr lang="en-US" b="1" dirty="0" smtClean="0"/>
            </a:br>
            <a:r>
              <a:rPr lang="en-US" dirty="0" err="1" smtClean="0"/>
              <a:t>Klien</a:t>
            </a:r>
            <a:r>
              <a:rPr lang="en-US" dirty="0" smtClean="0"/>
              <a:t> yang </a:t>
            </a:r>
            <a:r>
              <a:rPr lang="en-US" dirty="0" err="1" smtClean="0"/>
              <a:t>dirawat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id-ID" dirty="0" smtClean="0"/>
              <a:t> </a:t>
            </a:r>
            <a:r>
              <a:rPr lang="en-US" dirty="0" smtClean="0"/>
              <a:t>material </a:t>
            </a:r>
            <a:r>
              <a:rPr lang="en-US" dirty="0" smtClean="0"/>
              <a:t>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membiayai</a:t>
            </a:r>
            <a:r>
              <a:rPr lang="en-US" dirty="0" smtClean="0"/>
              <a:t> </a:t>
            </a:r>
            <a:r>
              <a:rPr lang="en-US" dirty="0" err="1" smtClean="0"/>
              <a:t>sakitnya</a:t>
            </a:r>
            <a:r>
              <a:rPr lang="en-US" dirty="0" smtClean="0"/>
              <a:t> agar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sembuh</a:t>
            </a:r>
            <a:r>
              <a:rPr lang="en-US" dirty="0" smtClean="0"/>
              <a:t>.</a:t>
            </a:r>
            <a:endParaRPr lang="id-ID" dirty="0" smtClean="0"/>
          </a:p>
          <a:p>
            <a:pPr marL="274320" indent="-274320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pekerjaan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klien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sumber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biaya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pengobatan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tabungan</a:t>
            </a:r>
            <a:r>
              <a:rPr lang="en-US" b="1" dirty="0" smtClean="0">
                <a:solidFill>
                  <a:srgbClr val="FF0000"/>
                </a:solidFill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</a:rPr>
              <a:t>dimiliki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oleh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keluarga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biaya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sumber</a:t>
            </a:r>
            <a:r>
              <a:rPr lang="en-US" b="1" dirty="0" smtClean="0">
                <a:solidFill>
                  <a:srgbClr val="FF0000"/>
                </a:solidFill>
              </a:rPr>
              <a:t> lain </a:t>
            </a:r>
            <a:r>
              <a:rPr lang="en-US" b="1" dirty="0" err="1" smtClean="0">
                <a:solidFill>
                  <a:srgbClr val="FF0000"/>
                </a:solidFill>
              </a:rPr>
              <a:t>misalnya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asuransi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penggantian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biaya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kantor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atau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patungan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antar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anggota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keluarga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dirty="0" smtClean="0"/>
              <a:t>g. </a:t>
            </a:r>
            <a:r>
              <a:rPr lang="en-US" b="1" dirty="0" smtClean="0"/>
              <a:t> 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pendidikan</a:t>
            </a:r>
            <a:r>
              <a:rPr lang="en-US" b="1" dirty="0" smtClean="0"/>
              <a:t> (educational factors)</a:t>
            </a:r>
            <a:br>
              <a:rPr lang="en-US" b="1" dirty="0" smtClean="0"/>
            </a:b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id-ID" dirty="0" smtClean="0"/>
              <a:t> </a:t>
            </a:r>
            <a:r>
              <a:rPr lang="en-US" dirty="0" err="1" smtClean="0"/>
              <a:t>menempuh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formal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id-ID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buktibukti</a:t>
            </a:r>
            <a:r>
              <a:rPr lang="id-ID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id-ID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kesehatannya</a:t>
            </a:r>
            <a:r>
              <a:rPr lang="en-US" dirty="0" smtClean="0"/>
              <a:t>. Hal yang</a:t>
            </a:r>
            <a:r>
              <a:rPr lang="id-ID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id-ID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sakitnya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terulang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Analisis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Fenomena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Keperawatan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 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. D 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16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18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kontrasepsi</a:t>
            </a:r>
            <a:r>
              <a:rPr lang="en-US" dirty="0" smtClean="0"/>
              <a:t> oral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suaminya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2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 </a:t>
            </a:r>
            <a:r>
              <a:rPr lang="en-US" dirty="0" err="1" smtClean="0"/>
              <a:t>dirumah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r>
              <a:rPr lang="en-US" dirty="0" err="1" smtClean="0"/>
              <a:t>Suaminya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suaminya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yang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.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Fenomena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>
              <a:defRPr/>
            </a:pPr>
            <a:r>
              <a:rPr lang="en-US" dirty="0" err="1" smtClean="0"/>
              <a:t>Ny</a:t>
            </a:r>
            <a:r>
              <a:rPr lang="en-US" dirty="0" smtClean="0"/>
              <a:t> D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pembedahan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mengosongkan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kemihnya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mual</a:t>
            </a:r>
            <a:r>
              <a:rPr lang="en-US" dirty="0" smtClean="0"/>
              <a:t> post </a:t>
            </a:r>
            <a:r>
              <a:rPr lang="en-US" dirty="0" err="1" smtClean="0"/>
              <a:t>operasi</a:t>
            </a:r>
            <a:r>
              <a:rPr lang="en-US" dirty="0" smtClean="0"/>
              <a:t>. Hal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kateter</a:t>
            </a:r>
            <a:r>
              <a:rPr lang="en-US" dirty="0" smtClean="0"/>
              <a:t> </a:t>
            </a:r>
            <a:r>
              <a:rPr lang="en-US" dirty="0" err="1" smtClean="0"/>
              <a:t>intermitten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. </a:t>
            </a:r>
            <a:r>
              <a:rPr lang="en-US" dirty="0" err="1" smtClean="0"/>
              <a:t>Obat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antibiotic, </a:t>
            </a:r>
            <a:r>
              <a:rPr lang="en-US" dirty="0" err="1" smtClean="0"/>
              <a:t>analgetik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antiemetic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mualnya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.</a:t>
            </a:r>
          </a:p>
          <a:p>
            <a:pPr marL="274320" indent="-274320"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Ny</a:t>
            </a:r>
            <a:r>
              <a:rPr lang="en-US" dirty="0" smtClean="0"/>
              <a:t> D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sedih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lalunya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3200" b="1" dirty="0" err="1" smtClean="0"/>
              <a:t>Penerapan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Asuhan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Keperawatan</a:t>
            </a:r>
            <a:r>
              <a:rPr lang="en-US" sz="3200" b="1" dirty="0" smtClean="0"/>
              <a:t> </a:t>
            </a:r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en-US" sz="3200" b="1" dirty="0" err="1" smtClean="0"/>
              <a:t>Berdasarkan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teori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Leininger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Pengkajian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Pengkajian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adaptif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maladaptif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budayanya</a:t>
            </a:r>
            <a:r>
              <a:rPr lang="en-US" dirty="0" smtClean="0"/>
              <a:t>. </a:t>
            </a:r>
            <a:r>
              <a:rPr lang="en-US" dirty="0" err="1" smtClean="0"/>
              <a:t>Pengkajian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7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“ </a:t>
            </a:r>
            <a:r>
              <a:rPr lang="en-US" dirty="0" err="1" smtClean="0"/>
              <a:t>Leininger’s</a:t>
            </a:r>
            <a:r>
              <a:rPr lang="en-US" dirty="0" smtClean="0"/>
              <a:t> Sunrise models”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transkultural</a:t>
            </a:r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Diagnosa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rasa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yang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>Hal lain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social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kerohanian</a:t>
            </a:r>
            <a:r>
              <a:rPr lang="en-US" dirty="0" smtClean="0"/>
              <a:t>, </a:t>
            </a:r>
            <a:r>
              <a:rPr lang="en-US" dirty="0" err="1" smtClean="0"/>
              <a:t>kekeluargaan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transkultural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Leininger</a:t>
            </a:r>
            <a:r>
              <a:rPr lang="en-US" dirty="0" smtClean="0"/>
              <a:t> (1984) ; Andrew &amp; Boyle, 1995 </a:t>
            </a:r>
            <a:r>
              <a:rPr lang="en-US" dirty="0" err="1" smtClean="0"/>
              <a:t>yaitu</a:t>
            </a:r>
            <a:r>
              <a:rPr lang="en-US" dirty="0" smtClean="0"/>
              <a:t> : </a:t>
            </a:r>
            <a:br>
              <a:rPr lang="en-US" dirty="0" smtClean="0"/>
            </a:br>
            <a:r>
              <a:rPr lang="en-US" dirty="0" err="1" smtClean="0"/>
              <a:t>Perlindungan</a:t>
            </a:r>
            <a:r>
              <a:rPr lang="en-US" dirty="0" smtClean="0"/>
              <a:t>/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(Cultural care preservation/maintenance)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 </a:t>
            </a:r>
            <a:br>
              <a:rPr lang="en-US" dirty="0" smtClean="0"/>
            </a:br>
            <a:r>
              <a:rPr lang="en-US" dirty="0" err="1" smtClean="0"/>
              <a:t>Mengakomodasi</a:t>
            </a:r>
            <a:r>
              <a:rPr lang="en-US" dirty="0" smtClean="0"/>
              <a:t>/</a:t>
            </a:r>
            <a:r>
              <a:rPr lang="en-US" dirty="0" err="1" smtClean="0"/>
              <a:t>menegosiasi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(Cultural care accommodation </a:t>
            </a:r>
            <a:r>
              <a:rPr lang="en-US" dirty="0" err="1" smtClean="0"/>
              <a:t>atau</a:t>
            </a:r>
            <a:r>
              <a:rPr lang="en-US" dirty="0" smtClean="0"/>
              <a:t> negotiations)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(Cultural care </a:t>
            </a:r>
            <a:r>
              <a:rPr lang="en-US" dirty="0" err="1" smtClean="0"/>
              <a:t>repartening</a:t>
            </a:r>
            <a:r>
              <a:rPr lang="en-US" dirty="0" smtClean="0"/>
              <a:t> / </a:t>
            </a:r>
            <a:r>
              <a:rPr lang="en-US" dirty="0" err="1" smtClean="0"/>
              <a:t>recontruction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D. </a:t>
            </a:r>
            <a:r>
              <a:rPr lang="en-US" dirty="0" err="1" smtClean="0"/>
              <a:t>Evaluasi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transkultural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kesehatannya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Restrukturisasi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 </a:t>
            </a:r>
            <a:br>
              <a:rPr lang="en-US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. 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Selamat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Berkerja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Sukses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Selalu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keras</a:t>
            </a:r>
            <a:endParaRPr 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charset="0"/>
                <a:cs typeface="Arial" charset="0"/>
              </a:rPr>
              <a:t>KEMAMPUAN AKHIR YANG DIHARAPKAN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Mahasiswa  memahami</a:t>
            </a:r>
          </a:p>
          <a:p>
            <a:r>
              <a:rPr lang="id-ID" dirty="0" smtClean="0"/>
              <a:t>Teori cultue care Leininger dalam keperawatan </a:t>
            </a:r>
            <a:r>
              <a:rPr lang="id-ID" dirty="0" smtClean="0"/>
              <a:t>dan Sunrise </a:t>
            </a:r>
            <a:r>
              <a:rPr lang="id-ID" dirty="0" smtClean="0"/>
              <a:t>Model</a:t>
            </a:r>
          </a:p>
          <a:p>
            <a:endParaRPr lang="id-ID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</a:tabLst>
            </a:pPr>
            <a:r>
              <a:rPr kumimoji="0" lang="id-ID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Mahasiswa  memahami</a:t>
            </a:r>
            <a:endParaRPr kumimoji="0" lang="id-ID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</a:tabLst>
            </a:pPr>
            <a:r>
              <a:rPr kumimoji="0" lang="id-ID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Teori cultue care Leininger dalam keperawatan Sunrise Model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PENGERTIAN TRANSCUITURAL NURSING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>
              <a:defRPr/>
            </a:pPr>
            <a:r>
              <a:rPr lang="en-US" dirty="0" smtClean="0"/>
              <a:t> </a:t>
            </a:r>
            <a:r>
              <a:rPr lang="en-US" dirty="0" err="1" smtClean="0"/>
              <a:t>Leininger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“</a:t>
            </a:r>
            <a:r>
              <a:rPr lang="en-US" i="1" dirty="0" err="1" smtClean="0"/>
              <a:t>Transkultural</a:t>
            </a:r>
            <a:r>
              <a:rPr lang="en-US" i="1" dirty="0" smtClean="0"/>
              <a:t> Nursing</a:t>
            </a:r>
            <a:r>
              <a:rPr lang="en-US" dirty="0" smtClean="0"/>
              <a:t>” </a:t>
            </a:r>
            <a:r>
              <a:rPr lang="en-US" dirty="0" err="1" smtClean="0"/>
              <a:t>sebagai</a:t>
            </a:r>
            <a:r>
              <a:rPr lang="en-US" dirty="0" smtClean="0"/>
              <a:t> area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yang 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komparatif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subkultur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caring, nursing care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sehat-sakit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i="1" dirty="0" smtClean="0"/>
              <a:t>humanistic body of knowledge</a:t>
            </a:r>
            <a:r>
              <a:rPr lang="en-US" dirty="0" smtClean="0"/>
              <a:t> 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yang universal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.</a:t>
            </a:r>
          </a:p>
          <a:p>
            <a:pPr marL="274320" indent="-274320">
              <a:buNone/>
              <a:defRPr/>
            </a:pPr>
            <a:endParaRPr lang="en-US" dirty="0" smtClean="0"/>
          </a:p>
          <a:p>
            <a:pPr marL="274320" indent="-274320">
              <a:defRPr/>
            </a:pPr>
            <a:r>
              <a:rPr lang="en-US" dirty="0" smtClean="0"/>
              <a:t> </a:t>
            </a:r>
            <a:r>
              <a:rPr lang="en-US" i="1" dirty="0" smtClean="0"/>
              <a:t>Culture care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holistic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totalitas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selamanya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cultural,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professional.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transkultural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apresiasi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Hubungan</a:t>
            </a:r>
            <a:r>
              <a:rPr lang="en-US" sz="3200" b="1" dirty="0" smtClean="0"/>
              <a:t> model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paradigm </a:t>
            </a:r>
            <a:r>
              <a:rPr lang="en-US" sz="3200" b="1" dirty="0" err="1" smtClean="0"/>
              <a:t>keperawatan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>
              <a:defRPr/>
            </a:pPr>
            <a:r>
              <a:rPr lang="en-US" dirty="0" smtClean="0"/>
              <a:t> MANUSIA :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 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kebutuhannya</a:t>
            </a:r>
            <a:endParaRPr lang="en-US" dirty="0" smtClean="0"/>
          </a:p>
          <a:p>
            <a:pPr marL="274320" indent="-274320">
              <a:defRPr/>
            </a:pPr>
            <a:r>
              <a:rPr lang="en-US" dirty="0" smtClean="0"/>
              <a:t>KESEHATAN :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 </a:t>
            </a:r>
            <a:r>
              <a:rPr lang="en-US" dirty="0" err="1" smtClean="0"/>
              <a:t>transkultural</a:t>
            </a:r>
            <a:endParaRPr lang="en-US" dirty="0" smtClean="0"/>
          </a:p>
          <a:p>
            <a:pPr marL="274320" indent="-274320">
              <a:defRPr/>
            </a:pPr>
            <a:r>
              <a:rPr lang="en-US" dirty="0" smtClean="0"/>
              <a:t> LINGKUNGAN : 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 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terwakili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M. </a:t>
            </a:r>
            <a:r>
              <a:rPr lang="en-US" dirty="0" err="1" smtClean="0"/>
              <a:t>Leininger</a:t>
            </a:r>
            <a:endParaRPr lang="en-US" dirty="0" smtClean="0"/>
          </a:p>
          <a:p>
            <a:pPr marL="274320" indent="-274320">
              <a:defRPr/>
            </a:pPr>
            <a:r>
              <a:rPr lang="en-US" dirty="0" smtClean="0"/>
              <a:t>KEPERAWATAN : </a:t>
            </a:r>
            <a:r>
              <a:rPr lang="en-US" dirty="0" err="1" smtClean="0"/>
              <a:t>Leininger</a:t>
            </a:r>
            <a:r>
              <a:rPr lang="en-US" dirty="0" smtClean="0"/>
              <a:t>  </a:t>
            </a:r>
            <a:r>
              <a:rPr lang="en-US" dirty="0" err="1" smtClean="0"/>
              <a:t>menyajikan</a:t>
            </a:r>
            <a:r>
              <a:rPr lang="en-US" dirty="0" smtClean="0"/>
              <a:t> 3 </a:t>
            </a:r>
            <a:r>
              <a:rPr lang="en-US" dirty="0" err="1" smtClean="0"/>
              <a:t>tindakan</a:t>
            </a:r>
            <a:r>
              <a:rPr lang="en-US" dirty="0" smtClean="0"/>
              <a:t> yang </a:t>
            </a:r>
            <a:r>
              <a:rPr lang="en-US" dirty="0" err="1" smtClean="0"/>
              <a:t>sebangun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Cultural care preservation, </a:t>
            </a:r>
            <a:r>
              <a:rPr lang="en-US" dirty="0" err="1" smtClean="0"/>
              <a:t>accomodation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repatterning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en-US" sz="3600" b="1" dirty="0" err="1" smtClean="0"/>
              <a:t>Perbedaan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Budaya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Menurut</a:t>
            </a:r>
            <a:r>
              <a:rPr lang="en-US" sz="3600" b="1" dirty="0" smtClean="0"/>
              <a:t>  </a:t>
            </a:r>
            <a:r>
              <a:rPr lang="en-US" sz="3600" b="1" dirty="0" err="1" smtClean="0"/>
              <a:t>Leininger</a:t>
            </a:r>
            <a:r>
              <a:rPr lang="en-US" dirty="0" smtClean="0"/>
              <a:t/>
            </a:r>
            <a:br>
              <a:rPr lang="en-US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47500" lnSpcReduction="20000"/>
          </a:bodyPr>
          <a:lstStyle/>
          <a:p>
            <a:pPr marL="274320" indent="-274320">
              <a:buNone/>
              <a:defRPr/>
            </a:pPr>
            <a:r>
              <a:rPr lang="en-US" b="1" dirty="0" smtClean="0">
                <a:latin typeface="Calisto MT" pitchFamily="18" charset="0"/>
              </a:rPr>
              <a:t>PRESERVASI   ASUHAN  KULTU RAL</a:t>
            </a:r>
          </a:p>
          <a:p>
            <a:pPr marL="274320" indent="-274320">
              <a:buNone/>
              <a:defRPr/>
            </a:pPr>
            <a:endParaRPr lang="en-US" b="1" dirty="0" smtClean="0">
              <a:latin typeface="Calisto MT" pitchFamily="18" charset="0"/>
            </a:endParaRPr>
          </a:p>
          <a:p>
            <a:pPr marL="274320" indent="-274320">
              <a:defRPr/>
            </a:pPr>
            <a:r>
              <a:rPr lang="en-US" b="1" dirty="0" err="1" smtClean="0">
                <a:latin typeface="Calisto MT" pitchFamily="18" charset="0"/>
              </a:rPr>
              <a:t>Preservasi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asuhan</a:t>
            </a:r>
            <a:r>
              <a:rPr lang="en-US" b="1" dirty="0" smtClean="0">
                <a:latin typeface="Calisto MT" pitchFamily="18" charset="0"/>
              </a:rPr>
              <a:t> cultural </a:t>
            </a:r>
            <a:r>
              <a:rPr lang="en-US" b="1" dirty="0" err="1" smtClean="0">
                <a:latin typeface="Calisto MT" pitchFamily="18" charset="0"/>
              </a:rPr>
              <a:t>berarti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bahwa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keperawatan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melibatkan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penghargaan</a:t>
            </a:r>
            <a:r>
              <a:rPr lang="en-US" b="1" dirty="0" smtClean="0">
                <a:latin typeface="Calisto MT" pitchFamily="18" charset="0"/>
              </a:rPr>
              <a:t> yang </a:t>
            </a:r>
            <a:r>
              <a:rPr lang="en-US" b="1" dirty="0" err="1" smtClean="0">
                <a:latin typeface="Calisto MT" pitchFamily="18" charset="0"/>
              </a:rPr>
              <a:t>penuh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terhadap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pandangan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budaya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dan</a:t>
            </a:r>
            <a:r>
              <a:rPr lang="en-US" b="1" dirty="0" smtClean="0">
                <a:latin typeface="Calisto MT" pitchFamily="18" charset="0"/>
              </a:rPr>
              <a:t> ritual </a:t>
            </a:r>
            <a:r>
              <a:rPr lang="en-US" b="1" dirty="0" err="1" smtClean="0">
                <a:latin typeface="Calisto MT" pitchFamily="18" charset="0"/>
              </a:rPr>
              <a:t>pasien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serta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kerabatnya</a:t>
            </a:r>
            <a:r>
              <a:rPr lang="en-US" b="1" dirty="0" smtClean="0">
                <a:latin typeface="Calisto MT" pitchFamily="18" charset="0"/>
              </a:rPr>
              <a:t>.</a:t>
            </a:r>
          </a:p>
          <a:p>
            <a:pPr marL="274320" indent="-274320">
              <a:buNone/>
              <a:defRPr/>
            </a:pPr>
            <a:endParaRPr lang="en-US" b="1" dirty="0" smtClean="0">
              <a:latin typeface="Calisto MT" pitchFamily="18" charset="0"/>
            </a:endParaRPr>
          </a:p>
          <a:p>
            <a:pPr marL="274320" indent="-274320">
              <a:buNone/>
              <a:defRPr/>
            </a:pPr>
            <a:r>
              <a:rPr lang="en-US" b="1" dirty="0" smtClean="0">
                <a:latin typeface="Calisto MT" pitchFamily="18" charset="0"/>
              </a:rPr>
              <a:t>  ADAPTASI  ASUHAN  KULTUR AL</a:t>
            </a:r>
          </a:p>
          <a:p>
            <a:pPr marL="274320" indent="-274320">
              <a:buNone/>
              <a:defRPr/>
            </a:pPr>
            <a:endParaRPr lang="en-US" b="1" dirty="0" smtClean="0">
              <a:latin typeface="Calisto MT" pitchFamily="18" charset="0"/>
            </a:endParaRPr>
          </a:p>
          <a:p>
            <a:pPr marL="274320" indent="-274320">
              <a:defRPr/>
            </a:pPr>
            <a:r>
              <a:rPr lang="en-US" b="1" dirty="0" err="1" smtClean="0">
                <a:latin typeface="Calisto MT" pitchFamily="18" charset="0"/>
              </a:rPr>
              <a:t>Akomodasi</a:t>
            </a:r>
            <a:r>
              <a:rPr lang="en-US" b="1" dirty="0" smtClean="0">
                <a:latin typeface="Calisto MT" pitchFamily="18" charset="0"/>
              </a:rPr>
              <a:t>/  </a:t>
            </a:r>
            <a:r>
              <a:rPr lang="en-US" b="1" dirty="0" err="1" smtClean="0">
                <a:latin typeface="Calisto MT" pitchFamily="18" charset="0"/>
              </a:rPr>
              <a:t>adaptasi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asuhan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kultural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melibatkan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negosiasi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dengan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pasien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kerabatnya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dalam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rangka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menyesuaikan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pandangan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dan</a:t>
            </a:r>
            <a:r>
              <a:rPr lang="en-US" b="1" dirty="0" smtClean="0">
                <a:latin typeface="Calisto MT" pitchFamily="18" charset="0"/>
              </a:rPr>
              <a:t> ritual </a:t>
            </a:r>
            <a:r>
              <a:rPr lang="en-US" b="1" dirty="0" err="1" smtClean="0">
                <a:latin typeface="Calisto MT" pitchFamily="18" charset="0"/>
              </a:rPr>
              <a:t>tertentu</a:t>
            </a:r>
            <a:r>
              <a:rPr lang="en-US" b="1" dirty="0" smtClean="0">
                <a:latin typeface="Calisto MT" pitchFamily="18" charset="0"/>
              </a:rPr>
              <a:t> yang </a:t>
            </a:r>
            <a:r>
              <a:rPr lang="en-US" b="1" dirty="0" err="1" smtClean="0">
                <a:latin typeface="Calisto MT" pitchFamily="18" charset="0"/>
              </a:rPr>
              <a:t>berkaitan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dengan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sehat</a:t>
            </a:r>
            <a:r>
              <a:rPr lang="en-US" b="1" dirty="0" smtClean="0">
                <a:latin typeface="Calisto MT" pitchFamily="18" charset="0"/>
              </a:rPr>
              <a:t>, </a:t>
            </a:r>
            <a:r>
              <a:rPr lang="en-US" b="1" dirty="0" err="1" smtClean="0">
                <a:latin typeface="Calisto MT" pitchFamily="18" charset="0"/>
              </a:rPr>
              <a:t>sakit</a:t>
            </a:r>
            <a:r>
              <a:rPr lang="en-US" b="1" dirty="0" smtClean="0">
                <a:latin typeface="Calisto MT" pitchFamily="18" charset="0"/>
              </a:rPr>
              <a:t>, </a:t>
            </a:r>
            <a:r>
              <a:rPr lang="en-US" b="1" dirty="0" err="1" smtClean="0">
                <a:latin typeface="Calisto MT" pitchFamily="18" charset="0"/>
              </a:rPr>
              <a:t>dan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asuhan</a:t>
            </a:r>
            <a:endParaRPr lang="en-US" b="1" dirty="0" smtClean="0">
              <a:latin typeface="Calisto MT" pitchFamily="18" charset="0"/>
            </a:endParaRPr>
          </a:p>
          <a:p>
            <a:pPr marL="274320" indent="-274320">
              <a:defRPr/>
            </a:pPr>
            <a:endParaRPr lang="en-US" b="1" dirty="0" smtClean="0">
              <a:latin typeface="Calisto MT" pitchFamily="18" charset="0"/>
            </a:endParaRPr>
          </a:p>
          <a:p>
            <a:pPr marL="274320" indent="-274320">
              <a:buNone/>
              <a:defRPr/>
            </a:pPr>
            <a:r>
              <a:rPr lang="en-US" b="1" dirty="0" smtClean="0">
                <a:latin typeface="Calisto MT" pitchFamily="18" charset="0"/>
              </a:rPr>
              <a:t>  REKONSTRU KSI/</a:t>
            </a:r>
            <a:r>
              <a:rPr lang="en-US" b="1" dirty="0" err="1" smtClean="0">
                <a:latin typeface="Calisto MT" pitchFamily="18" charset="0"/>
              </a:rPr>
              <a:t>Repatterning</a:t>
            </a:r>
            <a:r>
              <a:rPr lang="en-US" b="1" dirty="0" smtClean="0">
                <a:latin typeface="Calisto MT" pitchFamily="18" charset="0"/>
              </a:rPr>
              <a:t>  ASUHAN  KULTU RAL</a:t>
            </a:r>
          </a:p>
          <a:p>
            <a:pPr marL="274320" indent="-274320">
              <a:buNone/>
              <a:defRPr/>
            </a:pPr>
            <a:endParaRPr lang="en-US" b="1" dirty="0" smtClean="0">
              <a:latin typeface="Calisto MT" pitchFamily="18" charset="0"/>
            </a:endParaRPr>
          </a:p>
          <a:p>
            <a:pPr marL="274320" indent="-274320">
              <a:buNone/>
              <a:defRPr/>
            </a:pPr>
            <a:r>
              <a:rPr lang="en-US" b="1" dirty="0" err="1" smtClean="0">
                <a:latin typeface="Calisto MT" pitchFamily="18" charset="0"/>
              </a:rPr>
              <a:t>Rekonstruksi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asuhan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kultural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melibatkan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kerjasama</a:t>
            </a:r>
            <a:r>
              <a:rPr lang="en-US" b="1" dirty="0" smtClean="0">
                <a:latin typeface="Calisto MT" pitchFamily="18" charset="0"/>
              </a:rPr>
              <a:t> </a:t>
            </a:r>
            <a:r>
              <a:rPr lang="en-US" b="1" dirty="0" err="1" smtClean="0">
                <a:latin typeface="Calisto MT" pitchFamily="18" charset="0"/>
              </a:rPr>
              <a:t>dengan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pasien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kerabatnya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dalam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rangka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membawa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perubahan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terhadap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perilaku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mereka</a:t>
            </a:r>
            <a:r>
              <a:rPr lang="en-US" b="1" dirty="0" smtClean="0">
                <a:latin typeface="Calisto MT" pitchFamily="18" charset="0"/>
              </a:rPr>
              <a:t> yang </a:t>
            </a:r>
            <a:r>
              <a:rPr lang="en-US" b="1" dirty="0" err="1" smtClean="0">
                <a:latin typeface="Calisto MT" pitchFamily="18" charset="0"/>
              </a:rPr>
              <a:t>berkaitan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dengan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sehat</a:t>
            </a:r>
            <a:r>
              <a:rPr lang="en-US" b="1" dirty="0" smtClean="0">
                <a:latin typeface="Calisto MT" pitchFamily="18" charset="0"/>
              </a:rPr>
              <a:t>, </a:t>
            </a:r>
            <a:r>
              <a:rPr lang="en-US" b="1" dirty="0" err="1" smtClean="0">
                <a:latin typeface="Calisto MT" pitchFamily="18" charset="0"/>
              </a:rPr>
              <a:t>sakit</a:t>
            </a:r>
            <a:r>
              <a:rPr lang="en-US" b="1" dirty="0" smtClean="0">
                <a:latin typeface="Calisto MT" pitchFamily="18" charset="0"/>
              </a:rPr>
              <a:t>, </a:t>
            </a:r>
            <a:r>
              <a:rPr lang="en-US" b="1" dirty="0" err="1" smtClean="0">
                <a:latin typeface="Calisto MT" pitchFamily="18" charset="0"/>
              </a:rPr>
              <a:t>dan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asuhan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dengan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cara</a:t>
            </a:r>
            <a:r>
              <a:rPr lang="en-US" b="1" dirty="0" smtClean="0">
                <a:latin typeface="Calisto MT" pitchFamily="18" charset="0"/>
              </a:rPr>
              <a:t> yang </a:t>
            </a:r>
            <a:r>
              <a:rPr lang="en-US" b="1" dirty="0" err="1" smtClean="0">
                <a:latin typeface="Calisto MT" pitchFamily="18" charset="0"/>
              </a:rPr>
              <a:t>bermakna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bagi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mereka</a:t>
            </a:r>
            <a:endParaRPr lang="id-ID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2188</TotalTime>
  <Words>291</Words>
  <Application>Microsoft Office PowerPoint</Application>
  <PresentationFormat>On-screen Show (4:3)</PresentationFormat>
  <Paragraphs>99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Slide 1</vt:lpstr>
      <vt:lpstr>Slide 2</vt:lpstr>
      <vt:lpstr>Slide 3</vt:lpstr>
      <vt:lpstr>Slide 4</vt:lpstr>
      <vt:lpstr>KEMAMPUAN AKHIR YANG DIHARAPKAN</vt:lpstr>
      <vt:lpstr>PENGERTIAN TRANSCUITURAL NURSING</vt:lpstr>
      <vt:lpstr>Slide 7</vt:lpstr>
      <vt:lpstr>Hubungan model dan paradigm keperawatan</vt:lpstr>
      <vt:lpstr>  Perbedaan Budaya  Menurut  Leininger </vt:lpstr>
      <vt:lpstr>HUBUNGAN TEORI MODEL Leininger  DENGAN KONSEP CARING</vt:lpstr>
      <vt:lpstr>ALASAN UTAMA MEMPELAJARI CARING</vt:lpstr>
      <vt:lpstr> Hubungan teori  Leininger dengan konsep holism</vt:lpstr>
      <vt:lpstr> Hubungan teori  Leininger dengan konsep  humanism</vt:lpstr>
      <vt:lpstr>Konsep Utama Teori Transkultural</vt:lpstr>
      <vt:lpstr>Lanjutan……………</vt:lpstr>
      <vt:lpstr>Lanjutan……………</vt:lpstr>
      <vt:lpstr>Slide 17</vt:lpstr>
      <vt:lpstr>Slide 18</vt:lpstr>
      <vt:lpstr>Slide 19</vt:lpstr>
      <vt:lpstr>Analisis Fenomena Keperawatan</vt:lpstr>
      <vt:lpstr>Slide 21</vt:lpstr>
      <vt:lpstr>Slide 22</vt:lpstr>
      <vt:lpstr>Slide 23</vt:lpstr>
      <vt:lpstr>Slide 24</vt:lpstr>
      <vt:lpstr>Slide 25</vt:lpstr>
      <vt:lpstr>Analisis Fenomena Keperawatan</vt:lpstr>
      <vt:lpstr>Analisis Fenomena Keperawatan</vt:lpstr>
      <vt:lpstr> Penerapan Asuhan Keperawatan  Berdasarkan teori Leininger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TERIMA KASIH</vt:lpstr>
    </vt:vector>
  </TitlesOfParts>
  <Company>trisakti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moentana</dc:creator>
  <cp:lastModifiedBy>Yayah Karyanah</cp:lastModifiedBy>
  <cp:revision>153</cp:revision>
  <dcterms:created xsi:type="dcterms:W3CDTF">2017-09-15T01:31:17Z</dcterms:created>
  <dcterms:modified xsi:type="dcterms:W3CDTF">2018-08-03T07:00:44Z</dcterms:modified>
</cp:coreProperties>
</file>