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24"/>
  </p:notesMasterIdLst>
  <p:handoutMasterIdLst>
    <p:handoutMasterId r:id="rId25"/>
  </p:handoutMasterIdLst>
  <p:sldIdLst>
    <p:sldId id="256" r:id="rId2"/>
    <p:sldId id="322" r:id="rId3"/>
    <p:sldId id="323" r:id="rId4"/>
    <p:sldId id="324" r:id="rId5"/>
    <p:sldId id="282" r:id="rId6"/>
    <p:sldId id="309" r:id="rId7"/>
    <p:sldId id="308" r:id="rId8"/>
    <p:sldId id="307" r:id="rId9"/>
    <p:sldId id="310" r:id="rId10"/>
    <p:sldId id="311" r:id="rId11"/>
    <p:sldId id="312" r:id="rId12"/>
    <p:sldId id="313" r:id="rId13"/>
    <p:sldId id="314" r:id="rId14"/>
    <p:sldId id="315" r:id="rId15"/>
    <p:sldId id="316" r:id="rId16"/>
    <p:sldId id="317" r:id="rId17"/>
    <p:sldId id="318" r:id="rId18"/>
    <p:sldId id="319" r:id="rId19"/>
    <p:sldId id="321" r:id="rId20"/>
    <p:sldId id="304" r:id="rId21"/>
    <p:sldId id="305" r:id="rId22"/>
    <p:sldId id="281" r:id="rId23"/>
  </p:sldIdLst>
  <p:sldSz cx="9144000" cy="6858000" type="screen4x3"/>
  <p:notesSz cx="7077075" cy="9077325"/>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441" autoAdjust="0"/>
  </p:normalViewPr>
  <p:slideViewPr>
    <p:cSldViewPr>
      <p:cViewPr varScale="1">
        <p:scale>
          <a:sx n="82" d="100"/>
          <a:sy n="82" d="100"/>
        </p:scale>
        <p:origin x="-1578" y="-84"/>
      </p:cViewPr>
      <p:guideLst>
        <p:guide orient="horz" pos="2160"/>
        <p:guide pos="2880"/>
      </p:guideLst>
    </p:cSldViewPr>
  </p:slideViewPr>
  <p:outlineViewPr>
    <p:cViewPr>
      <p:scale>
        <a:sx n="33" d="100"/>
        <a:sy n="33" d="100"/>
      </p:scale>
      <p:origin x="246" y="2767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sz="quarter"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85BA78B-BAD3-47BC-B89F-C83F4D865A51}" type="datetime1">
              <a:rPr lang="en-US"/>
              <a:pPr/>
              <a:t>8/1/2018</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4B4B89-743B-4B64-BBA4-B2496448229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id-ID"/>
          </a:p>
        </p:txBody>
      </p:sp>
      <p:sp>
        <p:nvSpPr>
          <p:cNvPr id="3" name="Date Placeholder 2"/>
          <p:cNvSpPr>
            <a:spLocks noGrp="1"/>
          </p:cNvSpPr>
          <p:nvPr>
            <p:ph type="dt" idx="1"/>
          </p:nvPr>
        </p:nvSpPr>
        <p:spPr>
          <a:xfrm>
            <a:off x="4008438" y="0"/>
            <a:ext cx="3067050" cy="45402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B3C1358-E261-4C73-981B-6605C98F8A6A}" type="datetime1">
              <a:rPr lang="id-ID"/>
              <a:pPr/>
              <a:t>01/08/2018</a:t>
            </a:fld>
            <a:endParaRPr lang="id-ID"/>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id-ID" smtClean="0"/>
          </a:p>
        </p:txBody>
      </p:sp>
      <p:sp>
        <p:nvSpPr>
          <p:cNvPr id="5" name="Notes Placeholder 4"/>
          <p:cNvSpPr>
            <a:spLocks noGrp="1"/>
          </p:cNvSpPr>
          <p:nvPr>
            <p:ph type="body" sz="quarter" idx="3"/>
          </p:nvPr>
        </p:nvSpPr>
        <p:spPr>
          <a:xfrm>
            <a:off x="708025" y="4311650"/>
            <a:ext cx="5661025" cy="408463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21713"/>
            <a:ext cx="3067050" cy="454025"/>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id-ID"/>
          </a:p>
        </p:txBody>
      </p:sp>
      <p:sp>
        <p:nvSpPr>
          <p:cNvPr id="7" name="Slide Number Placeholder 6"/>
          <p:cNvSpPr>
            <a:spLocks noGrp="1"/>
          </p:cNvSpPr>
          <p:nvPr>
            <p:ph type="sldNum" sz="quarter" idx="5"/>
          </p:nvPr>
        </p:nvSpPr>
        <p:spPr>
          <a:xfrm>
            <a:off x="4008438" y="8621713"/>
            <a:ext cx="3067050" cy="4540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3125A4-7B4C-4A7F-9A86-415CFF60C746}" type="slidenum">
              <a:rPr lang="id-ID"/>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6388" name="Slide Number Placeholder 3"/>
          <p:cNvSpPr>
            <a:spLocks noGrp="1"/>
          </p:cNvSpPr>
          <p:nvPr>
            <p:ph type="sldNum" sz="quarter" idx="5"/>
          </p:nvPr>
        </p:nvSpPr>
        <p:spPr bwMode="auto">
          <a:noFill/>
          <a:ln>
            <a:miter lim="800000"/>
            <a:headEnd/>
            <a:tailEnd/>
          </a:ln>
        </p:spPr>
        <p:txBody>
          <a:bodyPr/>
          <a:lstStyle/>
          <a:p>
            <a:fld id="{D1518162-A720-4E0E-9C4E-DDCFBD163B10}" type="slidenum">
              <a:rPr lang="id-ID"/>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078A9B2-305E-4A01-957F-56D2BEA8A2CF}" type="slidenum">
              <a:rPr lang="id-ID" smtClean="0"/>
              <a:pPr>
                <a:defRPr/>
              </a:pPr>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27F9273-F174-49F3-B6B6-85E9231B404C}"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F1DCF79-6906-47A6-BEAB-ABF4348BDB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AECD704-E827-4948-B475-899A11861CA3}"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46838B-086A-410F-BC59-0E5D18BFB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735276-29DB-4492-A9B0-CC0647D8A061}"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BA34D20-A051-4DA7-BB6E-A3A82EE09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0E4D0C6-29DE-4A10-98DA-7E6E452C0E34}"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F9050F-001D-48F3-A6AD-8C035EDFE6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5605B9-84B0-4508-A7D9-5338F0F58DFF}" type="datetime1">
              <a:rPr lang="en-US" smtClean="0"/>
              <a:pPr/>
              <a:t>8/1/2018</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9C072C-3058-43C2-994B-943BE215B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25D892F-8A4B-4A16-A77F-86659EFA17BF}" type="datetime1">
              <a:rPr lang="en-US" smtClean="0"/>
              <a:pPr/>
              <a:t>8/1/2018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9875DEC-153E-466C-BAB2-BD3FC4E7D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2F62BD-D565-45D6-82F9-A66C246AFAA5}" type="datetime1">
              <a:rPr lang="en-US" smtClean="0"/>
              <a:pPr/>
              <a:t>8/1/2018</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55E114-D690-4AD2-99E0-197483006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E5D075-B175-405A-8934-C848A1E21714}" type="datetime1">
              <a:rPr lang="en-US" smtClean="0"/>
              <a:pPr/>
              <a:t>8/1/2018</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65F87-E993-4919-AD5E-07DC44D854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81258-F44E-49BC-AE21-E323BB0C3A09}" type="datetime1">
              <a:rPr lang="en-US" smtClean="0"/>
              <a:pPr/>
              <a:t>8/1/2018</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4C15CA-0E68-4936-A87E-A2E21D9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D04C3-4A44-41A8-BA5C-17D6D2A246C1}" type="datetime1">
              <a:rPr lang="en-US" smtClean="0"/>
              <a:pPr/>
              <a:t>8/1/2018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0B9C28-E3FD-42B2-801F-E6DA29CEE2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F2376-8853-4C3F-B60E-8239FEA052DA}" type="datetime1">
              <a:rPr lang="en-US" smtClean="0"/>
              <a:pPr/>
              <a:t>8/1/2018</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20E280-ADFC-4EEE-A175-79EEC2673A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65F79-B83E-4D26-B536-A01356D7A0CF}" type="datetime1">
              <a:rPr lang="en-US" smtClean="0"/>
              <a:pPr/>
              <a:t>8/1/2018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AF156-437A-4C76-B4F0-9E2EBA4964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3" cstate="print"/>
          <a:srcRect l="1051" r="800" b="504"/>
          <a:stretch>
            <a:fillRect/>
          </a:stretch>
        </p:blipFill>
        <p:spPr bwMode="auto">
          <a:xfrm>
            <a:off x="0" y="0"/>
            <a:ext cx="9144000" cy="6840538"/>
          </a:xfrm>
          <a:prstGeom prst="rect">
            <a:avLst/>
          </a:prstGeom>
          <a:noFill/>
          <a:ln w="9525">
            <a:noFill/>
            <a:miter lim="800000"/>
            <a:headEnd/>
            <a:tailEnd/>
          </a:ln>
        </p:spPr>
      </p:pic>
      <p:sp>
        <p:nvSpPr>
          <p:cNvPr id="15362" name="TextBox 3"/>
          <p:cNvSpPr txBox="1">
            <a:spLocks noChangeArrowheads="1"/>
          </p:cNvSpPr>
          <p:nvPr/>
        </p:nvSpPr>
        <p:spPr bwMode="auto">
          <a:xfrm>
            <a:off x="2895600" y="3505201"/>
            <a:ext cx="6248400" cy="1200329"/>
          </a:xfrm>
          <a:prstGeom prst="rect">
            <a:avLst/>
          </a:prstGeom>
          <a:noFill/>
          <a:ln w="9525">
            <a:noFill/>
            <a:miter lim="800000"/>
            <a:headEnd/>
            <a:tailEnd/>
          </a:ln>
        </p:spPr>
        <p:txBody>
          <a:bodyPr wrap="square">
            <a:spAutoFit/>
          </a:bodyPr>
          <a:lstStyle/>
          <a:p>
            <a:pPr algn="ctr"/>
            <a:r>
              <a:rPr lang="id-ID" sz="3600" dirty="0" smtClean="0">
                <a:solidFill>
                  <a:srgbClr val="FFC000"/>
                </a:solidFill>
                <a:latin typeface="Arial Black" pitchFamily="4" charset="0"/>
              </a:rPr>
              <a:t>PSIKOSOSIAL DAN BUDAYA</a:t>
            </a:r>
            <a:endParaRPr lang="en-US" sz="3600" dirty="0">
              <a:solidFill>
                <a:srgbClr val="FFC000"/>
              </a:solidFill>
              <a:latin typeface="Arial Black" pitchFamily="4" charset="0"/>
            </a:endParaRPr>
          </a:p>
        </p:txBody>
      </p:sp>
      <p:sp>
        <p:nvSpPr>
          <p:cNvPr id="5" name="TextBox 4"/>
          <p:cNvSpPr txBox="1"/>
          <p:nvPr/>
        </p:nvSpPr>
        <p:spPr>
          <a:xfrm>
            <a:off x="3429000" y="5029200"/>
            <a:ext cx="5181600" cy="1538883"/>
          </a:xfrm>
          <a:prstGeom prst="rect">
            <a:avLst/>
          </a:prstGeom>
          <a:noFill/>
        </p:spPr>
        <p:txBody>
          <a:bodyPr wrap="square" rtlCol="0">
            <a:spAutoFit/>
          </a:bodyPr>
          <a:lstStyle/>
          <a:p>
            <a:pPr algn="ctr"/>
            <a:r>
              <a:rPr lang="id-ID" b="1" dirty="0" smtClean="0">
                <a:solidFill>
                  <a:schemeClr val="bg1"/>
                </a:solidFill>
              </a:rPr>
              <a:t>PERTEMUAN 12</a:t>
            </a:r>
          </a:p>
          <a:p>
            <a:pPr algn="ctr"/>
            <a:r>
              <a:rPr lang="id-ID" b="1" dirty="0" smtClean="0">
                <a:solidFill>
                  <a:schemeClr val="bg1"/>
                </a:solidFill>
              </a:rPr>
              <a:t>Pengkajian Budaya dan Perilaku Menyimpang</a:t>
            </a:r>
          </a:p>
          <a:p>
            <a:pPr algn="ctr"/>
            <a:r>
              <a:rPr lang="id-ID" b="1" dirty="0" smtClean="0">
                <a:solidFill>
                  <a:schemeClr val="bg1"/>
                </a:solidFill>
              </a:rPr>
              <a:t>YAYAH KARYANAN, S.Sos, MM</a:t>
            </a:r>
          </a:p>
          <a:p>
            <a:pPr algn="ctr"/>
            <a:r>
              <a:rPr lang="id-ID" b="1" dirty="0" smtClean="0">
                <a:solidFill>
                  <a:schemeClr val="bg1"/>
                </a:solidFill>
              </a:rPr>
              <a:t>Program Studi Ilmu Keperawatan</a:t>
            </a:r>
          </a:p>
          <a:p>
            <a:pPr algn="ctr"/>
            <a:r>
              <a:rPr lang="id-ID" b="1" dirty="0" smtClean="0">
                <a:solidFill>
                  <a:schemeClr val="bg1"/>
                </a:solidFill>
              </a:rPr>
              <a:t>Fakultas Ilmu-ilmu Keseha</a:t>
            </a:r>
            <a:r>
              <a:rPr lang="id-ID" sz="2200" b="1" dirty="0" smtClean="0">
                <a:solidFill>
                  <a:schemeClr val="bg1"/>
                </a:solidFill>
              </a:rPr>
              <a:t>tan</a:t>
            </a:r>
            <a:endParaRPr lang="id-ID" sz="2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365760" indent="-256032" fontAlgn="auto">
              <a:lnSpc>
                <a:spcPct val="80000"/>
              </a:lnSpc>
              <a:spcAft>
                <a:spcPts val="0"/>
              </a:spcAft>
              <a:buFontTx/>
              <a:buNone/>
              <a:defRPr/>
            </a:pPr>
            <a:r>
              <a:rPr lang="id-ID" sz="2400" dirty="0" smtClean="0"/>
              <a:t>Sosiologi pada dasarnya </a:t>
            </a:r>
            <a:r>
              <a:rPr lang="id-ID" sz="2400" dirty="0" smtClean="0">
                <a:solidFill>
                  <a:srgbClr val="FF0000"/>
                </a:solidFill>
              </a:rPr>
              <a:t>menelaah perilaku yang wajar </a:t>
            </a:r>
            <a:r>
              <a:rPr lang="id-ID" sz="2400" dirty="0" smtClean="0"/>
              <a:t>dalam masyarakat. Namun tidak semua perilaku tersebut berlangsung secara normal sebagaimana dikehendaki oleh masyarakat.</a:t>
            </a:r>
          </a:p>
          <a:p>
            <a:pPr marL="365760" indent="-256032" fontAlgn="auto">
              <a:lnSpc>
                <a:spcPct val="80000"/>
              </a:lnSpc>
              <a:spcAft>
                <a:spcPts val="0"/>
              </a:spcAft>
              <a:buFontTx/>
              <a:buNone/>
              <a:defRPr/>
            </a:pPr>
            <a:r>
              <a:rPr lang="en-US" sz="2400" dirty="0" smtClean="0"/>
              <a:t>	</a:t>
            </a:r>
          </a:p>
          <a:p>
            <a:pPr marL="365760" indent="-256032" fontAlgn="auto">
              <a:lnSpc>
                <a:spcPct val="80000"/>
              </a:lnSpc>
              <a:spcAft>
                <a:spcPts val="0"/>
              </a:spcAft>
              <a:buFontTx/>
              <a:buNone/>
              <a:defRPr/>
            </a:pPr>
            <a:r>
              <a:rPr lang="en-US" sz="2400" dirty="0" smtClean="0"/>
              <a:t>   </a:t>
            </a:r>
            <a:r>
              <a:rPr lang="id-ID" sz="2400" dirty="0" smtClean="0"/>
              <a:t>Sebagai contoh:</a:t>
            </a:r>
          </a:p>
          <a:p>
            <a:pPr marL="365760" indent="-256032" fontAlgn="auto">
              <a:lnSpc>
                <a:spcPct val="80000"/>
              </a:lnSpc>
              <a:spcAft>
                <a:spcPts val="0"/>
              </a:spcAft>
              <a:buFontTx/>
              <a:buNone/>
              <a:defRPr/>
            </a:pPr>
            <a:r>
              <a:rPr lang="en-US" sz="2400" dirty="0" smtClean="0"/>
              <a:t>	</a:t>
            </a:r>
            <a:r>
              <a:rPr lang="id-ID" sz="2400" dirty="0" smtClean="0"/>
              <a:t>Sejak lahir orangtua berupaya agar anaknya berperilaku sesuai dengan jenis kelaminnya, mulai dari pakaian dan mainan yang diberikan. Namun terkadang ada anak yang memiliki perilaku menyimpang dari yang diharapkan</a:t>
            </a:r>
          </a:p>
          <a:p>
            <a:pPr marL="365760" indent="-256032" fontAlgn="auto">
              <a:lnSpc>
                <a:spcPct val="80000"/>
              </a:lnSpc>
              <a:spcAft>
                <a:spcPts val="0"/>
              </a:spcAft>
              <a:buFontTx/>
              <a:buNone/>
              <a:defRPr/>
            </a:pPr>
            <a:r>
              <a:rPr lang="id-ID" sz="2400" dirty="0" smtClean="0"/>
              <a:t> </a:t>
            </a:r>
          </a:p>
          <a:p>
            <a:pPr marL="365760" indent="-256032" fontAlgn="auto">
              <a:lnSpc>
                <a:spcPct val="80000"/>
              </a:lnSpc>
              <a:spcAft>
                <a:spcPts val="0"/>
              </a:spcAft>
              <a:buFont typeface="Wingdings 3"/>
              <a:buChar char=""/>
              <a:defRPr/>
            </a:pPr>
            <a:r>
              <a:rPr lang="id-ID" sz="2400" dirty="0" smtClean="0"/>
              <a:t>Acapkali dapat dibedakan </a:t>
            </a:r>
            <a:r>
              <a:rPr lang="id-ID" sz="2400" b="1" dirty="0" smtClean="0"/>
              <a:t>dua macam persoalan</a:t>
            </a:r>
            <a:r>
              <a:rPr lang="id-ID" sz="2400" dirty="0" smtClean="0"/>
              <a:t>, yaitu:</a:t>
            </a:r>
          </a:p>
          <a:p>
            <a:pPr marL="621792" lvl="1" fontAlgn="auto">
              <a:lnSpc>
                <a:spcPct val="80000"/>
              </a:lnSpc>
              <a:spcBef>
                <a:spcPts val="324"/>
              </a:spcBef>
              <a:spcAft>
                <a:spcPts val="0"/>
              </a:spcAft>
              <a:buFont typeface="Verdana"/>
              <a:buNone/>
              <a:defRPr/>
            </a:pPr>
            <a:r>
              <a:rPr lang="id-ID" sz="2400" dirty="0" smtClean="0"/>
              <a:t>Problema masyarakat.</a:t>
            </a:r>
          </a:p>
          <a:p>
            <a:pPr marL="365760" indent="-256032" fontAlgn="auto">
              <a:lnSpc>
                <a:spcPct val="80000"/>
              </a:lnSpc>
              <a:spcAft>
                <a:spcPts val="0"/>
              </a:spcAft>
              <a:buFont typeface="Wingdings 3"/>
              <a:buChar char=""/>
              <a:defRPr/>
            </a:pPr>
            <a:endParaRPr lang="en-US" sz="800" dirty="0" smtClean="0"/>
          </a:p>
          <a:p>
            <a:pPr marL="365760" indent="-256032" fontAlgn="auto">
              <a:lnSpc>
                <a:spcPct val="80000"/>
              </a:lnSpc>
              <a:spcAft>
                <a:spcPts val="0"/>
              </a:spcAft>
              <a:buFont typeface="Wingdings 3"/>
              <a:buChar char=""/>
              <a:defRPr/>
            </a:pPr>
            <a:r>
              <a:rPr lang="id-ID" sz="2400" dirty="0" smtClean="0"/>
              <a:t>Menyangkut macam-macam gejala kehidupan bermasyarakat, seperti rumah kumuh, pengangguran, kemiskinan, kesehatan lingkungan.</a:t>
            </a:r>
          </a:p>
          <a:p>
            <a:pPr marL="621792" lvl="1" fontAlgn="auto">
              <a:lnSpc>
                <a:spcPct val="80000"/>
              </a:lnSpc>
              <a:spcBef>
                <a:spcPts val="324"/>
              </a:spcBef>
              <a:spcAft>
                <a:spcPts val="0"/>
              </a:spcAft>
              <a:buFont typeface="Verdana"/>
              <a:buChar char="◦"/>
              <a:defRPr/>
            </a:pPr>
            <a:r>
              <a:rPr lang="id-ID" sz="2400" dirty="0" smtClean="0"/>
              <a:t>Masalah sosial.</a:t>
            </a:r>
          </a:p>
          <a:p>
            <a:pPr marL="365760" indent="-256032" fontAlgn="auto">
              <a:lnSpc>
                <a:spcPct val="80000"/>
              </a:lnSpc>
              <a:spcAft>
                <a:spcPts val="0"/>
              </a:spcAft>
              <a:buFont typeface="Wingdings 3"/>
              <a:buChar char=""/>
              <a:defRPr/>
            </a:pPr>
            <a:endParaRPr lang="en-US" sz="800" dirty="0" smtClean="0"/>
          </a:p>
          <a:p>
            <a:pPr marL="365760" indent="-256032" fontAlgn="auto">
              <a:lnSpc>
                <a:spcPct val="80000"/>
              </a:lnSpc>
              <a:spcAft>
                <a:spcPts val="0"/>
              </a:spcAft>
              <a:buFont typeface="Wingdings 3"/>
              <a:buChar char=""/>
              <a:defRPr/>
            </a:pPr>
            <a:r>
              <a:rPr lang="id-ID" sz="2400" dirty="0" smtClean="0"/>
              <a:t>Menyangkut gejala-gejala yang tidak baik atau abnormal dalam masyarakat.</a:t>
            </a:r>
            <a:r>
              <a:rPr lang="en-US" sz="2400" dirty="0" smtClean="0"/>
              <a:t> </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id-ID" dirty="0" smtClean="0"/>
              <a:t>Tidak semua masalah menjadi masalah sosial dan secara sosiologis ada beberapa ukuran untuk menetapkan gejala / perilaku tersebut merupakan masalah sosial.</a:t>
            </a:r>
            <a:endParaRPr lang="en-US" dirty="0" smtClean="0"/>
          </a:p>
          <a:p>
            <a:pPr marL="365760" indent="-256032" fontAlgn="auto">
              <a:spcAft>
                <a:spcPts val="0"/>
              </a:spcAft>
              <a:buFont typeface="Wingdings 3"/>
              <a:buChar char=""/>
              <a:defRPr/>
            </a:pPr>
            <a:endParaRPr lang="id-ID" b="1" dirty="0" smtClean="0"/>
          </a:p>
          <a:p>
            <a:pPr marL="365760" indent="-256032" fontAlgn="auto">
              <a:spcAft>
                <a:spcPts val="0"/>
              </a:spcAft>
              <a:buFont typeface="Wingdings 3"/>
              <a:buChar char=""/>
              <a:defRPr/>
            </a:pPr>
            <a:r>
              <a:rPr lang="id-ID" b="1" dirty="0" smtClean="0"/>
              <a:t>MASALAH SOSIAL</a:t>
            </a:r>
            <a:r>
              <a:rPr lang="id-ID" dirty="0" smtClean="0"/>
              <a:t> adalah suatu ketidaksesuaian antara unsur-unsur kebudayaan dan masyarakat, yang membahayakan kehidupan kelompok sosial atau menghambat terpenuhi keinginan-keinginan pokok warga kelompok sosial tersebut sehingga menyebabkan kepincangan ikatan sosial.</a:t>
            </a:r>
            <a:endParaRPr lang="en-US" dirty="0" smtClean="0"/>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381000" indent="-381000">
              <a:lnSpc>
                <a:spcPct val="80000"/>
              </a:lnSpc>
              <a:buFontTx/>
              <a:buNone/>
            </a:pPr>
            <a:r>
              <a:rPr lang="id-ID" b="1" u="sng" dirty="0" smtClean="0"/>
              <a:t>Ukuran-ukuran sosiologis terhadap masalah sosial:</a:t>
            </a:r>
            <a:endParaRPr lang="en-US" b="1" u="sng" dirty="0" smtClean="0"/>
          </a:p>
          <a:p>
            <a:pPr marL="381000" indent="-381000">
              <a:lnSpc>
                <a:spcPct val="80000"/>
              </a:lnSpc>
              <a:buFontTx/>
              <a:buNone/>
            </a:pPr>
            <a:endParaRPr lang="id-ID" u="sng" dirty="0" smtClean="0"/>
          </a:p>
          <a:p>
            <a:pPr marL="381000" indent="-381000">
              <a:lnSpc>
                <a:spcPct val="80000"/>
              </a:lnSpc>
              <a:buFontTx/>
              <a:buNone/>
            </a:pPr>
            <a:r>
              <a:rPr lang="en-US" dirty="0" smtClean="0"/>
              <a:t>1.	</a:t>
            </a:r>
            <a:r>
              <a:rPr lang="id-ID" dirty="0" smtClean="0"/>
              <a:t>Tidak adanya persesuaian antara ukuran-ukuran dan nilai-nilai sosial dengan kenyataan serta tindakan sosial. (Tidak adanya kesesuaian antara peraturan dengan pelaksanaannya) Contoh: Subsidi BBM, dana untuk rakyat miskin (JPS / DKB)</a:t>
            </a:r>
          </a:p>
          <a:p>
            <a:pPr marL="381000" indent="-381000">
              <a:lnSpc>
                <a:spcPct val="80000"/>
              </a:lnSpc>
              <a:buFontTx/>
              <a:buNone/>
            </a:pPr>
            <a:r>
              <a:rPr lang="en-US" dirty="0" smtClean="0"/>
              <a:t>2.	</a:t>
            </a:r>
            <a:r>
              <a:rPr lang="id-ID" dirty="0" smtClean="0"/>
              <a:t>Ada atau Tidak adanya sumber-sumber yang mengakibatkan gejala-gejala, baik gejala sosial maupun gejala bukan sosial. Contoh: Kemiskinan yang terjadi karena bencana alam.</a:t>
            </a:r>
            <a:endParaRPr lang="id-ID" i="1" dirty="0" smtClean="0"/>
          </a:p>
          <a:p>
            <a:pPr marL="381000" indent="-381000">
              <a:lnSpc>
                <a:spcPct val="80000"/>
              </a:lnSpc>
              <a:buFontTx/>
              <a:buNone/>
            </a:pPr>
            <a:r>
              <a:rPr lang="en-US" i="1" dirty="0" smtClean="0"/>
              <a:t>3.	</a:t>
            </a:r>
            <a:r>
              <a:rPr lang="id-ID" i="1" dirty="0" smtClean="0"/>
              <a:t>Manifest social problem </a:t>
            </a:r>
            <a:r>
              <a:rPr lang="id-ID" dirty="0" smtClean="0"/>
              <a:t>(masalah sosial yang timbul karena kepincangan dalam masyarakat), kepincangan ini dikarenakan tidak sesuainya tindakan dengan norma dan nilai yang ada dalam masyarakat. Contoh: disentegrasi</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marL="381000" indent="-381000" fontAlgn="auto">
              <a:lnSpc>
                <a:spcPct val="80000"/>
              </a:lnSpc>
              <a:spcAft>
                <a:spcPts val="0"/>
              </a:spcAft>
              <a:buFontTx/>
              <a:buAutoNum type="arabicPeriod" startAt="4"/>
              <a:defRPr/>
            </a:pPr>
            <a:r>
              <a:rPr lang="id-ID" i="1" dirty="0" smtClean="0"/>
              <a:t>Latent social problem</a:t>
            </a:r>
            <a:r>
              <a:rPr lang="id-ID" dirty="0" smtClean="0"/>
              <a:t> (masalah sosial yang sulit dirubah), merupakan hal yang berlawanan dengan nilai-nilai masyarakat namun masyarakat kurang dapat mengakuinya. Contoh: Pelanggaran HAM.</a:t>
            </a:r>
            <a:endParaRPr lang="en-US" dirty="0" smtClean="0"/>
          </a:p>
          <a:p>
            <a:pPr marL="381000" indent="-381000" fontAlgn="auto">
              <a:lnSpc>
                <a:spcPct val="80000"/>
              </a:lnSpc>
              <a:spcAft>
                <a:spcPts val="0"/>
              </a:spcAft>
              <a:buFontTx/>
              <a:buAutoNum type="arabicPeriod" startAt="4"/>
              <a:defRPr/>
            </a:pPr>
            <a:endParaRPr lang="en-US" dirty="0" smtClean="0"/>
          </a:p>
          <a:p>
            <a:pPr marL="381000" indent="-381000" fontAlgn="auto">
              <a:lnSpc>
                <a:spcPct val="80000"/>
              </a:lnSpc>
              <a:spcAft>
                <a:spcPts val="0"/>
              </a:spcAft>
              <a:buFontTx/>
              <a:buAutoNum type="arabicPeriod" startAt="4"/>
              <a:defRPr/>
            </a:pPr>
            <a:r>
              <a:rPr lang="id-ID" dirty="0" smtClean="0"/>
              <a:t>Perhatian masyarakat.</a:t>
            </a:r>
          </a:p>
          <a:p>
            <a:pPr marL="381000" indent="-381000" fontAlgn="auto">
              <a:lnSpc>
                <a:spcPct val="80000"/>
              </a:lnSpc>
              <a:spcAft>
                <a:spcPts val="0"/>
              </a:spcAft>
              <a:buFont typeface="Wingdings 3"/>
              <a:buNone/>
              <a:defRPr/>
            </a:pPr>
            <a:r>
              <a:rPr lang="en-US" dirty="0" smtClean="0"/>
              <a:t>	</a:t>
            </a:r>
            <a:r>
              <a:rPr lang="id-ID" dirty="0" smtClean="0"/>
              <a:t>Suatu kejadian yang merupakan masalah sosial belum tentu mendaoat perhatian sepenuhnya dari masyarakat. Sebaliknya suatu kejadian yang mendapat sorotan masyarakat belum tentu merupakan masalah sosial.</a:t>
            </a:r>
          </a:p>
          <a:p>
            <a:pPr marL="381000" indent="-381000" fontAlgn="auto">
              <a:lnSpc>
                <a:spcPct val="80000"/>
              </a:lnSpc>
              <a:spcAft>
                <a:spcPts val="0"/>
              </a:spcAft>
              <a:buFont typeface="Wingdings 3"/>
              <a:buNone/>
              <a:defRPr/>
            </a:pPr>
            <a:r>
              <a:rPr lang="en-US" dirty="0" smtClean="0"/>
              <a:t>	</a:t>
            </a:r>
            <a:r>
              <a:rPr lang="id-ID" dirty="0" smtClean="0"/>
              <a:t>Contoh: Kasus Anggota DPR yang berselingkuh dengan Artis, serta kasus Poligaminya Ulama Kondang.</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marL="365760" indent="-256032" fontAlgn="auto">
              <a:lnSpc>
                <a:spcPct val="80000"/>
              </a:lnSpc>
              <a:spcAft>
                <a:spcPts val="0"/>
              </a:spcAft>
              <a:buFontTx/>
              <a:buNone/>
              <a:defRPr/>
            </a:pPr>
            <a:r>
              <a:rPr lang="id-ID" b="1" u="sng" dirty="0" smtClean="0"/>
              <a:t>Beberapa masalah sosial</a:t>
            </a:r>
            <a:endParaRPr lang="id-ID" u="sng" dirty="0" smtClean="0"/>
          </a:p>
          <a:p>
            <a:pPr marL="365760" indent="-256032" fontAlgn="auto">
              <a:lnSpc>
                <a:spcPct val="80000"/>
              </a:lnSpc>
              <a:spcAft>
                <a:spcPts val="0"/>
              </a:spcAft>
              <a:buFontTx/>
              <a:buNone/>
              <a:defRPr/>
            </a:pPr>
            <a:r>
              <a:rPr lang="en-US" dirty="0" smtClean="0"/>
              <a:t>1.</a:t>
            </a:r>
            <a:r>
              <a:rPr lang="id-ID" dirty="0" smtClean="0"/>
              <a:t>Kemiskinan</a:t>
            </a:r>
            <a:r>
              <a:rPr lang="en-US" dirty="0" smtClean="0"/>
              <a:t>.</a:t>
            </a:r>
            <a:endParaRPr lang="id-ID" dirty="0" smtClean="0"/>
          </a:p>
          <a:p>
            <a:pPr marL="566928" indent="-457200" fontAlgn="auto">
              <a:lnSpc>
                <a:spcPct val="80000"/>
              </a:lnSpc>
              <a:spcAft>
                <a:spcPts val="0"/>
              </a:spcAft>
              <a:buFont typeface="Wingdings 3"/>
              <a:buNone/>
              <a:defRPr/>
            </a:pPr>
            <a:r>
              <a:rPr lang="en-US" dirty="0" smtClean="0"/>
              <a:t>2. </a:t>
            </a:r>
            <a:r>
              <a:rPr lang="id-ID" dirty="0" smtClean="0"/>
              <a:t>Kejahatan, termasuk di dalamnya adalah </a:t>
            </a:r>
            <a:r>
              <a:rPr lang="id-ID" i="1" dirty="0" smtClean="0"/>
              <a:t>white </a:t>
            </a:r>
            <a:endParaRPr lang="en-US" i="1" dirty="0" smtClean="0"/>
          </a:p>
          <a:p>
            <a:pPr marL="566928" indent="-457200" fontAlgn="auto">
              <a:lnSpc>
                <a:spcPct val="80000"/>
              </a:lnSpc>
              <a:spcAft>
                <a:spcPts val="0"/>
              </a:spcAft>
              <a:buFont typeface="Wingdings 3"/>
              <a:buNone/>
              <a:defRPr/>
            </a:pPr>
            <a:r>
              <a:rPr lang="en-US" i="1" dirty="0" smtClean="0"/>
              <a:t>     </a:t>
            </a:r>
            <a:r>
              <a:rPr lang="id-ID" i="1" dirty="0" smtClean="0"/>
              <a:t>collar crime</a:t>
            </a:r>
            <a:endParaRPr lang="id-ID" dirty="0" smtClean="0"/>
          </a:p>
          <a:p>
            <a:pPr marL="365760" indent="-256032" fontAlgn="auto">
              <a:lnSpc>
                <a:spcPct val="80000"/>
              </a:lnSpc>
              <a:spcAft>
                <a:spcPts val="0"/>
              </a:spcAft>
              <a:buFontTx/>
              <a:buNone/>
              <a:defRPr/>
            </a:pPr>
            <a:r>
              <a:rPr lang="en-US" dirty="0" smtClean="0"/>
              <a:t>3.	</a:t>
            </a:r>
            <a:r>
              <a:rPr lang="id-ID" dirty="0" smtClean="0"/>
              <a:t>Disorganisasi keluarga</a:t>
            </a:r>
          </a:p>
          <a:p>
            <a:pPr marL="365760" indent="-256032" fontAlgn="auto">
              <a:lnSpc>
                <a:spcPct val="80000"/>
              </a:lnSpc>
              <a:spcAft>
                <a:spcPts val="0"/>
              </a:spcAft>
              <a:buFontTx/>
              <a:buNone/>
              <a:defRPr/>
            </a:pPr>
            <a:r>
              <a:rPr lang="en-US" dirty="0" smtClean="0"/>
              <a:t>4.	</a:t>
            </a:r>
            <a:r>
              <a:rPr lang="id-ID" dirty="0" smtClean="0"/>
              <a:t>Masalah generasi muda</a:t>
            </a:r>
          </a:p>
          <a:p>
            <a:pPr marL="365760" indent="-256032" fontAlgn="auto">
              <a:lnSpc>
                <a:spcPct val="80000"/>
              </a:lnSpc>
              <a:spcAft>
                <a:spcPts val="0"/>
              </a:spcAft>
              <a:buFontTx/>
              <a:buNone/>
              <a:defRPr/>
            </a:pPr>
            <a:r>
              <a:rPr lang="en-US" dirty="0" smtClean="0"/>
              <a:t>5.	</a:t>
            </a:r>
            <a:r>
              <a:rPr lang="id-ID" dirty="0" smtClean="0"/>
              <a:t>Pelanggaran terhadap norma masyarakat, seperti</a:t>
            </a:r>
            <a:endParaRPr lang="en-US" dirty="0" smtClean="0"/>
          </a:p>
          <a:p>
            <a:pPr marL="365760" indent="-256032" fontAlgn="auto">
              <a:lnSpc>
                <a:spcPct val="80000"/>
              </a:lnSpc>
              <a:spcAft>
                <a:spcPts val="0"/>
              </a:spcAft>
              <a:buFontTx/>
              <a:buNone/>
              <a:defRPr/>
            </a:pPr>
            <a:r>
              <a:rPr lang="en-US" dirty="0" smtClean="0"/>
              <a:t>       </a:t>
            </a:r>
            <a:r>
              <a:rPr lang="id-ID" dirty="0" smtClean="0"/>
              <a:t> pelacuran, perjudian, alkoholisme, homosexualitas</a:t>
            </a:r>
          </a:p>
          <a:p>
            <a:pPr marL="365760" indent="-256032" fontAlgn="auto">
              <a:lnSpc>
                <a:spcPct val="80000"/>
              </a:lnSpc>
              <a:spcAft>
                <a:spcPts val="0"/>
              </a:spcAft>
              <a:buFontTx/>
              <a:buNone/>
              <a:defRPr/>
            </a:pPr>
            <a:r>
              <a:rPr lang="en-US" dirty="0" smtClean="0"/>
              <a:t>6.	</a:t>
            </a:r>
            <a:r>
              <a:rPr lang="id-ID" dirty="0" smtClean="0"/>
              <a:t>Masalah kependudukan. Penyebaran penduduk yang tidak merata menimbulkan kepadatan penduduk di suatu wilayah, sehingga menciptakan lingkungan hidup yang kurang baik dan berdampak pada kesejahteraan sosial dan kesetiakawanan sosial</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609600" indent="-609600">
              <a:lnSpc>
                <a:spcPct val="80000"/>
              </a:lnSpc>
              <a:buFontTx/>
              <a:buNone/>
            </a:pPr>
            <a:r>
              <a:rPr lang="id-ID" dirty="0" smtClean="0"/>
              <a:t>Masalah lingkungan yang dapat dibedakan:</a:t>
            </a:r>
          </a:p>
          <a:p>
            <a:pPr marL="609600" indent="-609600">
              <a:lnSpc>
                <a:spcPct val="80000"/>
              </a:lnSpc>
              <a:buFontTx/>
              <a:buAutoNum type="arabicParenR"/>
            </a:pPr>
            <a:r>
              <a:rPr lang="id-ID" dirty="0" smtClean="0"/>
              <a:t>Lingkungan fisik, yaitu semua benda mati yang berada di sekeliling manusia.</a:t>
            </a:r>
            <a:endParaRPr lang="en-US" dirty="0" smtClean="0"/>
          </a:p>
          <a:p>
            <a:pPr marL="609600" indent="-609600">
              <a:lnSpc>
                <a:spcPct val="80000"/>
              </a:lnSpc>
              <a:buFontTx/>
              <a:buAutoNum type="arabicParenR"/>
            </a:pPr>
            <a:endParaRPr lang="en-US" dirty="0" smtClean="0"/>
          </a:p>
          <a:p>
            <a:pPr marL="609600" indent="-609600">
              <a:lnSpc>
                <a:spcPct val="80000"/>
              </a:lnSpc>
              <a:buFontTx/>
              <a:buAutoNum type="arabicParenR"/>
            </a:pPr>
            <a:r>
              <a:rPr lang="en-US" dirty="0" smtClean="0"/>
              <a:t>L</a:t>
            </a:r>
            <a:r>
              <a:rPr lang="id-ID" dirty="0" smtClean="0"/>
              <a:t>ingkungan biologis, yaitu segala sesuatu di sekeliling manusia yang berupa organisme.</a:t>
            </a:r>
            <a:endParaRPr lang="en-US" dirty="0" smtClean="0"/>
          </a:p>
          <a:p>
            <a:pPr marL="609600" indent="-609600">
              <a:lnSpc>
                <a:spcPct val="80000"/>
              </a:lnSpc>
              <a:buFontTx/>
              <a:buAutoNum type="arabicParenR"/>
            </a:pPr>
            <a:endParaRPr lang="en-US" dirty="0" smtClean="0"/>
          </a:p>
          <a:p>
            <a:pPr marL="609600" indent="-609600">
              <a:lnSpc>
                <a:spcPct val="80000"/>
              </a:lnSpc>
              <a:buFontTx/>
              <a:buAutoNum type="arabicParenR"/>
            </a:pPr>
            <a:r>
              <a:rPr lang="en-US" dirty="0" smtClean="0"/>
              <a:t>Li</a:t>
            </a:r>
            <a:r>
              <a:rPr lang="id-ID" dirty="0" smtClean="0"/>
              <a:t>ngkungan sosial, yang terdiri dari orang-orang baik individu maupun kelompok yang berada di sekitar manusia.</a:t>
            </a:r>
          </a:p>
          <a:p>
            <a:pPr marL="609600" indent="-609600">
              <a:lnSpc>
                <a:spcPct val="80000"/>
              </a:lnSpc>
              <a:buFontTx/>
              <a:buNone/>
            </a:pPr>
            <a:endParaRPr lang="en-US" dirty="0" smtClean="0"/>
          </a:p>
          <a:p>
            <a:pPr marL="609600" indent="-609600">
              <a:lnSpc>
                <a:spcPct val="80000"/>
              </a:lnSpc>
              <a:buFontTx/>
              <a:buNone/>
            </a:pPr>
            <a:r>
              <a:rPr lang="en-US" dirty="0" smtClean="0"/>
              <a:t>	</a:t>
            </a:r>
            <a:r>
              <a:rPr lang="id-ID" dirty="0" smtClean="0"/>
              <a:t>Pemecahan atas masalah sosial dapat dilakukan dengan menggunakan metode-metode </a:t>
            </a:r>
            <a:r>
              <a:rPr lang="id-ID" i="1" dirty="0" smtClean="0"/>
              <a:t>preventive</a:t>
            </a:r>
            <a:r>
              <a:rPr lang="id-ID" dirty="0" smtClean="0"/>
              <a:t> dan </a:t>
            </a:r>
            <a:r>
              <a:rPr lang="id-ID" i="1" dirty="0" smtClean="0"/>
              <a:t>represive</a:t>
            </a:r>
            <a:r>
              <a:rPr lang="id-ID" dirty="0" smtClean="0"/>
              <a:t>.</a:t>
            </a:r>
            <a:endParaRPr lang="en-US" dirty="0" smtClean="0"/>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a:bodyPr>
          <a:lstStyle/>
          <a:p>
            <a:r>
              <a:rPr lang="es-ES" sz="2800" b="1" dirty="0" err="1" smtClean="0"/>
              <a:t>Visi</a:t>
            </a:r>
            <a:r>
              <a:rPr lang="es-ES" sz="2800" b="1" dirty="0" smtClean="0"/>
              <a:t> dan </a:t>
            </a:r>
            <a:r>
              <a:rPr lang="es-ES" sz="2800" b="1" dirty="0" err="1" smtClean="0"/>
              <a:t>Misi</a:t>
            </a:r>
            <a:r>
              <a:rPr lang="es-ES" sz="2800" b="1" dirty="0" smtClean="0"/>
              <a:t> </a:t>
            </a:r>
            <a:r>
              <a:rPr lang="es-ES" sz="2800" b="1" dirty="0" err="1" smtClean="0"/>
              <a:t>Universitas</a:t>
            </a:r>
            <a:r>
              <a:rPr lang="es-ES" sz="2800" b="1" dirty="0" smtClean="0"/>
              <a:t> Esa </a:t>
            </a:r>
            <a:r>
              <a:rPr lang="es-ES" sz="2800" b="1" dirty="0" err="1" smtClean="0"/>
              <a:t>Unggul</a:t>
            </a:r>
            <a:r>
              <a:rPr lang="es-ES" sz="2800" b="1" dirty="0" smtClean="0"/>
              <a:t> </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endParaRPr lang="id-ID" dirty="0" smtClean="0"/>
          </a:p>
          <a:p>
            <a:pPr algn="ctr"/>
            <a:r>
              <a:rPr lang="id-ID" dirty="0" smtClean="0"/>
              <a:t>Visi </a:t>
            </a:r>
            <a:endParaRPr lang="id-ID" dirty="0" smtClean="0"/>
          </a:p>
          <a:p>
            <a:pPr>
              <a:buNone/>
            </a:pPr>
            <a:r>
              <a:rPr lang="id-ID" dirty="0" smtClean="0"/>
              <a:t>Menjadi perguruan tinggi kelas dunia berbasis intelektualitas, kreatifitas dan kewirausahaan, yang unggul dalam mutu pengelolaan dan hasil pelaksanaan Tridarma Perguruan Tinggi. </a:t>
            </a:r>
          </a:p>
          <a:p>
            <a:pPr algn="ctr"/>
            <a:r>
              <a:rPr lang="id-ID" dirty="0" smtClean="0"/>
              <a:t>Misi </a:t>
            </a:r>
          </a:p>
          <a:p>
            <a:pPr>
              <a:buNone/>
            </a:pPr>
            <a:r>
              <a:rPr lang="id-ID" dirty="0" smtClean="0"/>
              <a:t>1) Menyelenggarakan pendidikan tinggi yang bermutu dan relevan. </a:t>
            </a:r>
          </a:p>
          <a:p>
            <a:pPr>
              <a:buNone/>
            </a:pPr>
            <a:r>
              <a:rPr lang="id-ID" dirty="0" smtClean="0"/>
              <a:t>2) Menciptakan suasana akademik yang kondusif. </a:t>
            </a:r>
          </a:p>
          <a:p>
            <a:pPr>
              <a:buNone/>
            </a:pPr>
            <a:r>
              <a:rPr lang="id-ID" dirty="0" smtClean="0"/>
              <a:t>3) Memberikan pelayanan prima kepada seluruh pemangku kepentingan </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r>
              <a:rPr lang="id-ID" dirty="0" smtClean="0"/>
              <a:t>TERIMA KASIH</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id-ID" dirty="0" smtClean="0"/>
              <a:t> </a:t>
            </a:r>
            <a:br>
              <a:rPr lang="id-ID" dirty="0" smtClean="0"/>
            </a:br>
            <a:r>
              <a:rPr lang="fi-FI" sz="3100" dirty="0" smtClean="0"/>
              <a:t>Visi dan Misi Fakultas Ilmu-Ilmu Kesehatan </a:t>
            </a:r>
            <a:r>
              <a:rPr lang="fi-FI" dirty="0" smtClean="0"/>
              <a:t/>
            </a:r>
            <a:br>
              <a:rPr lang="fi-FI" dirty="0" smtClean="0"/>
            </a:br>
            <a:endParaRPr lang="id-ID" dirty="0"/>
          </a:p>
        </p:txBody>
      </p:sp>
      <p:sp>
        <p:nvSpPr>
          <p:cNvPr id="3" name="Content Placeholder 2"/>
          <p:cNvSpPr>
            <a:spLocks noGrp="1"/>
          </p:cNvSpPr>
          <p:nvPr>
            <p:ph idx="1"/>
          </p:nvPr>
        </p:nvSpPr>
        <p:spPr/>
        <p:txBody>
          <a:bodyPr>
            <a:normAutofit fontScale="55000" lnSpcReduction="20000"/>
          </a:bodyPr>
          <a:lstStyle/>
          <a:p>
            <a:endParaRPr lang="id-ID" dirty="0" smtClean="0"/>
          </a:p>
          <a:p>
            <a:pPr algn="ctr"/>
            <a:r>
              <a:rPr lang="id-ID" dirty="0" smtClean="0"/>
              <a:t>Visi </a:t>
            </a:r>
            <a:r>
              <a:rPr lang="id-ID" dirty="0" smtClean="0"/>
              <a:t>: </a:t>
            </a:r>
          </a:p>
          <a:p>
            <a:pPr>
              <a:buNone/>
            </a:pPr>
            <a:r>
              <a:rPr lang="id-ID" dirty="0" smtClean="0"/>
              <a:t>Menjadi Fakultas Ilmu-Ilmu Kesehatan yang kompeten di bidang kesehatan masyarakat, ilmu gizi dan ilmu keperawatan, Manajemen Informasi Kesehatan dan Rekam medis dan Informasi Kesehatan berbasis intelektualitas, inovasi dan kewirausahaan yang unggul serta mampu bersaing secara global. </a:t>
            </a:r>
          </a:p>
          <a:p>
            <a:pPr algn="ctr"/>
            <a:r>
              <a:rPr lang="id-ID" dirty="0" smtClean="0"/>
              <a:t>Misi : </a:t>
            </a:r>
          </a:p>
          <a:p>
            <a:pPr>
              <a:buNone/>
            </a:pPr>
            <a:r>
              <a:rPr lang="id-ID" dirty="0" smtClean="0"/>
              <a:t>1) Menyelenggarakan pendidikan dan pengajaran bidang Ilmu-Ilmu Kesehatan (Manajemen Informasi Kesehatan, Kesehatan Masyarakat, ilmu gizi dan ilmu Ners, serta Rekam medis dan Informasi Kesehatan) secara efisien dan efektif berbasis pada teknologi informasi. </a:t>
            </a:r>
          </a:p>
          <a:p>
            <a:pPr>
              <a:buNone/>
            </a:pPr>
            <a:r>
              <a:rPr lang="id-ID" dirty="0" smtClean="0"/>
              <a:t>2) Menyelenggarakan program-program penelitian dan pengembangan guna menghasilkan konsep-konsep, teori dan hasil kajian yang secara fungsional dapat mendukung pengembangan kehidupan bermasyarakat. </a:t>
            </a:r>
          </a:p>
          <a:p>
            <a:pPr>
              <a:buNone/>
            </a:pPr>
            <a:r>
              <a:rPr lang="id-ID" dirty="0" smtClean="0"/>
              <a:t>3) Melaksanakan dan mengembangkan program-program pengabdian </a:t>
            </a:r>
            <a:r>
              <a:rPr lang="id-ID" dirty="0" smtClean="0"/>
              <a:t>kepada </a:t>
            </a:r>
            <a:endParaRPr lang="id-ID" dirty="0" smtClean="0"/>
          </a:p>
          <a:p>
            <a:pPr>
              <a:buNone/>
            </a:pPr>
            <a:r>
              <a:rPr lang="id-ID" dirty="0" smtClean="0"/>
              <a:t>     masyarakat </a:t>
            </a:r>
            <a:r>
              <a:rPr lang="id-ID" dirty="0" smtClean="0"/>
              <a:t>melalui inovasi di bidang ilmu pengetahuan, teknologi dan seni yang bermanfaat bagi kemajuan bangsa Indonesia.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
            </a:r>
            <a:br>
              <a:rPr lang="id-ID" dirty="0" smtClean="0"/>
            </a:br>
            <a:r>
              <a:rPr lang="id-ID" sz="3100" dirty="0" smtClean="0"/>
              <a:t>Visi </a:t>
            </a:r>
            <a:r>
              <a:rPr lang="id-ID" sz="3100" dirty="0" smtClean="0"/>
              <a:t>dan Misi Prodi Keperawatan </a:t>
            </a:r>
            <a:br>
              <a:rPr lang="id-ID" sz="3100" dirty="0" smtClean="0"/>
            </a:br>
            <a:endParaRPr lang="id-ID" sz="3100" dirty="0"/>
          </a:p>
        </p:txBody>
      </p:sp>
      <p:sp>
        <p:nvSpPr>
          <p:cNvPr id="3" name="Content Placeholder 2"/>
          <p:cNvSpPr>
            <a:spLocks noGrp="1"/>
          </p:cNvSpPr>
          <p:nvPr>
            <p:ph idx="1"/>
          </p:nvPr>
        </p:nvSpPr>
        <p:spPr/>
        <p:txBody>
          <a:bodyPr>
            <a:normAutofit fontScale="40000" lnSpcReduction="20000"/>
          </a:bodyPr>
          <a:lstStyle/>
          <a:p>
            <a:pPr>
              <a:buNone/>
            </a:pPr>
            <a:endParaRPr lang="id-ID" sz="3800" dirty="0" smtClean="0"/>
          </a:p>
          <a:p>
            <a:pPr algn="ctr"/>
            <a:r>
              <a:rPr lang="id-ID" sz="3800" dirty="0" smtClean="0"/>
              <a:t>Visi </a:t>
            </a:r>
          </a:p>
          <a:p>
            <a:pPr>
              <a:buNone/>
            </a:pPr>
            <a:r>
              <a:rPr lang="id-ID" sz="3800" dirty="0" smtClean="0"/>
              <a:t>Menjadi pusat pendidikan Ners yang kompeten berbasis intelektulitas, kreatifitas, dan kewirausahaan, dengan keunggulan dibidang </a:t>
            </a:r>
            <a:r>
              <a:rPr lang="id-ID" sz="3800" i="1" dirty="0" smtClean="0"/>
              <a:t>nursing home care serta berdaya saing global pada tahun 2020 </a:t>
            </a:r>
          </a:p>
          <a:p>
            <a:pPr algn="ctr"/>
            <a:endParaRPr lang="id-ID" sz="3800" dirty="0" smtClean="0"/>
          </a:p>
          <a:p>
            <a:pPr algn="ctr"/>
            <a:r>
              <a:rPr lang="id-ID" sz="4000" dirty="0" smtClean="0"/>
              <a:t>Misi </a:t>
            </a:r>
            <a:endParaRPr lang="id-ID" sz="4000" dirty="0" smtClean="0"/>
          </a:p>
          <a:p>
            <a:pPr>
              <a:buNone/>
            </a:pPr>
            <a:r>
              <a:rPr lang="id-ID" sz="4000" dirty="0" smtClean="0"/>
              <a:t>1</a:t>
            </a:r>
            <a:r>
              <a:rPr lang="id-ID" sz="4000" dirty="0" smtClean="0"/>
              <a:t>) Mengembangkan program pendidikan Ners dengan keunggulan </a:t>
            </a:r>
            <a:r>
              <a:rPr lang="id-ID" sz="4000" i="1" dirty="0" smtClean="0"/>
              <a:t>nursing home care yang berwawasan global dan berbasis Ilmu pengetahuan dan teknologi </a:t>
            </a:r>
          </a:p>
          <a:p>
            <a:pPr>
              <a:buNone/>
            </a:pPr>
            <a:r>
              <a:rPr lang="id-ID" sz="4000" dirty="0" smtClean="0"/>
              <a:t>2) Mengembangkan Ilmu Pengetahuan dan Teknologi di bidang keperawatan dengan keunggulan </a:t>
            </a:r>
            <a:r>
              <a:rPr lang="id-ID" sz="4000" i="1" dirty="0" smtClean="0"/>
              <a:t>nursing home care melalui kegiatan penelitian </a:t>
            </a:r>
          </a:p>
          <a:p>
            <a:pPr>
              <a:buNone/>
            </a:pPr>
            <a:r>
              <a:rPr lang="id-ID" sz="4000" dirty="0" smtClean="0"/>
              <a:t>3) Menerapkan dan mengembangkan ilmu keperawatan dengan keunggulan </a:t>
            </a:r>
            <a:r>
              <a:rPr lang="id-ID" sz="4000" i="1" dirty="0" smtClean="0"/>
              <a:t>nursing home care melalui pengabdian kepada masyarakat </a:t>
            </a:r>
          </a:p>
          <a:p>
            <a:pPr>
              <a:buNone/>
            </a:pPr>
            <a:r>
              <a:rPr lang="id-ID" sz="4000" dirty="0" smtClean="0"/>
              <a:t>4) Menyiapkan sumber daya manusia keperawatan dengan keunggulan </a:t>
            </a:r>
            <a:r>
              <a:rPr lang="id-ID" sz="4000" i="1" dirty="0" smtClean="0"/>
              <a:t>nursing home care yang berdaya saing global dan menciptakan calon pemimpin yang berkarakter bagi bangsa dan negara </a:t>
            </a:r>
          </a:p>
          <a:p>
            <a:pPr>
              <a:buNone/>
            </a:pPr>
            <a:r>
              <a:rPr lang="id-ID" sz="4000" i="1" dirty="0" smtClean="0"/>
              <a:t>5) Mengelola sarana dan prasarana yang menunjang program akademik dan profesi keperawatan dengan keunggulan nursing home care </a:t>
            </a:r>
          </a:p>
          <a:p>
            <a:pPr>
              <a:buNone/>
            </a:pPr>
            <a:r>
              <a:rPr lang="id-ID" sz="4000" dirty="0" smtClean="0"/>
              <a:t>6) Berperan aktif dalam menerapkan dan mengembangkan ilmu keperawatan dengan keunggulan </a:t>
            </a:r>
            <a:r>
              <a:rPr lang="id-ID" sz="4000" i="1" dirty="0" smtClean="0"/>
              <a:t>nursing home care yang bermanfaat bagi organisasi profesi, bagi bangsa dan negara Indonesia serta segenap umat manusia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828800"/>
            <a:ext cx="8229600" cy="4602163"/>
          </a:xfrm>
        </p:spPr>
        <p:txBody>
          <a:bodyPr>
            <a:normAutofit/>
          </a:bodyPr>
          <a:lstStyle/>
          <a:p>
            <a:pPr marL="609600" indent="-609600" fontAlgn="auto">
              <a:lnSpc>
                <a:spcPct val="80000"/>
              </a:lnSpc>
              <a:spcAft>
                <a:spcPts val="0"/>
              </a:spcAft>
              <a:buFont typeface="Wingdings 3"/>
              <a:buChar char=""/>
              <a:defRPr/>
            </a:pPr>
            <a:r>
              <a:rPr lang="pt-PT" sz="2800" dirty="0" smtClean="0"/>
              <a:t>Diharapkan mahasiswa mampu memberikan contoh &amp; penjelasan mengenai perilaku menyimpang dan masalah sosial </a:t>
            </a:r>
            <a:endParaRPr lang="en-US" sz="2800" dirty="0" smtClean="0"/>
          </a:p>
          <a:p>
            <a:pPr marL="609600" indent="-609600" fontAlgn="auto">
              <a:lnSpc>
                <a:spcPct val="80000"/>
              </a:lnSpc>
              <a:spcAft>
                <a:spcPts val="0"/>
              </a:spcAft>
              <a:buFont typeface="Wingdings 3"/>
              <a:buChar char=""/>
              <a:defRPr/>
            </a:pPr>
            <a:r>
              <a:rPr lang="pt-PT" sz="2800" dirty="0" smtClean="0"/>
              <a:t>Diharapkan mahasiswa mampu memberikan solusi terhadap perilaku menyimpang dan masalah sosial tersebut.</a:t>
            </a:r>
            <a:endParaRPr lang="en-US" sz="2800" dirty="0" smtClean="0"/>
          </a:p>
          <a:p>
            <a:pPr>
              <a:buNone/>
            </a:pPr>
            <a:endParaRPr lang="id-ID" sz="2800" dirty="0" smtClean="0">
              <a:latin typeface="Arial" charset="0"/>
              <a:cs typeface="Arial" charset="0"/>
            </a:endParaRPr>
          </a:p>
          <a:p>
            <a:pPr>
              <a:buNone/>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nSpc>
                <a:spcPct val="90000"/>
              </a:lnSpc>
            </a:pPr>
            <a:r>
              <a:rPr lang="id-ID" b="1" dirty="0" smtClean="0"/>
              <a:t>Penyimpangan (</a:t>
            </a:r>
            <a:r>
              <a:rPr lang="id-ID" b="1" i="1" dirty="0" smtClean="0"/>
              <a:t>deviance</a:t>
            </a:r>
            <a:r>
              <a:rPr lang="id-ID" b="1" dirty="0" smtClean="0"/>
              <a:t>)</a:t>
            </a:r>
            <a:r>
              <a:rPr lang="id-ID" dirty="0" smtClean="0"/>
              <a:t> adalah segala bentuk perilaku yang tidak berhasil menyesuaikan diri dengan kehendak (</a:t>
            </a:r>
            <a:r>
              <a:rPr lang="id-ID" i="1" dirty="0" smtClean="0"/>
              <a:t>norma</a:t>
            </a:r>
            <a:r>
              <a:rPr lang="id-ID" dirty="0" smtClean="0"/>
              <a:t>) masyarakat atau kelompok tertentu dalam masyarakat.</a:t>
            </a:r>
            <a:endParaRPr lang="en-US" dirty="0" smtClean="0"/>
          </a:p>
          <a:p>
            <a:pPr>
              <a:lnSpc>
                <a:spcPct val="90000"/>
              </a:lnSpc>
            </a:pPr>
            <a:endParaRPr lang="id-ID" dirty="0" smtClean="0"/>
          </a:p>
          <a:p>
            <a:pPr>
              <a:lnSpc>
                <a:spcPct val="90000"/>
              </a:lnSpc>
            </a:pPr>
            <a:r>
              <a:rPr lang="id-ID" dirty="0" smtClean="0"/>
              <a:t>Penyimpangan merupakan perilaku yang oleh sejumlah besar orang dianggap sebagai hal yang tercela dan di luar batas toleransi (James vander Zanden)</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365760" indent="-256032" fontAlgn="auto">
              <a:lnSpc>
                <a:spcPct val="90000"/>
              </a:lnSpc>
              <a:spcAft>
                <a:spcPts val="0"/>
              </a:spcAft>
              <a:buFont typeface="Wingdings 3"/>
              <a:buChar char=""/>
              <a:defRPr/>
            </a:pPr>
            <a:r>
              <a:rPr lang="id-ID" dirty="0" smtClean="0"/>
              <a:t>Penyimpangan dapat juga disebabkan oleh hasil proses sosialisasi yang tidak sempurna dan oleh nilai-nilai subkebudayaan yang menyimpang dan menyebabkan masyarakat hidup tanpa norma (</a:t>
            </a:r>
            <a:r>
              <a:rPr lang="id-ID" i="1" dirty="0" smtClean="0"/>
              <a:t>anomie</a:t>
            </a:r>
            <a:r>
              <a:rPr lang="id-ID" dirty="0" smtClean="0"/>
              <a:t>). Indikasi dari </a:t>
            </a:r>
            <a:r>
              <a:rPr lang="id-ID" i="1" dirty="0" smtClean="0"/>
              <a:t>anomie</a:t>
            </a:r>
            <a:r>
              <a:rPr lang="id-ID" dirty="0" smtClean="0"/>
              <a:t> adalah masyarakat seakan-akan tidak mempunyai aturan-aturan yang ditaati bersama, sehingga keadaan menjadi </a:t>
            </a:r>
            <a:r>
              <a:rPr lang="id-ID" i="1" dirty="0" smtClean="0"/>
              <a:t>chaos</a:t>
            </a:r>
            <a:r>
              <a:rPr lang="id-ID" dirty="0" smtClean="0"/>
              <a:t> (kacau) sehingga sulit diatasi.</a:t>
            </a:r>
            <a:endParaRPr lang="en-US" dirty="0" smtClean="0"/>
          </a:p>
          <a:p>
            <a:pPr marL="365760" indent="-256032" fontAlgn="auto">
              <a:lnSpc>
                <a:spcPct val="90000"/>
              </a:lnSpc>
              <a:spcAft>
                <a:spcPts val="0"/>
              </a:spcAft>
              <a:buFont typeface="Wingdings 3"/>
              <a:buChar char=""/>
              <a:defRPr/>
            </a:pPr>
            <a:endParaRPr lang="id-ID" dirty="0" smtClean="0"/>
          </a:p>
          <a:p>
            <a:pPr marL="365760" indent="-256032" fontAlgn="auto">
              <a:lnSpc>
                <a:spcPct val="90000"/>
              </a:lnSpc>
              <a:spcAft>
                <a:spcPts val="0"/>
              </a:spcAft>
              <a:buFont typeface="Wingdings 3"/>
              <a:buChar char=""/>
              <a:defRPr/>
            </a:pPr>
            <a:r>
              <a:rPr lang="id-ID" dirty="0" smtClean="0"/>
              <a:t>Suatu perilaku disebut menyimpang apabila tidak sesuai dengan nilai-nilai dan norma sosial yang berlaku dalam masyarakat</a:t>
            </a:r>
            <a:endParaRPr lang="en-US"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normAutofit fontScale="90000"/>
          </a:bodyPr>
          <a:lstStyle/>
          <a:p>
            <a:r>
              <a:rPr lang="id-ID" sz="3600" b="1" dirty="0" smtClean="0"/>
              <a:t/>
            </a:r>
            <a:br>
              <a:rPr lang="id-ID" sz="3600" b="1" dirty="0" smtClean="0"/>
            </a:br>
            <a:r>
              <a:rPr lang="id-ID" sz="3600" b="1" dirty="0" smtClean="0"/>
              <a:t>Empat macam atau kategori dari penyimpangan, yaitu:</a:t>
            </a:r>
            <a:r>
              <a:rPr lang="en-US" b="1" dirty="0" smtClean="0"/>
              <a:t/>
            </a:r>
            <a:br>
              <a:rPr lang="en-US" b="1" dirty="0" smtClean="0"/>
            </a:br>
            <a:endParaRPr lang="id-ID" dirty="0"/>
          </a:p>
        </p:txBody>
      </p:sp>
      <p:sp>
        <p:nvSpPr>
          <p:cNvPr id="3" name="Content Placeholder 2"/>
          <p:cNvSpPr>
            <a:spLocks noGrp="1"/>
          </p:cNvSpPr>
          <p:nvPr>
            <p:ph idx="1"/>
          </p:nvPr>
        </p:nvSpPr>
        <p:spPr>
          <a:xfrm>
            <a:off x="457200" y="1905000"/>
            <a:ext cx="8229600" cy="4221163"/>
          </a:xfrm>
        </p:spPr>
        <p:txBody>
          <a:bodyPr>
            <a:normAutofit fontScale="77500" lnSpcReduction="20000"/>
          </a:bodyPr>
          <a:lstStyle/>
          <a:p>
            <a:pPr>
              <a:buNone/>
              <a:defRPr/>
            </a:pPr>
            <a:r>
              <a:rPr lang="en-US" sz="3600" b="1" dirty="0" smtClean="0"/>
              <a:t>1.</a:t>
            </a:r>
            <a:r>
              <a:rPr lang="id-ID" b="1" dirty="0" smtClean="0"/>
              <a:t>Tindakan kriminal atau kejahatan.</a:t>
            </a:r>
            <a:endParaRPr lang="id-ID" dirty="0" smtClean="0"/>
          </a:p>
          <a:p>
            <a:pPr>
              <a:buNone/>
              <a:defRPr/>
            </a:pPr>
            <a:r>
              <a:rPr lang="id-ID" dirty="0" smtClean="0"/>
              <a:t>   </a:t>
            </a:r>
            <a:r>
              <a:rPr lang="en-US" dirty="0" smtClean="0"/>
              <a:t> </a:t>
            </a:r>
            <a:r>
              <a:rPr lang="id-ID" dirty="0" smtClean="0"/>
              <a:t>Contoh: Pembunuhan, perkosaan, makar, korupsi, dll</a:t>
            </a:r>
            <a:endParaRPr lang="en-US" dirty="0" smtClean="0"/>
          </a:p>
          <a:p>
            <a:pPr>
              <a:defRPr/>
            </a:pPr>
            <a:endParaRPr lang="id-ID" b="1" dirty="0" smtClean="0"/>
          </a:p>
          <a:p>
            <a:pPr>
              <a:buNone/>
              <a:defRPr/>
            </a:pPr>
            <a:r>
              <a:rPr lang="en-US" b="1" dirty="0" smtClean="0"/>
              <a:t>2.</a:t>
            </a:r>
            <a:r>
              <a:rPr lang="id-ID" b="1" dirty="0" smtClean="0"/>
              <a:t>Penyimpangan sexual.</a:t>
            </a:r>
          </a:p>
          <a:p>
            <a:pPr>
              <a:buNone/>
              <a:defRPr/>
            </a:pPr>
            <a:r>
              <a:rPr lang="id-ID" b="1" dirty="0" smtClean="0"/>
              <a:t>   </a:t>
            </a:r>
            <a:r>
              <a:rPr lang="id-ID" dirty="0" smtClean="0"/>
              <a:t>Contoh: </a:t>
            </a:r>
            <a:r>
              <a:rPr lang="id-ID" i="1" dirty="0" smtClean="0"/>
              <a:t>Swinger</a:t>
            </a:r>
            <a:r>
              <a:rPr lang="id-ID" dirty="0" smtClean="0"/>
              <a:t>, </a:t>
            </a:r>
            <a:r>
              <a:rPr lang="id-ID" i="1" dirty="0" smtClean="0"/>
              <a:t>homosexual, pedofilia, semenleven</a:t>
            </a:r>
            <a:r>
              <a:rPr lang="id-ID" dirty="0" smtClean="0"/>
              <a:t>.</a:t>
            </a:r>
            <a:endParaRPr lang="en-US" dirty="0" smtClean="0"/>
          </a:p>
          <a:p>
            <a:pPr>
              <a:defRPr/>
            </a:pPr>
            <a:endParaRPr lang="id-ID" b="1" dirty="0" smtClean="0"/>
          </a:p>
          <a:p>
            <a:pPr>
              <a:buNone/>
              <a:defRPr/>
            </a:pPr>
            <a:r>
              <a:rPr lang="en-US" b="1" dirty="0" smtClean="0"/>
              <a:t>3.</a:t>
            </a:r>
            <a:r>
              <a:rPr lang="id-ID" b="1" dirty="0" smtClean="0"/>
              <a:t>Penyimpangan dalam bentuk pemakaian obat-obatan terlarang dan </a:t>
            </a:r>
            <a:r>
              <a:rPr lang="en-US" b="1" dirty="0" smtClean="0"/>
              <a:t>    </a:t>
            </a:r>
            <a:r>
              <a:rPr lang="id-ID" b="1" dirty="0" smtClean="0"/>
              <a:t>minum-minuman keras.</a:t>
            </a:r>
            <a:endParaRPr lang="en-US" b="1" dirty="0" smtClean="0"/>
          </a:p>
          <a:p>
            <a:pPr>
              <a:defRPr/>
            </a:pPr>
            <a:endParaRPr lang="en-US" b="1" dirty="0" smtClean="0"/>
          </a:p>
          <a:p>
            <a:pPr marL="609600" indent="-609600">
              <a:lnSpc>
                <a:spcPct val="80000"/>
              </a:lnSpc>
              <a:buNone/>
              <a:defRPr/>
            </a:pPr>
            <a:r>
              <a:rPr lang="en-US" b="1" dirty="0" smtClean="0"/>
              <a:t>4. </a:t>
            </a:r>
            <a:r>
              <a:rPr lang="id-ID" b="1" dirty="0" smtClean="0"/>
              <a:t>Penyimpangan dalam bentuk gaya hidup yang lain dari biasanya seperti arogansi dan sikap eksentrik</a:t>
            </a:r>
            <a:endParaRPr lang="en-US" b="1" dirty="0" smtClean="0"/>
          </a:p>
          <a:p>
            <a:pPr marL="609600" indent="-609600">
              <a:lnSpc>
                <a:spcPct val="80000"/>
              </a:lnSpc>
              <a:defRPr/>
            </a:pPr>
            <a:endParaRPr lang="id-ID" dirty="0" smtClean="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609600" indent="-609600">
              <a:lnSpc>
                <a:spcPct val="80000"/>
              </a:lnSpc>
              <a:defRPr/>
            </a:pPr>
            <a:r>
              <a:rPr lang="id-ID" b="1" dirty="0" smtClean="0"/>
              <a:t>Sikap arogansi</a:t>
            </a:r>
            <a:r>
              <a:rPr lang="id-ID" dirty="0" smtClean="0"/>
              <a:t>, yaitu kesombongan terhadap sesuatu yang dimilikinya. Namun sikap arogan bisa saja dilakukan oleh seseorang yang ingin menutupi kekurangan dirinya.</a:t>
            </a:r>
          </a:p>
          <a:p>
            <a:pPr marL="609600" indent="-609600">
              <a:lnSpc>
                <a:spcPct val="80000"/>
              </a:lnSpc>
              <a:buNone/>
              <a:defRPr/>
            </a:pPr>
            <a:r>
              <a:rPr lang="en-US" dirty="0" smtClean="0"/>
              <a:t>	</a:t>
            </a:r>
          </a:p>
          <a:p>
            <a:pPr marL="609600" indent="-609600">
              <a:lnSpc>
                <a:spcPct val="80000"/>
              </a:lnSpc>
              <a:defRPr/>
            </a:pPr>
            <a:r>
              <a:rPr lang="id-ID" b="1" dirty="0" smtClean="0"/>
              <a:t>Sikap eksentrik</a:t>
            </a:r>
            <a:r>
              <a:rPr lang="id-ID" dirty="0" smtClean="0"/>
              <a:t>, yaitu perbuatan yang menyimpang dari biasanya, sehingga dianggap aneh, seperti laki-laki yang menggunakan anting, ataupun wanita yang tomboy.</a:t>
            </a:r>
            <a:r>
              <a:rPr lang="en-US" dirty="0" smtClean="0"/>
              <a:t> </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2200</TotalTime>
  <Words>792</Words>
  <Application>Microsoft Office PowerPoint</Application>
  <PresentationFormat>On-screen Show (4:3)</PresentationFormat>
  <Paragraphs>102</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Visi dan Misi Universitas Esa Unggul </vt:lpstr>
      <vt:lpstr>  Visi dan Misi Fakultas Ilmu-Ilmu Kesehatan  </vt:lpstr>
      <vt:lpstr>  Visi dan Misi Prodi Keperawatan  </vt:lpstr>
      <vt:lpstr>KEMAMPUAN AKHIR YANG DIHARAPKAN</vt:lpstr>
      <vt:lpstr>Slide 6</vt:lpstr>
      <vt:lpstr>Slide 7</vt:lpstr>
      <vt:lpstr> Empat macam atau kategori dari penyimpangan, yaitu: </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TERIMA KASIH</vt:lpstr>
    </vt:vector>
  </TitlesOfParts>
  <Company>trisakti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moentana</dc:creator>
  <cp:lastModifiedBy>Yayah Karyanah</cp:lastModifiedBy>
  <cp:revision>150</cp:revision>
  <dcterms:created xsi:type="dcterms:W3CDTF">2017-09-15T01:31:17Z</dcterms:created>
  <dcterms:modified xsi:type="dcterms:W3CDTF">2018-08-01T05:01:52Z</dcterms:modified>
</cp:coreProperties>
</file>