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9" r:id="rId1"/>
  </p:sldMasterIdLst>
  <p:notesMasterIdLst>
    <p:notesMasterId r:id="rId26"/>
  </p:notesMasterIdLst>
  <p:handoutMasterIdLst>
    <p:handoutMasterId r:id="rId27"/>
  </p:handoutMasterIdLst>
  <p:sldIdLst>
    <p:sldId id="256" r:id="rId2"/>
    <p:sldId id="322" r:id="rId3"/>
    <p:sldId id="323" r:id="rId4"/>
    <p:sldId id="324" r:id="rId5"/>
    <p:sldId id="282" r:id="rId6"/>
    <p:sldId id="309" r:id="rId7"/>
    <p:sldId id="308" r:id="rId8"/>
    <p:sldId id="310" r:id="rId9"/>
    <p:sldId id="311" r:id="rId10"/>
    <p:sldId id="312" r:id="rId11"/>
    <p:sldId id="313" r:id="rId12"/>
    <p:sldId id="314" r:id="rId13"/>
    <p:sldId id="316" r:id="rId14"/>
    <p:sldId id="317" r:id="rId15"/>
    <p:sldId id="318" r:id="rId16"/>
    <p:sldId id="319" r:id="rId17"/>
    <p:sldId id="321" r:id="rId18"/>
    <p:sldId id="304" r:id="rId19"/>
    <p:sldId id="305" r:id="rId20"/>
    <p:sldId id="325" r:id="rId21"/>
    <p:sldId id="326" r:id="rId22"/>
    <p:sldId id="327" r:id="rId23"/>
    <p:sldId id="328" r:id="rId24"/>
    <p:sldId id="281" r:id="rId25"/>
  </p:sldIdLst>
  <p:sldSz cx="9144000" cy="6858000" type="screen4x3"/>
  <p:notesSz cx="7077075" cy="9077325"/>
  <p:defaultTextStyle>
    <a:defPPr>
      <a:defRPr lang="en-US"/>
    </a:defPPr>
    <a:lvl1pPr algn="l" rtl="0" fontAlgn="base">
      <a:spcBef>
        <a:spcPct val="0"/>
      </a:spcBef>
      <a:spcAft>
        <a:spcPct val="0"/>
      </a:spcAft>
      <a:defRPr kern="1200">
        <a:solidFill>
          <a:schemeClr val="tx1"/>
        </a:solidFill>
        <a:latin typeface="Arial" charset="0"/>
        <a:ea typeface="ＭＳ Ｐゴシック" pitchFamily="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4" charset="-128"/>
        <a:cs typeface="+mn-cs"/>
      </a:defRPr>
    </a:lvl5pPr>
    <a:lvl6pPr marL="2286000" algn="l" defTabSz="914400" rtl="0" eaLnBrk="1" latinLnBrk="0" hangingPunct="1">
      <a:defRPr kern="1200">
        <a:solidFill>
          <a:schemeClr val="tx1"/>
        </a:solidFill>
        <a:latin typeface="Arial" charset="0"/>
        <a:ea typeface="ＭＳ Ｐゴシック" pitchFamily="4" charset="-128"/>
        <a:cs typeface="+mn-cs"/>
      </a:defRPr>
    </a:lvl6pPr>
    <a:lvl7pPr marL="2743200" algn="l" defTabSz="914400" rtl="0" eaLnBrk="1" latinLnBrk="0" hangingPunct="1">
      <a:defRPr kern="1200">
        <a:solidFill>
          <a:schemeClr val="tx1"/>
        </a:solidFill>
        <a:latin typeface="Arial" charset="0"/>
        <a:ea typeface="ＭＳ Ｐゴシック" pitchFamily="4" charset="-128"/>
        <a:cs typeface="+mn-cs"/>
      </a:defRPr>
    </a:lvl7pPr>
    <a:lvl8pPr marL="3200400" algn="l" defTabSz="914400" rtl="0" eaLnBrk="1" latinLnBrk="0" hangingPunct="1">
      <a:defRPr kern="1200">
        <a:solidFill>
          <a:schemeClr val="tx1"/>
        </a:solidFill>
        <a:latin typeface="Arial" charset="0"/>
        <a:ea typeface="ＭＳ Ｐゴシック" pitchFamily="4" charset="-128"/>
        <a:cs typeface="+mn-cs"/>
      </a:defRPr>
    </a:lvl8pPr>
    <a:lvl9pPr marL="3657600" algn="l" defTabSz="914400" rtl="0" eaLnBrk="1" latinLnBrk="0" hangingPunct="1">
      <a:defRPr kern="1200">
        <a:solidFill>
          <a:schemeClr val="tx1"/>
        </a:solidFill>
        <a:latin typeface="Arial" charset="0"/>
        <a:ea typeface="ＭＳ Ｐゴシック" pitchFamily="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66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59" autoAdjust="0"/>
    <p:restoredTop sz="86441" autoAdjust="0"/>
  </p:normalViewPr>
  <p:slideViewPr>
    <p:cSldViewPr>
      <p:cViewPr varScale="1">
        <p:scale>
          <a:sx n="82" d="100"/>
          <a:sy n="82" d="100"/>
        </p:scale>
        <p:origin x="-1578" y="-84"/>
      </p:cViewPr>
      <p:guideLst>
        <p:guide orient="horz" pos="2160"/>
        <p:guide pos="2880"/>
      </p:guideLst>
    </p:cSldViewPr>
  </p:slideViewPr>
  <p:outlineViewPr>
    <p:cViewPr>
      <p:scale>
        <a:sx n="33" d="100"/>
        <a:sy n="33" d="100"/>
      </p:scale>
      <p:origin x="246" y="27676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4025"/>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id-ID"/>
          </a:p>
        </p:txBody>
      </p:sp>
      <p:sp>
        <p:nvSpPr>
          <p:cNvPr id="3" name="Date Placeholder 2"/>
          <p:cNvSpPr>
            <a:spLocks noGrp="1"/>
          </p:cNvSpPr>
          <p:nvPr>
            <p:ph type="dt" sz="quarter" idx="1"/>
          </p:nvPr>
        </p:nvSpPr>
        <p:spPr>
          <a:xfrm>
            <a:off x="4008438" y="0"/>
            <a:ext cx="3067050" cy="454025"/>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585BA78B-BAD3-47BC-B89F-C83F4D865A51}" type="datetime1">
              <a:rPr lang="en-US"/>
              <a:pPr/>
              <a:t>8/3/2018</a:t>
            </a:fld>
            <a:endParaRPr lang="en-US"/>
          </a:p>
        </p:txBody>
      </p:sp>
      <p:sp>
        <p:nvSpPr>
          <p:cNvPr id="4" name="Footer Placeholder 3"/>
          <p:cNvSpPr>
            <a:spLocks noGrp="1"/>
          </p:cNvSpPr>
          <p:nvPr>
            <p:ph type="ftr" sz="quarter" idx="2"/>
          </p:nvPr>
        </p:nvSpPr>
        <p:spPr>
          <a:xfrm>
            <a:off x="0" y="8621713"/>
            <a:ext cx="3067050" cy="454025"/>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id-ID"/>
          </a:p>
        </p:txBody>
      </p:sp>
      <p:sp>
        <p:nvSpPr>
          <p:cNvPr id="5" name="Slide Number Placeholder 4"/>
          <p:cNvSpPr>
            <a:spLocks noGrp="1"/>
          </p:cNvSpPr>
          <p:nvPr>
            <p:ph type="sldNum" sz="quarter" idx="3"/>
          </p:nvPr>
        </p:nvSpPr>
        <p:spPr>
          <a:xfrm>
            <a:off x="4008438" y="8621713"/>
            <a:ext cx="3067050" cy="4540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E4B4B89-743B-4B64-BBA4-B2496448229D}"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4025"/>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id-ID"/>
          </a:p>
        </p:txBody>
      </p:sp>
      <p:sp>
        <p:nvSpPr>
          <p:cNvPr id="3" name="Date Placeholder 2"/>
          <p:cNvSpPr>
            <a:spLocks noGrp="1"/>
          </p:cNvSpPr>
          <p:nvPr>
            <p:ph type="dt" idx="1"/>
          </p:nvPr>
        </p:nvSpPr>
        <p:spPr>
          <a:xfrm>
            <a:off x="4008438" y="0"/>
            <a:ext cx="3067050" cy="454025"/>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EB3C1358-E261-4C73-981B-6605C98F8A6A}" type="datetime1">
              <a:rPr lang="id-ID"/>
              <a:pPr/>
              <a:t>03/08/2018</a:t>
            </a:fld>
            <a:endParaRPr lang="id-ID"/>
          </a:p>
        </p:txBody>
      </p:sp>
      <p:sp>
        <p:nvSpPr>
          <p:cNvPr id="4" name="Slide Image Placeholder 3"/>
          <p:cNvSpPr>
            <a:spLocks noGrp="1" noRot="1" noChangeAspect="1"/>
          </p:cNvSpPr>
          <p:nvPr>
            <p:ph type="sldImg" idx="2"/>
          </p:nvPr>
        </p:nvSpPr>
        <p:spPr>
          <a:xfrm>
            <a:off x="1270000" y="681038"/>
            <a:ext cx="4537075" cy="34036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id-ID" smtClean="0"/>
          </a:p>
        </p:txBody>
      </p:sp>
      <p:sp>
        <p:nvSpPr>
          <p:cNvPr id="5" name="Notes Placeholder 4"/>
          <p:cNvSpPr>
            <a:spLocks noGrp="1"/>
          </p:cNvSpPr>
          <p:nvPr>
            <p:ph type="body" sz="quarter" idx="3"/>
          </p:nvPr>
        </p:nvSpPr>
        <p:spPr>
          <a:xfrm>
            <a:off x="708025" y="4311650"/>
            <a:ext cx="5661025" cy="4084638"/>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smtClean="0"/>
          </a:p>
        </p:txBody>
      </p:sp>
      <p:sp>
        <p:nvSpPr>
          <p:cNvPr id="6" name="Footer Placeholder 5"/>
          <p:cNvSpPr>
            <a:spLocks noGrp="1"/>
          </p:cNvSpPr>
          <p:nvPr>
            <p:ph type="ftr" sz="quarter" idx="4"/>
          </p:nvPr>
        </p:nvSpPr>
        <p:spPr>
          <a:xfrm>
            <a:off x="0" y="8621713"/>
            <a:ext cx="3067050" cy="454025"/>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id-ID"/>
          </a:p>
        </p:txBody>
      </p:sp>
      <p:sp>
        <p:nvSpPr>
          <p:cNvPr id="7" name="Slide Number Placeholder 6"/>
          <p:cNvSpPr>
            <a:spLocks noGrp="1"/>
          </p:cNvSpPr>
          <p:nvPr>
            <p:ph type="sldNum" sz="quarter" idx="5"/>
          </p:nvPr>
        </p:nvSpPr>
        <p:spPr>
          <a:xfrm>
            <a:off x="4008438" y="8621713"/>
            <a:ext cx="3067050" cy="4540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53125A4-7B4C-4A7F-9A86-415CFF60C746}" type="slidenum">
              <a:rPr lang="id-ID"/>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a:lstStyle/>
          <a:p>
            <a:pPr eaLnBrk="1" hangingPunct="1">
              <a:spcBef>
                <a:spcPct val="0"/>
              </a:spcBef>
            </a:pPr>
            <a:endParaRPr lang="id-ID" smtClean="0"/>
          </a:p>
        </p:txBody>
      </p:sp>
      <p:sp>
        <p:nvSpPr>
          <p:cNvPr id="16388" name="Slide Number Placeholder 3"/>
          <p:cNvSpPr>
            <a:spLocks noGrp="1"/>
          </p:cNvSpPr>
          <p:nvPr>
            <p:ph type="sldNum" sz="quarter" idx="5"/>
          </p:nvPr>
        </p:nvSpPr>
        <p:spPr bwMode="auto">
          <a:noFill/>
          <a:ln>
            <a:miter lim="800000"/>
            <a:headEnd/>
            <a:tailEnd/>
          </a:ln>
        </p:spPr>
        <p:txBody>
          <a:bodyPr/>
          <a:lstStyle/>
          <a:p>
            <a:fld id="{D1518162-A720-4E0E-9C4E-DDCFBD163B10}" type="slidenum">
              <a:rPr lang="id-ID"/>
              <a:pPr/>
              <a:t>1</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078A9B2-305E-4A01-957F-56D2BEA8A2CF}" type="slidenum">
              <a:rPr lang="id-ID" smtClean="0"/>
              <a:pPr>
                <a:defRPr/>
              </a:pPr>
              <a:t>5</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C27F9273-F174-49F3-B6B6-85E9231B404C}" type="datetime1">
              <a:rPr lang="en-US" smtClean="0"/>
              <a:pPr/>
              <a:t>8/3/2018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F1DCF79-6906-47A6-BEAB-ABF4348BDBD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AECD704-E827-4948-B475-899A11861CA3}" type="datetime1">
              <a:rPr lang="en-US" smtClean="0"/>
              <a:pPr/>
              <a:t>8/3/2018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046838B-086A-410F-BC59-0E5D18BFBD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D735276-29DB-4492-A9B0-CC0647D8A061}" type="datetime1">
              <a:rPr lang="en-US" smtClean="0"/>
              <a:pPr/>
              <a:t>8/3/2018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A34D20-A051-4DA7-BB6E-A3A82EE09C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0E4D0C6-29DE-4A10-98DA-7E6E452C0E34}" type="datetime1">
              <a:rPr lang="en-US" smtClean="0"/>
              <a:pPr/>
              <a:t>8/3/2018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AF9050F-001D-48F3-A6AD-8C035EDFE6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5605B9-84B0-4508-A7D9-5338F0F58DFF}" type="datetime1">
              <a:rPr lang="en-US" smtClean="0"/>
              <a:pPr/>
              <a:t>8/3/2018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9C072C-3058-43C2-994B-943BE215B54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25D892F-8A4B-4A16-A77F-86659EFA17BF}" type="datetime1">
              <a:rPr lang="en-US" smtClean="0"/>
              <a:pPr/>
              <a:t>8/3/2018</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9875DEC-153E-466C-BAB2-BD3FC4E7D5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82F62BD-D565-45D6-82F9-A66C246AFAA5}" type="datetime1">
              <a:rPr lang="en-US" smtClean="0"/>
              <a:pPr/>
              <a:t>8/3/2018</a:t>
            </a:fld>
            <a:endParaRPr lang="en-US"/>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955E114-D690-4AD2-99E0-1974830065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7E5D075-B175-405A-8934-C848A1E21714}" type="datetime1">
              <a:rPr lang="en-US" smtClean="0"/>
              <a:pPr/>
              <a:t>8/3/2018</a:t>
            </a:fld>
            <a:endParaRPr lang="en-US"/>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9A65F87-E993-4919-AD5E-07DC44D854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81258-F44E-49BC-AE21-E323BB0C3A09}" type="datetime1">
              <a:rPr lang="en-US" smtClean="0"/>
              <a:pPr/>
              <a:t>8/3/2018</a:t>
            </a:fld>
            <a:endParaRPr lang="en-US"/>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A4C15CA-0E68-4936-A87E-A2E21D94DC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AD04C3-4A44-41A8-BA5C-17D6D2A246C1}" type="datetime1">
              <a:rPr lang="en-US" smtClean="0"/>
              <a:pPr/>
              <a:t>8/3/2018</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A0B9C28-E3FD-42B2-801F-E6DA29CEE2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2F2376-8853-4C3F-B60E-8239FEA052DA}" type="datetime1">
              <a:rPr lang="en-US" smtClean="0"/>
              <a:pPr/>
              <a:t>8/3/2018</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220E280-ADFC-4EEE-A175-79EEC2673A2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E65F79-B83E-4D26-B536-A01356D7A0CF}" type="datetime1">
              <a:rPr lang="en-US" smtClean="0"/>
              <a:pPr/>
              <a:t>8/3/2018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AAF156-437A-4C76-B4F0-9E2EBA49646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jpg"/>
          <p:cNvPicPr>
            <a:picLocks noChangeAspect="1" noChangeArrowheads="1"/>
          </p:cNvPicPr>
          <p:nvPr/>
        </p:nvPicPr>
        <p:blipFill>
          <a:blip r:embed="rId3" cstate="print"/>
          <a:srcRect l="1051" r="800" b="504"/>
          <a:stretch>
            <a:fillRect/>
          </a:stretch>
        </p:blipFill>
        <p:spPr bwMode="auto">
          <a:xfrm>
            <a:off x="0" y="0"/>
            <a:ext cx="9144000" cy="6840538"/>
          </a:xfrm>
          <a:prstGeom prst="rect">
            <a:avLst/>
          </a:prstGeom>
          <a:noFill/>
          <a:ln w="9525">
            <a:noFill/>
            <a:miter lim="800000"/>
            <a:headEnd/>
            <a:tailEnd/>
          </a:ln>
        </p:spPr>
      </p:pic>
      <p:sp>
        <p:nvSpPr>
          <p:cNvPr id="15362" name="TextBox 3"/>
          <p:cNvSpPr txBox="1">
            <a:spLocks noChangeArrowheads="1"/>
          </p:cNvSpPr>
          <p:nvPr/>
        </p:nvSpPr>
        <p:spPr bwMode="auto">
          <a:xfrm>
            <a:off x="2895600" y="3505201"/>
            <a:ext cx="6248400" cy="1200329"/>
          </a:xfrm>
          <a:prstGeom prst="rect">
            <a:avLst/>
          </a:prstGeom>
          <a:noFill/>
          <a:ln w="9525">
            <a:noFill/>
            <a:miter lim="800000"/>
            <a:headEnd/>
            <a:tailEnd/>
          </a:ln>
        </p:spPr>
        <p:txBody>
          <a:bodyPr wrap="square">
            <a:spAutoFit/>
          </a:bodyPr>
          <a:lstStyle/>
          <a:p>
            <a:pPr algn="ctr"/>
            <a:r>
              <a:rPr lang="id-ID" sz="3600" dirty="0" smtClean="0">
                <a:solidFill>
                  <a:srgbClr val="FFC000"/>
                </a:solidFill>
                <a:latin typeface="Arial Black" pitchFamily="4" charset="0"/>
              </a:rPr>
              <a:t>PSIKOSOSIAL DAN BUDAYA</a:t>
            </a:r>
            <a:endParaRPr lang="en-US" sz="3600" dirty="0">
              <a:solidFill>
                <a:srgbClr val="FFC000"/>
              </a:solidFill>
              <a:latin typeface="Arial Black" pitchFamily="4" charset="0"/>
            </a:endParaRPr>
          </a:p>
        </p:txBody>
      </p:sp>
      <p:sp>
        <p:nvSpPr>
          <p:cNvPr id="5" name="TextBox 4"/>
          <p:cNvSpPr txBox="1"/>
          <p:nvPr/>
        </p:nvSpPr>
        <p:spPr>
          <a:xfrm>
            <a:off x="3429000" y="5029200"/>
            <a:ext cx="5181600" cy="1815882"/>
          </a:xfrm>
          <a:prstGeom prst="rect">
            <a:avLst/>
          </a:prstGeom>
          <a:noFill/>
        </p:spPr>
        <p:txBody>
          <a:bodyPr wrap="square" rtlCol="0">
            <a:spAutoFit/>
          </a:bodyPr>
          <a:lstStyle/>
          <a:p>
            <a:pPr algn="ctr"/>
            <a:r>
              <a:rPr lang="id-ID" b="1" dirty="0" smtClean="0">
                <a:solidFill>
                  <a:schemeClr val="bg1"/>
                </a:solidFill>
              </a:rPr>
              <a:t>PERTEMUAN 12</a:t>
            </a:r>
          </a:p>
          <a:p>
            <a:pPr algn="ctr"/>
            <a:r>
              <a:rPr lang="id-ID" b="1" dirty="0" smtClean="0">
                <a:solidFill>
                  <a:schemeClr val="bg1"/>
                </a:solidFill>
              </a:rPr>
              <a:t>Aplikasi Transkoultural Nursing </a:t>
            </a:r>
          </a:p>
          <a:p>
            <a:pPr algn="ctr"/>
            <a:r>
              <a:rPr lang="id-ID" b="1" dirty="0" smtClean="0">
                <a:solidFill>
                  <a:schemeClr val="bg1"/>
                </a:solidFill>
              </a:rPr>
              <a:t>sepanjang daur kehidupan</a:t>
            </a:r>
          </a:p>
          <a:p>
            <a:pPr algn="ctr"/>
            <a:r>
              <a:rPr lang="id-ID" b="1" dirty="0" smtClean="0">
                <a:solidFill>
                  <a:schemeClr val="bg1"/>
                </a:solidFill>
              </a:rPr>
              <a:t>YAYAH KARYANAN, S.Sos, MM</a:t>
            </a:r>
          </a:p>
          <a:p>
            <a:pPr algn="ctr"/>
            <a:r>
              <a:rPr lang="id-ID" b="1" dirty="0" smtClean="0">
                <a:solidFill>
                  <a:schemeClr val="bg1"/>
                </a:solidFill>
              </a:rPr>
              <a:t>Program Studi Ilmu Keperawatan</a:t>
            </a:r>
          </a:p>
          <a:p>
            <a:pPr algn="ctr"/>
            <a:r>
              <a:rPr lang="id-ID" b="1" dirty="0" smtClean="0">
                <a:solidFill>
                  <a:schemeClr val="bg1"/>
                </a:solidFill>
              </a:rPr>
              <a:t>Fakultas Ilmu-ilmu Keseha</a:t>
            </a:r>
            <a:r>
              <a:rPr lang="id-ID" sz="2200" b="1" dirty="0" smtClean="0">
                <a:solidFill>
                  <a:schemeClr val="bg1"/>
                </a:solidFill>
              </a:rPr>
              <a:t>tan</a:t>
            </a:r>
            <a:endParaRPr lang="id-ID" sz="22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3200" dirty="0" smtClean="0">
                <a:latin typeface="Algerian" pitchFamily="82" charset="0"/>
              </a:rPr>
              <a:t/>
            </a:r>
            <a:br>
              <a:rPr lang="id-ID" sz="3200" dirty="0" smtClean="0">
                <a:latin typeface="Algerian" pitchFamily="82" charset="0"/>
              </a:rPr>
            </a:br>
            <a:r>
              <a:rPr lang="id-ID" sz="3200" dirty="0" smtClean="0">
                <a:latin typeface="Algerian" pitchFamily="82" charset="0"/>
              </a:rPr>
              <a:t>Pentingnya  keperawatan lintas budaya</a:t>
            </a:r>
            <a:endParaRPr lang="id-ID" sz="3200" dirty="0">
              <a:latin typeface="Algerian" pitchFamily="82" charset="0"/>
            </a:endParaRPr>
          </a:p>
        </p:txBody>
      </p:sp>
      <p:sp>
        <p:nvSpPr>
          <p:cNvPr id="3" name="Content Placeholder 2"/>
          <p:cNvSpPr>
            <a:spLocks noGrp="1"/>
          </p:cNvSpPr>
          <p:nvPr>
            <p:ph idx="1"/>
          </p:nvPr>
        </p:nvSpPr>
        <p:spPr/>
        <p:txBody>
          <a:bodyPr>
            <a:normAutofit fontScale="92500"/>
          </a:bodyPr>
          <a:lstStyle/>
          <a:p>
            <a:r>
              <a:rPr lang="en-US" dirty="0" err="1" smtClean="0">
                <a:latin typeface="Aharoni" pitchFamily="2" charset="-79"/>
                <a:cs typeface="Aharoni" pitchFamily="2" charset="-79"/>
              </a:rPr>
              <a:t>Perawat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harus</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mempelajari</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secara</a:t>
            </a:r>
            <a:r>
              <a:rPr lang="en-US" dirty="0" smtClean="0">
                <a:latin typeface="Aharoni" pitchFamily="2" charset="-79"/>
                <a:cs typeface="Aharoni" pitchFamily="2" charset="-79"/>
              </a:rPr>
              <a:t> </a:t>
            </a:r>
            <a:r>
              <a:rPr lang="en-US" dirty="0" err="1" smtClean="0">
                <a:latin typeface="Aharoni" pitchFamily="2" charset="-79"/>
                <a:cs typeface="Aharoni" pitchFamily="2" charset="-79"/>
              </a:rPr>
              <a:t>teratur</a:t>
            </a:r>
            <a:r>
              <a:rPr lang="en-US" dirty="0" smtClean="0">
                <a:latin typeface="Aharoni" pitchFamily="2" charset="-79"/>
                <a:cs typeface="Aharoni" pitchFamily="2" charset="-79"/>
              </a:rPr>
              <a:t> </a:t>
            </a:r>
            <a:r>
              <a:rPr lang="en-US" dirty="0" err="1" smtClean="0">
                <a:latin typeface="Aharoni" pitchFamily="2" charset="-79"/>
                <a:cs typeface="Aharoni" pitchFamily="2" charset="-79"/>
              </a:rPr>
              <a:t>untuk</a:t>
            </a:r>
            <a:r>
              <a:rPr lang="en-US" dirty="0" smtClean="0">
                <a:latin typeface="Aharoni" pitchFamily="2" charset="-79"/>
                <a:cs typeface="Aharoni" pitchFamily="2" charset="-79"/>
              </a:rPr>
              <a:t> </a:t>
            </a:r>
            <a:r>
              <a:rPr lang="en-US" dirty="0" err="1" smtClean="0">
                <a:latin typeface="Aharoni" pitchFamily="2" charset="-79"/>
                <a:cs typeface="Aharoni" pitchFamily="2" charset="-79"/>
              </a:rPr>
              <a:t>belajar</a:t>
            </a:r>
            <a:r>
              <a:rPr lang="en-US" dirty="0" smtClean="0">
                <a:latin typeface="Aharoni" pitchFamily="2" charset="-79"/>
                <a:cs typeface="Aharoni" pitchFamily="2" charset="-79"/>
              </a:rPr>
              <a:t> </a:t>
            </a:r>
            <a:r>
              <a:rPr lang="en-US" dirty="0" err="1" smtClean="0">
                <a:latin typeface="Aharoni" pitchFamily="2" charset="-79"/>
                <a:cs typeface="Aharoni" pitchFamily="2" charset="-79"/>
              </a:rPr>
              <a:t>tentang</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kepedulian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kepada</a:t>
            </a:r>
            <a:r>
              <a:rPr lang="en-US" dirty="0" smtClean="0">
                <a:latin typeface="Aharoni" pitchFamily="2" charset="-79"/>
                <a:cs typeface="Aharoni" pitchFamily="2" charset="-79"/>
              </a:rPr>
              <a:t> </a:t>
            </a:r>
            <a:r>
              <a:rPr lang="en-US" dirty="0" err="1" smtClean="0">
                <a:latin typeface="Aharoni" pitchFamily="2" charset="-79"/>
                <a:cs typeface="Aharoni" pitchFamily="2" charset="-79"/>
              </a:rPr>
              <a:t>manusia</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dalam</a:t>
            </a:r>
            <a:r>
              <a:rPr lang="en-US" dirty="0" smtClean="0">
                <a:latin typeface="Aharoni" pitchFamily="2" charset="-79"/>
                <a:cs typeface="Aharoni" pitchFamily="2" charset="-79"/>
              </a:rPr>
              <a:t> </a:t>
            </a:r>
            <a:r>
              <a:rPr lang="en-US" dirty="0" err="1" smtClean="0">
                <a:latin typeface="Aharoni" pitchFamily="2" charset="-79"/>
                <a:cs typeface="Aharoni" pitchFamily="2" charset="-79"/>
              </a:rPr>
              <a:t>beragam</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didunia</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dilingkungannya</a:t>
            </a:r>
            <a:endParaRPr lang="en-US" dirty="0" smtClean="0">
              <a:latin typeface="Aharoni" pitchFamily="2" charset="-79"/>
              <a:cs typeface="Aharoni" pitchFamily="2" charset="-79"/>
            </a:endParaRPr>
          </a:p>
          <a:p>
            <a:r>
              <a:rPr lang="en-US" dirty="0" err="1" smtClean="0">
                <a:latin typeface="Aharoni" pitchFamily="2" charset="-79"/>
                <a:cs typeface="Aharoni" pitchFamily="2" charset="-79"/>
              </a:rPr>
              <a:t>Perawat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perlu</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memiliki</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pengetahuan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tentang</a:t>
            </a:r>
            <a:r>
              <a:rPr lang="en-US" dirty="0" smtClean="0">
                <a:latin typeface="Aharoni" pitchFamily="2" charset="-79"/>
                <a:cs typeface="Aharoni" pitchFamily="2" charset="-79"/>
              </a:rPr>
              <a:t> </a:t>
            </a:r>
            <a:r>
              <a:rPr lang="en-US" dirty="0" err="1" smtClean="0">
                <a:latin typeface="Aharoni" pitchFamily="2" charset="-79"/>
                <a:cs typeface="Aharoni" pitchFamily="2" charset="-79"/>
              </a:rPr>
              <a:t>warisan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mereka</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sendiri</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serta</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kepercayaan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asuhan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keperawatan</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efektif</a:t>
            </a:r>
            <a:r>
              <a:rPr lang="en-US" dirty="0" smtClean="0">
                <a:latin typeface="Aharoni" pitchFamily="2" charset="-79"/>
                <a:cs typeface="Aharoni" pitchFamily="2" charset="-79"/>
              </a:rPr>
              <a:t> </a:t>
            </a:r>
            <a:r>
              <a:rPr lang="en-US" dirty="0" err="1" smtClean="0">
                <a:latin typeface="Aharoni" pitchFamily="2" charset="-79"/>
                <a:cs typeface="Aharoni" pitchFamily="2" charset="-79"/>
              </a:rPr>
              <a:t>dengan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klien</a:t>
            </a:r>
            <a:endParaRPr lang="id-ID" dirty="0">
              <a:latin typeface="Aharoni" pitchFamily="2" charset="-79"/>
              <a:cs typeface="Aharoni" pitchFamily="2" charset="-79"/>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r>
              <a:rPr lang="en-US" dirty="0" err="1" smtClean="0">
                <a:latin typeface="Aharoni" pitchFamily="2" charset="-79"/>
                <a:cs typeface="Aharoni" pitchFamily="2" charset="-79"/>
              </a:rPr>
              <a:t>Perawat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perlu</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menggunakan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pengetahuan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lintas</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secara</a:t>
            </a:r>
            <a:r>
              <a:rPr lang="en-US" dirty="0" smtClean="0">
                <a:latin typeface="Aharoni" pitchFamily="2" charset="-79"/>
                <a:cs typeface="Aharoni" pitchFamily="2" charset="-79"/>
              </a:rPr>
              <a:t> </a:t>
            </a:r>
            <a:r>
              <a:rPr lang="en-US" dirty="0" err="1" smtClean="0">
                <a:latin typeface="Aharoni" pitchFamily="2" charset="-79"/>
                <a:cs typeface="Aharoni" pitchFamily="2" charset="-79"/>
              </a:rPr>
              <a:t>lengkap</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jelas</a:t>
            </a:r>
            <a:r>
              <a:rPr lang="en-US" dirty="0" smtClean="0">
                <a:latin typeface="Aharoni" pitchFamily="2" charset="-79"/>
                <a:cs typeface="Aharoni" pitchFamily="2" charset="-79"/>
              </a:rPr>
              <a:t> </a:t>
            </a:r>
            <a:r>
              <a:rPr lang="en-US" dirty="0" err="1" smtClean="0">
                <a:latin typeface="Aharoni" pitchFamily="2" charset="-79"/>
                <a:cs typeface="Aharoni" pitchFamily="2" charset="-79"/>
              </a:rPr>
              <a:t>untuk</a:t>
            </a:r>
            <a:r>
              <a:rPr lang="en-US" dirty="0" smtClean="0">
                <a:latin typeface="Aharoni" pitchFamily="2" charset="-79"/>
                <a:cs typeface="Aharoni" pitchFamily="2" charset="-79"/>
              </a:rPr>
              <a:t> </a:t>
            </a:r>
            <a:r>
              <a:rPr lang="en-US" dirty="0" err="1" smtClean="0">
                <a:latin typeface="Aharoni" pitchFamily="2" charset="-79"/>
                <a:cs typeface="Aharoni" pitchFamily="2" charset="-79"/>
              </a:rPr>
              <a:t>praktek</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keperawatan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dalam</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sama</a:t>
            </a:r>
            <a:endParaRPr lang="en-US" dirty="0" smtClean="0">
              <a:latin typeface="Aharoni" pitchFamily="2" charset="-79"/>
              <a:cs typeface="Aharoni" pitchFamily="2" charset="-79"/>
            </a:endParaRPr>
          </a:p>
          <a:p>
            <a:pPr>
              <a:buNone/>
            </a:pPr>
            <a:r>
              <a:rPr lang="en-US" dirty="0" err="1" smtClean="0">
                <a:latin typeface="Aharoni" pitchFamily="2" charset="-79"/>
                <a:cs typeface="Aharoni" pitchFamily="2" charset="-79"/>
              </a:rPr>
              <a:t>Fokus</a:t>
            </a:r>
            <a:r>
              <a:rPr lang="en-US" dirty="0" smtClean="0">
                <a:latin typeface="Aharoni" pitchFamily="2" charset="-79"/>
                <a:cs typeface="Aharoni" pitchFamily="2" charset="-79"/>
              </a:rPr>
              <a:t> </a:t>
            </a:r>
            <a:r>
              <a:rPr lang="en-US" dirty="0" err="1" smtClean="0">
                <a:latin typeface="Aharoni" pitchFamily="2" charset="-79"/>
                <a:cs typeface="Aharoni" pitchFamily="2" charset="-79"/>
              </a:rPr>
              <a:t>pada</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kemampuan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keperawatan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lintas</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untuk</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beragam</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bersifat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menyeluruh</a:t>
            </a:r>
            <a:endParaRPr lang="en-US" dirty="0" smtClean="0">
              <a:latin typeface="Aharoni" pitchFamily="2" charset="-79"/>
              <a:cs typeface="Aharoni" pitchFamily="2" charset="-79"/>
            </a:endParaRPr>
          </a:p>
          <a:p>
            <a:pPr marL="381000" indent="-381000">
              <a:lnSpc>
                <a:spcPct val="80000"/>
              </a:lnSpc>
              <a:buFontTx/>
              <a:buNone/>
            </a:pP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fontScale="92500" lnSpcReduction="20000"/>
          </a:bodyPr>
          <a:lstStyle/>
          <a:p>
            <a:r>
              <a:rPr lang="en-US" dirty="0" err="1" smtClean="0">
                <a:latin typeface="Aharoni" pitchFamily="2" charset="-79"/>
                <a:cs typeface="Aharoni" pitchFamily="2" charset="-79"/>
              </a:rPr>
              <a:t>Perawat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harus</a:t>
            </a:r>
            <a:r>
              <a:rPr lang="en-US" dirty="0" smtClean="0">
                <a:latin typeface="Aharoni" pitchFamily="2" charset="-79"/>
                <a:cs typeface="Aharoni" pitchFamily="2" charset="-79"/>
              </a:rPr>
              <a:t> </a:t>
            </a:r>
            <a:r>
              <a:rPr lang="en-US" dirty="0" err="1" smtClean="0">
                <a:latin typeface="Aharoni" pitchFamily="2" charset="-79"/>
                <a:cs typeface="Aharoni" pitchFamily="2" charset="-79"/>
              </a:rPr>
              <a:t>belajar</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secara</a:t>
            </a:r>
            <a:r>
              <a:rPr lang="en-US" dirty="0" smtClean="0">
                <a:latin typeface="Aharoni" pitchFamily="2" charset="-79"/>
                <a:cs typeface="Aharoni" pitchFamily="2" charset="-79"/>
              </a:rPr>
              <a:t> </a:t>
            </a:r>
            <a:r>
              <a:rPr lang="en-US" dirty="0" err="1" smtClean="0">
                <a:latin typeface="Aharoni" pitchFamily="2" charset="-79"/>
                <a:cs typeface="Aharoni" pitchFamily="2" charset="-79"/>
              </a:rPr>
              <a:t>utuh</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serta</a:t>
            </a:r>
            <a:r>
              <a:rPr lang="en-US" dirty="0" smtClean="0">
                <a:latin typeface="Aharoni" pitchFamily="2" charset="-79"/>
                <a:cs typeface="Aharoni" pitchFamily="2" charset="-79"/>
              </a:rPr>
              <a:t> </a:t>
            </a:r>
            <a:r>
              <a:rPr lang="en-US" dirty="0" err="1" smtClean="0">
                <a:latin typeface="Aharoni" pitchFamily="2" charset="-79"/>
                <a:cs typeface="Aharoni" pitchFamily="2" charset="-79"/>
              </a:rPr>
              <a:t>komperhensif</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perbandingan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fenomena</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dalam</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perawatan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lintas</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a:t>
            </a:r>
            <a:endParaRPr lang="en-US" dirty="0" smtClean="0">
              <a:latin typeface="Aharoni" pitchFamily="2" charset="-79"/>
              <a:cs typeface="Aharoni" pitchFamily="2" charset="-79"/>
            </a:endParaRPr>
          </a:p>
          <a:p>
            <a:r>
              <a:rPr lang="en-US" dirty="0" err="1" smtClean="0">
                <a:latin typeface="Aharoni" pitchFamily="2" charset="-79"/>
                <a:cs typeface="Aharoni" pitchFamily="2" charset="-79"/>
              </a:rPr>
              <a:t>Mempertahankan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proses</a:t>
            </a:r>
            <a:r>
              <a:rPr lang="en-US" dirty="0" smtClean="0">
                <a:latin typeface="Aharoni" pitchFamily="2" charset="-79"/>
                <a:cs typeface="Aharoni" pitchFamily="2" charset="-79"/>
              </a:rPr>
              <a:t> </a:t>
            </a:r>
            <a:r>
              <a:rPr lang="en-US" dirty="0" err="1" smtClean="0">
                <a:latin typeface="Aharoni" pitchFamily="2" charset="-79"/>
                <a:cs typeface="Aharoni" pitchFamily="2" charset="-79"/>
              </a:rPr>
              <a:t>belajar</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mencari</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secara</a:t>
            </a:r>
            <a:r>
              <a:rPr lang="en-US" dirty="0" smtClean="0">
                <a:latin typeface="Aharoni" pitchFamily="2" charset="-79"/>
                <a:cs typeface="Aharoni" pitchFamily="2" charset="-79"/>
              </a:rPr>
              <a:t> </a:t>
            </a:r>
            <a:r>
              <a:rPr lang="en-US" dirty="0" err="1" smtClean="0">
                <a:latin typeface="Aharoni" pitchFamily="2" charset="-79"/>
                <a:cs typeface="Aharoni" pitchFamily="2" charset="-79"/>
              </a:rPr>
              <a:t>terbuka</a:t>
            </a:r>
            <a:r>
              <a:rPr lang="en-US" dirty="0" smtClean="0">
                <a:latin typeface="Aharoni" pitchFamily="2" charset="-79"/>
                <a:cs typeface="Aharoni" pitchFamily="2" charset="-79"/>
              </a:rPr>
              <a:t> </a:t>
            </a:r>
            <a:r>
              <a:rPr lang="en-US" dirty="0" err="1" smtClean="0">
                <a:latin typeface="Aharoni" pitchFamily="2" charset="-79"/>
                <a:cs typeface="Aharoni" pitchFamily="2" charset="-79"/>
              </a:rPr>
              <a:t>tentang</a:t>
            </a:r>
            <a:r>
              <a:rPr lang="en-US" dirty="0" smtClean="0">
                <a:latin typeface="Aharoni" pitchFamily="2" charset="-79"/>
                <a:cs typeface="Aharoni" pitchFamily="2" charset="-79"/>
              </a:rPr>
              <a:t> </a:t>
            </a:r>
            <a:r>
              <a:rPr lang="en-US" dirty="0" err="1" smtClean="0">
                <a:latin typeface="Aharoni" pitchFamily="2" charset="-79"/>
                <a:cs typeface="Aharoni" pitchFamily="2" charset="-79"/>
              </a:rPr>
              <a:t>asuhan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keperawatan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sangat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penting</a:t>
            </a:r>
            <a:endParaRPr lang="en-US" dirty="0" smtClean="0">
              <a:latin typeface="Aharoni" pitchFamily="2" charset="-79"/>
              <a:cs typeface="Aharoni" pitchFamily="2" charset="-79"/>
            </a:endParaRPr>
          </a:p>
          <a:p>
            <a:r>
              <a:rPr lang="en-US" dirty="0" err="1" smtClean="0">
                <a:latin typeface="Aharoni" pitchFamily="2" charset="-79"/>
                <a:cs typeface="Aharoni" pitchFamily="2" charset="-79"/>
              </a:rPr>
              <a:t>Perawat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perlu</a:t>
            </a:r>
            <a:r>
              <a:rPr lang="en-US" dirty="0" smtClean="0">
                <a:latin typeface="Aharoni" pitchFamily="2" charset="-79"/>
                <a:cs typeface="Aharoni" pitchFamily="2" charset="-79"/>
              </a:rPr>
              <a:t> </a:t>
            </a:r>
            <a:r>
              <a:rPr lang="en-US" dirty="0" err="1" smtClean="0">
                <a:latin typeface="Aharoni" pitchFamily="2" charset="-79"/>
                <a:cs typeface="Aharoni" pitchFamily="2" charset="-79"/>
              </a:rPr>
              <a:t>berfikir</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secara</a:t>
            </a:r>
            <a:r>
              <a:rPr lang="en-US" dirty="0" smtClean="0">
                <a:latin typeface="Aharoni" pitchFamily="2" charset="-79"/>
                <a:cs typeface="Aharoni" pitchFamily="2" charset="-79"/>
              </a:rPr>
              <a:t> </a:t>
            </a:r>
            <a:r>
              <a:rPr lang="en-US" dirty="0" err="1" smtClean="0">
                <a:latin typeface="Aharoni" pitchFamily="2" charset="-79"/>
                <a:cs typeface="Aharoni" pitchFamily="2" charset="-79"/>
              </a:rPr>
              <a:t>kreatif</a:t>
            </a:r>
            <a:r>
              <a:rPr lang="en-US" dirty="0" smtClean="0">
                <a:latin typeface="Aharoni" pitchFamily="2" charset="-79"/>
                <a:cs typeface="Aharoni" pitchFamily="2" charset="-79"/>
              </a:rPr>
              <a:t> </a:t>
            </a:r>
            <a:r>
              <a:rPr lang="en-US" dirty="0" err="1" smtClean="0">
                <a:latin typeface="Aharoni" pitchFamily="2" charset="-79"/>
                <a:cs typeface="Aharoni" pitchFamily="2" charset="-79"/>
              </a:rPr>
              <a:t>untuk</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memberikan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praktik</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keperawatan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sama</a:t>
            </a:r>
            <a:endParaRPr lang="en-US" dirty="0" smtClean="0">
              <a:latin typeface="Aharoni" pitchFamily="2" charset="-79"/>
              <a:cs typeface="Aharoni" pitchFamily="2" charset="-79"/>
            </a:endParaRPr>
          </a:p>
          <a:p>
            <a:pPr marL="381000" indent="-381000" fontAlgn="auto">
              <a:lnSpc>
                <a:spcPct val="80000"/>
              </a:lnSpc>
              <a:spcAft>
                <a:spcPts val="0"/>
              </a:spcAft>
              <a:buNone/>
              <a:defRPr/>
            </a:pP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r>
              <a:rPr lang="id-ID" sz="2800" b="1" dirty="0" smtClean="0">
                <a:latin typeface="Algerian" pitchFamily="82" charset="0"/>
              </a:rPr>
              <a:t>Faktor-faktor  yang mempengaruhi keperawatan lintas budaya</a:t>
            </a:r>
            <a:endParaRPr lang="id-ID" sz="2800" b="1" dirty="0">
              <a:latin typeface="Algerian" pitchFamily="82" charset="0"/>
            </a:endParaRPr>
          </a:p>
        </p:txBody>
      </p:sp>
      <p:sp>
        <p:nvSpPr>
          <p:cNvPr id="3" name="Content Placeholder 2"/>
          <p:cNvSpPr>
            <a:spLocks noGrp="1"/>
          </p:cNvSpPr>
          <p:nvPr>
            <p:ph idx="1"/>
          </p:nvPr>
        </p:nvSpPr>
        <p:spPr/>
        <p:txBody>
          <a:bodyPr>
            <a:normAutofit lnSpcReduction="10000"/>
          </a:bodyPr>
          <a:lstStyle/>
          <a:p>
            <a:pPr>
              <a:buNone/>
            </a:pPr>
            <a:r>
              <a:rPr lang="en-US" dirty="0" err="1" smtClean="0">
                <a:latin typeface="Aharoni" pitchFamily="2" charset="-79"/>
                <a:cs typeface="Aharoni" pitchFamily="2" charset="-79"/>
              </a:rPr>
              <a:t>Peningkatan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seimbang</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ditandai</a:t>
            </a:r>
            <a:r>
              <a:rPr lang="en-US" dirty="0" smtClean="0">
                <a:latin typeface="Aharoni" pitchFamily="2" charset="-79"/>
                <a:cs typeface="Aharoni" pitchFamily="2" charset="-79"/>
              </a:rPr>
              <a:t> </a:t>
            </a:r>
            <a:r>
              <a:rPr lang="en-US" dirty="0" err="1" smtClean="0">
                <a:latin typeface="Aharoni" pitchFamily="2" charset="-79"/>
                <a:cs typeface="Aharoni" pitchFamily="2" charset="-79"/>
              </a:rPr>
              <a:t>dengan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adanya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perpindahan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penduduk</a:t>
            </a:r>
            <a:r>
              <a:rPr lang="en-US" dirty="0" smtClean="0">
                <a:latin typeface="Aharoni" pitchFamily="2" charset="-79"/>
                <a:cs typeface="Aharoni" pitchFamily="2" charset="-79"/>
              </a:rPr>
              <a:t> </a:t>
            </a:r>
            <a:r>
              <a:rPr lang="en-US" dirty="0" err="1" smtClean="0">
                <a:latin typeface="Aharoni" pitchFamily="2" charset="-79"/>
                <a:cs typeface="Aharoni" pitchFamily="2" charset="-79"/>
              </a:rPr>
              <a:t>diseluruh</a:t>
            </a:r>
            <a:r>
              <a:rPr lang="en-US" dirty="0" smtClean="0">
                <a:latin typeface="Aharoni" pitchFamily="2" charset="-79"/>
                <a:cs typeface="Aharoni" pitchFamily="2" charset="-79"/>
              </a:rPr>
              <a:t> </a:t>
            </a:r>
            <a:r>
              <a:rPr lang="en-US" dirty="0" err="1" smtClean="0">
                <a:latin typeface="Aharoni" pitchFamily="2" charset="-79"/>
                <a:cs typeface="Aharoni" pitchFamily="2" charset="-79"/>
              </a:rPr>
              <a:t>dunia</a:t>
            </a:r>
            <a:r>
              <a:rPr lang="en-US" dirty="0" smtClean="0">
                <a:latin typeface="Aharoni" pitchFamily="2" charset="-79"/>
                <a:cs typeface="Aharoni" pitchFamily="2" charset="-79"/>
              </a:rPr>
              <a:t> </a:t>
            </a:r>
            <a:r>
              <a:rPr lang="en-US" dirty="0" err="1" smtClean="0">
                <a:latin typeface="Aharoni" pitchFamily="2" charset="-79"/>
                <a:cs typeface="Aharoni" pitchFamily="2" charset="-79"/>
              </a:rPr>
              <a:t>terutama</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keluarga</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di</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daerah</a:t>
            </a:r>
            <a:r>
              <a:rPr lang="en-US" dirty="0" smtClean="0">
                <a:latin typeface="Aharoni" pitchFamily="2" charset="-79"/>
                <a:cs typeface="Aharoni" pitchFamily="2" charset="-79"/>
              </a:rPr>
              <a:t> </a:t>
            </a:r>
            <a:r>
              <a:rPr lang="en-US" dirty="0" err="1" smtClean="0">
                <a:latin typeface="Aharoni" pitchFamily="2" charset="-79"/>
                <a:cs typeface="Aharoni" pitchFamily="2" charset="-79"/>
              </a:rPr>
              <a:t>pantai</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pegunungan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atau</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keluarga</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tinggal</a:t>
            </a:r>
            <a:r>
              <a:rPr lang="en-US" dirty="0" smtClean="0">
                <a:latin typeface="Aharoni" pitchFamily="2" charset="-79"/>
                <a:cs typeface="Aharoni" pitchFamily="2" charset="-79"/>
              </a:rPr>
              <a:t> </a:t>
            </a:r>
            <a:r>
              <a:rPr lang="en-US" dirty="0" err="1" smtClean="0">
                <a:latin typeface="Aharoni" pitchFamily="2" charset="-79"/>
                <a:cs typeface="Aharoni" pitchFamily="2" charset="-79"/>
              </a:rPr>
              <a:t>di</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pengungsian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mereka</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memiliki</a:t>
            </a:r>
            <a:r>
              <a:rPr lang="en-US" dirty="0" smtClean="0">
                <a:latin typeface="Aharoni" pitchFamily="2" charset="-79"/>
                <a:cs typeface="Aharoni" pitchFamily="2" charset="-79"/>
              </a:rPr>
              <a:t> </a:t>
            </a:r>
            <a:r>
              <a:rPr lang="en-US" dirty="0" err="1" smtClean="0">
                <a:latin typeface="Aharoni" pitchFamily="2" charset="-79"/>
                <a:cs typeface="Aharoni" pitchFamily="2" charset="-79"/>
              </a:rPr>
              <a:t>konteks</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berbeda</a:t>
            </a:r>
            <a:r>
              <a:rPr lang="en-US" dirty="0" smtClean="0">
                <a:latin typeface="Aharoni" pitchFamily="2" charset="-79"/>
                <a:cs typeface="Aharoni" pitchFamily="2" charset="-79"/>
              </a:rPr>
              <a:t> </a:t>
            </a:r>
            <a:r>
              <a:rPr lang="en-US" dirty="0" err="1" smtClean="0">
                <a:latin typeface="Aharoni" pitchFamily="2" charset="-79"/>
                <a:cs typeface="Aharoni" pitchFamily="2" charset="-79"/>
              </a:rPr>
              <a:t>termasuk</a:t>
            </a:r>
            <a:r>
              <a:rPr lang="en-US" dirty="0" smtClean="0">
                <a:latin typeface="Aharoni" pitchFamily="2" charset="-79"/>
                <a:cs typeface="Aharoni" pitchFamily="2" charset="-79"/>
              </a:rPr>
              <a:t> </a:t>
            </a:r>
            <a:r>
              <a:rPr lang="en-US" dirty="0" err="1" smtClean="0">
                <a:latin typeface="Aharoni" pitchFamily="2" charset="-79"/>
                <a:cs typeface="Aharoni" pitchFamily="2" charset="-79"/>
              </a:rPr>
              <a:t>sistem</a:t>
            </a:r>
            <a:r>
              <a:rPr lang="en-US" dirty="0" smtClean="0">
                <a:latin typeface="Aharoni" pitchFamily="2" charset="-79"/>
                <a:cs typeface="Aharoni" pitchFamily="2" charset="-79"/>
              </a:rPr>
              <a:t> </a:t>
            </a:r>
            <a:r>
              <a:rPr lang="en-US" dirty="0" err="1" smtClean="0">
                <a:latin typeface="Aharoni" pitchFamily="2" charset="-79"/>
                <a:cs typeface="Aharoni" pitchFamily="2" charset="-79"/>
              </a:rPr>
              <a:t>nilai</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di</a:t>
            </a:r>
            <a:r>
              <a:rPr lang="en-US" dirty="0" smtClean="0">
                <a:latin typeface="Aharoni" pitchFamily="2" charset="-79"/>
                <a:cs typeface="Aharoni" pitchFamily="2" charset="-79"/>
              </a:rPr>
              <a:t> </a:t>
            </a:r>
            <a:r>
              <a:rPr lang="en-US" dirty="0" err="1" smtClean="0">
                <a:latin typeface="Aharoni" pitchFamily="2" charset="-79"/>
                <a:cs typeface="Aharoni" pitchFamily="2" charset="-79"/>
              </a:rPr>
              <a:t>praktekan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baik</a:t>
            </a:r>
            <a:r>
              <a:rPr lang="en-US" dirty="0" smtClean="0">
                <a:latin typeface="Aharoni" pitchFamily="2" charset="-79"/>
                <a:cs typeface="Aharoni" pitchFamily="2" charset="-79"/>
              </a:rPr>
              <a:t> </a:t>
            </a:r>
            <a:r>
              <a:rPr lang="en-US" dirty="0" err="1" smtClean="0">
                <a:latin typeface="Aharoni" pitchFamily="2" charset="-79"/>
                <a:cs typeface="Aharoni" pitchFamily="2" charset="-79"/>
              </a:rPr>
              <a:t>didalam</a:t>
            </a:r>
            <a:r>
              <a:rPr lang="en-US" dirty="0" smtClean="0">
                <a:latin typeface="Aharoni" pitchFamily="2" charset="-79"/>
                <a:cs typeface="Aharoni" pitchFamily="2" charset="-79"/>
              </a:rPr>
              <a:t> </a:t>
            </a:r>
            <a:r>
              <a:rPr lang="en-US" dirty="0" err="1" smtClean="0">
                <a:latin typeface="Aharoni" pitchFamily="2" charset="-79"/>
                <a:cs typeface="Aharoni" pitchFamily="2" charset="-79"/>
              </a:rPr>
              <a:t>atau</a:t>
            </a:r>
            <a:r>
              <a:rPr lang="en-US" dirty="0" smtClean="0">
                <a:latin typeface="Aharoni" pitchFamily="2" charset="-79"/>
                <a:cs typeface="Aharoni" pitchFamily="2" charset="-79"/>
              </a:rPr>
              <a:t> </a:t>
            </a:r>
            <a:r>
              <a:rPr lang="en-US" dirty="0" err="1" smtClean="0">
                <a:latin typeface="Aharoni" pitchFamily="2" charset="-79"/>
                <a:cs typeface="Aharoni" pitchFamily="2" charset="-79"/>
              </a:rPr>
              <a:t>diluar</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negara</a:t>
            </a:r>
            <a:r>
              <a:rPr lang="en-US" dirty="0" smtClean="0">
                <a:latin typeface="Aharoni" pitchFamily="2" charset="-79"/>
                <a:cs typeface="Aharoni" pitchFamily="2" charset="-79"/>
              </a:rPr>
              <a:t> </a:t>
            </a:r>
            <a:r>
              <a:rPr lang="en-US" dirty="0" err="1" smtClean="0">
                <a:latin typeface="Aharoni" pitchFamily="2" charset="-79"/>
                <a:cs typeface="Aharoni" pitchFamily="2" charset="-79"/>
              </a:rPr>
              <a:t>atau</a:t>
            </a:r>
            <a:r>
              <a:rPr lang="en-US" dirty="0" smtClean="0">
                <a:latin typeface="Aharoni" pitchFamily="2" charset="-79"/>
                <a:cs typeface="Aharoni" pitchFamily="2" charset="-79"/>
              </a:rPr>
              <a:t> </a:t>
            </a:r>
            <a:r>
              <a:rPr lang="en-US" dirty="0" err="1" smtClean="0">
                <a:latin typeface="Aharoni" pitchFamily="2" charset="-79"/>
                <a:cs typeface="Aharoni" pitchFamily="2" charset="-79"/>
              </a:rPr>
              <a:t>wilayah</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mereka</a:t>
            </a:r>
            <a:endParaRPr lang="id-ID" dirty="0">
              <a:latin typeface="Aharoni" pitchFamily="2" charset="-79"/>
              <a:cs typeface="Aharoni" pitchFamily="2" charset="-79"/>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en-US" dirty="0" err="1" smtClean="0">
                <a:latin typeface="Aharoni" pitchFamily="2" charset="-79"/>
                <a:cs typeface="Aharoni" pitchFamily="2" charset="-79"/>
              </a:rPr>
              <a:t>Perpindahan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populasi</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berbeda-beda</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diseluruh</a:t>
            </a:r>
            <a:r>
              <a:rPr lang="en-US" dirty="0" smtClean="0">
                <a:latin typeface="Aharoni" pitchFamily="2" charset="-79"/>
                <a:cs typeface="Aharoni" pitchFamily="2" charset="-79"/>
              </a:rPr>
              <a:t> </a:t>
            </a:r>
            <a:r>
              <a:rPr lang="en-US" dirty="0" err="1" smtClean="0">
                <a:latin typeface="Aharoni" pitchFamily="2" charset="-79"/>
                <a:cs typeface="Aharoni" pitchFamily="2" charset="-79"/>
              </a:rPr>
              <a:t>dunia</a:t>
            </a:r>
            <a:r>
              <a:rPr lang="en-US" dirty="0" smtClean="0">
                <a:latin typeface="Aharoni" pitchFamily="2" charset="-79"/>
                <a:cs typeface="Aharoni" pitchFamily="2" charset="-79"/>
              </a:rPr>
              <a:t> </a:t>
            </a:r>
            <a:r>
              <a:rPr lang="en-US" dirty="0" err="1" smtClean="0">
                <a:latin typeface="Aharoni" pitchFamily="2" charset="-79"/>
                <a:cs typeface="Aharoni" pitchFamily="2" charset="-79"/>
              </a:rPr>
              <a:t>terus</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meningkat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ditandai</a:t>
            </a:r>
            <a:r>
              <a:rPr lang="en-US" dirty="0" smtClean="0">
                <a:latin typeface="Aharoni" pitchFamily="2" charset="-79"/>
                <a:cs typeface="Aharoni" pitchFamily="2" charset="-79"/>
              </a:rPr>
              <a:t> </a:t>
            </a:r>
            <a:r>
              <a:rPr lang="en-US" dirty="0" err="1" smtClean="0">
                <a:latin typeface="Aharoni" pitchFamily="2" charset="-79"/>
                <a:cs typeface="Aharoni" pitchFamily="2" charset="-79"/>
              </a:rPr>
              <a:t>dengan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berpindahnya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penduduk</a:t>
            </a:r>
            <a:r>
              <a:rPr lang="en-US" dirty="0" smtClean="0">
                <a:latin typeface="Aharoni" pitchFamily="2" charset="-79"/>
                <a:cs typeface="Aharoni" pitchFamily="2" charset="-79"/>
              </a:rPr>
              <a:t> </a:t>
            </a:r>
            <a:r>
              <a:rPr lang="en-US" dirty="0" err="1" smtClean="0">
                <a:latin typeface="Aharoni" pitchFamily="2" charset="-79"/>
                <a:cs typeface="Aharoni" pitchFamily="2" charset="-79"/>
              </a:rPr>
              <a:t>Hispanik</a:t>
            </a:r>
            <a:r>
              <a:rPr lang="en-US" dirty="0" smtClean="0">
                <a:latin typeface="Aharoni" pitchFamily="2" charset="-79"/>
                <a:cs typeface="Aharoni" pitchFamily="2" charset="-79"/>
              </a:rPr>
              <a:t> </a:t>
            </a:r>
            <a:r>
              <a:rPr lang="en-US" dirty="0" err="1" smtClean="0">
                <a:latin typeface="Aharoni" pitchFamily="2" charset="-79"/>
                <a:cs typeface="Aharoni" pitchFamily="2" charset="-79"/>
              </a:rPr>
              <a:t>pindah</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a:t>
            </a:r>
            <a:r>
              <a:rPr lang="en-US" dirty="0" smtClean="0">
                <a:latin typeface="Aharoni" pitchFamily="2" charset="-79"/>
                <a:cs typeface="Aharoni" pitchFamily="2" charset="-79"/>
              </a:rPr>
              <a:t> AS </a:t>
            </a:r>
            <a:r>
              <a:rPr lang="en-US" dirty="0" err="1" smtClean="0">
                <a:latin typeface="Aharoni" pitchFamily="2" charset="-79"/>
                <a:cs typeface="Aharoni" pitchFamily="2" charset="-79"/>
              </a:rPr>
              <a:t>serta</a:t>
            </a:r>
            <a:r>
              <a:rPr lang="en-US" dirty="0" smtClean="0">
                <a:latin typeface="Aharoni" pitchFamily="2" charset="-79"/>
                <a:cs typeface="Aharoni" pitchFamily="2" charset="-79"/>
              </a:rPr>
              <a:t> </a:t>
            </a:r>
            <a:r>
              <a:rPr lang="en-US" dirty="0" err="1" smtClean="0">
                <a:latin typeface="Aharoni" pitchFamily="2" charset="-79"/>
                <a:cs typeface="Aharoni" pitchFamily="2" charset="-79"/>
              </a:rPr>
              <a:t>dengan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kompetensi</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mencakup</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memahami</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menghormati</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perbedaan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antar</a:t>
            </a:r>
            <a:r>
              <a:rPr lang="en-US" dirty="0" smtClean="0">
                <a:latin typeface="Aharoni" pitchFamily="2" charset="-79"/>
                <a:cs typeface="Aharoni" pitchFamily="2" charset="-79"/>
              </a:rPr>
              <a:t> </a:t>
            </a:r>
            <a:r>
              <a:rPr lang="en-US" dirty="0" err="1" smtClean="0">
                <a:latin typeface="Aharoni" pitchFamily="2" charset="-79"/>
                <a:cs typeface="Aharoni" pitchFamily="2" charset="-79"/>
              </a:rPr>
              <a:t>klien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keluarga</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Mengenai</a:t>
            </a:r>
            <a:r>
              <a:rPr lang="en-US" dirty="0" smtClean="0">
                <a:latin typeface="Aharoni" pitchFamily="2" charset="-79"/>
                <a:cs typeface="Aharoni" pitchFamily="2" charset="-79"/>
              </a:rPr>
              <a:t> </a:t>
            </a:r>
            <a:r>
              <a:rPr lang="en-US" dirty="0" err="1" smtClean="0">
                <a:latin typeface="Aharoni" pitchFamily="2" charset="-79"/>
                <a:cs typeface="Aharoni" pitchFamily="2" charset="-79"/>
              </a:rPr>
              <a:t>sistem</a:t>
            </a:r>
            <a:r>
              <a:rPr lang="en-US" dirty="0" smtClean="0">
                <a:latin typeface="Aharoni" pitchFamily="2" charset="-79"/>
                <a:cs typeface="Aharoni" pitchFamily="2" charset="-79"/>
              </a:rPr>
              <a:t> </a:t>
            </a:r>
            <a:r>
              <a:rPr lang="en-US" dirty="0" err="1" smtClean="0">
                <a:latin typeface="Aharoni" pitchFamily="2" charset="-79"/>
                <a:cs typeface="Aharoni" pitchFamily="2" charset="-79"/>
              </a:rPr>
              <a:t>nilai</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dianut</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harapan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serta</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pengalaman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menerima</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pelayanan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kesehatan</a:t>
            </a:r>
            <a:r>
              <a:rPr lang="en-US" dirty="0" smtClean="0">
                <a:latin typeface="Aharoni" pitchFamily="2" charset="-79"/>
                <a:cs typeface="Aharoni" pitchFamily="2" charset="-79"/>
              </a:rPr>
              <a:t>.</a:t>
            </a:r>
          </a:p>
          <a:p>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fontScale="85000" lnSpcReduction="20000"/>
          </a:bodyPr>
          <a:lstStyle/>
          <a:p>
            <a:r>
              <a:rPr lang="en-US" dirty="0" err="1" smtClean="0">
                <a:latin typeface="Aharoni" pitchFamily="2" charset="-79"/>
                <a:cs typeface="Aharoni" pitchFamily="2" charset="-79"/>
              </a:rPr>
              <a:t>Peningkatan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lintas</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atau</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peka</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keperawatan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dalam</a:t>
            </a:r>
            <a:r>
              <a:rPr lang="en-US" dirty="0" smtClean="0">
                <a:latin typeface="Aharoni" pitchFamily="2" charset="-79"/>
                <a:cs typeface="Aharoni" pitchFamily="2" charset="-79"/>
              </a:rPr>
              <a:t> </a:t>
            </a:r>
            <a:r>
              <a:rPr lang="en-US" dirty="0" err="1" smtClean="0">
                <a:latin typeface="Aharoni" pitchFamily="2" charset="-79"/>
                <a:cs typeface="Aharoni" pitchFamily="2" charset="-79"/>
              </a:rPr>
              <a:t>hal</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penggunaan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dunia</a:t>
            </a:r>
            <a:r>
              <a:rPr lang="en-US" dirty="0" smtClean="0">
                <a:latin typeface="Aharoni" pitchFamily="2" charset="-79"/>
                <a:cs typeface="Aharoni" pitchFamily="2" charset="-79"/>
              </a:rPr>
              <a:t> </a:t>
            </a:r>
            <a:r>
              <a:rPr lang="en-US" dirty="0" err="1" smtClean="0">
                <a:latin typeface="Aharoni" pitchFamily="2" charset="-79"/>
                <a:cs typeface="Aharoni" pitchFamily="2" charset="-79"/>
              </a:rPr>
              <a:t>maya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diantaranya</a:t>
            </a:r>
            <a:r>
              <a:rPr lang="en-US" dirty="0" smtClean="0">
                <a:latin typeface="Aharoni" pitchFamily="2" charset="-79"/>
                <a:cs typeface="Aharoni" pitchFamily="2" charset="-79"/>
              </a:rPr>
              <a:t> : </a:t>
            </a:r>
            <a:r>
              <a:rPr lang="en-US" dirty="0" err="1" smtClean="0">
                <a:latin typeface="Aharoni" pitchFamily="2" charset="-79"/>
                <a:cs typeface="Aharoni" pitchFamily="2" charset="-79"/>
              </a:rPr>
              <a:t>penggunaan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teknologi</a:t>
            </a:r>
            <a:r>
              <a:rPr lang="en-US" dirty="0" smtClean="0">
                <a:latin typeface="Aharoni" pitchFamily="2" charset="-79"/>
                <a:cs typeface="Aharoni" pitchFamily="2" charset="-79"/>
              </a:rPr>
              <a:t> modern yang </a:t>
            </a:r>
            <a:r>
              <a:rPr lang="en-US" dirty="0" err="1" smtClean="0">
                <a:latin typeface="Aharoni" pitchFamily="2" charset="-79"/>
                <a:cs typeface="Aharoni" pitchFamily="2" charset="-79"/>
              </a:rPr>
              <a:t>tinggi</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teknologi</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kesehatan,sehingga</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membawa</a:t>
            </a:r>
            <a:r>
              <a:rPr lang="en-US" dirty="0" smtClean="0">
                <a:latin typeface="Aharoni" pitchFamily="2" charset="-79"/>
                <a:cs typeface="Aharoni" pitchFamily="2" charset="-79"/>
              </a:rPr>
              <a:t> </a:t>
            </a:r>
            <a:r>
              <a:rPr lang="en-US" dirty="0" err="1" smtClean="0">
                <a:latin typeface="Aharoni" pitchFamily="2" charset="-79"/>
                <a:cs typeface="Aharoni" pitchFamily="2" charset="-79"/>
              </a:rPr>
              <a:t>komunikasi</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menjadi</a:t>
            </a:r>
            <a:r>
              <a:rPr lang="en-US" dirty="0" smtClean="0">
                <a:latin typeface="Aharoni" pitchFamily="2" charset="-79"/>
                <a:cs typeface="Aharoni" pitchFamily="2" charset="-79"/>
              </a:rPr>
              <a:t> </a:t>
            </a:r>
            <a:r>
              <a:rPr lang="en-US" dirty="0" err="1" smtClean="0">
                <a:latin typeface="Aharoni" pitchFamily="2" charset="-79"/>
                <a:cs typeface="Aharoni" pitchFamily="2" charset="-79"/>
              </a:rPr>
              <a:t>dekat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dengan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masyarakat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dari</a:t>
            </a:r>
            <a:r>
              <a:rPr lang="en-US" dirty="0" smtClean="0">
                <a:latin typeface="Aharoni" pitchFamily="2" charset="-79"/>
                <a:cs typeface="Aharoni" pitchFamily="2" charset="-79"/>
              </a:rPr>
              <a:t> </a:t>
            </a:r>
            <a:r>
              <a:rPr lang="en-US" dirty="0" err="1" smtClean="0">
                <a:latin typeface="Aharoni" pitchFamily="2" charset="-79"/>
                <a:cs typeface="Aharoni" pitchFamily="2" charset="-79"/>
              </a:rPr>
              <a:t>berbagai</a:t>
            </a:r>
            <a:r>
              <a:rPr lang="en-US" dirty="0" smtClean="0">
                <a:latin typeface="Aharoni" pitchFamily="2" charset="-79"/>
                <a:cs typeface="Aharoni" pitchFamily="2" charset="-79"/>
              </a:rPr>
              <a:t> </a:t>
            </a:r>
            <a:r>
              <a:rPr lang="en-US" dirty="0" err="1" smtClean="0">
                <a:latin typeface="Aharoni" pitchFamily="2" charset="-79"/>
                <a:cs typeface="Aharoni" pitchFamily="2" charset="-79"/>
              </a:rPr>
              <a:t>macam</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a:t>
            </a:r>
            <a:r>
              <a:rPr lang="en-US" dirty="0" smtClean="0">
                <a:latin typeface="Aharoni" pitchFamily="2" charset="-79"/>
                <a:cs typeface="Aharoni" pitchFamily="2" charset="-79"/>
              </a:rPr>
              <a:t>.</a:t>
            </a:r>
          </a:p>
          <a:p>
            <a:r>
              <a:rPr lang="en-US" dirty="0" err="1" smtClean="0">
                <a:latin typeface="Aharoni" pitchFamily="2" charset="-79"/>
                <a:cs typeface="Aharoni" pitchFamily="2" charset="-79"/>
              </a:rPr>
              <a:t>Peningkatan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keperawatan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dalam</a:t>
            </a:r>
            <a:r>
              <a:rPr lang="en-US" dirty="0" smtClean="0">
                <a:latin typeface="Aharoni" pitchFamily="2" charset="-79"/>
                <a:cs typeface="Aharoni" pitchFamily="2" charset="-79"/>
              </a:rPr>
              <a:t> </a:t>
            </a:r>
            <a:r>
              <a:rPr lang="en-US" dirty="0" err="1" smtClean="0">
                <a:latin typeface="Aharoni" pitchFamily="2" charset="-79"/>
                <a:cs typeface="Aharoni" pitchFamily="2" charset="-79"/>
              </a:rPr>
              <a:t>hal</a:t>
            </a:r>
            <a:r>
              <a:rPr lang="en-US" dirty="0" smtClean="0">
                <a:latin typeface="Aharoni" pitchFamily="2" charset="-79"/>
                <a:cs typeface="Aharoni" pitchFamily="2" charset="-79"/>
              </a:rPr>
              <a:t> </a:t>
            </a:r>
            <a:r>
              <a:rPr lang="en-US" dirty="0" err="1" smtClean="0">
                <a:latin typeface="Aharoni" pitchFamily="2" charset="-79"/>
                <a:cs typeface="Aharoni" pitchFamily="2" charset="-79"/>
              </a:rPr>
              <a:t>masalah-masalah</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ada</a:t>
            </a:r>
            <a:r>
              <a:rPr lang="en-US" dirty="0" smtClean="0">
                <a:latin typeface="Aharoni" pitchFamily="2" charset="-79"/>
                <a:cs typeface="Aharoni" pitchFamily="2" charset="-79"/>
              </a:rPr>
              <a:t> </a:t>
            </a:r>
            <a:r>
              <a:rPr lang="en-US" dirty="0" err="1" smtClean="0">
                <a:latin typeface="Aharoni" pitchFamily="2" charset="-79"/>
                <a:cs typeface="Aharoni" pitchFamily="2" charset="-79"/>
              </a:rPr>
              <a:t>didalam</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budaya,diantaranya</a:t>
            </a:r>
            <a:r>
              <a:rPr lang="en-US" dirty="0" smtClean="0">
                <a:latin typeface="Aharoni" pitchFamily="2" charset="-79"/>
                <a:cs typeface="Aharoni" pitchFamily="2" charset="-79"/>
              </a:rPr>
              <a:t> : </a:t>
            </a:r>
            <a:r>
              <a:rPr lang="en-US" dirty="0" err="1" smtClean="0">
                <a:latin typeface="Aharoni" pitchFamily="2" charset="-79"/>
                <a:cs typeface="Aharoni" pitchFamily="2" charset="-79"/>
              </a:rPr>
              <a:t>terjadinya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perang</a:t>
            </a:r>
            <a:r>
              <a:rPr lang="en-US" dirty="0" smtClean="0">
                <a:latin typeface="Aharoni" pitchFamily="2" charset="-79"/>
                <a:cs typeface="Aharoni" pitchFamily="2" charset="-79"/>
              </a:rPr>
              <a:t>, </a:t>
            </a:r>
            <a:r>
              <a:rPr lang="en-US" dirty="0" err="1" smtClean="0">
                <a:latin typeface="Aharoni" pitchFamily="2" charset="-79"/>
                <a:cs typeface="Aharoni" pitchFamily="2" charset="-79"/>
              </a:rPr>
              <a:t>adanya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tindakan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kekerasan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dalam</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bangsa</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faktor</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memengaruhi</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kesehatan</a:t>
            </a:r>
            <a:r>
              <a:rPr lang="en-US" dirty="0" smtClean="0">
                <a:latin typeface="Aharoni" pitchFamily="2" charset="-79"/>
                <a:cs typeface="Aharoni" pitchFamily="2" charset="-79"/>
              </a:rPr>
              <a:t>.</a:t>
            </a:r>
          </a:p>
          <a:p>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fontScale="85000" lnSpcReduction="20000"/>
          </a:bodyPr>
          <a:lstStyle/>
          <a:p>
            <a:r>
              <a:rPr lang="en-US" dirty="0" err="1" smtClean="0">
                <a:latin typeface="Aharoni" pitchFamily="2" charset="-79"/>
                <a:cs typeface="Aharoni" pitchFamily="2" charset="-79"/>
              </a:rPr>
              <a:t>Sejak</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perang</a:t>
            </a:r>
            <a:r>
              <a:rPr lang="en-US" dirty="0" smtClean="0">
                <a:latin typeface="Aharoni" pitchFamily="2" charset="-79"/>
                <a:cs typeface="Aharoni" pitchFamily="2" charset="-79"/>
              </a:rPr>
              <a:t> </a:t>
            </a:r>
            <a:r>
              <a:rPr lang="en-US" dirty="0" err="1" smtClean="0">
                <a:latin typeface="Aharoni" pitchFamily="2" charset="-79"/>
                <a:cs typeface="Aharoni" pitchFamily="2" charset="-79"/>
              </a:rPr>
              <a:t>dunia</a:t>
            </a:r>
            <a:r>
              <a:rPr lang="en-US" dirty="0" smtClean="0">
                <a:latin typeface="Aharoni" pitchFamily="2" charset="-79"/>
                <a:cs typeface="Aharoni" pitchFamily="2" charset="-79"/>
              </a:rPr>
              <a:t> </a:t>
            </a:r>
            <a:r>
              <a:rPr lang="en-US" dirty="0" err="1" smtClean="0">
                <a:latin typeface="Aharoni" pitchFamily="2" charset="-79"/>
                <a:cs typeface="Aharoni" pitchFamily="2" charset="-79"/>
              </a:rPr>
              <a:t>II,adanya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peningkatan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keperawatan</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ditandai</a:t>
            </a:r>
            <a:r>
              <a:rPr lang="en-US" dirty="0" smtClean="0">
                <a:latin typeface="Aharoni" pitchFamily="2" charset="-79"/>
                <a:cs typeface="Aharoni" pitchFamily="2" charset="-79"/>
              </a:rPr>
              <a:t> </a:t>
            </a:r>
            <a:r>
              <a:rPr lang="en-US" dirty="0" err="1" smtClean="0">
                <a:latin typeface="Aharoni" pitchFamily="2" charset="-79"/>
                <a:cs typeface="Aharoni" pitchFamily="2" charset="-79"/>
              </a:rPr>
              <a:t>oleh</a:t>
            </a:r>
            <a:r>
              <a:rPr lang="en-US" dirty="0" smtClean="0">
                <a:latin typeface="Aharoni" pitchFamily="2" charset="-79"/>
                <a:cs typeface="Aharoni" pitchFamily="2" charset="-79"/>
              </a:rPr>
              <a:t> </a:t>
            </a:r>
            <a:r>
              <a:rPr lang="en-US" dirty="0" err="1" smtClean="0">
                <a:latin typeface="Aharoni" pitchFamily="2" charset="-79"/>
                <a:cs typeface="Aharoni" pitchFamily="2" charset="-79"/>
              </a:rPr>
              <a:t>adanya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perawat,dokter</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penyedia</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pelayanan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kesehatan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lainnya</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bekerja</a:t>
            </a:r>
            <a:r>
              <a:rPr lang="en-US" dirty="0" smtClean="0">
                <a:latin typeface="Aharoni" pitchFamily="2" charset="-79"/>
                <a:cs typeface="Aharoni" pitchFamily="2" charset="-79"/>
              </a:rPr>
              <a:t> </a:t>
            </a:r>
            <a:r>
              <a:rPr lang="en-US" dirty="0" err="1" smtClean="0">
                <a:latin typeface="Aharoni" pitchFamily="2" charset="-79"/>
                <a:cs typeface="Aharoni" pitchFamily="2" charset="-79"/>
              </a:rPr>
              <a:t>diberbagai</a:t>
            </a:r>
            <a:r>
              <a:rPr lang="en-US" dirty="0" smtClean="0">
                <a:latin typeface="Aharoni" pitchFamily="2" charset="-79"/>
                <a:cs typeface="Aharoni" pitchFamily="2" charset="-79"/>
              </a:rPr>
              <a:t> </a:t>
            </a:r>
            <a:r>
              <a:rPr lang="en-US" dirty="0" err="1" smtClean="0">
                <a:latin typeface="Aharoni" pitchFamily="2" charset="-79"/>
                <a:cs typeface="Aharoni" pitchFamily="2" charset="-79"/>
              </a:rPr>
              <a:t>tempat</a:t>
            </a:r>
            <a:r>
              <a:rPr lang="en-US" dirty="0" smtClean="0">
                <a:latin typeface="Aharoni" pitchFamily="2" charset="-79"/>
                <a:cs typeface="Aharoni" pitchFamily="2" charset="-79"/>
              </a:rPr>
              <a:t>.</a:t>
            </a:r>
          </a:p>
          <a:p>
            <a:r>
              <a:rPr lang="en-US" dirty="0" err="1" smtClean="0">
                <a:latin typeface="Aharoni" pitchFamily="2" charset="-79"/>
                <a:cs typeface="Aharoni" pitchFamily="2" charset="-79"/>
              </a:rPr>
              <a:t>Peningkatan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disesuaikan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dengan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pembelaan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hukum</a:t>
            </a:r>
            <a:r>
              <a:rPr lang="en-US" dirty="0" smtClean="0">
                <a:latin typeface="Aharoni" pitchFamily="2" charset="-79"/>
                <a:cs typeface="Aharoni" pitchFamily="2" charset="-79"/>
              </a:rPr>
              <a:t> </a:t>
            </a:r>
            <a:r>
              <a:rPr lang="en-US" dirty="0" err="1" smtClean="0">
                <a:latin typeface="Aharoni" pitchFamily="2" charset="-79"/>
                <a:cs typeface="Aharoni" pitchFamily="2" charset="-79"/>
              </a:rPr>
              <a:t>akibat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maslah</a:t>
            </a:r>
            <a:r>
              <a:rPr lang="en-US" dirty="0" smtClean="0">
                <a:latin typeface="Aharoni" pitchFamily="2" charset="-79"/>
                <a:cs typeface="Aharoni" pitchFamily="2" charset="-79"/>
              </a:rPr>
              <a:t> </a:t>
            </a:r>
            <a:r>
              <a:rPr lang="en-US" dirty="0" err="1" smtClean="0">
                <a:latin typeface="Aharoni" pitchFamily="2" charset="-79"/>
                <a:cs typeface="Aharoni" pitchFamily="2" charset="-79"/>
              </a:rPr>
              <a:t>lintas</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serius</a:t>
            </a:r>
            <a:r>
              <a:rPr lang="en-US" dirty="0" smtClean="0">
                <a:latin typeface="Aharoni" pitchFamily="2" charset="-79"/>
                <a:cs typeface="Aharoni" pitchFamily="2" charset="-79"/>
              </a:rPr>
              <a:t>. Dan </a:t>
            </a:r>
            <a:r>
              <a:rPr lang="en-US" dirty="0" err="1" smtClean="0">
                <a:latin typeface="Aharoni" pitchFamily="2" charset="-79"/>
                <a:cs typeface="Aharoni" pitchFamily="2" charset="-79"/>
              </a:rPr>
              <a:t>dalam</a:t>
            </a:r>
            <a:r>
              <a:rPr lang="en-US" dirty="0" smtClean="0">
                <a:latin typeface="Aharoni" pitchFamily="2" charset="-79"/>
                <a:cs typeface="Aharoni" pitchFamily="2" charset="-79"/>
              </a:rPr>
              <a:t> </a:t>
            </a:r>
            <a:r>
              <a:rPr lang="en-US" dirty="0" err="1" smtClean="0">
                <a:latin typeface="Aharoni" pitchFamily="2" charset="-79"/>
                <a:cs typeface="Aharoni" pitchFamily="2" charset="-79"/>
              </a:rPr>
              <a:t>masalah</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pelayanan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kesehatan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menunujukan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kebodohan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pengenaan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penyedia</a:t>
            </a:r>
            <a:r>
              <a:rPr lang="en-US" dirty="0" smtClean="0">
                <a:latin typeface="Aharoni" pitchFamily="2" charset="-79"/>
                <a:cs typeface="Aharoni" pitchFamily="2" charset="-79"/>
              </a:rPr>
              <a:t> </a:t>
            </a:r>
            <a:r>
              <a:rPr lang="en-US" dirty="0" err="1" smtClean="0">
                <a:latin typeface="Aharoni" pitchFamily="2" charset="-79"/>
                <a:cs typeface="Aharoni" pitchFamily="2" charset="-79"/>
              </a:rPr>
              <a:t>layanan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kesehatan</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tidak</a:t>
            </a:r>
            <a:r>
              <a:rPr lang="en-US" dirty="0" smtClean="0">
                <a:latin typeface="Aharoni" pitchFamily="2" charset="-79"/>
                <a:cs typeface="Aharoni" pitchFamily="2" charset="-79"/>
              </a:rPr>
              <a:t> </a:t>
            </a:r>
            <a:r>
              <a:rPr lang="en-US" dirty="0" err="1" smtClean="0">
                <a:latin typeface="Aharoni" pitchFamily="2" charset="-79"/>
                <a:cs typeface="Aharoni" pitchFamily="2" charset="-79"/>
              </a:rPr>
              <a:t>siap</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dalam</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memberikan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praktek</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kesehatan</a:t>
            </a:r>
            <a:endParaRPr lang="en-US" dirty="0" smtClean="0">
              <a:latin typeface="Aharoni" pitchFamily="2" charset="-79"/>
              <a:cs typeface="Aharoni" pitchFamily="2" charset="-79"/>
            </a:endParaRPr>
          </a:p>
          <a:p>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en-US" dirty="0" err="1" smtClean="0">
                <a:latin typeface="Aharoni" pitchFamily="2" charset="-79"/>
                <a:cs typeface="Aharoni" pitchFamily="2" charset="-79"/>
              </a:rPr>
              <a:t>Peningkatan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derajat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perempuan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laki-laki</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serta</a:t>
            </a:r>
            <a:r>
              <a:rPr lang="en-US" dirty="0" smtClean="0">
                <a:latin typeface="Aharoni" pitchFamily="2" charset="-79"/>
                <a:cs typeface="Aharoni" pitchFamily="2" charset="-79"/>
              </a:rPr>
              <a:t> </a:t>
            </a:r>
            <a:r>
              <a:rPr lang="en-US" dirty="0" err="1" smtClean="0">
                <a:latin typeface="Aharoni" pitchFamily="2" charset="-79"/>
                <a:cs typeface="Aharoni" pitchFamily="2" charset="-79"/>
              </a:rPr>
              <a:t>hak</a:t>
            </a:r>
            <a:r>
              <a:rPr lang="en-US" dirty="0" smtClean="0">
                <a:latin typeface="Aharoni" pitchFamily="2" charset="-79"/>
                <a:cs typeface="Aharoni" pitchFamily="2" charset="-79"/>
              </a:rPr>
              <a:t> </a:t>
            </a:r>
            <a:r>
              <a:rPr lang="en-US" dirty="0" err="1" smtClean="0">
                <a:latin typeface="Aharoni" pitchFamily="2" charset="-79"/>
                <a:cs typeface="Aharoni" pitchFamily="2" charset="-79"/>
              </a:rPr>
              <a:t>asasi</a:t>
            </a:r>
            <a:r>
              <a:rPr lang="en-US" dirty="0" smtClean="0">
                <a:latin typeface="Aharoni" pitchFamily="2" charset="-79"/>
                <a:cs typeface="Aharoni" pitchFamily="2" charset="-79"/>
              </a:rPr>
              <a:t> </a:t>
            </a:r>
            <a:r>
              <a:rPr lang="en-US" dirty="0" err="1" smtClean="0">
                <a:latin typeface="Aharoni" pitchFamily="2" charset="-79"/>
                <a:cs typeface="Aharoni" pitchFamily="2" charset="-79"/>
              </a:rPr>
              <a:t>manusia</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dalam</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kebudayaan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untuk</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memenuhi</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kebutuhan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pelayanan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kesehatan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mampu</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memahami</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kebutuhan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perawatan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serta</a:t>
            </a:r>
            <a:r>
              <a:rPr lang="en-US" dirty="0" smtClean="0">
                <a:latin typeface="Aharoni" pitchFamily="2" charset="-79"/>
                <a:cs typeface="Aharoni" pitchFamily="2" charset="-79"/>
              </a:rPr>
              <a:t> model </a:t>
            </a:r>
            <a:r>
              <a:rPr lang="en-US" dirty="0" err="1" smtClean="0">
                <a:latin typeface="Aharoni" pitchFamily="2" charset="-79"/>
                <a:cs typeface="Aharoni" pitchFamily="2" charset="-79"/>
              </a:rPr>
              <a:t>pengobatan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dilingkungannya</a:t>
            </a:r>
            <a:r>
              <a:rPr lang="en-US" dirty="0" smtClean="0">
                <a:latin typeface="Aharoni" pitchFamily="2" charset="-79"/>
                <a:cs typeface="Aharoni" pitchFamily="2" charset="-79"/>
              </a:rPr>
              <a:t>.</a:t>
            </a:r>
          </a:p>
          <a:p>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en-US" dirty="0" err="1" smtClean="0">
                <a:latin typeface="Aharoni" pitchFamily="2" charset="-79"/>
                <a:cs typeface="Aharoni" pitchFamily="2" charset="-79"/>
              </a:rPr>
              <a:t>Dengan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meningkatnya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permintaan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klien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dari</a:t>
            </a:r>
            <a:r>
              <a:rPr lang="en-US" dirty="0" smtClean="0">
                <a:latin typeface="Aharoni" pitchFamily="2" charset="-79"/>
                <a:cs typeface="Aharoni" pitchFamily="2" charset="-79"/>
              </a:rPr>
              <a:t> </a:t>
            </a:r>
            <a:r>
              <a:rPr lang="en-US" dirty="0" err="1" smtClean="0">
                <a:latin typeface="Aharoni" pitchFamily="2" charset="-79"/>
                <a:cs typeface="Aharoni" pitchFamily="2" charset="-79"/>
              </a:rPr>
              <a:t>kaum</a:t>
            </a:r>
            <a:r>
              <a:rPr lang="en-US" dirty="0" smtClean="0">
                <a:latin typeface="Aharoni" pitchFamily="2" charset="-79"/>
                <a:cs typeface="Aharoni" pitchFamily="2" charset="-79"/>
              </a:rPr>
              <a:t> </a:t>
            </a:r>
            <a:r>
              <a:rPr lang="en-US" dirty="0" err="1" smtClean="0">
                <a:latin typeface="Aharoni" pitchFamily="2" charset="-79"/>
                <a:cs typeface="Aharoni" pitchFamily="2" charset="-79"/>
              </a:rPr>
              <a:t>minoritas</a:t>
            </a:r>
            <a:r>
              <a:rPr lang="en-US" dirty="0" smtClean="0">
                <a:latin typeface="Aharoni" pitchFamily="2" charset="-79"/>
                <a:cs typeface="Aharoni" pitchFamily="2" charset="-79"/>
              </a:rPr>
              <a:t> ( </a:t>
            </a:r>
            <a:r>
              <a:rPr lang="en-US" dirty="0" err="1" smtClean="0">
                <a:latin typeface="Aharoni" pitchFamily="2" charset="-79"/>
                <a:cs typeface="Aharoni" pitchFamily="2" charset="-79"/>
              </a:rPr>
              <a:t>kaum</a:t>
            </a:r>
            <a:r>
              <a:rPr lang="en-US" dirty="0" smtClean="0">
                <a:latin typeface="Aharoni" pitchFamily="2" charset="-79"/>
                <a:cs typeface="Aharoni" pitchFamily="2" charset="-79"/>
              </a:rPr>
              <a:t> </a:t>
            </a:r>
            <a:r>
              <a:rPr lang="en-US" dirty="0" err="1" smtClean="0">
                <a:latin typeface="Aharoni" pitchFamily="2" charset="-79"/>
                <a:cs typeface="Aharoni" pitchFamily="2" charset="-79"/>
              </a:rPr>
              <a:t>tidak</a:t>
            </a:r>
            <a:r>
              <a:rPr lang="en-US" dirty="0" smtClean="0">
                <a:latin typeface="Aharoni" pitchFamily="2" charset="-79"/>
                <a:cs typeface="Aharoni" pitchFamily="2" charset="-79"/>
              </a:rPr>
              <a:t> </a:t>
            </a:r>
            <a:r>
              <a:rPr lang="en-US" dirty="0" err="1" smtClean="0">
                <a:latin typeface="Aharoni" pitchFamily="2" charset="-79"/>
                <a:cs typeface="Aharoni" pitchFamily="2" charset="-79"/>
              </a:rPr>
              <a:t>mampu</a:t>
            </a:r>
            <a:r>
              <a:rPr lang="en-US" dirty="0" smtClean="0">
                <a:latin typeface="Aharoni" pitchFamily="2" charset="-79"/>
                <a:cs typeface="Aharoni" pitchFamily="2" charset="-79"/>
              </a:rPr>
              <a:t> ), </a:t>
            </a:r>
            <a:r>
              <a:rPr lang="en-US" dirty="0" err="1" smtClean="0">
                <a:latin typeface="Aharoni" pitchFamily="2" charset="-79"/>
                <a:cs typeface="Aharoni" pitchFamily="2" charset="-79"/>
              </a:rPr>
              <a:t>perawat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harus</a:t>
            </a:r>
            <a:r>
              <a:rPr lang="en-US" dirty="0" smtClean="0">
                <a:latin typeface="Aharoni" pitchFamily="2" charset="-79"/>
                <a:cs typeface="Aharoni" pitchFamily="2" charset="-79"/>
              </a:rPr>
              <a:t> </a:t>
            </a:r>
            <a:r>
              <a:rPr lang="en-US" dirty="0" err="1" smtClean="0">
                <a:latin typeface="Aharoni" pitchFamily="2" charset="-79"/>
                <a:cs typeface="Aharoni" pitchFamily="2" charset="-79"/>
              </a:rPr>
              <a:t>lebih</a:t>
            </a:r>
            <a:r>
              <a:rPr lang="en-US" dirty="0" smtClean="0">
                <a:latin typeface="Aharoni" pitchFamily="2" charset="-79"/>
                <a:cs typeface="Aharoni" pitchFamily="2" charset="-79"/>
              </a:rPr>
              <a:t> </a:t>
            </a:r>
            <a:r>
              <a:rPr lang="en-US" dirty="0" err="1" smtClean="0">
                <a:latin typeface="Aharoni" pitchFamily="2" charset="-79"/>
                <a:cs typeface="Aharoni" pitchFamily="2" charset="-79"/>
              </a:rPr>
              <a:t>profesional</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dalam</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memberi</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perawatan</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sesuai</a:t>
            </a:r>
            <a:r>
              <a:rPr lang="en-US" dirty="0" smtClean="0">
                <a:latin typeface="Aharoni" pitchFamily="2" charset="-79"/>
                <a:cs typeface="Aharoni" pitchFamily="2" charset="-79"/>
              </a:rPr>
              <a:t> </a:t>
            </a:r>
            <a:r>
              <a:rPr lang="en-US" dirty="0" err="1" smtClean="0">
                <a:latin typeface="Aharoni" pitchFamily="2" charset="-79"/>
                <a:cs typeface="Aharoni" pitchFamily="2" charset="-79"/>
              </a:rPr>
              <a:t>harapan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dari</a:t>
            </a:r>
            <a:r>
              <a:rPr lang="en-US" dirty="0" smtClean="0">
                <a:latin typeface="Aharoni" pitchFamily="2" charset="-79"/>
                <a:cs typeface="Aharoni" pitchFamily="2" charset="-79"/>
              </a:rPr>
              <a:t> </a:t>
            </a:r>
            <a:r>
              <a:rPr lang="en-US" dirty="0" err="1" smtClean="0">
                <a:latin typeface="Aharoni" pitchFamily="2" charset="-79"/>
                <a:cs typeface="Aharoni" pitchFamily="2" charset="-79"/>
              </a:rPr>
              <a:t>teori</a:t>
            </a:r>
            <a:r>
              <a:rPr lang="en-US" dirty="0" smtClean="0">
                <a:latin typeface="Aharoni" pitchFamily="2" charset="-79"/>
                <a:cs typeface="Aharoni" pitchFamily="2" charset="-79"/>
              </a:rPr>
              <a:t> </a:t>
            </a:r>
            <a:r>
              <a:rPr lang="en-US" dirty="0" err="1" smtClean="0">
                <a:latin typeface="Aharoni" pitchFamily="2" charset="-79"/>
                <a:cs typeface="Aharoni" pitchFamily="2" charset="-79"/>
              </a:rPr>
              <a:t>lintas</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a:t>
            </a:r>
            <a:r>
              <a:rPr lang="en-US" dirty="0" smtClean="0">
                <a:latin typeface="Aharoni" pitchFamily="2" charset="-79"/>
                <a:cs typeface="Aharoni" pitchFamily="2" charset="-79"/>
              </a:rPr>
              <a:t>.</a:t>
            </a:r>
          </a:p>
          <a:p>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en-US" dirty="0" smtClean="0">
                <a:latin typeface="Aharoni" pitchFamily="2" charset="-79"/>
                <a:cs typeface="Aharoni" pitchFamily="2" charset="-79"/>
              </a:rPr>
              <a:t>Di </a:t>
            </a:r>
            <a:r>
              <a:rPr lang="en-US" dirty="0" err="1" smtClean="0">
                <a:latin typeface="Aharoni" pitchFamily="2" charset="-79"/>
                <a:cs typeface="Aharoni" pitchFamily="2" charset="-79"/>
              </a:rPr>
              <a:t>dalam</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peningkatan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kesadaran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umum</a:t>
            </a:r>
            <a:r>
              <a:rPr lang="en-US" dirty="0" smtClean="0">
                <a:latin typeface="Aharoni" pitchFamily="2" charset="-79"/>
                <a:cs typeface="Aharoni" pitchFamily="2" charset="-79"/>
              </a:rPr>
              <a:t> </a:t>
            </a:r>
            <a:r>
              <a:rPr lang="en-US" dirty="0" err="1" smtClean="0">
                <a:latin typeface="Aharoni" pitchFamily="2" charset="-79"/>
                <a:cs typeface="Aharoni" pitchFamily="2" charset="-79"/>
              </a:rPr>
              <a:t>masyarakat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harus</a:t>
            </a:r>
            <a:r>
              <a:rPr lang="en-US" dirty="0" smtClean="0">
                <a:latin typeface="Aharoni" pitchFamily="2" charset="-79"/>
                <a:cs typeface="Aharoni" pitchFamily="2" charset="-79"/>
              </a:rPr>
              <a:t> </a:t>
            </a:r>
            <a:r>
              <a:rPr lang="en-US" dirty="0" err="1" smtClean="0">
                <a:latin typeface="Aharoni" pitchFamily="2" charset="-79"/>
                <a:cs typeface="Aharoni" pitchFamily="2" charset="-79"/>
              </a:rPr>
              <a:t>mampu</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menciptakan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susana</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kondusif</a:t>
            </a:r>
            <a:r>
              <a:rPr lang="en-US" dirty="0" smtClean="0">
                <a:latin typeface="Aharoni" pitchFamily="2" charset="-79"/>
                <a:cs typeface="Aharoni" pitchFamily="2" charset="-79"/>
              </a:rPr>
              <a:t> </a:t>
            </a:r>
            <a:r>
              <a:rPr lang="en-US" dirty="0" err="1" smtClean="0">
                <a:latin typeface="Aharoni" pitchFamily="2" charset="-79"/>
                <a:cs typeface="Aharoni" pitchFamily="2" charset="-79"/>
              </a:rPr>
              <a:t>walaupun</a:t>
            </a:r>
            <a:r>
              <a:rPr lang="en-US" dirty="0" smtClean="0">
                <a:latin typeface="Aharoni" pitchFamily="2" charset="-79"/>
                <a:cs typeface="Aharoni" pitchFamily="2" charset="-79"/>
              </a:rPr>
              <a:t> </a:t>
            </a:r>
            <a:r>
              <a:rPr lang="en-US" dirty="0" err="1" smtClean="0">
                <a:latin typeface="Aharoni" pitchFamily="2" charset="-79"/>
                <a:cs typeface="Aharoni" pitchFamily="2" charset="-79"/>
              </a:rPr>
              <a:t>berbeda</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sehingga</a:t>
            </a:r>
            <a:r>
              <a:rPr lang="en-US" dirty="0" smtClean="0">
                <a:latin typeface="Aharoni" pitchFamily="2" charset="-79"/>
                <a:cs typeface="Aharoni" pitchFamily="2" charset="-79"/>
              </a:rPr>
              <a:t> </a:t>
            </a:r>
            <a:r>
              <a:rPr lang="en-US" dirty="0" err="1" smtClean="0">
                <a:latin typeface="Aharoni" pitchFamily="2" charset="-79"/>
                <a:cs typeface="Aharoni" pitchFamily="2" charset="-79"/>
              </a:rPr>
              <a:t>bisa</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menjalin</a:t>
            </a:r>
            <a:r>
              <a:rPr lang="en-US" dirty="0" smtClean="0">
                <a:latin typeface="Aharoni" pitchFamily="2" charset="-79"/>
                <a:cs typeface="Aharoni" pitchFamily="2" charset="-79"/>
              </a:rPr>
              <a:t> </a:t>
            </a:r>
            <a:r>
              <a:rPr lang="en-US" dirty="0" err="1" smtClean="0">
                <a:latin typeface="Aharoni" pitchFamily="2" charset="-79"/>
                <a:cs typeface="Aharoni" pitchFamily="2" charset="-79"/>
              </a:rPr>
              <a:t>hubungan</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harmonis</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hidup</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sehat</a:t>
            </a:r>
            <a:endParaRPr lang="id-ID" dirty="0">
              <a:latin typeface="Aharoni" pitchFamily="2" charset="-79"/>
              <a:cs typeface="Aharoni" pitchFamily="2" charset="-79"/>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b="1" dirty="0" err="1" smtClean="0"/>
              <a:t>Visi</a:t>
            </a:r>
            <a:r>
              <a:rPr lang="es-ES" b="1" dirty="0" smtClean="0"/>
              <a:t> dan </a:t>
            </a:r>
            <a:r>
              <a:rPr lang="es-ES" b="1" dirty="0" err="1" smtClean="0"/>
              <a:t>Misi</a:t>
            </a:r>
            <a:r>
              <a:rPr lang="es-ES" b="1" dirty="0" smtClean="0"/>
              <a:t> </a:t>
            </a:r>
            <a:r>
              <a:rPr lang="es-ES" b="1" dirty="0" err="1" smtClean="0"/>
              <a:t>Universitas</a:t>
            </a:r>
            <a:r>
              <a:rPr lang="es-ES" b="1" dirty="0" smtClean="0"/>
              <a:t> Esa </a:t>
            </a:r>
            <a:r>
              <a:rPr lang="es-ES" b="1" dirty="0" err="1" smtClean="0"/>
              <a:t>Unggul</a:t>
            </a:r>
            <a:r>
              <a:rPr lang="es-ES" b="1" dirty="0" smtClean="0"/>
              <a:t> </a:t>
            </a:r>
            <a:endParaRPr lang="id-ID" dirty="0"/>
          </a:p>
        </p:txBody>
      </p:sp>
      <p:sp>
        <p:nvSpPr>
          <p:cNvPr id="3" name="Content Placeholder 2"/>
          <p:cNvSpPr>
            <a:spLocks noGrp="1"/>
          </p:cNvSpPr>
          <p:nvPr>
            <p:ph idx="1"/>
          </p:nvPr>
        </p:nvSpPr>
        <p:spPr/>
        <p:txBody>
          <a:bodyPr>
            <a:normAutofit fontScale="85000" lnSpcReduction="20000"/>
          </a:bodyPr>
          <a:lstStyle/>
          <a:p>
            <a:pPr algn="ctr"/>
            <a:r>
              <a:rPr lang="id-ID" dirty="0" smtClean="0"/>
              <a:t>Visi </a:t>
            </a:r>
          </a:p>
          <a:p>
            <a:pPr>
              <a:buNone/>
            </a:pPr>
            <a:r>
              <a:rPr lang="id-ID" dirty="0" smtClean="0"/>
              <a:t>Menjadi perguruan tinggi kelas dunia berbasis intelektualitas, kreatifitas dan kewirausahaan, yang unggul dalam mutu pengelolaan dan hasil pelaksanaan Tridarma Perguruan Tinggi. </a:t>
            </a:r>
          </a:p>
          <a:p>
            <a:pPr algn="ctr"/>
            <a:r>
              <a:rPr lang="id-ID" dirty="0" smtClean="0"/>
              <a:t>Misi </a:t>
            </a:r>
          </a:p>
          <a:p>
            <a:pPr>
              <a:buNone/>
            </a:pPr>
            <a:r>
              <a:rPr lang="id-ID" dirty="0" smtClean="0"/>
              <a:t>1) Menyelenggarakan pendidikan tinggi yang bermutu dan relevan. </a:t>
            </a:r>
          </a:p>
          <a:p>
            <a:pPr>
              <a:buNone/>
            </a:pPr>
            <a:r>
              <a:rPr lang="id-ID" dirty="0" smtClean="0"/>
              <a:t>2) Menciptakan suasana akademik yang kondusif. </a:t>
            </a:r>
          </a:p>
          <a:p>
            <a:pPr>
              <a:buNone/>
            </a:pPr>
            <a:r>
              <a:rPr lang="id-ID" dirty="0" smtClean="0"/>
              <a:t>3) Memberikan pelayanan prima kepada seluruh pemangku kepentingan </a:t>
            </a:r>
          </a:p>
          <a:p>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b="1" dirty="0" smtClean="0">
                <a:latin typeface="Algerian" pitchFamily="82" charset="0"/>
              </a:rPr>
              <a:t>ASPEK SEJARAH</a:t>
            </a:r>
            <a:endParaRPr lang="id-ID" sz="3200" b="1" dirty="0">
              <a:latin typeface="Algerian" pitchFamily="82" charset="0"/>
            </a:endParaRPr>
          </a:p>
        </p:txBody>
      </p:sp>
      <p:sp>
        <p:nvSpPr>
          <p:cNvPr id="3" name="Content Placeholder 2"/>
          <p:cNvSpPr>
            <a:spLocks noGrp="1"/>
          </p:cNvSpPr>
          <p:nvPr>
            <p:ph idx="1"/>
          </p:nvPr>
        </p:nvSpPr>
        <p:spPr/>
        <p:txBody>
          <a:bodyPr>
            <a:normAutofit fontScale="77500" lnSpcReduction="20000"/>
          </a:bodyPr>
          <a:lstStyle/>
          <a:p>
            <a:pPr marL="274320" indent="-274320">
              <a:buFont typeface="Wingdings 2"/>
              <a:buChar char=""/>
              <a:defRPr/>
            </a:pPr>
            <a:r>
              <a:rPr lang="en-US" dirty="0" smtClean="0">
                <a:latin typeface="Aharoni" pitchFamily="2" charset="-79"/>
                <a:cs typeface="Aharoni" pitchFamily="2" charset="-79"/>
              </a:rPr>
              <a:t>Mid 1950s</a:t>
            </a:r>
          </a:p>
          <a:p>
            <a:pPr marL="274320" indent="-274320">
              <a:buNone/>
              <a:defRPr/>
            </a:pPr>
            <a:r>
              <a:rPr lang="en-US" dirty="0" smtClean="0">
                <a:latin typeface="Aharoni" pitchFamily="2" charset="-79"/>
                <a:cs typeface="Aharoni" pitchFamily="2" charset="-79"/>
              </a:rPr>
              <a:t>M.L </a:t>
            </a:r>
            <a:r>
              <a:rPr lang="en-US" dirty="0" err="1" smtClean="0">
                <a:latin typeface="Aharoni" pitchFamily="2" charset="-79"/>
                <a:cs typeface="Aharoni" pitchFamily="2" charset="-79"/>
              </a:rPr>
              <a:t>melihat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kenyataan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bahwa</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perawat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harus</a:t>
            </a:r>
            <a:r>
              <a:rPr lang="en-US" dirty="0" smtClean="0">
                <a:latin typeface="Aharoni" pitchFamily="2" charset="-79"/>
                <a:cs typeface="Aharoni" pitchFamily="2" charset="-79"/>
              </a:rPr>
              <a:t> </a:t>
            </a:r>
            <a:r>
              <a:rPr lang="en-US" dirty="0" err="1" smtClean="0">
                <a:latin typeface="Aharoni" pitchFamily="2" charset="-79"/>
                <a:cs typeface="Aharoni" pitchFamily="2" charset="-79"/>
              </a:rPr>
              <a:t>bisa</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memenuhi</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kebutuhan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klien</a:t>
            </a:r>
            <a:r>
              <a:rPr lang="en-US" dirty="0" smtClean="0">
                <a:latin typeface="Aharoni" pitchFamily="2" charset="-79"/>
                <a:cs typeface="Aharoni" pitchFamily="2" charset="-79"/>
              </a:rPr>
              <a:t>.</a:t>
            </a:r>
          </a:p>
          <a:p>
            <a:pPr marL="274320" indent="-274320">
              <a:buNone/>
              <a:defRPr/>
            </a:pPr>
            <a:endParaRPr lang="en-US" dirty="0" smtClean="0">
              <a:latin typeface="Aharoni" pitchFamily="2" charset="-79"/>
              <a:cs typeface="Aharoni" pitchFamily="2" charset="-79"/>
            </a:endParaRPr>
          </a:p>
          <a:p>
            <a:pPr marL="274320" indent="-274320">
              <a:buFont typeface="Wingdings 2"/>
              <a:buChar char=""/>
              <a:defRPr/>
            </a:pPr>
            <a:r>
              <a:rPr lang="en-US" dirty="0" smtClean="0">
                <a:latin typeface="Aharoni" pitchFamily="2" charset="-79"/>
                <a:cs typeface="Aharoni" pitchFamily="2" charset="-79"/>
              </a:rPr>
              <a:t>1960</a:t>
            </a:r>
          </a:p>
          <a:p>
            <a:pPr marL="274320" indent="-274320">
              <a:buNone/>
              <a:defRPr/>
            </a:pPr>
            <a:r>
              <a:rPr lang="en-US" dirty="0" smtClean="0">
                <a:latin typeface="Aharoni" pitchFamily="2" charset="-79"/>
                <a:cs typeface="Aharoni" pitchFamily="2" charset="-79"/>
              </a:rPr>
              <a:t>M.L </a:t>
            </a:r>
            <a:r>
              <a:rPr lang="en-US" dirty="0" err="1" smtClean="0">
                <a:latin typeface="Aharoni" pitchFamily="2" charset="-79"/>
                <a:cs typeface="Aharoni" pitchFamily="2" charset="-79"/>
              </a:rPr>
              <a:t>pergi</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daratan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tinggi</a:t>
            </a:r>
            <a:r>
              <a:rPr lang="en-US" dirty="0" smtClean="0">
                <a:latin typeface="Aharoni" pitchFamily="2" charset="-79"/>
                <a:cs typeface="Aharoni" pitchFamily="2" charset="-79"/>
              </a:rPr>
              <a:t> </a:t>
            </a:r>
            <a:r>
              <a:rPr lang="en-US" dirty="0" err="1" smtClean="0">
                <a:latin typeface="Aharoni" pitchFamily="2" charset="-79"/>
                <a:cs typeface="Aharoni" pitchFamily="2" charset="-79"/>
              </a:rPr>
              <a:t>Timur</a:t>
            </a:r>
            <a:r>
              <a:rPr lang="en-US" dirty="0" smtClean="0">
                <a:latin typeface="Aharoni" pitchFamily="2" charset="-79"/>
                <a:cs typeface="Aharoni" pitchFamily="2" charset="-79"/>
              </a:rPr>
              <a:t> New </a:t>
            </a:r>
            <a:r>
              <a:rPr lang="en-US" dirty="0" err="1" smtClean="0">
                <a:latin typeface="Aharoni" pitchFamily="2" charset="-79"/>
                <a:cs typeface="Aharoni" pitchFamily="2" charset="-79"/>
              </a:rPr>
              <a:t>Guine</a:t>
            </a:r>
            <a:r>
              <a:rPr lang="en-US" dirty="0" smtClean="0">
                <a:latin typeface="Aharoni" pitchFamily="2" charset="-79"/>
                <a:cs typeface="Aharoni" pitchFamily="2" charset="-79"/>
              </a:rPr>
              <a:t> </a:t>
            </a:r>
            <a:r>
              <a:rPr lang="en-US" dirty="0" err="1" smtClean="0">
                <a:latin typeface="Aharoni" pitchFamily="2" charset="-79"/>
                <a:cs typeface="Aharoni" pitchFamily="2" charset="-79"/>
              </a:rPr>
              <a:t>untuk</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mempelajari</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penduduk</a:t>
            </a:r>
            <a:r>
              <a:rPr lang="en-US" dirty="0" smtClean="0">
                <a:latin typeface="Aharoni" pitchFamily="2" charset="-79"/>
                <a:cs typeface="Aharoni" pitchFamily="2" charset="-79"/>
              </a:rPr>
              <a:t> </a:t>
            </a:r>
            <a:r>
              <a:rPr lang="en-US" dirty="0" err="1" smtClean="0">
                <a:latin typeface="Aharoni" pitchFamily="2" charset="-79"/>
                <a:cs typeface="Aharoni" pitchFamily="2" charset="-79"/>
              </a:rPr>
              <a:t>di</a:t>
            </a:r>
            <a:r>
              <a:rPr lang="en-US" dirty="0" smtClean="0">
                <a:latin typeface="Aharoni" pitchFamily="2" charset="-79"/>
                <a:cs typeface="Aharoni" pitchFamily="2" charset="-79"/>
              </a:rPr>
              <a:t> </a:t>
            </a:r>
            <a:r>
              <a:rPr lang="en-US" dirty="0" err="1" smtClean="0">
                <a:latin typeface="Aharoni" pitchFamily="2" charset="-79"/>
                <a:cs typeface="Aharoni" pitchFamily="2" charset="-79"/>
              </a:rPr>
              <a:t>dua</a:t>
            </a:r>
            <a:r>
              <a:rPr lang="en-US" dirty="0" smtClean="0">
                <a:latin typeface="Aharoni" pitchFamily="2" charset="-79"/>
                <a:cs typeface="Aharoni" pitchFamily="2" charset="-79"/>
              </a:rPr>
              <a:t> </a:t>
            </a:r>
            <a:r>
              <a:rPr lang="en-US" dirty="0" err="1" smtClean="0">
                <a:latin typeface="Aharoni" pitchFamily="2" charset="-79"/>
                <a:cs typeface="Aharoni" pitchFamily="2" charset="-79"/>
              </a:rPr>
              <a:t>desa</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telah</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membatasi</a:t>
            </a:r>
            <a:r>
              <a:rPr lang="en-US" dirty="0" smtClean="0">
                <a:latin typeface="Aharoni" pitchFamily="2" charset="-79"/>
                <a:cs typeface="Aharoni" pitchFamily="2" charset="-79"/>
              </a:rPr>
              <a:t> </a:t>
            </a:r>
            <a:r>
              <a:rPr lang="en-US" dirty="0" err="1" smtClean="0">
                <a:latin typeface="Aharoni" pitchFamily="2" charset="-79"/>
                <a:cs typeface="Aharoni" pitchFamily="2" charset="-79"/>
              </a:rPr>
              <a:t>kontak</a:t>
            </a:r>
            <a:r>
              <a:rPr lang="en-US" dirty="0" smtClean="0">
                <a:latin typeface="Aharoni" pitchFamily="2" charset="-79"/>
                <a:cs typeface="Aharoni" pitchFamily="2" charset="-79"/>
              </a:rPr>
              <a:t> </a:t>
            </a:r>
            <a:r>
              <a:rPr lang="en-US" dirty="0" err="1" smtClean="0">
                <a:latin typeface="Aharoni" pitchFamily="2" charset="-79"/>
                <a:cs typeface="Aharoni" pitchFamily="2" charset="-79"/>
              </a:rPr>
              <a:t>dengan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orang</a:t>
            </a:r>
            <a:r>
              <a:rPr lang="en-US" dirty="0" smtClean="0">
                <a:latin typeface="Aharoni" pitchFamily="2" charset="-79"/>
                <a:cs typeface="Aharoni" pitchFamily="2" charset="-79"/>
              </a:rPr>
              <a:t> </a:t>
            </a:r>
            <a:r>
              <a:rPr lang="en-US" dirty="0" err="1" smtClean="0">
                <a:latin typeface="Aharoni" pitchFamily="2" charset="-79"/>
                <a:cs typeface="Aharoni" pitchFamily="2" charset="-79"/>
              </a:rPr>
              <a:t>barat</a:t>
            </a:r>
            <a:r>
              <a:rPr lang="en-US" dirty="0" smtClean="0">
                <a:latin typeface="Aharoni" pitchFamily="2" charset="-79"/>
                <a:cs typeface="Aharoni" pitchFamily="2" charset="-79"/>
              </a:rPr>
              <a:t>.</a:t>
            </a:r>
          </a:p>
          <a:p>
            <a:pPr marL="274320" indent="-274320">
              <a:buNone/>
              <a:defRPr/>
            </a:pPr>
            <a:endParaRPr lang="en-US" dirty="0" smtClean="0">
              <a:latin typeface="Aharoni" pitchFamily="2" charset="-79"/>
              <a:cs typeface="Aharoni" pitchFamily="2" charset="-79"/>
            </a:endParaRPr>
          </a:p>
          <a:p>
            <a:pPr marL="274320" indent="-274320">
              <a:buFont typeface="Wingdings 2"/>
              <a:buChar char=""/>
              <a:defRPr/>
            </a:pPr>
            <a:r>
              <a:rPr lang="en-US" dirty="0" smtClean="0">
                <a:latin typeface="Aharoni" pitchFamily="2" charset="-79"/>
                <a:cs typeface="Aharoni" pitchFamily="2" charset="-79"/>
              </a:rPr>
              <a:t>1968</a:t>
            </a:r>
          </a:p>
          <a:p>
            <a:pPr marL="274320" indent="-274320">
              <a:buNone/>
              <a:defRPr/>
            </a:pPr>
            <a:r>
              <a:rPr lang="en-US" dirty="0" err="1" smtClean="0">
                <a:latin typeface="Aharoni" pitchFamily="2" charset="-79"/>
                <a:cs typeface="Aharoni" pitchFamily="2" charset="-79"/>
              </a:rPr>
              <a:t>Didirikannya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Komite</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Keperawatan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Antropologi</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dalam</a:t>
            </a:r>
            <a:r>
              <a:rPr lang="en-US" dirty="0" smtClean="0">
                <a:latin typeface="Aharoni" pitchFamily="2" charset="-79"/>
                <a:cs typeface="Aharoni" pitchFamily="2" charset="-79"/>
              </a:rPr>
              <a:t> </a:t>
            </a:r>
            <a:r>
              <a:rPr lang="en-US" dirty="0" err="1" smtClean="0">
                <a:latin typeface="Aharoni" pitchFamily="2" charset="-79"/>
                <a:cs typeface="Aharoni" pitchFamily="2" charset="-79"/>
              </a:rPr>
              <a:t>Antropologi</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Medis</a:t>
            </a:r>
            <a:r>
              <a:rPr lang="en-US" dirty="0" smtClean="0">
                <a:latin typeface="Calibri" pitchFamily="34" charset="0"/>
                <a:cs typeface="Calibri" pitchFamily="34" charset="0"/>
              </a:rPr>
              <a:t>.</a:t>
            </a:r>
          </a:p>
          <a:p>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pPr marL="274320" indent="-274320">
              <a:buFont typeface="Wingdings 2"/>
              <a:buChar char=""/>
              <a:defRPr/>
            </a:pPr>
            <a:r>
              <a:rPr lang="en-US" dirty="0" smtClean="0">
                <a:latin typeface="Aharoni" pitchFamily="2" charset="-79"/>
                <a:cs typeface="Aharoni" pitchFamily="2" charset="-79"/>
              </a:rPr>
              <a:t>(1972-1974)</a:t>
            </a:r>
          </a:p>
          <a:p>
            <a:pPr marL="274320" indent="-274320">
              <a:buNone/>
              <a:defRPr/>
            </a:pPr>
            <a:r>
              <a:rPr lang="en-US" dirty="0" err="1" smtClean="0">
                <a:latin typeface="Aharoni" pitchFamily="2" charset="-79"/>
                <a:cs typeface="Aharoni" pitchFamily="2" charset="-79"/>
              </a:rPr>
              <a:t>Peran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masyarakat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dalam</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keperawatan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lintas</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merupakan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sebagai</a:t>
            </a:r>
            <a:r>
              <a:rPr lang="en-US" dirty="0" smtClean="0">
                <a:latin typeface="Aharoni" pitchFamily="2" charset="-79"/>
                <a:cs typeface="Aharoni" pitchFamily="2" charset="-79"/>
              </a:rPr>
              <a:t> </a:t>
            </a:r>
            <a:r>
              <a:rPr lang="en-US" dirty="0" err="1" smtClean="0">
                <a:latin typeface="Aharoni" pitchFamily="2" charset="-79"/>
                <a:cs typeface="Aharoni" pitchFamily="2" charset="-79"/>
              </a:rPr>
              <a:t>organisasi</a:t>
            </a:r>
            <a:r>
              <a:rPr lang="en-US" dirty="0" smtClean="0">
                <a:latin typeface="Aharoni" pitchFamily="2" charset="-79"/>
                <a:cs typeface="Aharoni" pitchFamily="2" charset="-79"/>
              </a:rPr>
              <a:t> </a:t>
            </a:r>
            <a:r>
              <a:rPr lang="en-US" dirty="0" err="1" smtClean="0">
                <a:latin typeface="Aharoni" pitchFamily="2" charset="-79"/>
                <a:cs typeface="Aharoni" pitchFamily="2" charset="-79"/>
              </a:rPr>
              <a:t>resmi</a:t>
            </a:r>
            <a:r>
              <a:rPr lang="en-US" dirty="0" smtClean="0">
                <a:latin typeface="Aharoni" pitchFamily="2" charset="-79"/>
                <a:cs typeface="Aharoni" pitchFamily="2" charset="-79"/>
              </a:rPr>
              <a:t> </a:t>
            </a:r>
            <a:r>
              <a:rPr lang="en-US" dirty="0" err="1" smtClean="0">
                <a:latin typeface="Aharoni" pitchFamily="2" charset="-79"/>
                <a:cs typeface="Aharoni" pitchFamily="2" charset="-79"/>
              </a:rPr>
              <a:t>untuk</a:t>
            </a:r>
            <a:r>
              <a:rPr lang="en-US" dirty="0" smtClean="0">
                <a:latin typeface="Aharoni" pitchFamily="2" charset="-79"/>
                <a:cs typeface="Aharoni" pitchFamily="2" charset="-79"/>
              </a:rPr>
              <a:t> </a:t>
            </a:r>
            <a:r>
              <a:rPr lang="en-US" dirty="0" err="1" smtClean="0">
                <a:latin typeface="Aharoni" pitchFamily="2" charset="-79"/>
                <a:cs typeface="Aharoni" pitchFamily="2" charset="-79"/>
              </a:rPr>
              <a:t>terciptanya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keperawatan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lintas</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efektif</a:t>
            </a:r>
            <a:r>
              <a:rPr lang="en-US" dirty="0" smtClean="0">
                <a:latin typeface="Aharoni" pitchFamily="2" charset="-79"/>
                <a:cs typeface="Aharoni" pitchFamily="2" charset="-79"/>
              </a:rPr>
              <a:t>.</a:t>
            </a:r>
          </a:p>
          <a:p>
            <a:pPr marL="274320" indent="-274320">
              <a:buFont typeface="Wingdings 2"/>
              <a:buChar char=""/>
              <a:defRPr/>
            </a:pPr>
            <a:r>
              <a:rPr lang="en-US" dirty="0" smtClean="0">
                <a:latin typeface="Aharoni" pitchFamily="2" charset="-79"/>
                <a:cs typeface="Aharoni" pitchFamily="2" charset="-79"/>
              </a:rPr>
              <a:t>(1975)</a:t>
            </a:r>
          </a:p>
          <a:p>
            <a:pPr marL="274320" indent="-274320">
              <a:buNone/>
              <a:defRPr/>
            </a:pPr>
            <a:r>
              <a:rPr lang="en-US" dirty="0" smtClean="0">
                <a:latin typeface="Aharoni" pitchFamily="2" charset="-79"/>
                <a:cs typeface="Aharoni" pitchFamily="2" charset="-79"/>
              </a:rPr>
              <a:t>Program </a:t>
            </a:r>
            <a:r>
              <a:rPr lang="en-US" dirty="0" err="1" smtClean="0">
                <a:latin typeface="Aharoni" pitchFamily="2" charset="-79"/>
                <a:cs typeface="Aharoni" pitchFamily="2" charset="-79"/>
              </a:rPr>
              <a:t>pertama</a:t>
            </a:r>
            <a:r>
              <a:rPr lang="en-US" dirty="0" smtClean="0">
                <a:latin typeface="Aharoni" pitchFamily="2" charset="-79"/>
                <a:cs typeface="Aharoni" pitchFamily="2" charset="-79"/>
              </a:rPr>
              <a:t> The Master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doktor</a:t>
            </a:r>
            <a:r>
              <a:rPr lang="en-US" dirty="0" smtClean="0">
                <a:latin typeface="Aharoni" pitchFamily="2" charset="-79"/>
                <a:cs typeface="Aharoni" pitchFamily="2" charset="-79"/>
              </a:rPr>
              <a:t> </a:t>
            </a:r>
            <a:r>
              <a:rPr lang="en-US" dirty="0" err="1" smtClean="0">
                <a:latin typeface="Aharoni" pitchFamily="2" charset="-79"/>
                <a:cs typeface="Aharoni" pitchFamily="2" charset="-79"/>
              </a:rPr>
              <a:t>difokuskan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secara</a:t>
            </a:r>
            <a:r>
              <a:rPr lang="en-US" dirty="0" smtClean="0">
                <a:latin typeface="Aharoni" pitchFamily="2" charset="-79"/>
                <a:cs typeface="Aharoni" pitchFamily="2" charset="-79"/>
              </a:rPr>
              <a:t> </a:t>
            </a:r>
            <a:r>
              <a:rPr lang="en-US" dirty="0" err="1" smtClean="0">
                <a:latin typeface="Aharoni" pitchFamily="2" charset="-79"/>
                <a:cs typeface="Aharoni" pitchFamily="2" charset="-79"/>
              </a:rPr>
              <a:t>khusus</a:t>
            </a:r>
            <a:r>
              <a:rPr lang="en-US" dirty="0" smtClean="0">
                <a:latin typeface="Aharoni" pitchFamily="2" charset="-79"/>
                <a:cs typeface="Aharoni" pitchFamily="2" charset="-79"/>
              </a:rPr>
              <a:t> </a:t>
            </a:r>
            <a:r>
              <a:rPr lang="en-US" dirty="0" err="1" smtClean="0">
                <a:latin typeface="Aharoni" pitchFamily="2" charset="-79"/>
                <a:cs typeface="Aharoni" pitchFamily="2" charset="-79"/>
              </a:rPr>
              <a:t>pada</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keperawatan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lintas</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di</a:t>
            </a:r>
            <a:r>
              <a:rPr lang="en-US" dirty="0" smtClean="0">
                <a:latin typeface="Aharoni" pitchFamily="2" charset="-79"/>
                <a:cs typeface="Aharoni" pitchFamily="2" charset="-79"/>
              </a:rPr>
              <a:t> </a:t>
            </a:r>
            <a:r>
              <a:rPr lang="en-US" dirty="0" err="1" smtClean="0">
                <a:latin typeface="Aharoni" pitchFamily="2" charset="-79"/>
                <a:cs typeface="Aharoni" pitchFamily="2" charset="-79"/>
              </a:rPr>
              <a:t>dunia</a:t>
            </a:r>
            <a:endParaRPr lang="en-US" dirty="0" smtClean="0">
              <a:latin typeface="Aharoni" pitchFamily="2" charset="-79"/>
              <a:cs typeface="Aharoni" pitchFamily="2" charset="-79"/>
            </a:endParaRPr>
          </a:p>
          <a:p>
            <a:pPr marL="274320" indent="-274320">
              <a:buFont typeface="Wingdings 2"/>
              <a:buChar char=""/>
              <a:defRPr/>
            </a:pPr>
            <a:r>
              <a:rPr lang="en-US" dirty="0" smtClean="0">
                <a:latin typeface="Aharoni" pitchFamily="2" charset="-79"/>
                <a:cs typeface="Aharoni" pitchFamily="2" charset="-79"/>
              </a:rPr>
              <a:t>(1981)</a:t>
            </a:r>
          </a:p>
          <a:p>
            <a:pPr marL="274320" indent="-274320">
              <a:buNone/>
              <a:defRPr/>
            </a:pPr>
            <a:r>
              <a:rPr lang="en-US" dirty="0" smtClean="0">
                <a:latin typeface="Aharoni" pitchFamily="2" charset="-79"/>
                <a:cs typeface="Aharoni" pitchFamily="2" charset="-79"/>
              </a:rPr>
              <a:t>Program </a:t>
            </a:r>
            <a:r>
              <a:rPr lang="en-US" dirty="0" err="1" smtClean="0">
                <a:latin typeface="Aharoni" pitchFamily="2" charset="-79"/>
                <a:cs typeface="Aharoni" pitchFamily="2" charset="-79"/>
              </a:rPr>
              <a:t>Lintas</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Keperawatan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adalah</a:t>
            </a:r>
            <a:r>
              <a:rPr lang="en-US" dirty="0" smtClean="0">
                <a:latin typeface="Aharoni" pitchFamily="2" charset="-79"/>
                <a:cs typeface="Aharoni" pitchFamily="2" charset="-79"/>
              </a:rPr>
              <a:t> program </a:t>
            </a:r>
            <a:r>
              <a:rPr lang="en-US" dirty="0" err="1" smtClean="0">
                <a:latin typeface="Aharoni" pitchFamily="2" charset="-79"/>
                <a:cs typeface="Aharoni" pitchFamily="2" charset="-79"/>
              </a:rPr>
              <a:t>terbesar</a:t>
            </a:r>
            <a:r>
              <a:rPr lang="en-US" dirty="0" smtClean="0">
                <a:latin typeface="Aharoni" pitchFamily="2" charset="-79"/>
                <a:cs typeface="Aharoni" pitchFamily="2" charset="-79"/>
              </a:rPr>
              <a:t> </a:t>
            </a:r>
            <a:r>
              <a:rPr lang="en-US" dirty="0" err="1" smtClean="0">
                <a:latin typeface="Aharoni" pitchFamily="2" charset="-79"/>
                <a:cs typeface="Aharoni" pitchFamily="2" charset="-79"/>
              </a:rPr>
              <a:t>didunia</a:t>
            </a:r>
            <a:r>
              <a:rPr lang="en-US" dirty="0" smtClean="0"/>
              <a:t>.</a:t>
            </a:r>
          </a:p>
          <a:p>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en-US" dirty="0" smtClean="0">
                <a:latin typeface="Aharoni" pitchFamily="2" charset="-79"/>
                <a:cs typeface="Aharoni" pitchFamily="2" charset="-79"/>
              </a:rPr>
              <a:t>(1989)</a:t>
            </a:r>
          </a:p>
          <a:p>
            <a:pPr>
              <a:buNone/>
            </a:pPr>
            <a:r>
              <a:rPr lang="en-US" dirty="0" err="1" smtClean="0">
                <a:latin typeface="Aharoni" pitchFamily="2" charset="-79"/>
                <a:cs typeface="Aharoni" pitchFamily="2" charset="-79"/>
              </a:rPr>
              <a:t>Masyarakat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dalam</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keperawatan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lintas</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merupakan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organisasi</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keperawatan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pertama</a:t>
            </a:r>
            <a:r>
              <a:rPr lang="en-US" dirty="0" smtClean="0">
                <a:latin typeface="Aharoni" pitchFamily="2" charset="-79"/>
                <a:cs typeface="Aharoni" pitchFamily="2" charset="-79"/>
              </a:rPr>
              <a:t> </a:t>
            </a:r>
            <a:r>
              <a:rPr lang="en-US" dirty="0" err="1" smtClean="0">
                <a:latin typeface="Aharoni" pitchFamily="2" charset="-79"/>
                <a:cs typeface="Aharoni" pitchFamily="2" charset="-79"/>
              </a:rPr>
              <a:t>untuk</a:t>
            </a:r>
            <a:r>
              <a:rPr lang="en-US" dirty="0" smtClean="0">
                <a:latin typeface="Aharoni" pitchFamily="2" charset="-79"/>
                <a:cs typeface="Aharoni" pitchFamily="2" charset="-79"/>
              </a:rPr>
              <a:t> </a:t>
            </a:r>
            <a:r>
              <a:rPr lang="en-US" dirty="0" err="1" smtClean="0">
                <a:latin typeface="Aharoni" pitchFamily="2" charset="-79"/>
                <a:cs typeface="Aharoni" pitchFamily="2" charset="-79"/>
              </a:rPr>
              <a:t>tingkat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dunia</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dalam</a:t>
            </a:r>
            <a:r>
              <a:rPr lang="en-US" dirty="0" smtClean="0">
                <a:latin typeface="Aharoni" pitchFamily="2" charset="-79"/>
                <a:cs typeface="Aharoni" pitchFamily="2" charset="-79"/>
              </a:rPr>
              <a:t> </a:t>
            </a:r>
            <a:r>
              <a:rPr lang="en-US" dirty="0" err="1" smtClean="0">
                <a:latin typeface="Aharoni" pitchFamily="2" charset="-79"/>
                <a:cs typeface="Aharoni" pitchFamily="2" charset="-79"/>
              </a:rPr>
              <a:t>praktek</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perawatan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a:t>
            </a:r>
            <a:r>
              <a:rPr lang="en-US" dirty="0" smtClean="0">
                <a:latin typeface="Aharoni" pitchFamily="2" charset="-79"/>
                <a:cs typeface="Aharoni" pitchFamily="2" charset="-79"/>
              </a:rPr>
              <a:t>.</a:t>
            </a:r>
          </a:p>
          <a:p>
            <a:r>
              <a:rPr lang="en-US" dirty="0" smtClean="0">
                <a:latin typeface="Aharoni" pitchFamily="2" charset="-79"/>
                <a:cs typeface="Aharoni" pitchFamily="2" charset="-79"/>
              </a:rPr>
              <a:t>(1990)</a:t>
            </a:r>
          </a:p>
          <a:p>
            <a:r>
              <a:rPr lang="en-US" dirty="0" smtClean="0">
                <a:latin typeface="Aharoni" pitchFamily="2" charset="-79"/>
                <a:cs typeface="Aharoni" pitchFamily="2" charset="-79"/>
              </a:rPr>
              <a:t>Dr. G. Kenny </a:t>
            </a:r>
            <a:r>
              <a:rPr lang="en-US" dirty="0" err="1" smtClean="0">
                <a:latin typeface="Aharoni" pitchFamily="2" charset="-79"/>
                <a:cs typeface="Aharoni" pitchFamily="2" charset="-79"/>
              </a:rPr>
              <a:t>mendirikan</a:t>
            </a:r>
            <a:r>
              <a:rPr lang="en-US" dirty="0" smtClean="0">
                <a:latin typeface="Aharoni" pitchFamily="2" charset="-79"/>
                <a:cs typeface="Aharoni" pitchFamily="2" charset="-79"/>
              </a:rPr>
              <a:t> program </a:t>
            </a:r>
            <a:r>
              <a:rPr lang="en-US" dirty="0" err="1" smtClean="0">
                <a:latin typeface="Aharoni" pitchFamily="2" charset="-79"/>
                <a:cs typeface="Aharoni" pitchFamily="2" charset="-79"/>
              </a:rPr>
              <a:t>sarjana</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pertama</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difokuskan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pada</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keperawatan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lintas</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sesuai</a:t>
            </a:r>
            <a:r>
              <a:rPr lang="en-US" dirty="0" smtClean="0">
                <a:latin typeface="Aharoni" pitchFamily="2" charset="-79"/>
                <a:cs typeface="Aharoni" pitchFamily="2" charset="-79"/>
              </a:rPr>
              <a:t> </a:t>
            </a:r>
            <a:r>
              <a:rPr lang="en-US" dirty="0" err="1" smtClean="0">
                <a:latin typeface="Aharoni" pitchFamily="2" charset="-79"/>
                <a:cs typeface="Aharoni" pitchFamily="2" charset="-79"/>
              </a:rPr>
              <a:t>dengan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kurikulumnya</a:t>
            </a:r>
            <a:r>
              <a:rPr lang="en-US" dirty="0" smtClean="0">
                <a:latin typeface="Aharoni" pitchFamily="2" charset="-79"/>
                <a:cs typeface="Aharoni" pitchFamily="2" charset="-79"/>
              </a:rPr>
              <a:t>.</a:t>
            </a:r>
          </a:p>
          <a:p>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71800"/>
            <a:ext cx="8229600" cy="1143000"/>
          </a:xfrm>
        </p:spPr>
        <p:txBody>
          <a:bodyPr/>
          <a:lstStyle/>
          <a:p>
            <a:r>
              <a:rPr lang="id-ID" dirty="0" smtClean="0"/>
              <a:t>TERIMA KASIH</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3600" dirty="0" smtClean="0"/>
              <a:t/>
            </a:r>
            <a:br>
              <a:rPr lang="id-ID" sz="3600" dirty="0" smtClean="0"/>
            </a:br>
            <a:r>
              <a:rPr lang="id-ID" sz="3600" dirty="0" smtClean="0"/>
              <a:t/>
            </a:r>
            <a:br>
              <a:rPr lang="id-ID" sz="3600" dirty="0" smtClean="0"/>
            </a:br>
            <a:r>
              <a:rPr lang="fi-FI" sz="3600" dirty="0" smtClean="0"/>
              <a:t>Visi </a:t>
            </a:r>
            <a:r>
              <a:rPr lang="fi-FI" sz="3600" dirty="0" smtClean="0"/>
              <a:t>dan Misi Fakultas Ilmu-Ilmu Kesehatan </a:t>
            </a:r>
            <a:r>
              <a:rPr lang="fi-FI" dirty="0" smtClean="0"/>
              <a:t/>
            </a:r>
            <a:br>
              <a:rPr lang="fi-FI" dirty="0" smtClean="0"/>
            </a:br>
            <a:endParaRPr lang="id-ID" dirty="0"/>
          </a:p>
        </p:txBody>
      </p:sp>
      <p:sp>
        <p:nvSpPr>
          <p:cNvPr id="3" name="Content Placeholder 2"/>
          <p:cNvSpPr>
            <a:spLocks noGrp="1"/>
          </p:cNvSpPr>
          <p:nvPr>
            <p:ph idx="1"/>
          </p:nvPr>
        </p:nvSpPr>
        <p:spPr/>
        <p:txBody>
          <a:bodyPr>
            <a:normAutofit fontScale="55000" lnSpcReduction="20000"/>
          </a:bodyPr>
          <a:lstStyle/>
          <a:p>
            <a:pPr algn="ctr"/>
            <a:r>
              <a:rPr lang="id-ID" dirty="0" smtClean="0"/>
              <a:t>Visi : </a:t>
            </a:r>
          </a:p>
          <a:p>
            <a:pPr>
              <a:buNone/>
            </a:pPr>
            <a:r>
              <a:rPr lang="id-ID" dirty="0" smtClean="0"/>
              <a:t>Menjadi Fakultas Ilmu-Ilmu Kesehatan yang kompeten di bidang kesehatan masyarakat, ilmu gizi dan ilmu keperawatan, Manajemen Informasi Kesehatan dan Rekam medis dan Informasi Kesehatan berbasis intelektualitas, inovasi dan kewirausahaan yang unggul serta mampu bersaing secara global. </a:t>
            </a:r>
          </a:p>
          <a:p>
            <a:pPr algn="ctr"/>
            <a:r>
              <a:rPr lang="id-ID" dirty="0" smtClean="0"/>
              <a:t>Misi : </a:t>
            </a:r>
          </a:p>
          <a:p>
            <a:pPr>
              <a:buNone/>
            </a:pPr>
            <a:r>
              <a:rPr lang="id-ID" dirty="0" smtClean="0"/>
              <a:t>1) Menyelenggarakan pendidikan dan pengajaran bidang Ilmu-Ilmu Kesehatan (Manajemen Informasi Kesehatan, Kesehatan Masyarakat, ilmu gizi dan ilmu Ners, serta Rekam medis dan Informasi Kesehatan) secara efisien dan efektif berbasis pada teknologi informasi. </a:t>
            </a:r>
          </a:p>
          <a:p>
            <a:pPr>
              <a:buNone/>
            </a:pPr>
            <a:r>
              <a:rPr lang="id-ID" dirty="0" smtClean="0"/>
              <a:t>2) Menyelenggarakan program-program penelitian dan pengembangan guna menghasilkan konsep-konsep, teori dan hasil kajian yang secara fungsional dapat mendukung pengembangan kehidupan bermasyarakat. </a:t>
            </a:r>
          </a:p>
          <a:p>
            <a:pPr>
              <a:buNone/>
            </a:pPr>
            <a:r>
              <a:rPr lang="id-ID" dirty="0" smtClean="0"/>
              <a:t>3) Melaksanakan dan mengembangkan program-program pengabdian kepada </a:t>
            </a:r>
          </a:p>
          <a:p>
            <a:pPr>
              <a:buNone/>
            </a:pPr>
            <a:r>
              <a:rPr lang="id-ID" dirty="0" smtClean="0"/>
              <a:t>     masyarakat melalui inovasi di bidang ilmu pengetahuan, teknologi dan seni yang bermanfaat bagi kemajuan bangsa Indonesia. </a:t>
            </a:r>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b="1" dirty="0" smtClean="0"/>
              <a:t>Visi dan Misi Prodi Keperawatan</a:t>
            </a:r>
            <a:endParaRPr lang="id-ID" sz="3200" b="1" dirty="0"/>
          </a:p>
        </p:txBody>
      </p:sp>
      <p:sp>
        <p:nvSpPr>
          <p:cNvPr id="3" name="Content Placeholder 2"/>
          <p:cNvSpPr>
            <a:spLocks noGrp="1"/>
          </p:cNvSpPr>
          <p:nvPr>
            <p:ph idx="1"/>
          </p:nvPr>
        </p:nvSpPr>
        <p:spPr/>
        <p:txBody>
          <a:bodyPr>
            <a:normAutofit fontScale="47500" lnSpcReduction="20000"/>
          </a:bodyPr>
          <a:lstStyle/>
          <a:p>
            <a:pPr>
              <a:buNone/>
            </a:pPr>
            <a:r>
              <a:rPr lang="id-ID" dirty="0" smtClean="0"/>
              <a:t>Menjadi pusat pendidikan Ners yang kompeten berbasis intelektulitas, kreatifitas, dan kewirausahaan, dengan keunggulan dibidang </a:t>
            </a:r>
            <a:r>
              <a:rPr lang="id-ID" i="1" dirty="0" smtClean="0"/>
              <a:t>nursing home care serta berdaya saing global pada tahun 2020 </a:t>
            </a:r>
          </a:p>
          <a:p>
            <a:pPr algn="ctr"/>
            <a:endParaRPr lang="id-ID" dirty="0" smtClean="0"/>
          </a:p>
          <a:p>
            <a:pPr algn="ctr"/>
            <a:r>
              <a:rPr lang="id-ID" dirty="0" smtClean="0"/>
              <a:t>Misi </a:t>
            </a:r>
          </a:p>
          <a:p>
            <a:pPr>
              <a:buNone/>
            </a:pPr>
            <a:r>
              <a:rPr lang="id-ID" dirty="0" smtClean="0"/>
              <a:t>1) Mengembangkan program pendidikan Ners dengan keunggulan </a:t>
            </a:r>
            <a:r>
              <a:rPr lang="id-ID" i="1" dirty="0" smtClean="0"/>
              <a:t>nursing home care yang berwawasan global dan berbasis Ilmu pengetahuan dan teknologi </a:t>
            </a:r>
          </a:p>
          <a:p>
            <a:pPr>
              <a:buNone/>
            </a:pPr>
            <a:r>
              <a:rPr lang="id-ID" dirty="0" smtClean="0"/>
              <a:t>2) Mengembangkan Ilmu Pengetahuan dan Teknologi di bidang keperawatan dengan keunggulan </a:t>
            </a:r>
            <a:r>
              <a:rPr lang="id-ID" i="1" dirty="0" smtClean="0"/>
              <a:t>nursing home care melalui kegiatan penelitian </a:t>
            </a:r>
          </a:p>
          <a:p>
            <a:pPr>
              <a:buNone/>
            </a:pPr>
            <a:r>
              <a:rPr lang="id-ID" dirty="0" smtClean="0"/>
              <a:t>3) Menerapkan dan mengembangkan ilmu keperawatan dengan keunggulan </a:t>
            </a:r>
            <a:r>
              <a:rPr lang="id-ID" i="1" dirty="0" smtClean="0"/>
              <a:t>nursing home care melalui pengabdian kepada masyarakat </a:t>
            </a:r>
          </a:p>
          <a:p>
            <a:pPr>
              <a:buNone/>
            </a:pPr>
            <a:r>
              <a:rPr lang="id-ID" dirty="0" smtClean="0"/>
              <a:t>4) Menyiapkan sumber daya manusia keperawatan dengan keunggulan </a:t>
            </a:r>
            <a:r>
              <a:rPr lang="id-ID" i="1" dirty="0" smtClean="0"/>
              <a:t>nursing home care yang berdaya saing global dan menciptakan calon pemimpin yang berkarakter bagi bangsa dan negara </a:t>
            </a:r>
          </a:p>
          <a:p>
            <a:pPr>
              <a:buNone/>
            </a:pPr>
            <a:r>
              <a:rPr lang="id-ID" i="1" dirty="0" smtClean="0"/>
              <a:t>5) Mengelola sarana dan prasarana yang menunjang program akademik dan profesi keperawatan dengan keunggulan nursing home care </a:t>
            </a:r>
          </a:p>
          <a:p>
            <a:pPr>
              <a:buNone/>
            </a:pPr>
            <a:r>
              <a:rPr lang="id-ID" dirty="0" smtClean="0"/>
              <a:t>6) Berperan aktif dalam menerapkan dan mengembangkan ilmu keperawatan dengan keunggulan </a:t>
            </a:r>
            <a:r>
              <a:rPr lang="id-ID" i="1" dirty="0" smtClean="0"/>
              <a:t>nursing home care yang bermanfaat bagi organisasi profesi, bagi bangsa dan negara Indonesia serta segenap umat manusia </a:t>
            </a:r>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5"/>
          <p:cNvSpPr>
            <a:spLocks noGrp="1"/>
          </p:cNvSpPr>
          <p:nvPr>
            <p:ph type="title"/>
          </p:nvPr>
        </p:nvSpPr>
        <p:spPr>
          <a:xfrm>
            <a:off x="533400" y="685800"/>
            <a:ext cx="8229600" cy="685800"/>
          </a:xfrm>
        </p:spPr>
        <p:txBody>
          <a:bodyPr/>
          <a:lstStyle/>
          <a:p>
            <a:pPr>
              <a:spcBef>
                <a:spcPct val="50000"/>
              </a:spcBef>
            </a:pPr>
            <a:r>
              <a:rPr lang="en-US" sz="3200" smtClean="0">
                <a:latin typeface="Arial" charset="0"/>
                <a:cs typeface="Arial" charset="0"/>
              </a:rPr>
              <a:t>KEMAMPUAN AKHIR YANG DIHARAPKAN</a:t>
            </a:r>
          </a:p>
        </p:txBody>
      </p:sp>
      <p:sp>
        <p:nvSpPr>
          <p:cNvPr id="3076" name="Content Placeholder 5"/>
          <p:cNvSpPr>
            <a:spLocks noGrp="1"/>
          </p:cNvSpPr>
          <p:nvPr>
            <p:ph idx="1"/>
          </p:nvPr>
        </p:nvSpPr>
        <p:spPr>
          <a:xfrm>
            <a:off x="457200" y="1828800"/>
            <a:ext cx="8229600" cy="4602163"/>
          </a:xfrm>
        </p:spPr>
        <p:txBody>
          <a:bodyPr>
            <a:normAutofit/>
          </a:bodyPr>
          <a:lstStyle/>
          <a:p>
            <a:r>
              <a:rPr lang="id-ID" sz="2800" dirty="0" smtClean="0"/>
              <a:t>Mahasiswa  memahami </a:t>
            </a:r>
            <a:r>
              <a:rPr lang="en-US" sz="2800" dirty="0" err="1" smtClean="0"/>
              <a:t>Aplikasi</a:t>
            </a:r>
            <a:r>
              <a:rPr lang="en-US" sz="2800" dirty="0" smtClean="0"/>
              <a:t> </a:t>
            </a:r>
            <a:r>
              <a:rPr lang="en-US" sz="2800" dirty="0" err="1" smtClean="0"/>
              <a:t>trascultural</a:t>
            </a:r>
            <a:r>
              <a:rPr lang="en-US" sz="2800" dirty="0" smtClean="0"/>
              <a:t> nursing </a:t>
            </a:r>
            <a:r>
              <a:rPr lang="en-US" sz="2800" dirty="0" err="1" smtClean="0"/>
              <a:t>sepanjang</a:t>
            </a:r>
            <a:r>
              <a:rPr lang="en-US" sz="2800" dirty="0" smtClean="0"/>
              <a:t> </a:t>
            </a:r>
            <a:r>
              <a:rPr lang="en-US" sz="2800" dirty="0" err="1" smtClean="0"/>
              <a:t>daur</a:t>
            </a:r>
            <a:r>
              <a:rPr lang="en-US" sz="2800" dirty="0" smtClean="0"/>
              <a:t> </a:t>
            </a:r>
            <a:r>
              <a:rPr lang="en-US" sz="2800" dirty="0" err="1" smtClean="0"/>
              <a:t>kehidulan</a:t>
            </a:r>
            <a:r>
              <a:rPr lang="en-US" sz="2800" dirty="0" smtClean="0"/>
              <a:t> </a:t>
            </a:r>
            <a:r>
              <a:rPr lang="en-US" sz="2800" dirty="0" err="1" smtClean="0"/>
              <a:t>manusia</a:t>
            </a:r>
            <a:r>
              <a:rPr lang="id-ID" sz="2800" dirty="0" smtClean="0"/>
              <a:t>dalam pemberian asuhan keperawatan yang peka budaya kepada pasien</a:t>
            </a: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b="1" dirty="0" smtClean="0">
                <a:latin typeface="Algerian" pitchFamily="82" charset="0"/>
              </a:rPr>
              <a:t>Teori Madeleine Leininger</a:t>
            </a:r>
            <a:endParaRPr lang="id-ID" sz="3200" b="1" dirty="0">
              <a:latin typeface="Algerian" pitchFamily="82" charset="0"/>
            </a:endParaRPr>
          </a:p>
        </p:txBody>
      </p:sp>
      <p:sp>
        <p:nvSpPr>
          <p:cNvPr id="3" name="Content Placeholder 2"/>
          <p:cNvSpPr>
            <a:spLocks noGrp="1"/>
          </p:cNvSpPr>
          <p:nvPr>
            <p:ph idx="1"/>
          </p:nvPr>
        </p:nvSpPr>
        <p:spPr/>
        <p:txBody>
          <a:bodyPr>
            <a:normAutofit fontScale="92500" lnSpcReduction="20000"/>
          </a:bodyPr>
          <a:lstStyle/>
          <a:p>
            <a:pPr>
              <a:buNone/>
            </a:pPr>
            <a:r>
              <a:rPr lang="en-US" dirty="0" err="1" smtClean="0">
                <a:latin typeface="Aharoni" pitchFamily="2" charset="-79"/>
                <a:cs typeface="Aharoni" pitchFamily="2" charset="-79"/>
              </a:rPr>
              <a:t>Menyatakan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bahwa</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kesehatan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kepedulian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di</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pengaruhi</a:t>
            </a:r>
            <a:r>
              <a:rPr lang="en-US" dirty="0" smtClean="0">
                <a:latin typeface="Aharoni" pitchFamily="2" charset="-79"/>
                <a:cs typeface="Aharoni" pitchFamily="2" charset="-79"/>
              </a:rPr>
              <a:t> </a:t>
            </a:r>
            <a:r>
              <a:rPr lang="en-US" dirty="0" err="1" smtClean="0">
                <a:latin typeface="Aharoni" pitchFamily="2" charset="-79"/>
                <a:cs typeface="Aharoni" pitchFamily="2" charset="-79"/>
              </a:rPr>
              <a:t>oleh</a:t>
            </a:r>
            <a:r>
              <a:rPr lang="en-US" dirty="0" smtClean="0">
                <a:latin typeface="Aharoni" pitchFamily="2" charset="-79"/>
                <a:cs typeface="Aharoni" pitchFamily="2" charset="-79"/>
              </a:rPr>
              <a:t> </a:t>
            </a:r>
            <a:r>
              <a:rPr lang="en-US" dirty="0" err="1" smtClean="0">
                <a:latin typeface="Aharoni" pitchFamily="2" charset="-79"/>
                <a:cs typeface="Aharoni" pitchFamily="2" charset="-79"/>
              </a:rPr>
              <a:t>elemen-elemen</a:t>
            </a:r>
            <a:r>
              <a:rPr lang="en-US" dirty="0" smtClean="0">
                <a:latin typeface="Aharoni" pitchFamily="2" charset="-79"/>
                <a:cs typeface="Aharoni" pitchFamily="2" charset="-79"/>
              </a:rPr>
              <a:t> </a:t>
            </a:r>
            <a:r>
              <a:rPr lang="en-US" dirty="0" err="1" smtClean="0">
                <a:latin typeface="Aharoni" pitchFamily="2" charset="-79"/>
                <a:cs typeface="Aharoni" pitchFamily="2" charset="-79"/>
              </a:rPr>
              <a:t>berikut</a:t>
            </a:r>
            <a:r>
              <a:rPr lang="en-US" dirty="0" smtClean="0">
                <a:latin typeface="Aharoni" pitchFamily="2" charset="-79"/>
                <a:cs typeface="Aharoni" pitchFamily="2" charset="-79"/>
              </a:rPr>
              <a:t> : </a:t>
            </a:r>
          </a:p>
          <a:p>
            <a:r>
              <a:rPr lang="en-US" dirty="0" err="1" smtClean="0">
                <a:latin typeface="Aharoni" pitchFamily="2" charset="-79"/>
                <a:cs typeface="Aharoni" pitchFamily="2" charset="-79"/>
              </a:rPr>
              <a:t>Struktur</a:t>
            </a:r>
            <a:r>
              <a:rPr lang="en-US" dirty="0" smtClean="0">
                <a:latin typeface="Aharoni" pitchFamily="2" charset="-79"/>
                <a:cs typeface="Aharoni" pitchFamily="2" charset="-79"/>
              </a:rPr>
              <a:t> </a:t>
            </a:r>
            <a:r>
              <a:rPr lang="en-US" dirty="0" err="1" smtClean="0">
                <a:latin typeface="Aharoni" pitchFamily="2" charset="-79"/>
                <a:cs typeface="Aharoni" pitchFamily="2" charset="-79"/>
              </a:rPr>
              <a:t>sosial</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seperti</a:t>
            </a:r>
            <a:r>
              <a:rPr lang="en-US" dirty="0" smtClean="0">
                <a:latin typeface="Aharoni" pitchFamily="2" charset="-79"/>
                <a:cs typeface="Aharoni" pitchFamily="2" charset="-79"/>
              </a:rPr>
              <a:t> </a:t>
            </a:r>
            <a:r>
              <a:rPr lang="en-US" dirty="0" err="1" smtClean="0">
                <a:latin typeface="Aharoni" pitchFamily="2" charset="-79"/>
                <a:cs typeface="Aharoni" pitchFamily="2" charset="-79"/>
              </a:rPr>
              <a:t>teknologi</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kepercayaan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faktor</a:t>
            </a:r>
            <a:r>
              <a:rPr lang="en-US" dirty="0" smtClean="0">
                <a:latin typeface="Aharoni" pitchFamily="2" charset="-79"/>
                <a:cs typeface="Aharoni" pitchFamily="2" charset="-79"/>
              </a:rPr>
              <a:t> </a:t>
            </a:r>
            <a:r>
              <a:rPr lang="en-US" dirty="0" err="1" smtClean="0">
                <a:latin typeface="Aharoni" pitchFamily="2" charset="-79"/>
                <a:cs typeface="Aharoni" pitchFamily="2" charset="-79"/>
              </a:rPr>
              <a:t>filosofi</a:t>
            </a:r>
            <a:r>
              <a:rPr lang="en-US" dirty="0" smtClean="0">
                <a:latin typeface="Aharoni" pitchFamily="2" charset="-79"/>
                <a:cs typeface="Aharoni" pitchFamily="2" charset="-79"/>
              </a:rPr>
              <a:t>, </a:t>
            </a:r>
            <a:r>
              <a:rPr lang="en-US" dirty="0" err="1" smtClean="0">
                <a:latin typeface="Aharoni" pitchFamily="2" charset="-79"/>
                <a:cs typeface="Aharoni" pitchFamily="2" charset="-79"/>
              </a:rPr>
              <a:t>sistem</a:t>
            </a:r>
            <a:r>
              <a:rPr lang="en-US" dirty="0" smtClean="0">
                <a:latin typeface="Aharoni" pitchFamily="2" charset="-79"/>
                <a:cs typeface="Aharoni" pitchFamily="2" charset="-79"/>
              </a:rPr>
              <a:t> </a:t>
            </a:r>
            <a:r>
              <a:rPr lang="en-US" dirty="0" err="1" smtClean="0">
                <a:latin typeface="Aharoni" pitchFamily="2" charset="-79"/>
                <a:cs typeface="Aharoni" pitchFamily="2" charset="-79"/>
              </a:rPr>
              <a:t>sosial</a:t>
            </a:r>
            <a:r>
              <a:rPr lang="en-US" dirty="0" smtClean="0">
                <a:latin typeface="Aharoni" pitchFamily="2" charset="-79"/>
                <a:cs typeface="Aharoni" pitchFamily="2" charset="-79"/>
              </a:rPr>
              <a:t>, </a:t>
            </a:r>
            <a:r>
              <a:rPr lang="en-US" dirty="0" err="1" smtClean="0">
                <a:latin typeface="Aharoni" pitchFamily="2" charset="-79"/>
                <a:cs typeface="Aharoni" pitchFamily="2" charset="-79"/>
              </a:rPr>
              <a:t>nilai-nilai</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politik</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faktor-faktor</a:t>
            </a:r>
            <a:r>
              <a:rPr lang="en-US" dirty="0" smtClean="0">
                <a:latin typeface="Aharoni" pitchFamily="2" charset="-79"/>
                <a:cs typeface="Aharoni" pitchFamily="2" charset="-79"/>
              </a:rPr>
              <a:t> legal.</a:t>
            </a:r>
          </a:p>
          <a:p>
            <a:r>
              <a:rPr lang="en-US" dirty="0" err="1" smtClean="0">
                <a:latin typeface="Aharoni" pitchFamily="2" charset="-79"/>
                <a:cs typeface="Aharoni" pitchFamily="2" charset="-79"/>
              </a:rPr>
              <a:t>Faktor</a:t>
            </a:r>
            <a:r>
              <a:rPr lang="en-US" dirty="0" smtClean="0">
                <a:latin typeface="Aharoni" pitchFamily="2" charset="-79"/>
                <a:cs typeface="Aharoni" pitchFamily="2" charset="-79"/>
              </a:rPr>
              <a:t> </a:t>
            </a:r>
            <a:r>
              <a:rPr lang="en-US" dirty="0" err="1" smtClean="0">
                <a:latin typeface="Aharoni" pitchFamily="2" charset="-79"/>
                <a:cs typeface="Aharoni" pitchFamily="2" charset="-79"/>
              </a:rPr>
              <a:t>sosial</a:t>
            </a:r>
            <a:r>
              <a:rPr lang="en-US" dirty="0" smtClean="0">
                <a:latin typeface="Aharoni" pitchFamily="2" charset="-79"/>
                <a:cs typeface="Aharoni" pitchFamily="2" charset="-79"/>
              </a:rPr>
              <a:t> </a:t>
            </a:r>
            <a:r>
              <a:rPr lang="en-US" dirty="0" err="1" smtClean="0">
                <a:latin typeface="Aharoni" pitchFamily="2" charset="-79"/>
                <a:cs typeface="Aharoni" pitchFamily="2" charset="-79"/>
              </a:rPr>
              <a:t>ini</a:t>
            </a:r>
            <a:r>
              <a:rPr lang="en-US" dirty="0" smtClean="0">
                <a:latin typeface="Aharoni" pitchFamily="2" charset="-79"/>
                <a:cs typeface="Aharoni" pitchFamily="2" charset="-79"/>
              </a:rPr>
              <a:t> </a:t>
            </a:r>
            <a:r>
              <a:rPr lang="en-US" dirty="0" err="1" smtClean="0">
                <a:latin typeface="Aharoni" pitchFamily="2" charset="-79"/>
                <a:cs typeface="Aharoni" pitchFamily="2" charset="-79"/>
              </a:rPr>
              <a:t>berhubungan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dengan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lingkungan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bahasa</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sejarah</a:t>
            </a:r>
            <a:r>
              <a:rPr lang="en-US" dirty="0" smtClean="0">
                <a:latin typeface="Aharoni" pitchFamily="2" charset="-79"/>
                <a:cs typeface="Aharoni" pitchFamily="2" charset="-79"/>
              </a:rPr>
              <a:t> </a:t>
            </a:r>
            <a:r>
              <a:rPr lang="en-US" dirty="0" err="1" smtClean="0">
                <a:latin typeface="Aharoni" pitchFamily="2" charset="-79"/>
                <a:cs typeface="Aharoni" pitchFamily="2" charset="-79"/>
              </a:rPr>
              <a:t>etnis</a:t>
            </a:r>
            <a:r>
              <a:rPr lang="en-US" dirty="0" smtClean="0">
                <a:latin typeface="Aharoni" pitchFamily="2" charset="-79"/>
                <a:cs typeface="Aharoni" pitchFamily="2" charset="-79"/>
              </a:rPr>
              <a:t>. </a:t>
            </a:r>
            <a:r>
              <a:rPr lang="en-US" dirty="0" err="1" smtClean="0">
                <a:latin typeface="Aharoni" pitchFamily="2" charset="-79"/>
                <a:cs typeface="Aharoni" pitchFamily="2" charset="-79"/>
              </a:rPr>
              <a:t>Sistem</a:t>
            </a:r>
            <a:r>
              <a:rPr lang="en-US" dirty="0" smtClean="0">
                <a:latin typeface="Aharoni" pitchFamily="2" charset="-79"/>
                <a:cs typeface="Aharoni" pitchFamily="2" charset="-79"/>
              </a:rPr>
              <a:t> </a:t>
            </a:r>
            <a:r>
              <a:rPr lang="en-US" dirty="0" err="1" smtClean="0">
                <a:latin typeface="Aharoni" pitchFamily="2" charset="-79"/>
                <a:cs typeface="Aharoni" pitchFamily="2" charset="-79"/>
              </a:rPr>
              <a:t>ini</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merupakan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bagian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struktur</a:t>
            </a:r>
            <a:r>
              <a:rPr lang="en-US" dirty="0" smtClean="0">
                <a:latin typeface="Aharoni" pitchFamily="2" charset="-79"/>
                <a:cs typeface="Aharoni" pitchFamily="2" charset="-79"/>
              </a:rPr>
              <a:t> </a:t>
            </a:r>
            <a:r>
              <a:rPr lang="en-US" dirty="0" err="1" smtClean="0">
                <a:latin typeface="Aharoni" pitchFamily="2" charset="-79"/>
                <a:cs typeface="Aharoni" pitchFamily="2" charset="-79"/>
              </a:rPr>
              <a:t>sosial</a:t>
            </a:r>
            <a:r>
              <a:rPr lang="en-US" dirty="0" smtClean="0"/>
              <a:t>.</a:t>
            </a:r>
          </a:p>
          <a:p>
            <a:pPr>
              <a:lnSpc>
                <a:spcPct val="90000"/>
              </a:lnSpc>
            </a:pPr>
            <a:endParaRPr lang="id-ID" dirty="0" smtClean="0"/>
          </a:p>
          <a:p>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p:spPr>
        <p:txBody>
          <a:bodyPr>
            <a:normAutofit fontScale="90000"/>
          </a:bodyPr>
          <a:lstStyle/>
          <a:p>
            <a:r>
              <a:rPr lang="id-ID" sz="3600" dirty="0" smtClean="0"/>
              <a:t/>
            </a:r>
            <a:br>
              <a:rPr lang="id-ID" sz="3600" dirty="0" smtClean="0"/>
            </a:br>
            <a:r>
              <a:rPr lang="id-ID" sz="3600" b="1" dirty="0" smtClean="0">
                <a:latin typeface="Algerian" pitchFamily="82" charset="0"/>
              </a:rPr>
              <a:t>KEPERAWATAN  LINTAS  BUDAYA</a:t>
            </a:r>
            <a:r>
              <a:rPr lang="id-ID" dirty="0" smtClean="0"/>
              <a:t/>
            </a:r>
            <a:br>
              <a:rPr lang="id-ID" dirty="0" smtClean="0"/>
            </a:br>
            <a:endParaRPr lang="id-ID" dirty="0"/>
          </a:p>
        </p:txBody>
      </p:sp>
      <p:sp>
        <p:nvSpPr>
          <p:cNvPr id="3" name="Content Placeholder 2"/>
          <p:cNvSpPr>
            <a:spLocks noGrp="1"/>
          </p:cNvSpPr>
          <p:nvPr>
            <p:ph idx="1"/>
          </p:nvPr>
        </p:nvSpPr>
        <p:spPr/>
        <p:txBody>
          <a:bodyPr>
            <a:normAutofit fontScale="92500" lnSpcReduction="10000"/>
          </a:bodyPr>
          <a:lstStyle/>
          <a:p>
            <a:r>
              <a:rPr lang="en-US" dirty="0" err="1" smtClean="0">
                <a:latin typeface="Aharoni" pitchFamily="2" charset="-79"/>
                <a:cs typeface="Aharoni" pitchFamily="2" charset="-79"/>
              </a:rPr>
              <a:t>Adalah</a:t>
            </a:r>
            <a:r>
              <a:rPr lang="en-US" dirty="0" smtClean="0">
                <a:latin typeface="Aharoni" pitchFamily="2" charset="-79"/>
                <a:cs typeface="Aharoni" pitchFamily="2" charset="-79"/>
              </a:rPr>
              <a:t> </a:t>
            </a:r>
            <a:r>
              <a:rPr lang="en-US" dirty="0" err="1" smtClean="0">
                <a:latin typeface="Aharoni" pitchFamily="2" charset="-79"/>
                <a:cs typeface="Aharoni" pitchFamily="2" charset="-79"/>
              </a:rPr>
              <a:t>ilmu</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kiat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kemasyarakatan</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difokuskan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atau</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meningkatkan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perilaku</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sehat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atau</a:t>
            </a:r>
            <a:r>
              <a:rPr lang="en-US" dirty="0" smtClean="0">
                <a:latin typeface="Aharoni" pitchFamily="2" charset="-79"/>
                <a:cs typeface="Aharoni" pitchFamily="2" charset="-79"/>
              </a:rPr>
              <a:t> </a:t>
            </a:r>
            <a:r>
              <a:rPr lang="en-US" dirty="0" err="1" smtClean="0">
                <a:latin typeface="Aharoni" pitchFamily="2" charset="-79"/>
                <a:cs typeface="Aharoni" pitchFamily="2" charset="-79"/>
              </a:rPr>
              <a:t>sakit</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secara</a:t>
            </a:r>
            <a:r>
              <a:rPr lang="en-US" dirty="0" smtClean="0">
                <a:latin typeface="Aharoni" pitchFamily="2" charset="-79"/>
                <a:cs typeface="Aharoni" pitchFamily="2" charset="-79"/>
              </a:rPr>
              <a:t> </a:t>
            </a:r>
            <a:r>
              <a:rPr lang="en-US" dirty="0" err="1" smtClean="0">
                <a:latin typeface="Aharoni" pitchFamily="2" charset="-79"/>
                <a:cs typeface="Aharoni" pitchFamily="2" charset="-79"/>
              </a:rPr>
              <a:t>fisik</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keyakinan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sesuai</a:t>
            </a:r>
            <a:r>
              <a:rPr lang="en-US" dirty="0" smtClean="0">
                <a:latin typeface="Aharoni" pitchFamily="2" charset="-79"/>
                <a:cs typeface="Aharoni" pitchFamily="2" charset="-79"/>
              </a:rPr>
              <a:t> </a:t>
            </a:r>
            <a:r>
              <a:rPr lang="en-US" dirty="0" err="1" smtClean="0">
                <a:latin typeface="Aharoni" pitchFamily="2" charset="-79"/>
                <a:cs typeface="Aharoni" pitchFamily="2" charset="-79"/>
              </a:rPr>
              <a:t>dengan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latar</a:t>
            </a:r>
            <a:r>
              <a:rPr lang="en-US" dirty="0" smtClean="0">
                <a:latin typeface="Aharoni" pitchFamily="2" charset="-79"/>
                <a:cs typeface="Aharoni" pitchFamily="2" charset="-79"/>
              </a:rPr>
              <a:t> </a:t>
            </a:r>
            <a:r>
              <a:rPr lang="en-US" dirty="0" err="1" smtClean="0">
                <a:latin typeface="Aharoni" pitchFamily="2" charset="-79"/>
                <a:cs typeface="Aharoni" pitchFamily="2" charset="-79"/>
              </a:rPr>
              <a:t>belakang</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a:t>
            </a:r>
            <a:endParaRPr lang="en-US" dirty="0" smtClean="0">
              <a:latin typeface="Aharoni" pitchFamily="2" charset="-79"/>
              <a:cs typeface="Aharoni" pitchFamily="2" charset="-79"/>
            </a:endParaRPr>
          </a:p>
          <a:p>
            <a:r>
              <a:rPr lang="en-US" dirty="0" err="1" smtClean="0">
                <a:latin typeface="Aharoni" pitchFamily="2" charset="-79"/>
                <a:cs typeface="Aharoni" pitchFamily="2" charset="-79"/>
              </a:rPr>
              <a:t>Praktek</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tidak</a:t>
            </a:r>
            <a:r>
              <a:rPr lang="en-US" dirty="0" smtClean="0">
                <a:latin typeface="Aharoni" pitchFamily="2" charset="-79"/>
                <a:cs typeface="Aharoni" pitchFamily="2" charset="-79"/>
              </a:rPr>
              <a:t> </a:t>
            </a:r>
            <a:r>
              <a:rPr lang="en-US" dirty="0" err="1" smtClean="0">
                <a:latin typeface="Aharoni" pitchFamily="2" charset="-79"/>
                <a:cs typeface="Aharoni" pitchFamily="2" charset="-79"/>
              </a:rPr>
              <a:t>ada</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perbedaan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atau</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perbandingan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manusia</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seperti</a:t>
            </a:r>
            <a:r>
              <a:rPr lang="en-US" dirty="0" smtClean="0">
                <a:latin typeface="Aharoni" pitchFamily="2" charset="-79"/>
                <a:cs typeface="Aharoni" pitchFamily="2" charset="-79"/>
              </a:rPr>
              <a:t> agama, </a:t>
            </a:r>
            <a:r>
              <a:rPr lang="en-US" dirty="0" err="1" smtClean="0">
                <a:latin typeface="Aharoni" pitchFamily="2" charset="-79"/>
                <a:cs typeface="Aharoni" pitchFamily="2" charset="-79"/>
              </a:rPr>
              <a:t>warna</a:t>
            </a:r>
            <a:r>
              <a:rPr lang="en-US" dirty="0" smtClean="0">
                <a:latin typeface="Aharoni" pitchFamily="2" charset="-79"/>
                <a:cs typeface="Aharoni" pitchFamily="2" charset="-79"/>
              </a:rPr>
              <a:t> </a:t>
            </a:r>
            <a:r>
              <a:rPr lang="en-US" dirty="0" err="1" smtClean="0">
                <a:latin typeface="Aharoni" pitchFamily="2" charset="-79"/>
                <a:cs typeface="Aharoni" pitchFamily="2" charset="-79"/>
              </a:rPr>
              <a:t>kulit</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bangsa</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Perawat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tidak</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memandang</a:t>
            </a:r>
            <a:r>
              <a:rPr lang="en-US" dirty="0" smtClean="0">
                <a:latin typeface="Aharoni" pitchFamily="2" charset="-79"/>
                <a:cs typeface="Aharoni" pitchFamily="2" charset="-79"/>
              </a:rPr>
              <a:t> </a:t>
            </a:r>
            <a:r>
              <a:rPr lang="en-US" dirty="0" err="1" smtClean="0">
                <a:latin typeface="Aharoni" pitchFamily="2" charset="-79"/>
                <a:cs typeface="Aharoni" pitchFamily="2" charset="-79"/>
              </a:rPr>
              <a:t>asal</a:t>
            </a:r>
            <a:r>
              <a:rPr lang="en-US" dirty="0" smtClean="0">
                <a:latin typeface="Aharoni" pitchFamily="2" charset="-79"/>
                <a:cs typeface="Aharoni" pitchFamily="2" charset="-79"/>
              </a:rPr>
              <a:t> </a:t>
            </a:r>
            <a:r>
              <a:rPr lang="en-US" dirty="0" err="1" smtClean="0">
                <a:latin typeface="Aharoni" pitchFamily="2" charset="-79"/>
                <a:cs typeface="Aharoni" pitchFamily="2" charset="-79"/>
              </a:rPr>
              <a:t>pasien</a:t>
            </a:r>
            <a:r>
              <a:rPr lang="en-US" dirty="0" smtClean="0">
                <a:latin typeface="Aharoni" pitchFamily="2" charset="-79"/>
                <a:cs typeface="Aharoni" pitchFamily="2" charset="-79"/>
              </a:rPr>
              <a:t> </a:t>
            </a:r>
            <a:r>
              <a:rPr lang="en-US" dirty="0" err="1" smtClean="0">
                <a:latin typeface="Aharoni" pitchFamily="2" charset="-79"/>
                <a:cs typeface="Aharoni" pitchFamily="2" charset="-79"/>
              </a:rPr>
              <a:t>baik</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dari</a:t>
            </a:r>
            <a:r>
              <a:rPr lang="en-US" dirty="0" smtClean="0">
                <a:latin typeface="Aharoni" pitchFamily="2" charset="-79"/>
                <a:cs typeface="Aharoni" pitchFamily="2" charset="-79"/>
              </a:rPr>
              <a:t> </a:t>
            </a:r>
            <a:r>
              <a:rPr lang="en-US" dirty="0" err="1" smtClean="0">
                <a:latin typeface="Aharoni" pitchFamily="2" charset="-79"/>
                <a:cs typeface="Aharoni" pitchFamily="2" charset="-79"/>
              </a:rPr>
              <a:t>suku</a:t>
            </a:r>
            <a:r>
              <a:rPr lang="en-US" dirty="0" smtClean="0">
                <a:latin typeface="Aharoni" pitchFamily="2" charset="-79"/>
                <a:cs typeface="Aharoni" pitchFamily="2" charset="-79"/>
              </a:rPr>
              <a:t> </a:t>
            </a:r>
            <a:r>
              <a:rPr lang="en-US" dirty="0" err="1" smtClean="0">
                <a:latin typeface="Aharoni" pitchFamily="2" charset="-79"/>
                <a:cs typeface="Aharoni" pitchFamily="2" charset="-79"/>
              </a:rPr>
              <a:t>bangsa</a:t>
            </a:r>
            <a:r>
              <a:rPr lang="en-US" dirty="0" smtClean="0">
                <a:latin typeface="Aharoni" pitchFamily="2" charset="-79"/>
                <a:cs typeface="Aharoni" pitchFamily="2" charset="-79"/>
              </a:rPr>
              <a:t> </a:t>
            </a:r>
            <a:r>
              <a:rPr lang="en-US" dirty="0" err="1" smtClean="0">
                <a:latin typeface="Aharoni" pitchFamily="2" charset="-79"/>
                <a:cs typeface="Aharoni" pitchFamily="2" charset="-79"/>
              </a:rPr>
              <a:t>maupun</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budayanya</a:t>
            </a:r>
            <a:endParaRPr lang="en-US" dirty="0" smtClean="0">
              <a:latin typeface="Aharoni" pitchFamily="2" charset="-79"/>
              <a:cs typeface="Aharoni" pitchFamily="2" charset="-79"/>
            </a:endParaRPr>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en-US" dirty="0" err="1" smtClean="0">
                <a:latin typeface="Aharoni" pitchFamily="2" charset="-79"/>
                <a:cs typeface="Aharoni" pitchFamily="2" charset="-79"/>
              </a:rPr>
              <a:t>Tujuan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keperawatan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lintas</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adalah</a:t>
            </a:r>
            <a:r>
              <a:rPr lang="en-US" dirty="0" smtClean="0">
                <a:latin typeface="Aharoni" pitchFamily="2" charset="-79"/>
                <a:cs typeface="Aharoni" pitchFamily="2" charset="-79"/>
              </a:rPr>
              <a:t> </a:t>
            </a:r>
            <a:r>
              <a:rPr lang="en-US" dirty="0" err="1" smtClean="0">
                <a:latin typeface="Aharoni" pitchFamily="2" charset="-79"/>
                <a:cs typeface="Aharoni" pitchFamily="2" charset="-79"/>
              </a:rPr>
              <a:t>untuk</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mengembangkan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ilmu</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pengetahuan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struktur</a:t>
            </a:r>
            <a:r>
              <a:rPr lang="en-US" dirty="0" smtClean="0">
                <a:latin typeface="Aharoni" pitchFamily="2" charset="-79"/>
                <a:cs typeface="Aharoni" pitchFamily="2" charset="-79"/>
              </a:rPr>
              <a:t> </a:t>
            </a:r>
            <a:r>
              <a:rPr lang="en-US" dirty="0" err="1" smtClean="0">
                <a:latin typeface="Aharoni" pitchFamily="2" charset="-79"/>
                <a:cs typeface="Aharoni" pitchFamily="2" charset="-79"/>
              </a:rPr>
              <a:t>ilmu</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pengetahuan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kemasyarakatan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sehingga</a:t>
            </a:r>
            <a:r>
              <a:rPr lang="en-US" dirty="0" smtClean="0">
                <a:latin typeface="Aharoni" pitchFamily="2" charset="-79"/>
                <a:cs typeface="Aharoni" pitchFamily="2" charset="-79"/>
              </a:rPr>
              <a:t> </a:t>
            </a:r>
            <a:r>
              <a:rPr lang="en-US" dirty="0" err="1" smtClean="0">
                <a:latin typeface="Aharoni" pitchFamily="2" charset="-79"/>
                <a:cs typeface="Aharoni" pitchFamily="2" charset="-79"/>
              </a:rPr>
              <a:t>terciptanya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praktek</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keperawatan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pada</a:t>
            </a:r>
            <a:r>
              <a:rPr lang="en-US" dirty="0" smtClean="0">
                <a:latin typeface="Aharoni" pitchFamily="2" charset="-79"/>
                <a:cs typeface="Aharoni" pitchFamily="2" charset="-79"/>
              </a:rPr>
              <a:t> </a:t>
            </a:r>
            <a:r>
              <a:rPr lang="en-US" dirty="0" err="1" smtClean="0">
                <a:latin typeface="Aharoni" pitchFamily="2" charset="-79"/>
                <a:cs typeface="Aharoni" pitchFamily="2" charset="-79"/>
              </a:rPr>
              <a:t>lintas</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secara</a:t>
            </a:r>
            <a:r>
              <a:rPr lang="en-US" dirty="0" smtClean="0">
                <a:latin typeface="Aharoni" pitchFamily="2" charset="-79"/>
                <a:cs typeface="Aharoni" pitchFamily="2" charset="-79"/>
              </a:rPr>
              <a:t> </a:t>
            </a:r>
            <a:r>
              <a:rPr lang="en-US" dirty="0" err="1" smtClean="0">
                <a:latin typeface="Aharoni" pitchFamily="2" charset="-79"/>
                <a:cs typeface="Aharoni" pitchFamily="2" charset="-79"/>
              </a:rPr>
              <a:t>jelas</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menyeluruh</a:t>
            </a:r>
            <a:endParaRPr lang="en-US" dirty="0" smtClean="0">
              <a:latin typeface="Aharoni" pitchFamily="2" charset="-79"/>
              <a:cs typeface="Aharoni" pitchFamily="2" charset="-79"/>
            </a:endParaRPr>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b="1" dirty="0" smtClean="0">
                <a:latin typeface="Algerian" pitchFamily="82" charset="0"/>
              </a:rPr>
              <a:t/>
            </a:r>
            <a:br>
              <a:rPr lang="id-ID" sz="3200" b="1" dirty="0" smtClean="0">
                <a:latin typeface="Algerian" pitchFamily="82" charset="0"/>
              </a:rPr>
            </a:br>
            <a:r>
              <a:rPr lang="id-ID" sz="3200" b="1" dirty="0" smtClean="0">
                <a:latin typeface="Algerian" pitchFamily="82" charset="0"/>
              </a:rPr>
              <a:t>Keperawatan Lintas budaya</a:t>
            </a:r>
            <a:endParaRPr lang="id-ID" sz="3200" b="1" dirty="0">
              <a:latin typeface="Algerian" pitchFamily="82" charset="0"/>
            </a:endParaRPr>
          </a:p>
        </p:txBody>
      </p:sp>
      <p:sp>
        <p:nvSpPr>
          <p:cNvPr id="3" name="Content Placeholder 2"/>
          <p:cNvSpPr>
            <a:spLocks noGrp="1"/>
          </p:cNvSpPr>
          <p:nvPr>
            <p:ph idx="1"/>
          </p:nvPr>
        </p:nvSpPr>
        <p:spPr/>
        <p:txBody>
          <a:bodyPr>
            <a:normAutofit fontScale="85000" lnSpcReduction="10000"/>
          </a:bodyPr>
          <a:lstStyle/>
          <a:p>
            <a:pPr>
              <a:buNone/>
            </a:pPr>
            <a:r>
              <a:rPr lang="en-US" dirty="0" err="1" smtClean="0">
                <a:latin typeface="Aharoni" pitchFamily="2" charset="-79"/>
                <a:cs typeface="Aharoni" pitchFamily="2" charset="-79"/>
              </a:rPr>
              <a:t>Perawat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sebagai</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penyajian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layanan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harus</a:t>
            </a:r>
            <a:r>
              <a:rPr lang="en-US" dirty="0" smtClean="0">
                <a:latin typeface="Aharoni" pitchFamily="2" charset="-79"/>
                <a:cs typeface="Aharoni" pitchFamily="2" charset="-79"/>
              </a:rPr>
              <a:t> </a:t>
            </a:r>
            <a:r>
              <a:rPr lang="en-US" dirty="0" err="1" smtClean="0">
                <a:latin typeface="Aharoni" pitchFamily="2" charset="-79"/>
                <a:cs typeface="Aharoni" pitchFamily="2" charset="-79"/>
              </a:rPr>
              <a:t>siap</a:t>
            </a:r>
            <a:r>
              <a:rPr lang="en-US" dirty="0" smtClean="0">
                <a:latin typeface="Aharoni" pitchFamily="2" charset="-79"/>
                <a:cs typeface="Aharoni" pitchFamily="2" charset="-79"/>
              </a:rPr>
              <a:t> </a:t>
            </a:r>
            <a:r>
              <a:rPr lang="en-US" dirty="0" err="1" smtClean="0">
                <a:latin typeface="Aharoni" pitchFamily="2" charset="-79"/>
                <a:cs typeface="Aharoni" pitchFamily="2" charset="-79"/>
              </a:rPr>
              <a:t>bekerja</a:t>
            </a:r>
            <a:r>
              <a:rPr lang="en-US" dirty="0" smtClean="0">
                <a:latin typeface="Aharoni" pitchFamily="2" charset="-79"/>
                <a:cs typeface="Aharoni" pitchFamily="2" charset="-79"/>
              </a:rPr>
              <a:t> </a:t>
            </a:r>
            <a:r>
              <a:rPr lang="en-US" dirty="0" err="1" smtClean="0">
                <a:latin typeface="Aharoni" pitchFamily="2" charset="-79"/>
                <a:cs typeface="Aharoni" pitchFamily="2" charset="-79"/>
              </a:rPr>
              <a:t>dengan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pengetahuan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keperawatan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lintas</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kemampuan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untuk</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memastikan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hasil</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bermanfaat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bagi</a:t>
            </a:r>
            <a:r>
              <a:rPr lang="en-US" dirty="0" smtClean="0">
                <a:latin typeface="Aharoni" pitchFamily="2" charset="-79"/>
                <a:cs typeface="Aharoni" pitchFamily="2" charset="-79"/>
              </a:rPr>
              <a:t> </a:t>
            </a:r>
            <a:r>
              <a:rPr lang="en-US" dirty="0" err="1" smtClean="0">
                <a:latin typeface="Aharoni" pitchFamily="2" charset="-79"/>
                <a:cs typeface="Aharoni" pitchFamily="2" charset="-79"/>
              </a:rPr>
              <a:t>masyarakat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dari</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berbeda</a:t>
            </a:r>
            <a:endParaRPr lang="en-US" dirty="0" smtClean="0">
              <a:latin typeface="Aharoni" pitchFamily="2" charset="-79"/>
              <a:cs typeface="Aharoni" pitchFamily="2" charset="-79"/>
            </a:endParaRPr>
          </a:p>
          <a:p>
            <a:pPr>
              <a:buNone/>
            </a:pPr>
            <a:r>
              <a:rPr lang="en-US" dirty="0" err="1" smtClean="0">
                <a:latin typeface="Aharoni" pitchFamily="2" charset="-79"/>
                <a:cs typeface="Aharoni" pitchFamily="2" charset="-79"/>
              </a:rPr>
              <a:t>Perawat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juga</a:t>
            </a:r>
            <a:r>
              <a:rPr lang="en-US" dirty="0" smtClean="0">
                <a:latin typeface="Aharoni" pitchFamily="2" charset="-79"/>
                <a:cs typeface="Aharoni" pitchFamily="2" charset="-79"/>
              </a:rPr>
              <a:t> </a:t>
            </a:r>
            <a:r>
              <a:rPr lang="en-US" dirty="0" err="1" smtClean="0">
                <a:latin typeface="Aharoni" pitchFamily="2" charset="-79"/>
                <a:cs typeface="Aharoni" pitchFamily="2" charset="-79"/>
              </a:rPr>
              <a:t>harus</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menyadari</a:t>
            </a:r>
            <a:r>
              <a:rPr lang="en-US" dirty="0" smtClean="0">
                <a:latin typeface="Aharoni" pitchFamily="2" charset="-79"/>
                <a:cs typeface="Aharoni" pitchFamily="2" charset="-79"/>
              </a:rPr>
              <a:t> </a:t>
            </a:r>
            <a:r>
              <a:rPr lang="en-US" dirty="0" err="1" smtClean="0">
                <a:latin typeface="Aharoni" pitchFamily="2" charset="-79"/>
                <a:cs typeface="Aharoni" pitchFamily="2" charset="-79"/>
              </a:rPr>
              <a:t>latar</a:t>
            </a:r>
            <a:r>
              <a:rPr lang="en-US" dirty="0" smtClean="0">
                <a:latin typeface="Aharoni" pitchFamily="2" charset="-79"/>
                <a:cs typeface="Aharoni" pitchFamily="2" charset="-79"/>
              </a:rPr>
              <a:t> </a:t>
            </a:r>
            <a:r>
              <a:rPr lang="en-US" dirty="0" err="1" smtClean="0">
                <a:latin typeface="Aharoni" pitchFamily="2" charset="-79"/>
                <a:cs typeface="Aharoni" pitchFamily="2" charset="-79"/>
              </a:rPr>
              <a:t>belakang</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mereka</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sendiri</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bagaimana</a:t>
            </a:r>
            <a:r>
              <a:rPr lang="en-US" dirty="0" smtClean="0">
                <a:latin typeface="Aharoni" pitchFamily="2" charset="-79"/>
                <a:cs typeface="Aharoni" pitchFamily="2" charset="-79"/>
              </a:rPr>
              <a:t> </a:t>
            </a:r>
            <a:r>
              <a:rPr lang="en-US" dirty="0" err="1" smtClean="0">
                <a:latin typeface="Aharoni" pitchFamily="2" charset="-79"/>
                <a:cs typeface="Aharoni" pitchFamily="2" charset="-79"/>
              </a:rPr>
              <a:t>caranya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sehingga</a:t>
            </a:r>
            <a:r>
              <a:rPr lang="en-US" dirty="0" smtClean="0">
                <a:latin typeface="Aharoni" pitchFamily="2" charset="-79"/>
                <a:cs typeface="Aharoni" pitchFamily="2" charset="-79"/>
              </a:rPr>
              <a:t> </a:t>
            </a:r>
            <a:r>
              <a:rPr lang="en-US" dirty="0" err="1" smtClean="0">
                <a:latin typeface="Aharoni" pitchFamily="2" charset="-79"/>
                <a:cs typeface="Aharoni" pitchFamily="2" charset="-79"/>
              </a:rPr>
              <a:t>hal</a:t>
            </a:r>
            <a:r>
              <a:rPr lang="en-US" dirty="0" smtClean="0">
                <a:latin typeface="Aharoni" pitchFamily="2" charset="-79"/>
                <a:cs typeface="Aharoni" pitchFamily="2" charset="-79"/>
              </a:rPr>
              <a:t> </a:t>
            </a:r>
            <a:r>
              <a:rPr lang="en-US" dirty="0" err="1" smtClean="0">
                <a:latin typeface="Aharoni" pitchFamily="2" charset="-79"/>
                <a:cs typeface="Aharoni" pitchFamily="2" charset="-79"/>
              </a:rPr>
              <a:t>itu</a:t>
            </a:r>
            <a:r>
              <a:rPr lang="en-US" dirty="0" smtClean="0">
                <a:latin typeface="Aharoni" pitchFamily="2" charset="-79"/>
                <a:cs typeface="Aharoni" pitchFamily="2" charset="-79"/>
              </a:rPr>
              <a:t> </a:t>
            </a:r>
            <a:r>
              <a:rPr lang="en-US" dirty="0" err="1" smtClean="0">
                <a:latin typeface="Aharoni" pitchFamily="2" charset="-79"/>
                <a:cs typeface="Aharoni" pitchFamily="2" charset="-79"/>
              </a:rPr>
              <a:t>bisa</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mempengaruhi</a:t>
            </a:r>
            <a:r>
              <a:rPr lang="en-US" dirty="0" smtClean="0">
                <a:latin typeface="Aharoni" pitchFamily="2" charset="-79"/>
                <a:cs typeface="Aharoni" pitchFamily="2" charset="-79"/>
              </a:rPr>
              <a:t> </a:t>
            </a:r>
            <a:r>
              <a:rPr lang="en-US" dirty="0" err="1" smtClean="0">
                <a:latin typeface="Aharoni" pitchFamily="2" charset="-79"/>
                <a:cs typeface="Aharoni" pitchFamily="2" charset="-79"/>
              </a:rPr>
              <a:t>klien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bisa</a:t>
            </a:r>
            <a:r>
              <a:rPr lang="en-US" dirty="0" smtClean="0">
                <a:latin typeface="Aharoni" pitchFamily="2" charset="-79"/>
                <a:cs typeface="Aharoni" pitchFamily="2" charset="-79"/>
              </a:rPr>
              <a:t> </a:t>
            </a:r>
            <a:r>
              <a:rPr lang="en-US" dirty="0" err="1" smtClean="0">
                <a:latin typeface="Aharoni" pitchFamily="2" charset="-79"/>
                <a:cs typeface="Aharoni" pitchFamily="2" charset="-79"/>
              </a:rPr>
              <a:t>berhubungan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dengan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perawat</a:t>
            </a:r>
            <a:r>
              <a:rPr lang="en-US" dirty="0" smtClean="0">
                <a:latin typeface="Aharoni" pitchFamily="2" charset="-79"/>
                <a:cs typeface="Aharoni" pitchFamily="2" charset="-79"/>
              </a:rPr>
              <a:t> lain </a:t>
            </a:r>
            <a:r>
              <a:rPr lang="en-US" dirty="0" err="1" smtClean="0">
                <a:latin typeface="Aharoni" pitchFamily="2" charset="-79"/>
                <a:cs typeface="Aharoni" pitchFamily="2" charset="-79"/>
              </a:rPr>
              <a:t>dalam</a:t>
            </a:r>
            <a:r>
              <a:rPr lang="en-US" dirty="0" smtClean="0">
                <a:latin typeface="Aharoni" pitchFamily="2" charset="-79"/>
                <a:cs typeface="Aharoni" pitchFamily="2" charset="-79"/>
              </a:rPr>
              <a:t> </a:t>
            </a:r>
            <a:r>
              <a:rPr lang="en-US" dirty="0" err="1" smtClean="0">
                <a:latin typeface="Aharoni" pitchFamily="2" charset="-79"/>
                <a:cs typeface="Aharoni" pitchFamily="2" charset="-79"/>
              </a:rPr>
              <a:t>bidang</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kedisiplinan</a:t>
            </a:r>
            <a:r>
              <a:rPr lang="en-US" dirty="0" smtClean="0">
                <a:latin typeface="Aharoni" pitchFamily="2" charset="-79"/>
                <a:cs typeface="Aharoni" pitchFamily="2" charset="-79"/>
              </a:rPr>
              <a:t>.</a:t>
            </a:r>
          </a:p>
          <a:p>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2326</TotalTime>
  <Words>1125</Words>
  <Application>Microsoft Office PowerPoint</Application>
  <PresentationFormat>On-screen Show (4:3)</PresentationFormat>
  <Paragraphs>85</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Visi dan Misi Universitas Esa Unggul </vt:lpstr>
      <vt:lpstr>  Visi dan Misi Fakultas Ilmu-Ilmu Kesehatan  </vt:lpstr>
      <vt:lpstr>Visi dan Misi Prodi Keperawatan</vt:lpstr>
      <vt:lpstr>KEMAMPUAN AKHIR YANG DIHARAPKAN</vt:lpstr>
      <vt:lpstr>Teori Madeleine Leininger</vt:lpstr>
      <vt:lpstr> KEPERAWATAN  LINTAS  BUDAYA </vt:lpstr>
      <vt:lpstr>Slide 8</vt:lpstr>
      <vt:lpstr> Keperawatan Lintas budaya</vt:lpstr>
      <vt:lpstr> Pentingnya  keperawatan lintas budaya</vt:lpstr>
      <vt:lpstr>Slide 11</vt:lpstr>
      <vt:lpstr>Slide 12</vt:lpstr>
      <vt:lpstr>Faktor-faktor  yang mempengaruhi keperawatan lintas budaya</vt:lpstr>
      <vt:lpstr>Slide 14</vt:lpstr>
      <vt:lpstr>Slide 15</vt:lpstr>
      <vt:lpstr>Slide 16</vt:lpstr>
      <vt:lpstr>Slide 17</vt:lpstr>
      <vt:lpstr>Slide 18</vt:lpstr>
      <vt:lpstr>Slide 19</vt:lpstr>
      <vt:lpstr>Slide 20</vt:lpstr>
      <vt:lpstr>ASPEK SEJARAH</vt:lpstr>
      <vt:lpstr>Slide 22</vt:lpstr>
      <vt:lpstr>Slide 23</vt:lpstr>
      <vt:lpstr>TERIMA KASIH</vt:lpstr>
    </vt:vector>
  </TitlesOfParts>
  <Company>trisakti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moentana</dc:creator>
  <cp:lastModifiedBy>Yayah Karyanah</cp:lastModifiedBy>
  <cp:revision>165</cp:revision>
  <dcterms:created xsi:type="dcterms:W3CDTF">2017-09-15T01:31:17Z</dcterms:created>
  <dcterms:modified xsi:type="dcterms:W3CDTF">2018-08-03T07:31:15Z</dcterms:modified>
</cp:coreProperties>
</file>