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9" r:id="rId1"/>
  </p:sldMasterIdLst>
  <p:notesMasterIdLst>
    <p:notesMasterId r:id="rId28"/>
  </p:notesMasterIdLst>
  <p:handoutMasterIdLst>
    <p:handoutMasterId r:id="rId29"/>
  </p:handoutMasterIdLst>
  <p:sldIdLst>
    <p:sldId id="256" r:id="rId2"/>
    <p:sldId id="332" r:id="rId3"/>
    <p:sldId id="333" r:id="rId4"/>
    <p:sldId id="334" r:id="rId5"/>
    <p:sldId id="282" r:id="rId6"/>
    <p:sldId id="335" r:id="rId7"/>
    <p:sldId id="304" r:id="rId8"/>
    <p:sldId id="306" r:id="rId9"/>
    <p:sldId id="307" r:id="rId10"/>
    <p:sldId id="308" r:id="rId11"/>
    <p:sldId id="309" r:id="rId12"/>
    <p:sldId id="310" r:id="rId13"/>
    <p:sldId id="311" r:id="rId14"/>
    <p:sldId id="312" r:id="rId15"/>
    <p:sldId id="313" r:id="rId16"/>
    <p:sldId id="314" r:id="rId17"/>
    <p:sldId id="315" r:id="rId18"/>
    <p:sldId id="316" r:id="rId19"/>
    <p:sldId id="317" r:id="rId20"/>
    <p:sldId id="318" r:id="rId21"/>
    <p:sldId id="319" r:id="rId22"/>
    <p:sldId id="320" r:id="rId23"/>
    <p:sldId id="321" r:id="rId24"/>
    <p:sldId id="322" r:id="rId25"/>
    <p:sldId id="323" r:id="rId26"/>
    <p:sldId id="281" r:id="rId27"/>
  </p:sldIdLst>
  <p:sldSz cx="9144000" cy="6858000" type="screen4x3"/>
  <p:notesSz cx="7077075" cy="9077325"/>
  <p:defaultTextStyle>
    <a:defPPr>
      <a:defRPr lang="en-US"/>
    </a:defPPr>
    <a:lvl1pPr algn="l" rtl="0" fontAlgn="base">
      <a:spcBef>
        <a:spcPct val="0"/>
      </a:spcBef>
      <a:spcAft>
        <a:spcPct val="0"/>
      </a:spcAft>
      <a:defRPr kern="1200">
        <a:solidFill>
          <a:schemeClr val="tx1"/>
        </a:solidFill>
        <a:latin typeface="Arial" charset="0"/>
        <a:ea typeface="ＭＳ Ｐゴシック" pitchFamily="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4" charset="-128"/>
        <a:cs typeface="+mn-cs"/>
      </a:defRPr>
    </a:lvl5pPr>
    <a:lvl6pPr marL="2286000" algn="l" defTabSz="914400" rtl="0" eaLnBrk="1" latinLnBrk="0" hangingPunct="1">
      <a:defRPr kern="1200">
        <a:solidFill>
          <a:schemeClr val="tx1"/>
        </a:solidFill>
        <a:latin typeface="Arial" charset="0"/>
        <a:ea typeface="ＭＳ Ｐゴシック" pitchFamily="4" charset="-128"/>
        <a:cs typeface="+mn-cs"/>
      </a:defRPr>
    </a:lvl6pPr>
    <a:lvl7pPr marL="2743200" algn="l" defTabSz="914400" rtl="0" eaLnBrk="1" latinLnBrk="0" hangingPunct="1">
      <a:defRPr kern="1200">
        <a:solidFill>
          <a:schemeClr val="tx1"/>
        </a:solidFill>
        <a:latin typeface="Arial" charset="0"/>
        <a:ea typeface="ＭＳ Ｐゴシック" pitchFamily="4" charset="-128"/>
        <a:cs typeface="+mn-cs"/>
      </a:defRPr>
    </a:lvl7pPr>
    <a:lvl8pPr marL="3200400" algn="l" defTabSz="914400" rtl="0" eaLnBrk="1" latinLnBrk="0" hangingPunct="1">
      <a:defRPr kern="1200">
        <a:solidFill>
          <a:schemeClr val="tx1"/>
        </a:solidFill>
        <a:latin typeface="Arial" charset="0"/>
        <a:ea typeface="ＭＳ Ｐゴシック" pitchFamily="4" charset="-128"/>
        <a:cs typeface="+mn-cs"/>
      </a:defRPr>
    </a:lvl8pPr>
    <a:lvl9pPr marL="3657600" algn="l" defTabSz="914400" rtl="0" eaLnBrk="1" latinLnBrk="0" hangingPunct="1">
      <a:defRPr kern="1200">
        <a:solidFill>
          <a:schemeClr val="tx1"/>
        </a:solidFill>
        <a:latin typeface="Arial" charset="0"/>
        <a:ea typeface="ＭＳ Ｐゴシック" pitchFamily="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a:srgbClr val="66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59" autoAdjust="0"/>
    <p:restoredTop sz="86441" autoAdjust="0"/>
  </p:normalViewPr>
  <p:slideViewPr>
    <p:cSldViewPr>
      <p:cViewPr varScale="1">
        <p:scale>
          <a:sx n="66" d="100"/>
          <a:sy n="66" d="100"/>
        </p:scale>
        <p:origin x="-1884" y="-114"/>
      </p:cViewPr>
      <p:guideLst>
        <p:guide orient="horz" pos="2160"/>
        <p:guide pos="2880"/>
      </p:guideLst>
    </p:cSldViewPr>
  </p:slideViewPr>
  <p:outlineViewPr>
    <p:cViewPr>
      <p:scale>
        <a:sx n="33" d="100"/>
        <a:sy n="33" d="100"/>
      </p:scale>
      <p:origin x="246" y="27676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4025"/>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id-ID"/>
          </a:p>
        </p:txBody>
      </p:sp>
      <p:sp>
        <p:nvSpPr>
          <p:cNvPr id="3" name="Date Placeholder 2"/>
          <p:cNvSpPr>
            <a:spLocks noGrp="1"/>
          </p:cNvSpPr>
          <p:nvPr>
            <p:ph type="dt" sz="quarter" idx="1"/>
          </p:nvPr>
        </p:nvSpPr>
        <p:spPr>
          <a:xfrm>
            <a:off x="4008438" y="0"/>
            <a:ext cx="3067050" cy="454025"/>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585BA78B-BAD3-47BC-B89F-C83F4D865A51}" type="datetime1">
              <a:rPr lang="en-US"/>
              <a:pPr/>
              <a:t>8/4/2018</a:t>
            </a:fld>
            <a:endParaRPr lang="en-US"/>
          </a:p>
        </p:txBody>
      </p:sp>
      <p:sp>
        <p:nvSpPr>
          <p:cNvPr id="4" name="Footer Placeholder 3"/>
          <p:cNvSpPr>
            <a:spLocks noGrp="1"/>
          </p:cNvSpPr>
          <p:nvPr>
            <p:ph type="ftr" sz="quarter" idx="2"/>
          </p:nvPr>
        </p:nvSpPr>
        <p:spPr>
          <a:xfrm>
            <a:off x="0" y="8621713"/>
            <a:ext cx="3067050" cy="454025"/>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id-ID"/>
          </a:p>
        </p:txBody>
      </p:sp>
      <p:sp>
        <p:nvSpPr>
          <p:cNvPr id="5" name="Slide Number Placeholder 4"/>
          <p:cNvSpPr>
            <a:spLocks noGrp="1"/>
          </p:cNvSpPr>
          <p:nvPr>
            <p:ph type="sldNum" sz="quarter" idx="3"/>
          </p:nvPr>
        </p:nvSpPr>
        <p:spPr>
          <a:xfrm>
            <a:off x="4008438" y="8621713"/>
            <a:ext cx="3067050" cy="4540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E4B4B89-743B-4B64-BBA4-B2496448229D}"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4025"/>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id-ID"/>
          </a:p>
        </p:txBody>
      </p:sp>
      <p:sp>
        <p:nvSpPr>
          <p:cNvPr id="3" name="Date Placeholder 2"/>
          <p:cNvSpPr>
            <a:spLocks noGrp="1"/>
          </p:cNvSpPr>
          <p:nvPr>
            <p:ph type="dt" idx="1"/>
          </p:nvPr>
        </p:nvSpPr>
        <p:spPr>
          <a:xfrm>
            <a:off x="4008438" y="0"/>
            <a:ext cx="3067050" cy="454025"/>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EB3C1358-E261-4C73-981B-6605C98F8A6A}" type="datetime1">
              <a:rPr lang="id-ID"/>
              <a:pPr/>
              <a:t>04/08/2018</a:t>
            </a:fld>
            <a:endParaRPr lang="id-ID"/>
          </a:p>
        </p:txBody>
      </p:sp>
      <p:sp>
        <p:nvSpPr>
          <p:cNvPr id="4" name="Slide Image Placeholder 3"/>
          <p:cNvSpPr>
            <a:spLocks noGrp="1" noRot="1" noChangeAspect="1"/>
          </p:cNvSpPr>
          <p:nvPr>
            <p:ph type="sldImg" idx="2"/>
          </p:nvPr>
        </p:nvSpPr>
        <p:spPr>
          <a:xfrm>
            <a:off x="1270000" y="681038"/>
            <a:ext cx="4537075" cy="34036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id-ID" smtClean="0"/>
          </a:p>
        </p:txBody>
      </p:sp>
      <p:sp>
        <p:nvSpPr>
          <p:cNvPr id="5" name="Notes Placeholder 4"/>
          <p:cNvSpPr>
            <a:spLocks noGrp="1"/>
          </p:cNvSpPr>
          <p:nvPr>
            <p:ph type="body" sz="quarter" idx="3"/>
          </p:nvPr>
        </p:nvSpPr>
        <p:spPr>
          <a:xfrm>
            <a:off x="708025" y="4311650"/>
            <a:ext cx="5661025" cy="4084638"/>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smtClean="0"/>
          </a:p>
        </p:txBody>
      </p:sp>
      <p:sp>
        <p:nvSpPr>
          <p:cNvPr id="6" name="Footer Placeholder 5"/>
          <p:cNvSpPr>
            <a:spLocks noGrp="1"/>
          </p:cNvSpPr>
          <p:nvPr>
            <p:ph type="ftr" sz="quarter" idx="4"/>
          </p:nvPr>
        </p:nvSpPr>
        <p:spPr>
          <a:xfrm>
            <a:off x="0" y="8621713"/>
            <a:ext cx="3067050" cy="454025"/>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id-ID"/>
          </a:p>
        </p:txBody>
      </p:sp>
      <p:sp>
        <p:nvSpPr>
          <p:cNvPr id="7" name="Slide Number Placeholder 6"/>
          <p:cNvSpPr>
            <a:spLocks noGrp="1"/>
          </p:cNvSpPr>
          <p:nvPr>
            <p:ph type="sldNum" sz="quarter" idx="5"/>
          </p:nvPr>
        </p:nvSpPr>
        <p:spPr>
          <a:xfrm>
            <a:off x="4008438" y="8621713"/>
            <a:ext cx="3067050" cy="4540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53125A4-7B4C-4A7F-9A86-415CFF60C746}" type="slidenum">
              <a:rPr lang="id-ID"/>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a:lstStyle/>
          <a:p>
            <a:pPr eaLnBrk="1" hangingPunct="1">
              <a:spcBef>
                <a:spcPct val="0"/>
              </a:spcBef>
            </a:pPr>
            <a:endParaRPr lang="id-ID" smtClean="0"/>
          </a:p>
        </p:txBody>
      </p:sp>
      <p:sp>
        <p:nvSpPr>
          <p:cNvPr id="16388" name="Slide Number Placeholder 3"/>
          <p:cNvSpPr>
            <a:spLocks noGrp="1"/>
          </p:cNvSpPr>
          <p:nvPr>
            <p:ph type="sldNum" sz="quarter" idx="5"/>
          </p:nvPr>
        </p:nvSpPr>
        <p:spPr bwMode="auto">
          <a:noFill/>
          <a:ln>
            <a:miter lim="800000"/>
            <a:headEnd/>
            <a:tailEnd/>
          </a:ln>
        </p:spPr>
        <p:txBody>
          <a:bodyPr/>
          <a:lstStyle/>
          <a:p>
            <a:fld id="{D1518162-A720-4E0E-9C4E-DDCFBD163B10}" type="slidenum">
              <a:rPr lang="id-ID"/>
              <a:pPr/>
              <a:t>1</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078A9B2-305E-4A01-957F-56D2BEA8A2CF}" type="slidenum">
              <a:rPr lang="id-ID" smtClean="0"/>
              <a:pPr>
                <a:defRPr/>
              </a:pPr>
              <a:t>5</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C27F9273-F174-49F3-B6B6-85E9231B404C}" type="datetime1">
              <a:rPr lang="en-US" smtClean="0"/>
              <a:pPr/>
              <a:t>8/4/2018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F1DCF79-6906-47A6-BEAB-ABF4348BDBD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AECD704-E827-4948-B475-899A11861CA3}" type="datetime1">
              <a:rPr lang="en-US" smtClean="0"/>
              <a:pPr/>
              <a:t>8/4/2018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046838B-086A-410F-BC59-0E5D18BFBD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D735276-29DB-4492-A9B0-CC0647D8A061}" type="datetime1">
              <a:rPr lang="en-US" smtClean="0"/>
              <a:pPr/>
              <a:t>8/4/2018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BA34D20-A051-4DA7-BB6E-A3A82EE09C5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0E4D0C6-29DE-4A10-98DA-7E6E452C0E34}" type="datetime1">
              <a:rPr lang="en-US" smtClean="0"/>
              <a:pPr/>
              <a:t>8/4/2018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AF9050F-001D-48F3-A6AD-8C035EDFE65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5605B9-84B0-4508-A7D9-5338F0F58DFF}" type="datetime1">
              <a:rPr lang="en-US" smtClean="0"/>
              <a:pPr/>
              <a:t>8/4/2018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9C072C-3058-43C2-994B-943BE215B54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C25D892F-8A4B-4A16-A77F-86659EFA17BF}" type="datetime1">
              <a:rPr lang="en-US" smtClean="0"/>
              <a:pPr/>
              <a:t>8/4/2018</a:t>
            </a:fld>
            <a:endParaRPr lang="en-US"/>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9875DEC-153E-466C-BAB2-BD3FC4E7D5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82F62BD-D565-45D6-82F9-A66C246AFAA5}" type="datetime1">
              <a:rPr lang="en-US" smtClean="0"/>
              <a:pPr/>
              <a:t>8/4/2018</a:t>
            </a:fld>
            <a:endParaRPr lang="en-US"/>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955E114-D690-4AD2-99E0-1974830065A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47E5D075-B175-405A-8934-C848A1E21714}" type="datetime1">
              <a:rPr lang="en-US" smtClean="0"/>
              <a:pPr/>
              <a:t>8/4/2018</a:t>
            </a:fld>
            <a:endParaRPr lang="en-US"/>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9A65F87-E993-4919-AD5E-07DC44D854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E81258-F44E-49BC-AE21-E323BB0C3A09}" type="datetime1">
              <a:rPr lang="en-US" smtClean="0"/>
              <a:pPr/>
              <a:t>8/4/2018</a:t>
            </a:fld>
            <a:endParaRPr lang="en-US"/>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A4C15CA-0E68-4936-A87E-A2E21D94DC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AD04C3-4A44-41A8-BA5C-17D6D2A246C1}" type="datetime1">
              <a:rPr lang="en-US" smtClean="0"/>
              <a:pPr/>
              <a:t>8/4/2018</a:t>
            </a:fld>
            <a:endParaRPr lang="en-US"/>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A0B9C28-E3FD-42B2-801F-E6DA29CEE2D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2F2376-8853-4C3F-B60E-8239FEA052DA}" type="datetime1">
              <a:rPr lang="en-US" smtClean="0"/>
              <a:pPr/>
              <a:t>8/4/2018</a:t>
            </a:fld>
            <a:endParaRPr lang="en-US"/>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220E280-ADFC-4EEE-A175-79EEC2673A2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E65F79-B83E-4D26-B536-A01356D7A0CF}" type="datetime1">
              <a:rPr lang="en-US" smtClean="0"/>
              <a:pPr/>
              <a:t>8/4/2018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AAF156-437A-4C76-B4F0-9E2EBA49646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jpg"/>
          <p:cNvPicPr>
            <a:picLocks noChangeAspect="1" noChangeArrowheads="1"/>
          </p:cNvPicPr>
          <p:nvPr/>
        </p:nvPicPr>
        <p:blipFill>
          <a:blip r:embed="rId3" cstate="print"/>
          <a:srcRect l="1051" r="800" b="504"/>
          <a:stretch>
            <a:fillRect/>
          </a:stretch>
        </p:blipFill>
        <p:spPr bwMode="auto">
          <a:xfrm>
            <a:off x="0" y="0"/>
            <a:ext cx="9144000" cy="6840538"/>
          </a:xfrm>
          <a:prstGeom prst="rect">
            <a:avLst/>
          </a:prstGeom>
          <a:noFill/>
          <a:ln w="9525">
            <a:noFill/>
            <a:miter lim="800000"/>
            <a:headEnd/>
            <a:tailEnd/>
          </a:ln>
        </p:spPr>
      </p:pic>
      <p:sp>
        <p:nvSpPr>
          <p:cNvPr id="15362" name="TextBox 3"/>
          <p:cNvSpPr txBox="1">
            <a:spLocks noChangeArrowheads="1"/>
          </p:cNvSpPr>
          <p:nvPr/>
        </p:nvSpPr>
        <p:spPr bwMode="auto">
          <a:xfrm>
            <a:off x="2895600" y="3505201"/>
            <a:ext cx="6248400" cy="1200329"/>
          </a:xfrm>
          <a:prstGeom prst="rect">
            <a:avLst/>
          </a:prstGeom>
          <a:noFill/>
          <a:ln w="9525">
            <a:noFill/>
            <a:miter lim="800000"/>
            <a:headEnd/>
            <a:tailEnd/>
          </a:ln>
        </p:spPr>
        <p:txBody>
          <a:bodyPr wrap="square">
            <a:spAutoFit/>
          </a:bodyPr>
          <a:lstStyle/>
          <a:p>
            <a:pPr algn="ctr"/>
            <a:r>
              <a:rPr lang="id-ID" sz="3600" dirty="0" smtClean="0">
                <a:solidFill>
                  <a:srgbClr val="FFC000"/>
                </a:solidFill>
                <a:latin typeface="Arial Black" pitchFamily="4" charset="0"/>
              </a:rPr>
              <a:t>PSIKOSOSIAL DAN BUDAYA</a:t>
            </a:r>
            <a:endParaRPr lang="en-US" sz="3600" dirty="0">
              <a:solidFill>
                <a:srgbClr val="FFC000"/>
              </a:solidFill>
              <a:latin typeface="Arial Black" pitchFamily="4" charset="0"/>
            </a:endParaRPr>
          </a:p>
        </p:txBody>
      </p:sp>
      <p:sp>
        <p:nvSpPr>
          <p:cNvPr id="5" name="TextBox 4"/>
          <p:cNvSpPr txBox="1"/>
          <p:nvPr/>
        </p:nvSpPr>
        <p:spPr>
          <a:xfrm>
            <a:off x="3429000" y="5029200"/>
            <a:ext cx="5181600" cy="1815882"/>
          </a:xfrm>
          <a:prstGeom prst="rect">
            <a:avLst/>
          </a:prstGeom>
          <a:noFill/>
        </p:spPr>
        <p:txBody>
          <a:bodyPr wrap="square" rtlCol="0">
            <a:spAutoFit/>
          </a:bodyPr>
          <a:lstStyle/>
          <a:p>
            <a:pPr algn="ctr"/>
            <a:r>
              <a:rPr lang="id-ID" b="1" dirty="0" smtClean="0">
                <a:solidFill>
                  <a:schemeClr val="bg1"/>
                </a:solidFill>
              </a:rPr>
              <a:t>PERTEMUAN 14</a:t>
            </a:r>
          </a:p>
          <a:p>
            <a:pPr algn="ctr"/>
            <a:r>
              <a:rPr lang="id-ID" b="1" dirty="0" smtClean="0">
                <a:solidFill>
                  <a:schemeClr val="bg1"/>
                </a:solidFill>
              </a:rPr>
              <a:t>Berbagai masalah pasien dan Faktor</a:t>
            </a:r>
          </a:p>
          <a:p>
            <a:pPr algn="ctr"/>
            <a:r>
              <a:rPr lang="id-ID" b="1" dirty="0" smtClean="0">
                <a:solidFill>
                  <a:schemeClr val="bg1"/>
                </a:solidFill>
              </a:rPr>
              <a:t> yang mempengaruhinya</a:t>
            </a:r>
          </a:p>
          <a:p>
            <a:pPr algn="ctr"/>
            <a:r>
              <a:rPr lang="id-ID" b="1" dirty="0" smtClean="0">
                <a:solidFill>
                  <a:schemeClr val="bg1"/>
                </a:solidFill>
              </a:rPr>
              <a:t>YAYAH KARYANAN, S.Sos, MM</a:t>
            </a:r>
          </a:p>
          <a:p>
            <a:pPr algn="ctr"/>
            <a:r>
              <a:rPr lang="id-ID" b="1" dirty="0" smtClean="0">
                <a:solidFill>
                  <a:schemeClr val="bg1"/>
                </a:solidFill>
              </a:rPr>
              <a:t>Program Studi Ilmu Keperawatan</a:t>
            </a:r>
          </a:p>
          <a:p>
            <a:pPr algn="ctr"/>
            <a:r>
              <a:rPr lang="id-ID" b="1" dirty="0" smtClean="0">
                <a:solidFill>
                  <a:schemeClr val="bg1"/>
                </a:solidFill>
              </a:rPr>
              <a:t>Fakultas Ilmu-ilmu Keseha</a:t>
            </a:r>
            <a:r>
              <a:rPr lang="id-ID" sz="2200" b="1" dirty="0" smtClean="0">
                <a:solidFill>
                  <a:schemeClr val="bg1"/>
                </a:solidFill>
              </a:rPr>
              <a:t>tan</a:t>
            </a:r>
            <a:endParaRPr lang="id-ID" sz="22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1. Faktor Keturunan</a:t>
            </a:r>
            <a:endParaRPr lang="id-ID" dirty="0"/>
          </a:p>
        </p:txBody>
      </p:sp>
      <p:sp>
        <p:nvSpPr>
          <p:cNvPr id="3" name="Content Placeholder 2"/>
          <p:cNvSpPr>
            <a:spLocks noGrp="1"/>
          </p:cNvSpPr>
          <p:nvPr>
            <p:ph idx="1"/>
          </p:nvPr>
        </p:nvSpPr>
        <p:spPr/>
        <p:txBody>
          <a:bodyPr/>
          <a:lstStyle/>
          <a:p>
            <a:r>
              <a:rPr lang="id-ID" dirty="0" smtClean="0"/>
              <a:t>Kita tidak bisa mencegahnya karena memang warisan dari orang tua atau leluhur</a:t>
            </a:r>
          </a:p>
          <a:p>
            <a:r>
              <a:rPr lang="id-ID" dirty="0" smtClean="0"/>
              <a:t>Namun tidak boleh mengira-ngira kita harus pasti dengan memeriksakan ke dokter.</a:t>
            </a:r>
          </a:p>
          <a:p>
            <a:r>
              <a:rPr lang="id-ID" dirty="0" smtClean="0"/>
              <a:t>Apa yang harus dilakukan ?</a:t>
            </a:r>
          </a:p>
          <a:p>
            <a:pPr>
              <a:buNone/>
            </a:pPr>
            <a:r>
              <a:rPr lang="id-ID" dirty="0" smtClean="0"/>
              <a:t>    1. Mendapat kepastian diagnose dai dokter</a:t>
            </a:r>
          </a:p>
          <a:p>
            <a:pPr>
              <a:buNone/>
            </a:pPr>
            <a:r>
              <a:rPr lang="id-ID" dirty="0" smtClean="0"/>
              <a:t> </a:t>
            </a:r>
            <a:r>
              <a:rPr lang="id-ID" dirty="0" smtClean="0"/>
              <a:t>        untuk memastikan bahwa penyakit itu keturunan / tidak menduga-duga</a:t>
            </a:r>
          </a:p>
          <a:p>
            <a:pPr>
              <a:buNone/>
            </a:pPr>
            <a:endParaRPr lang="id-ID" dirty="0" smtClean="0"/>
          </a:p>
          <a:p>
            <a:endParaRPr lang="id-ID" dirty="0" smtClean="0"/>
          </a:p>
          <a:p>
            <a:pPr>
              <a:buNone/>
            </a:pP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dirty="0" smtClean="0"/>
              <a:t>2 . Selalu menjaga kebersihan. Jika memang ya kita harus menjaga jangan sampai ada komplikasi lain</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2. Lingkungan</a:t>
            </a: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Faktor ini bisa muncul karena kurang pekanya menjaga kebersihan dan keseimbangan lingkungan, AKIBATNYA MUNCUL BERBAGAI PENYAKIT  bahkan WABAH PENYAKIT</a:t>
            </a:r>
          </a:p>
          <a:p>
            <a:r>
              <a:rPr lang="id-ID" dirty="0" smtClean="0"/>
              <a:t>Penyebabnya :</a:t>
            </a:r>
          </a:p>
          <a:p>
            <a:pPr marL="514350" indent="-514350">
              <a:buAutoNum type="arabicPeriod"/>
            </a:pPr>
            <a:r>
              <a:rPr lang="id-ID" dirty="0" smtClean="0"/>
              <a:t>Air mengandung bakteri  menyebabkan Diare</a:t>
            </a:r>
          </a:p>
          <a:p>
            <a:pPr marL="514350" indent="-514350">
              <a:buAutoNum type="arabicPeriod"/>
            </a:pPr>
            <a:r>
              <a:rPr lang="id-ID" dirty="0" smtClean="0"/>
              <a:t>Kurang Yodium menyebabkan penyakit gondok</a:t>
            </a:r>
          </a:p>
          <a:p>
            <a:pPr marL="514350" indent="-514350">
              <a:buAutoNum type="arabicPeriod"/>
            </a:pPr>
            <a:r>
              <a:rPr lang="id-ID" dirty="0" smtClean="0"/>
              <a:t>Bak mandi tergenang air sehingga menimbulkan jentik nyamuk bisa menyebabkan Demam Dengue</a:t>
            </a:r>
          </a:p>
          <a:p>
            <a:pPr>
              <a:buNone/>
            </a:pP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a:t>
            </a:r>
            <a:endParaRPr lang="id-ID" dirty="0"/>
          </a:p>
        </p:txBody>
      </p:sp>
      <p:sp>
        <p:nvSpPr>
          <p:cNvPr id="3" name="Content Placeholder 2"/>
          <p:cNvSpPr>
            <a:spLocks noGrp="1"/>
          </p:cNvSpPr>
          <p:nvPr>
            <p:ph idx="1"/>
          </p:nvPr>
        </p:nvSpPr>
        <p:spPr/>
        <p:txBody>
          <a:bodyPr>
            <a:normAutofit lnSpcReduction="10000"/>
          </a:bodyPr>
          <a:lstStyle/>
          <a:p>
            <a:pPr>
              <a:buNone/>
            </a:pPr>
            <a:r>
              <a:rPr lang="id-ID" dirty="0" smtClean="0"/>
              <a:t>4. Sampah bertumpuk berserakamembuat banyak lalat kotor da berbaun, serta membawa penyakit tipus</a:t>
            </a:r>
          </a:p>
          <a:p>
            <a:pPr>
              <a:buNone/>
            </a:pPr>
            <a:r>
              <a:rPr lang="id-ID" dirty="0" smtClean="0"/>
              <a:t>5 . Kotoran hewan ternak dan balita yang buang air besar sembarangan tempat, menjadi sumber penyakit</a:t>
            </a:r>
          </a:p>
          <a:p>
            <a:pPr>
              <a:buNone/>
            </a:pPr>
            <a:r>
              <a:rPr lang="id-ID" dirty="0" smtClean="0"/>
              <a:t>6. Pengaruh peptisida/obat pembasmi hama yang menempel  pada makanan dan kut tertelan mengakibatkan vertigo</a:t>
            </a: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dirty="0" smtClean="0"/>
              <a:t>Mencegahnya harus dengan kesadaran yang kuat menjaga kesehatan dan lingkungan yang bersih</a:t>
            </a: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3. Faktor Pelayanan Kesehatan</a:t>
            </a:r>
            <a:endParaRPr lang="id-ID" dirty="0"/>
          </a:p>
        </p:txBody>
      </p:sp>
      <p:sp>
        <p:nvSpPr>
          <p:cNvPr id="3" name="Content Placeholder 2"/>
          <p:cNvSpPr>
            <a:spLocks noGrp="1"/>
          </p:cNvSpPr>
          <p:nvPr>
            <p:ph idx="1"/>
          </p:nvPr>
        </p:nvSpPr>
        <p:spPr/>
        <p:txBody>
          <a:bodyPr/>
          <a:lstStyle/>
          <a:p>
            <a:r>
              <a:rPr lang="id-ID" dirty="0" smtClean="0"/>
              <a:t> Rendahnya fasilitas Pelayaannan Kesehatan menyebabkan rendahnya kualitas peleyanan yang diberikan kepada masyarakat:</a:t>
            </a:r>
          </a:p>
          <a:p>
            <a:pPr marL="514350" indent="-514350">
              <a:buAutoNum type="arabicPeriod"/>
            </a:pPr>
            <a:r>
              <a:rPr lang="id-ID" dirty="0" smtClean="0"/>
              <a:t>Makin parahnya kesehatan karena ketidak telitian</a:t>
            </a:r>
          </a:p>
          <a:p>
            <a:pPr marL="514350" indent="-514350">
              <a:buAutoNum type="arabicPeriod"/>
            </a:pPr>
            <a:r>
              <a:rPr lang="id-ID" dirty="0" smtClean="0"/>
              <a:t>Ketergantungan pada obat</a:t>
            </a:r>
          </a:p>
          <a:p>
            <a:pPr marL="514350" indent="-514350">
              <a:buAutoNum type="arabicPeriod"/>
            </a:pPr>
            <a:r>
              <a:rPr lang="id-ID" dirty="0" smtClean="0"/>
              <a:t>Penularan penyakit</a:t>
            </a: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dirty="0" smtClean="0"/>
              <a:t>Sebaliknya pelayanan kesehatan yang berkualitas akan meningkatkan kesehatan masyarakat :</a:t>
            </a:r>
          </a:p>
          <a:p>
            <a:pPr marL="514350" indent="-514350">
              <a:buAutoNum type="arabicPeriod"/>
            </a:pPr>
            <a:r>
              <a:rPr lang="id-ID" dirty="0" smtClean="0"/>
              <a:t>Petugas terampil dan berkualitas menyebabkan pasien cepat sembuh, tidak terjadi penularan dari pasien yang satu ke pasien yang lain</a:t>
            </a:r>
          </a:p>
          <a:p>
            <a:pPr marL="514350" indent="-514350">
              <a:buAutoNum type="arabicPeriod"/>
            </a:pPr>
            <a:r>
              <a:rPr lang="id-ID" dirty="0" smtClean="0"/>
              <a:t>Kecepatan dan ketepatan menyelamatkan nyawa pasien</a:t>
            </a:r>
          </a:p>
          <a:p>
            <a:pPr marL="514350" indent="-514350">
              <a:buAutoNum type="arabicPeriod"/>
            </a:pPr>
            <a:r>
              <a:rPr lang="id-ID" dirty="0" smtClean="0"/>
              <a:t>Pelayanan yang tulus membuat masyarakat semangat menjalankan nasehatnya, sehingga cepat SEHAT kembalidan mau menjaga keseha sehingga  TETAP SEHAT</a:t>
            </a: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dirty="0" smtClean="0"/>
              <a:t>Diperlukan kerjasama antara pemerintah dan instansi di daerah agar tercipta pelayanan yang memadai</a:t>
            </a: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4. Faktor Perilaku</a:t>
            </a:r>
            <a:endParaRPr lang="id-ID" dirty="0"/>
          </a:p>
        </p:txBody>
      </p:sp>
      <p:sp>
        <p:nvSpPr>
          <p:cNvPr id="3" name="Content Placeholder 2"/>
          <p:cNvSpPr>
            <a:spLocks noGrp="1"/>
          </p:cNvSpPr>
          <p:nvPr>
            <p:ph idx="1"/>
          </p:nvPr>
        </p:nvSpPr>
        <p:spPr/>
        <p:txBody>
          <a:bodyPr>
            <a:normAutofit fontScale="85000" lnSpcReduction="10000"/>
          </a:bodyPr>
          <a:lstStyle/>
          <a:p>
            <a:r>
              <a:rPr lang="id-ID" dirty="0" smtClean="0"/>
              <a:t>Beberapa perilaku yang tidak meninjang kesehatan :</a:t>
            </a:r>
          </a:p>
          <a:p>
            <a:pPr marL="514350" indent="-514350">
              <a:buAutoNum type="arabicPeriod"/>
            </a:pPr>
            <a:r>
              <a:rPr lang="id-ID" dirty="0" smtClean="0"/>
              <a:t>Buang sampah sembarangan tempat</a:t>
            </a:r>
          </a:p>
          <a:p>
            <a:pPr marL="514350" indent="-514350">
              <a:buAutoNum type="arabicPeriod"/>
            </a:pPr>
            <a:r>
              <a:rPr lang="id-ID" dirty="0" smtClean="0"/>
              <a:t>Buang air besar di kali, di kebun, di irigasi</a:t>
            </a:r>
          </a:p>
          <a:p>
            <a:pPr marL="514350" indent="-514350">
              <a:buAutoNum type="arabicPeriod"/>
            </a:pPr>
            <a:r>
              <a:rPr lang="id-ID" dirty="0" smtClean="0"/>
              <a:t>Tidak mencuci tangan dengan sabun</a:t>
            </a:r>
          </a:p>
          <a:p>
            <a:pPr marL="514350" indent="-514350">
              <a:buAutoNum type="arabicPeriod"/>
            </a:pPr>
            <a:r>
              <a:rPr lang="id-ID" dirty="0" smtClean="0"/>
              <a:t>Tidak mencuci bahan makanan di air mengalir dan bebas kuman</a:t>
            </a:r>
          </a:p>
          <a:p>
            <a:pPr marL="514350" indent="-514350">
              <a:buAutoNum type="arabicPeriod"/>
            </a:pPr>
            <a:r>
              <a:rPr lang="id-ID" dirty="0" smtClean="0"/>
              <a:t>Merokok</a:t>
            </a:r>
          </a:p>
          <a:p>
            <a:pPr marL="514350" indent="-514350">
              <a:buAutoNum type="arabicPeriod"/>
            </a:pPr>
            <a:r>
              <a:rPr lang="id-ID" dirty="0" smtClean="0"/>
              <a:t>Membuang dahak sembarangan sehingga lingkungan menjadi kotor dan bila yang meludah itu orsng sakit akan menularkan penyakit</a:t>
            </a:r>
          </a:p>
          <a:p>
            <a:pPr marL="514350" indent="-514350">
              <a:buAutoNum type="arabicPeriod"/>
            </a:pPr>
            <a:endParaRPr lang="id-ID" dirty="0" smtClean="0"/>
          </a:p>
          <a:p>
            <a:pPr marL="514350" indent="-514350">
              <a:buAutoNum type="arabicPeriod"/>
            </a:pPr>
            <a:endParaRPr lang="id-ID" dirty="0" smtClean="0"/>
          </a:p>
          <a:p>
            <a:pPr marL="514350" indent="-514350">
              <a:buAutoNum type="arabicPeriod"/>
            </a:pPr>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Perlaku positif yang menunjang kesehatan:</a:t>
            </a:r>
          </a:p>
          <a:p>
            <a:pPr marL="514350" indent="-514350">
              <a:buAutoNum type="arabicPeriod"/>
            </a:pPr>
            <a:r>
              <a:rPr lang="id-ID" dirty="0" smtClean="0"/>
              <a:t>Hidup teratur, ada saat istirahat, ada saat olah raga</a:t>
            </a:r>
          </a:p>
          <a:p>
            <a:pPr marL="514350" indent="-514350">
              <a:buAutoNum type="arabicPeriod"/>
            </a:pPr>
            <a:r>
              <a:rPr lang="id-ID" dirty="0" smtClean="0"/>
              <a:t>Bangun pagi tidur tidak terlalu larut malam</a:t>
            </a:r>
          </a:p>
          <a:p>
            <a:pPr marL="514350" indent="-514350">
              <a:buAutoNum type="arabicPeriod"/>
            </a:pPr>
            <a:r>
              <a:rPr lang="id-ID" dirty="0" smtClean="0"/>
              <a:t>Makan teratur dengan gizi seimbang</a:t>
            </a:r>
          </a:p>
          <a:p>
            <a:pPr marL="514350" indent="-514350">
              <a:buAutoNum type="arabicPeriod"/>
            </a:pPr>
            <a:r>
              <a:rPr lang="id-ID" dirty="0" smtClean="0"/>
              <a:t>Hidup bersih, menjaga kesehatan diri dan keluarga dan lingkungan.</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b="1" dirty="0" err="1" smtClean="0"/>
              <a:t>Visi</a:t>
            </a:r>
            <a:r>
              <a:rPr lang="es-ES" b="1" dirty="0" smtClean="0"/>
              <a:t> dan </a:t>
            </a:r>
            <a:r>
              <a:rPr lang="es-ES" b="1" dirty="0" err="1" smtClean="0"/>
              <a:t>Misi</a:t>
            </a:r>
            <a:r>
              <a:rPr lang="es-ES" b="1" dirty="0" smtClean="0"/>
              <a:t> </a:t>
            </a:r>
            <a:r>
              <a:rPr lang="es-ES" b="1" dirty="0" err="1" smtClean="0"/>
              <a:t>Universitas</a:t>
            </a:r>
            <a:r>
              <a:rPr lang="es-ES" b="1" dirty="0" smtClean="0"/>
              <a:t> Esa </a:t>
            </a:r>
            <a:r>
              <a:rPr lang="es-ES" b="1" dirty="0" err="1" smtClean="0"/>
              <a:t>Unggul</a:t>
            </a:r>
            <a:r>
              <a:rPr lang="es-ES" b="1" dirty="0" smtClean="0"/>
              <a:t> </a:t>
            </a:r>
            <a:endParaRPr lang="id-ID" dirty="0"/>
          </a:p>
        </p:txBody>
      </p:sp>
      <p:sp>
        <p:nvSpPr>
          <p:cNvPr id="3" name="Content Placeholder 2"/>
          <p:cNvSpPr>
            <a:spLocks noGrp="1"/>
          </p:cNvSpPr>
          <p:nvPr>
            <p:ph idx="1"/>
          </p:nvPr>
        </p:nvSpPr>
        <p:spPr/>
        <p:txBody>
          <a:bodyPr>
            <a:normAutofit fontScale="85000" lnSpcReduction="20000"/>
          </a:bodyPr>
          <a:lstStyle/>
          <a:p>
            <a:pPr algn="ctr"/>
            <a:r>
              <a:rPr lang="id-ID" dirty="0" smtClean="0"/>
              <a:t>Visi </a:t>
            </a:r>
          </a:p>
          <a:p>
            <a:pPr>
              <a:buNone/>
            </a:pPr>
            <a:r>
              <a:rPr lang="id-ID" dirty="0" smtClean="0"/>
              <a:t>Menjadi perguruan tinggi kelas dunia berbasis intelektualitas, kreatifitas dan kewirausahaan, yang unggul dalam mutu pengelolaan dan hasil pelaksanaan Tridarma Perguruan Tinggi. </a:t>
            </a:r>
          </a:p>
          <a:p>
            <a:pPr algn="ctr"/>
            <a:r>
              <a:rPr lang="id-ID" dirty="0" smtClean="0"/>
              <a:t>Misi </a:t>
            </a:r>
          </a:p>
          <a:p>
            <a:pPr>
              <a:buNone/>
            </a:pPr>
            <a:r>
              <a:rPr lang="id-ID" dirty="0" smtClean="0"/>
              <a:t>1) Menyelenggarakan pendidikan tinggi yang bermutu dan relevan. </a:t>
            </a:r>
          </a:p>
          <a:p>
            <a:pPr>
              <a:buNone/>
            </a:pPr>
            <a:r>
              <a:rPr lang="id-ID" dirty="0" smtClean="0"/>
              <a:t>2) Menciptakan suasana akademik yang kondusif. </a:t>
            </a:r>
          </a:p>
          <a:p>
            <a:pPr>
              <a:buNone/>
            </a:pPr>
            <a:r>
              <a:rPr lang="id-ID" dirty="0" smtClean="0"/>
              <a:t>3) Memberikan pelayanan prima kepada seluruh pemangku kepentingan </a:t>
            </a:r>
          </a:p>
          <a:p>
            <a:pPr>
              <a:buNone/>
            </a:pPr>
            <a:endParaRPr lang="id-ID" dirty="0" smtClean="0"/>
          </a:p>
          <a:p>
            <a:pPr>
              <a:buNone/>
            </a:pPr>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HIDUP BERSIH DAN SEHAT</a:t>
            </a:r>
            <a:endParaRPr lang="id-ID" dirty="0"/>
          </a:p>
        </p:txBody>
      </p:sp>
      <p:sp>
        <p:nvSpPr>
          <p:cNvPr id="3" name="Content Placeholder 2"/>
          <p:cNvSpPr>
            <a:spLocks noGrp="1"/>
          </p:cNvSpPr>
          <p:nvPr>
            <p:ph idx="1"/>
          </p:nvPr>
        </p:nvSpPr>
        <p:spPr/>
        <p:txBody>
          <a:bodyPr>
            <a:normAutofit lnSpcReduction="10000"/>
          </a:bodyPr>
          <a:lstStyle/>
          <a:p>
            <a:pPr>
              <a:buNone/>
            </a:pPr>
            <a:r>
              <a:rPr lang="id-ID" dirty="0" smtClean="0"/>
              <a:t>Ada 5 perilaku bersih yang dapat dijalankan pada kehidupan sehari-hari agar sehat</a:t>
            </a:r>
          </a:p>
          <a:p>
            <a:pPr marL="514350" indent="-514350">
              <a:buAutoNum type="arabicPeriod"/>
            </a:pPr>
            <a:r>
              <a:rPr lang="id-ID" dirty="0" smtClean="0"/>
              <a:t>Cuci tangan pakai sabun</a:t>
            </a:r>
          </a:p>
          <a:p>
            <a:pPr marL="514350" indent="-514350">
              <a:buNone/>
            </a:pPr>
            <a:r>
              <a:rPr lang="id-ID" dirty="0" smtClean="0"/>
              <a:t> </a:t>
            </a:r>
            <a:r>
              <a:rPr lang="id-ID" dirty="0" smtClean="0"/>
              <a:t>     - sebelum menghidangkan makanan</a:t>
            </a:r>
          </a:p>
          <a:p>
            <a:pPr marL="514350" indent="-514350">
              <a:buNone/>
            </a:pPr>
            <a:r>
              <a:rPr lang="id-ID" dirty="0" smtClean="0"/>
              <a:t> </a:t>
            </a:r>
            <a:r>
              <a:rPr lang="id-ID" dirty="0" smtClean="0"/>
              <a:t>     -. Sebelum makan</a:t>
            </a:r>
          </a:p>
          <a:p>
            <a:pPr marL="514350" indent="-514350">
              <a:buNone/>
            </a:pPr>
            <a:r>
              <a:rPr lang="id-ID" dirty="0" smtClean="0"/>
              <a:t> </a:t>
            </a:r>
            <a:r>
              <a:rPr lang="id-ID" dirty="0" smtClean="0"/>
              <a:t>     -. Sebelum memberimakan bayi</a:t>
            </a:r>
          </a:p>
          <a:p>
            <a:pPr marL="514350" indent="-514350">
              <a:buNone/>
            </a:pPr>
            <a:r>
              <a:rPr lang="id-ID" dirty="0" smtClean="0"/>
              <a:t> </a:t>
            </a:r>
            <a:r>
              <a:rPr lang="id-ID" dirty="0" smtClean="0"/>
              <a:t>     -. Setelah dari WC</a:t>
            </a:r>
          </a:p>
          <a:p>
            <a:pPr marL="514350" indent="-514350">
              <a:buNone/>
            </a:pPr>
            <a:r>
              <a:rPr lang="id-ID" dirty="0" smtClean="0"/>
              <a:t> </a:t>
            </a:r>
            <a:r>
              <a:rPr lang="id-ID" dirty="0" smtClean="0"/>
              <a:t>     -. Setelah memegang hewan</a:t>
            </a:r>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dirty="0" smtClean="0"/>
              <a:t>2. Gunakan air bersih dan aman bebas dari kuman dan bakteri</a:t>
            </a:r>
          </a:p>
          <a:p>
            <a:pPr>
              <a:buNone/>
            </a:pPr>
            <a:r>
              <a:rPr lang="id-ID" dirty="0" smtClean="0"/>
              <a:t>3. Buang air besar di WC, jangan di sembarang tempat</a:t>
            </a:r>
          </a:p>
          <a:p>
            <a:pPr>
              <a:buNone/>
            </a:pPr>
            <a:r>
              <a:rPr lang="id-ID" dirty="0" smtClean="0"/>
              <a:t>4. Makanan siap langsung disantap, jangan disimpan terlalu lama</a:t>
            </a:r>
          </a:p>
          <a:p>
            <a:pPr>
              <a:buNone/>
            </a:pPr>
            <a:r>
              <a:rPr lang="id-ID" dirty="0" smtClean="0"/>
              <a:t>5. Buang sampah ditempat sampah</a:t>
            </a:r>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pPr algn="ctr">
              <a:buNone/>
            </a:pPr>
            <a:r>
              <a:rPr lang="id-ID" b="1" dirty="0" smtClean="0">
                <a:latin typeface="Algerian" pitchFamily="82" charset="0"/>
              </a:rPr>
              <a:t>Menjaga yang sehat tetap sehat lebih murah daripada membuat yang sakit denjadi sehat</a:t>
            </a:r>
            <a:endParaRPr lang="id-ID" b="1" dirty="0">
              <a:latin typeface="Algerian" pitchFamily="82"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71800"/>
            <a:ext cx="8229600" cy="1143000"/>
          </a:xfrm>
        </p:spPr>
        <p:txBody>
          <a:bodyPr/>
          <a:lstStyle/>
          <a:p>
            <a:r>
              <a:rPr lang="id-ID" dirty="0" smtClean="0"/>
              <a:t>TERIMA KASIH</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3200" dirty="0" smtClean="0"/>
              <a:t/>
            </a:r>
            <a:br>
              <a:rPr lang="id-ID" sz="3200" dirty="0" smtClean="0"/>
            </a:br>
            <a:r>
              <a:rPr lang="id-ID" sz="3200" dirty="0" smtClean="0"/>
              <a:t/>
            </a:r>
            <a:br>
              <a:rPr lang="id-ID" sz="3200" dirty="0" smtClean="0"/>
            </a:br>
            <a:r>
              <a:rPr lang="fi-FI" sz="3200" dirty="0" smtClean="0"/>
              <a:t>Visi </a:t>
            </a:r>
            <a:r>
              <a:rPr lang="fi-FI" sz="3200" dirty="0" smtClean="0"/>
              <a:t>dan Misi Fakultas Ilmu-Ilmu Kesehatan </a:t>
            </a:r>
            <a:br>
              <a:rPr lang="fi-FI" sz="3200" dirty="0" smtClean="0"/>
            </a:br>
            <a:endParaRPr lang="id-ID" sz="3200" dirty="0"/>
          </a:p>
        </p:txBody>
      </p:sp>
      <p:sp>
        <p:nvSpPr>
          <p:cNvPr id="3" name="Content Placeholder 2"/>
          <p:cNvSpPr>
            <a:spLocks noGrp="1"/>
          </p:cNvSpPr>
          <p:nvPr>
            <p:ph idx="1"/>
          </p:nvPr>
        </p:nvSpPr>
        <p:spPr/>
        <p:txBody>
          <a:bodyPr>
            <a:normAutofit fontScale="55000" lnSpcReduction="20000"/>
          </a:bodyPr>
          <a:lstStyle/>
          <a:p>
            <a:pPr algn="ctr"/>
            <a:r>
              <a:rPr lang="id-ID" dirty="0" smtClean="0"/>
              <a:t>Visi : </a:t>
            </a:r>
          </a:p>
          <a:p>
            <a:pPr>
              <a:buNone/>
            </a:pPr>
            <a:r>
              <a:rPr lang="id-ID" dirty="0" smtClean="0"/>
              <a:t>Menjadi Fakultas Ilmu-Ilmu Kesehatan yang kompeten di bidang kesehatan masyarakat, ilmu gizi dan ilmu keperawatan, Manajemen Informasi Kesehatan dan Rekam medis dan Informasi Kesehatan berbasis intelektualitas, inovasi dan kewirausahaan yang unggul serta mampu bersaing secara global. </a:t>
            </a:r>
          </a:p>
          <a:p>
            <a:pPr algn="ctr"/>
            <a:r>
              <a:rPr lang="id-ID" dirty="0" smtClean="0"/>
              <a:t>Misi : </a:t>
            </a:r>
          </a:p>
          <a:p>
            <a:pPr>
              <a:buNone/>
            </a:pPr>
            <a:r>
              <a:rPr lang="id-ID" dirty="0" smtClean="0"/>
              <a:t>1) Menyelenggarakan pendidikan dan pengajaran bidang Ilmu-Ilmu Kesehatan (Manajemen Informasi Kesehatan, Kesehatan Masyarakat, ilmu gizi dan ilmu Ners, serta Rekam medis dan Informasi Kesehatan) secara efisien dan efektif berbasis pada teknologi informasi. </a:t>
            </a:r>
          </a:p>
          <a:p>
            <a:pPr>
              <a:buNone/>
            </a:pPr>
            <a:r>
              <a:rPr lang="id-ID" dirty="0" smtClean="0"/>
              <a:t>2) Menyelenggarakan program-program penelitian dan pengembangan guna menghasilkan konsep-konsep, teori dan hasil kajian yang secara fungsional dapat mendukung pengembangan kehidupan bermasyarakat. </a:t>
            </a:r>
          </a:p>
          <a:p>
            <a:pPr>
              <a:buNone/>
            </a:pPr>
            <a:r>
              <a:rPr lang="id-ID" dirty="0" smtClean="0"/>
              <a:t>3) Melaksanakan dan mengembangkan program-program pengabdian kepada </a:t>
            </a:r>
          </a:p>
          <a:p>
            <a:pPr>
              <a:buNone/>
            </a:pPr>
            <a:r>
              <a:rPr lang="id-ID" dirty="0" smtClean="0"/>
              <a:t>     masyarakat melalui inovasi di bidang ilmu pengetahuan, teknologi dan seni yang bermanfaat bagi kemajuan bangsa Indonesia. </a:t>
            </a:r>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a:normAutofit/>
          </a:bodyPr>
          <a:lstStyle/>
          <a:p>
            <a:r>
              <a:rPr lang="id-ID" sz="3200" dirty="0" smtClean="0"/>
              <a:t>Visi dan Misi Prodi Keperawatan</a:t>
            </a:r>
            <a:endParaRPr lang="id-ID" sz="3200" dirty="0"/>
          </a:p>
        </p:txBody>
      </p:sp>
      <p:sp>
        <p:nvSpPr>
          <p:cNvPr id="3" name="Content Placeholder 2"/>
          <p:cNvSpPr>
            <a:spLocks noGrp="1"/>
          </p:cNvSpPr>
          <p:nvPr>
            <p:ph idx="1"/>
          </p:nvPr>
        </p:nvSpPr>
        <p:spPr>
          <a:xfrm>
            <a:off x="457200" y="1371600"/>
            <a:ext cx="8229600" cy="4754563"/>
          </a:xfrm>
        </p:spPr>
        <p:txBody>
          <a:bodyPr>
            <a:normAutofit fontScale="32500" lnSpcReduction="20000"/>
          </a:bodyPr>
          <a:lstStyle/>
          <a:p>
            <a:pPr algn="ctr"/>
            <a:r>
              <a:rPr lang="id-ID" dirty="0" smtClean="0"/>
              <a:t>Visi </a:t>
            </a:r>
          </a:p>
          <a:p>
            <a:pPr>
              <a:buNone/>
            </a:pPr>
            <a:r>
              <a:rPr lang="id-ID" dirty="0" smtClean="0"/>
              <a:t>Menjadi pusat pendidikan Ners yang kompeten berbasis intelektulitas, kreatifitas, dan kewirausahaan, dengan keunggulan dibidang </a:t>
            </a:r>
            <a:r>
              <a:rPr lang="id-ID" i="1" dirty="0" smtClean="0"/>
              <a:t>nursing home care serta berdaya saing global pada tahun 2020 </a:t>
            </a:r>
          </a:p>
          <a:p>
            <a:pPr algn="ctr"/>
            <a:endParaRPr lang="id-ID" dirty="0" smtClean="0"/>
          </a:p>
          <a:p>
            <a:pPr algn="ctr"/>
            <a:r>
              <a:rPr lang="id-ID" dirty="0" smtClean="0"/>
              <a:t>Misi </a:t>
            </a:r>
          </a:p>
          <a:p>
            <a:pPr>
              <a:buNone/>
            </a:pPr>
            <a:r>
              <a:rPr lang="id-ID" dirty="0" smtClean="0"/>
              <a:t>1) Mengembangkan program pendidikan Ners dengan keunggulan </a:t>
            </a:r>
            <a:r>
              <a:rPr lang="id-ID" i="1" dirty="0" smtClean="0"/>
              <a:t>nursing home care yang berwawasan global dan berbasis Ilmu pengetahuan dan teknologi </a:t>
            </a:r>
          </a:p>
          <a:p>
            <a:pPr>
              <a:buNone/>
            </a:pPr>
            <a:r>
              <a:rPr lang="id-ID" dirty="0" smtClean="0"/>
              <a:t>2) Mengembangkan Ilmu Pengetahuan dan Teknologi di bidang keperawatan dengan keunggulan </a:t>
            </a:r>
            <a:r>
              <a:rPr lang="id-ID" i="1" dirty="0" smtClean="0"/>
              <a:t>nursing home care melalui kegiatan penelitian </a:t>
            </a:r>
          </a:p>
          <a:p>
            <a:pPr>
              <a:buNone/>
            </a:pPr>
            <a:r>
              <a:rPr lang="id-ID" dirty="0" smtClean="0"/>
              <a:t>3) Menerapkan dan mengembangkan ilmu keperawatan dengan keunggulan </a:t>
            </a:r>
            <a:r>
              <a:rPr lang="id-ID" i="1" dirty="0" smtClean="0"/>
              <a:t>nursing home care melalui pengabdian kepada masyarakat </a:t>
            </a:r>
          </a:p>
          <a:p>
            <a:pPr>
              <a:buNone/>
            </a:pPr>
            <a:r>
              <a:rPr lang="id-ID" dirty="0" smtClean="0"/>
              <a:t>4) Menyiapkan sumber daya manusia keperawatan dengan keunggulan </a:t>
            </a:r>
            <a:r>
              <a:rPr lang="id-ID" i="1" dirty="0" smtClean="0"/>
              <a:t>nursing home care yang berdaya saing global dan menciptakan calon pemimpin yang berkarakter bagi bangsa dan negara </a:t>
            </a:r>
          </a:p>
          <a:p>
            <a:pPr>
              <a:buNone/>
            </a:pPr>
            <a:r>
              <a:rPr lang="id-ID" i="1" dirty="0" smtClean="0"/>
              <a:t>5) Mengelola sarana dan prasarana yang menunjang program akademik dan profesi keperawatan dengan keunggulan nursing home care </a:t>
            </a:r>
          </a:p>
          <a:p>
            <a:pPr>
              <a:buNone/>
            </a:pPr>
            <a:r>
              <a:rPr lang="id-ID" dirty="0" smtClean="0"/>
              <a:t>6) Berperan aktif dalam menerapkan dan mengembangkan ilmu keperawatan dengan keunggulan </a:t>
            </a:r>
            <a:r>
              <a:rPr lang="id-ID" i="1" dirty="0" smtClean="0"/>
              <a:t>nursing home care yang bermanfaat bagi organisasi profesi, bagi bangsa dan negara Indonesia serta segenap umat manusia </a:t>
            </a:r>
          </a:p>
          <a:p>
            <a:pPr algn="ctr"/>
            <a:r>
              <a:rPr lang="id-ID" dirty="0" smtClean="0"/>
              <a:t>Visi </a:t>
            </a:r>
          </a:p>
          <a:p>
            <a:pPr>
              <a:buNone/>
            </a:pPr>
            <a:r>
              <a:rPr lang="id-ID" dirty="0" smtClean="0"/>
              <a:t>Menjadi pusat pendidikan Ners yang kompeten berbasis intelektulitas, kreatifitas, dan kewirausahaan, dengan keunggulan dibidang </a:t>
            </a:r>
            <a:r>
              <a:rPr lang="id-ID" i="1" dirty="0" smtClean="0"/>
              <a:t>nursing home care serta berdaya saing global pada tahun 2020 </a:t>
            </a:r>
          </a:p>
          <a:p>
            <a:pPr algn="ctr"/>
            <a:endParaRPr lang="id-ID" dirty="0" smtClean="0"/>
          </a:p>
          <a:p>
            <a:pPr algn="ctr"/>
            <a:r>
              <a:rPr lang="id-ID" dirty="0" smtClean="0"/>
              <a:t>Misi </a:t>
            </a:r>
          </a:p>
          <a:p>
            <a:pPr>
              <a:buNone/>
            </a:pPr>
            <a:r>
              <a:rPr lang="id-ID" dirty="0" smtClean="0"/>
              <a:t>1) Mengembangkan program pendidikan Ners dengan keunggulan </a:t>
            </a:r>
            <a:r>
              <a:rPr lang="id-ID" i="1" dirty="0" smtClean="0"/>
              <a:t>nursing home care yang berwawasan global dan berbasis Ilmu pengetahuan dan teknologi </a:t>
            </a:r>
          </a:p>
          <a:p>
            <a:pPr>
              <a:buNone/>
            </a:pPr>
            <a:r>
              <a:rPr lang="id-ID" dirty="0" smtClean="0"/>
              <a:t>2) Mengembangkan Ilmu Pengetahuan dan Teknologi di bidang keperawatan dengan keunggulan </a:t>
            </a:r>
            <a:r>
              <a:rPr lang="id-ID" i="1" dirty="0" smtClean="0"/>
              <a:t>nursing home care melalui kegiatan penelitian </a:t>
            </a:r>
          </a:p>
          <a:p>
            <a:pPr>
              <a:buNone/>
            </a:pPr>
            <a:r>
              <a:rPr lang="id-ID" dirty="0" smtClean="0"/>
              <a:t>3) Menerapkan dan mengembangkan ilmu keperawatan dengan keunggulan </a:t>
            </a:r>
            <a:r>
              <a:rPr lang="id-ID" i="1" dirty="0" smtClean="0"/>
              <a:t>nursing home care melalui pengabdian kepada masyarakat </a:t>
            </a:r>
          </a:p>
          <a:p>
            <a:pPr>
              <a:buNone/>
            </a:pPr>
            <a:r>
              <a:rPr lang="id-ID" dirty="0" smtClean="0"/>
              <a:t>4) Menyiapkan sumber daya manusia keperawatan dengan keunggulan </a:t>
            </a:r>
            <a:r>
              <a:rPr lang="id-ID" i="1" dirty="0" smtClean="0"/>
              <a:t>nursing home care yang berdaya saing global dan menciptakan calon pemimpin yang berkarakter bagi bangsa dan negara </a:t>
            </a:r>
          </a:p>
          <a:p>
            <a:pPr>
              <a:buNone/>
            </a:pPr>
            <a:r>
              <a:rPr lang="id-ID" i="1" dirty="0" smtClean="0"/>
              <a:t>5) Mengelola sarana dan prasarana yang menunjang program akademik dan profesi keperawatan dengan keunggulan nursing home care </a:t>
            </a:r>
          </a:p>
          <a:p>
            <a:pPr>
              <a:buNone/>
            </a:pPr>
            <a:r>
              <a:rPr lang="id-ID" dirty="0" smtClean="0"/>
              <a:t>6) Berperan aktif dalam menerapkan dan mengembangkan ilmu keperawatan dengan keunggulan </a:t>
            </a:r>
            <a:r>
              <a:rPr lang="id-ID" i="1" dirty="0" smtClean="0"/>
              <a:t>nursing home care yang bermanfaat bagi organisasi profesi, bagi bangsa dan negara Indonesia serta segenap umat manusia </a:t>
            </a:r>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5"/>
          <p:cNvSpPr>
            <a:spLocks noGrp="1"/>
          </p:cNvSpPr>
          <p:nvPr>
            <p:ph type="title"/>
          </p:nvPr>
        </p:nvSpPr>
        <p:spPr>
          <a:xfrm>
            <a:off x="533400" y="685800"/>
            <a:ext cx="8229600" cy="685800"/>
          </a:xfrm>
        </p:spPr>
        <p:txBody>
          <a:bodyPr/>
          <a:lstStyle/>
          <a:p>
            <a:pPr>
              <a:spcBef>
                <a:spcPct val="50000"/>
              </a:spcBef>
            </a:pPr>
            <a:r>
              <a:rPr lang="en-US" sz="3200" smtClean="0">
                <a:latin typeface="Arial" charset="0"/>
                <a:cs typeface="Arial" charset="0"/>
              </a:rPr>
              <a:t>KEMAMPUAN AKHIR YANG DIHARAPKAN</a:t>
            </a:r>
          </a:p>
        </p:txBody>
      </p:sp>
      <p:sp>
        <p:nvSpPr>
          <p:cNvPr id="3076" name="Content Placeholder 5"/>
          <p:cNvSpPr>
            <a:spLocks noGrp="1"/>
          </p:cNvSpPr>
          <p:nvPr>
            <p:ph idx="1"/>
          </p:nvPr>
        </p:nvSpPr>
        <p:spPr>
          <a:xfrm>
            <a:off x="457200" y="1828800"/>
            <a:ext cx="8229600" cy="4602163"/>
          </a:xfrm>
        </p:spPr>
        <p:txBody>
          <a:bodyPr>
            <a:normAutofit/>
          </a:bodyPr>
          <a:lstStyle/>
          <a:p>
            <a:r>
              <a:rPr lang="id-ID" sz="2800" dirty="0" smtClean="0"/>
              <a:t>Mahasiswa  memahami </a:t>
            </a:r>
            <a:r>
              <a:rPr lang="en-US" sz="2800" dirty="0" smtClean="0"/>
              <a:t> </a:t>
            </a:r>
            <a:r>
              <a:rPr lang="en-US" sz="2800" dirty="0" err="1" smtClean="0"/>
              <a:t>berbagai</a:t>
            </a:r>
            <a:r>
              <a:rPr lang="en-US" sz="2800" dirty="0" smtClean="0"/>
              <a:t> </a:t>
            </a:r>
            <a:r>
              <a:rPr lang="en-US" sz="2800" dirty="0" err="1" smtClean="0"/>
              <a:t>masalah</a:t>
            </a:r>
            <a:r>
              <a:rPr lang="en-US" sz="2800" dirty="0" smtClean="0"/>
              <a:t> </a:t>
            </a:r>
            <a:r>
              <a:rPr lang="en-US" sz="2800" dirty="0" err="1" smtClean="0"/>
              <a:t>kesehatan</a:t>
            </a:r>
            <a:r>
              <a:rPr lang="en-US" sz="2800" dirty="0" smtClean="0"/>
              <a:t> </a:t>
            </a:r>
            <a:r>
              <a:rPr lang="en-US" sz="2800" dirty="0" err="1" smtClean="0"/>
              <a:t>pasien</a:t>
            </a:r>
            <a:r>
              <a:rPr lang="id-ID" sz="2800" dirty="0" smtClean="0"/>
              <a:t> dan </a:t>
            </a:r>
            <a:r>
              <a:rPr lang="en-US" sz="2800" dirty="0" smtClean="0"/>
              <a:t>Faktor2 yang </a:t>
            </a:r>
            <a:r>
              <a:rPr lang="en-US" sz="2800" dirty="0" err="1" smtClean="0"/>
              <a:t>mempengaruhi</a:t>
            </a:r>
            <a:r>
              <a:rPr lang="id-ID" sz="2800" dirty="0" smtClean="0"/>
              <a:t>nya alam pemberian asuhan keperawatan yang peka budaya kepada pasien </a:t>
            </a:r>
            <a:endParaRPr lang="id-ID" sz="2800" dirty="0" smtClean="0">
              <a:latin typeface="Arial" charset="0"/>
              <a:cs typeface="Arial" charset="0"/>
            </a:endParaRPr>
          </a:p>
          <a:p>
            <a:pPr>
              <a:buNone/>
            </a:pPr>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MASALAH  KESEHATAN</a:t>
            </a:r>
            <a:endParaRPr lang="id-ID" dirty="0"/>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r>
              <a:rPr lang="id-ID" dirty="0" smtClean="0"/>
              <a:t>Masalah air bersih</a:t>
            </a:r>
          </a:p>
          <a:p>
            <a:r>
              <a:rPr lang="id-ID" dirty="0" smtClean="0"/>
              <a:t>Masalah Lingkungan</a:t>
            </a:r>
          </a:p>
          <a:p>
            <a:r>
              <a:rPr lang="id-ID" dirty="0" smtClean="0"/>
              <a:t>Masalah Sampah</a:t>
            </a:r>
          </a:p>
          <a:p>
            <a:r>
              <a:rPr lang="id-ID" dirty="0" smtClean="0"/>
              <a:t>Masalah  Pelayanan Kesehatan</a:t>
            </a:r>
          </a:p>
          <a:p>
            <a:r>
              <a:rPr lang="id-ID" dirty="0" smtClean="0"/>
              <a:t>Masalah Perilaku petugas pelayanan kesehatan</a:t>
            </a:r>
          </a:p>
          <a:p>
            <a:r>
              <a:rPr lang="id-ID" dirty="0" smtClean="0"/>
              <a:t>Masalah tingkat pengetahuan masyarakat tentang kesehatan/perilaku sehat</a:t>
            </a:r>
          </a:p>
          <a:p>
            <a:endParaRPr lang="id-ID" dirty="0" smtClean="0"/>
          </a:p>
          <a:p>
            <a:endParaRPr lang="id-ID" dirty="0" smtClean="0"/>
          </a:p>
          <a:p>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Pentingnya sehat</a:t>
            </a:r>
            <a:endParaRPr lang="id-ID" dirty="0"/>
          </a:p>
        </p:txBody>
      </p:sp>
      <p:sp>
        <p:nvSpPr>
          <p:cNvPr id="3" name="Content Placeholder 2"/>
          <p:cNvSpPr>
            <a:spLocks noGrp="1"/>
          </p:cNvSpPr>
          <p:nvPr>
            <p:ph idx="1"/>
          </p:nvPr>
        </p:nvSpPr>
        <p:spPr/>
        <p:txBody>
          <a:bodyPr/>
          <a:lstStyle/>
          <a:p>
            <a:r>
              <a:rPr lang="id-ID" dirty="0" smtClean="0"/>
              <a:t>SEHAT  adalah modal awal dari segala aktifitas manusia</a:t>
            </a:r>
          </a:p>
          <a:p>
            <a:r>
              <a:rPr lang="id-ID" dirty="0" smtClean="0"/>
              <a:t>Mana yang lebih mahal sehat atau sakit ?</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Faktor yang mempengaruhi kesehatan</a:t>
            </a:r>
            <a:endParaRPr lang="id-ID" dirty="0"/>
          </a:p>
        </p:txBody>
      </p:sp>
      <p:sp>
        <p:nvSpPr>
          <p:cNvPr id="3" name="Content Placeholder 2"/>
          <p:cNvSpPr>
            <a:spLocks noGrp="1"/>
          </p:cNvSpPr>
          <p:nvPr>
            <p:ph idx="1"/>
          </p:nvPr>
        </p:nvSpPr>
        <p:spPr/>
        <p:txBody>
          <a:bodyPr/>
          <a:lstStyle/>
          <a:p>
            <a:pPr marL="514350" indent="-514350">
              <a:buAutoNum type="arabicPeriod"/>
            </a:pPr>
            <a:r>
              <a:rPr lang="id-ID" dirty="0" smtClean="0"/>
              <a:t>Keturunan</a:t>
            </a:r>
          </a:p>
          <a:p>
            <a:pPr marL="514350" indent="-514350">
              <a:buAutoNum type="arabicPeriod"/>
            </a:pPr>
            <a:r>
              <a:rPr lang="id-ID" dirty="0" smtClean="0"/>
              <a:t>Lingkungan</a:t>
            </a:r>
          </a:p>
          <a:p>
            <a:pPr marL="514350" indent="-514350">
              <a:buAutoNum type="arabicPeriod"/>
            </a:pPr>
            <a:r>
              <a:rPr lang="id-ID" dirty="0" smtClean="0"/>
              <a:t>Pelayanan Kesehatan</a:t>
            </a:r>
          </a:p>
          <a:p>
            <a:pPr marL="514350" indent="-514350">
              <a:buAutoNum type="arabicPeriod"/>
            </a:pPr>
            <a:r>
              <a:rPr lang="id-ID" dirty="0" smtClean="0"/>
              <a:t>Perilaku</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Faktor yang mempengaruhi Kesehatan</a:t>
            </a:r>
            <a:endParaRPr lang="id-ID" dirty="0"/>
          </a:p>
        </p:txBody>
      </p:sp>
      <p:sp>
        <p:nvSpPr>
          <p:cNvPr id="3" name="Content Placeholder 2"/>
          <p:cNvSpPr>
            <a:spLocks noGrp="1"/>
          </p:cNvSpPr>
          <p:nvPr>
            <p:ph idx="1"/>
          </p:nvPr>
        </p:nvSpPr>
        <p:spPr/>
        <p:txBody>
          <a:bodyPr/>
          <a:lstStyle/>
          <a:p>
            <a:pPr>
              <a:buNone/>
            </a:pPr>
            <a:r>
              <a:rPr lang="id-ID" dirty="0" smtClean="0"/>
              <a:t>KETURUNAN</a:t>
            </a:r>
          </a:p>
          <a:p>
            <a:pPr>
              <a:buNone/>
            </a:pPr>
            <a:r>
              <a:rPr lang="id-ID" dirty="0" smtClean="0"/>
              <a:t>LINGKUNGAN</a:t>
            </a:r>
          </a:p>
          <a:p>
            <a:pPr>
              <a:buNone/>
            </a:pPr>
            <a:r>
              <a:rPr lang="id-ID" dirty="0" smtClean="0"/>
              <a:t>KESEHATAN</a:t>
            </a:r>
          </a:p>
          <a:p>
            <a:pPr>
              <a:buNone/>
            </a:pPr>
            <a:r>
              <a:rPr lang="id-ID" dirty="0" smtClean="0"/>
              <a:t>PERILAKU</a:t>
            </a: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2460</TotalTime>
  <Words>1095</Words>
  <Application>Microsoft Office PowerPoint</Application>
  <PresentationFormat>On-screen Show (4:3)</PresentationFormat>
  <Paragraphs>125</Paragraphs>
  <Slides>26</Slides>
  <Notes>2</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Slide 1</vt:lpstr>
      <vt:lpstr>Visi dan Misi Universitas Esa Unggul </vt:lpstr>
      <vt:lpstr>  Visi dan Misi Fakultas Ilmu-Ilmu Kesehatan  </vt:lpstr>
      <vt:lpstr>Visi dan Misi Prodi Keperawatan</vt:lpstr>
      <vt:lpstr>KEMAMPUAN AKHIR YANG DIHARAPKAN</vt:lpstr>
      <vt:lpstr>MASALAH  KESEHATAN</vt:lpstr>
      <vt:lpstr>Pentingnya sehat</vt:lpstr>
      <vt:lpstr>Faktor yang mempengaruhi kesehatan</vt:lpstr>
      <vt:lpstr>Faktor yang mempengaruhi Kesehatan</vt:lpstr>
      <vt:lpstr>1. Faktor Keturunan</vt:lpstr>
      <vt:lpstr>Slide 11</vt:lpstr>
      <vt:lpstr>2. Lingkungan</vt:lpstr>
      <vt:lpstr> </vt:lpstr>
      <vt:lpstr>Slide 14</vt:lpstr>
      <vt:lpstr>3. Faktor Pelayanan Kesehatan</vt:lpstr>
      <vt:lpstr>Slide 16</vt:lpstr>
      <vt:lpstr>Slide 17</vt:lpstr>
      <vt:lpstr>4. Faktor Perilaku</vt:lpstr>
      <vt:lpstr>Slide 19</vt:lpstr>
      <vt:lpstr>HIDUP BERSIH DAN SEHAT</vt:lpstr>
      <vt:lpstr>Slide 21</vt:lpstr>
      <vt:lpstr>Slide 22</vt:lpstr>
      <vt:lpstr>Slide 23</vt:lpstr>
      <vt:lpstr>Slide 24</vt:lpstr>
      <vt:lpstr>Slide 25</vt:lpstr>
      <vt:lpstr>TERIMA KASIH</vt:lpstr>
    </vt:vector>
  </TitlesOfParts>
  <Company>trisakti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moentana</dc:creator>
  <cp:lastModifiedBy>Acer</cp:lastModifiedBy>
  <cp:revision>172</cp:revision>
  <dcterms:created xsi:type="dcterms:W3CDTF">2017-09-15T01:31:17Z</dcterms:created>
  <dcterms:modified xsi:type="dcterms:W3CDTF">2018-08-04T08:19:14Z</dcterms:modified>
</cp:coreProperties>
</file>