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52"/>
  </p:notesMasterIdLst>
  <p:handoutMasterIdLst>
    <p:handoutMasterId r:id="rId53"/>
  </p:handoutMasterIdLst>
  <p:sldIdLst>
    <p:sldId id="256" r:id="rId2"/>
    <p:sldId id="278" r:id="rId3"/>
    <p:sldId id="298" r:id="rId4"/>
    <p:sldId id="299" r:id="rId5"/>
    <p:sldId id="282" r:id="rId6"/>
    <p:sldId id="257" r:id="rId7"/>
    <p:sldId id="258"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6" r:id="rId24"/>
    <p:sldId id="320" r:id="rId25"/>
    <p:sldId id="317" r:id="rId26"/>
    <p:sldId id="318" r:id="rId27"/>
    <p:sldId id="319" r:id="rId28"/>
    <p:sldId id="321" r:id="rId29"/>
    <p:sldId id="322" r:id="rId30"/>
    <p:sldId id="323" r:id="rId31"/>
    <p:sldId id="259" r:id="rId32"/>
    <p:sldId id="260" r:id="rId33"/>
    <p:sldId id="261" r:id="rId34"/>
    <p:sldId id="262" r:id="rId35"/>
    <p:sldId id="284" r:id="rId36"/>
    <p:sldId id="285" r:id="rId37"/>
    <p:sldId id="283" r:id="rId38"/>
    <p:sldId id="286" r:id="rId39"/>
    <p:sldId id="287" r:id="rId40"/>
    <p:sldId id="288" r:id="rId41"/>
    <p:sldId id="295" r:id="rId42"/>
    <p:sldId id="296" r:id="rId43"/>
    <p:sldId id="297" r:id="rId44"/>
    <p:sldId id="289" r:id="rId45"/>
    <p:sldId id="290" r:id="rId46"/>
    <p:sldId id="291" r:id="rId47"/>
    <p:sldId id="292" r:id="rId48"/>
    <p:sldId id="293" r:id="rId49"/>
    <p:sldId id="294" r:id="rId50"/>
    <p:sldId id="281" r:id="rId51"/>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7" autoAdjust="0"/>
    <p:restoredTop sz="94660"/>
  </p:normalViewPr>
  <p:slideViewPr>
    <p:cSldViewPr>
      <p:cViewPr varScale="1">
        <p:scale>
          <a:sx n="77" d="100"/>
          <a:sy n="77"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8/3/2018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03/08/2018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noFill/>
          <a:ln>
            <a:miter lim="800000"/>
            <a:headEnd/>
            <a:tailEnd/>
          </a:ln>
        </p:spPr>
        <p:txBody>
          <a:bodyPr/>
          <a:lstStyle/>
          <a:p>
            <a:fld id="{7F2EE590-137E-4144-9841-AE213719C16F}" type="slidenum">
              <a:rPr lang="id-ID"/>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0484" name="Slide Number Placeholder 3"/>
          <p:cNvSpPr>
            <a:spLocks noGrp="1"/>
          </p:cNvSpPr>
          <p:nvPr>
            <p:ph type="sldNum" sz="quarter" idx="5"/>
          </p:nvPr>
        </p:nvSpPr>
        <p:spPr bwMode="auto">
          <a:noFill/>
          <a:ln>
            <a:miter lim="800000"/>
            <a:headEnd/>
            <a:tailEnd/>
          </a:ln>
        </p:spPr>
        <p:txBody>
          <a:bodyPr/>
          <a:lstStyle/>
          <a:p>
            <a:fld id="{768DDCB0-A413-49A9-B83A-06AA5050483A}" type="slidenum">
              <a:rPr lang="id-ID"/>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2532" name="Slide Number Placeholder 3"/>
          <p:cNvSpPr>
            <a:spLocks noGrp="1"/>
          </p:cNvSpPr>
          <p:nvPr>
            <p:ph type="sldNum" sz="quarter" idx="5"/>
          </p:nvPr>
        </p:nvSpPr>
        <p:spPr bwMode="auto">
          <a:noFill/>
          <a:ln>
            <a:miter lim="800000"/>
            <a:headEnd/>
            <a:tailEnd/>
          </a:ln>
        </p:spPr>
        <p:txBody>
          <a:bodyPr/>
          <a:lstStyle/>
          <a:p>
            <a:fld id="{9080F433-5FAF-4F68-973B-B10D980C0567}" type="slidenum">
              <a:rPr lang="id-ID"/>
              <a:pPr/>
              <a:t>31</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24580" name="Slide Number Placeholder 3"/>
          <p:cNvSpPr>
            <a:spLocks noGrp="1"/>
          </p:cNvSpPr>
          <p:nvPr>
            <p:ph type="sldNum" sz="quarter" idx="5"/>
          </p:nvPr>
        </p:nvSpPr>
        <p:spPr bwMode="auto">
          <a:noFill/>
          <a:ln>
            <a:miter lim="800000"/>
            <a:headEnd/>
            <a:tailEnd/>
          </a:ln>
        </p:spPr>
        <p:txBody>
          <a:bodyPr/>
          <a:lstStyle/>
          <a:p>
            <a:fld id="{9DA06347-1DC6-45C6-A22F-6446A75726F9}" type="slidenum">
              <a:rPr lang="id-ID"/>
              <a:pPr/>
              <a:t>32</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pPr eaLnBrk="1" hangingPunct="1">
              <a:spcBef>
                <a:spcPct val="0"/>
              </a:spcBef>
            </a:pPr>
            <a:endParaRPr lang="id-ID"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496752E0-AD0E-40D9-8A33-9436112625DA}" type="slidenum">
              <a:rPr lang="id-ID"/>
              <a:pPr/>
              <a:t>33</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id-ID"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0F422062-28DC-4B15-9BE5-5EEEC775D4A6}" type="slidenum">
              <a:rPr lang="id-ID"/>
              <a:pPr/>
              <a:t>34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8/3/2018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8/3/2018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8/3/2018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8/3/2018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8/3/2018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anikonsepdasarkeperawatan.blogspot.com/2010/12/aspek-seksualitas-dalam-keperawata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lanikonsepdasarkeperawatan.blogspot.com/2010/12/aspek-seksualitas-dalam-keperawata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lanikonsepdasarkeperawatan.blogspot.com/2010/12/aspek-seksualitas-dalam-keperawata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lanikonsepdasarkeperawatan.blogspot.com/2010/12/aspek-seksualitas-dalam-keperawatan.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0"/>
            <a:ext cx="6248400" cy="1200329"/>
          </a:xfrm>
          <a:prstGeom prst="rect">
            <a:avLst/>
          </a:prstGeom>
          <a:noFill/>
          <a:ln w="9525">
            <a:noFill/>
            <a:miter lim="800000"/>
            <a:headEnd/>
            <a:tailEnd/>
          </a:ln>
        </p:spPr>
        <p:txBody>
          <a:bodyPr>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785104"/>
          </a:xfrm>
          <a:prstGeom prst="rect">
            <a:avLst/>
          </a:prstGeom>
          <a:noFill/>
        </p:spPr>
        <p:txBody>
          <a:bodyPr wrap="square" rtlCol="0">
            <a:spAutoFit/>
          </a:bodyPr>
          <a:lstStyle/>
          <a:p>
            <a:pPr algn="ctr"/>
            <a:r>
              <a:rPr lang="id-ID" sz="2200" b="1" dirty="0" smtClean="0">
                <a:solidFill>
                  <a:schemeClr val="bg1"/>
                </a:solidFill>
              </a:rPr>
              <a:t>PERTEMUAN </a:t>
            </a:r>
            <a:r>
              <a:rPr lang="id-ID" sz="2200" b="1" dirty="0" smtClean="0">
                <a:solidFill>
                  <a:schemeClr val="bg1"/>
                </a:solidFill>
              </a:rPr>
              <a:t>2</a:t>
            </a:r>
            <a:endParaRPr lang="id-ID" sz="2200" b="1" dirty="0" smtClean="0">
              <a:solidFill>
                <a:schemeClr val="bg1"/>
              </a:solidFill>
            </a:endParaRPr>
          </a:p>
          <a:p>
            <a:pPr lvl="1" algn="ctr"/>
            <a:r>
              <a:rPr lang="id-ID" sz="2200" b="1" dirty="0" smtClean="0">
                <a:solidFill>
                  <a:schemeClr val="bg1"/>
                </a:solidFill>
              </a:rPr>
              <a:t>KONSEP </a:t>
            </a:r>
            <a:r>
              <a:rPr lang="id-ID" sz="2200" b="1" dirty="0" smtClean="0">
                <a:solidFill>
                  <a:schemeClr val="bg1"/>
                </a:solidFill>
              </a:rPr>
              <a:t>SEKSUALITAS</a:t>
            </a:r>
            <a:endParaRPr lang="id-ID" sz="2200" b="1" dirty="0" smtClean="0">
              <a:solidFill>
                <a:schemeClr val="bg1"/>
              </a:solidFill>
            </a:endParaRPr>
          </a:p>
          <a:p>
            <a:pPr lvl="1"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Seksualitas dari dimensi </a:t>
            </a:r>
            <a:r>
              <a:rPr lang="id-ID" dirty="0" smtClean="0"/>
              <a:t>biologis berkaitan dengan organ reproduksi dan alatkelamin, termasuk bagaimana menjaga kesehatan dan memfungsikan secara optimal organreproduksi dan dorongan seksual (BKKBN, 2006).</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b="1" dirty="0" smtClean="0"/>
              <a:t>Seksualitas </a:t>
            </a:r>
            <a:r>
              <a:rPr lang="id-ID" b="1" dirty="0" smtClean="0"/>
              <a:t>dari dimensi psikologis </a:t>
            </a:r>
            <a:r>
              <a:rPr lang="id-ID" dirty="0" smtClean="0"/>
              <a:t>erat kaitannya dengan bagaimana menjalankan fungsi sebagai mahluk seksual, identitas peran atau jenis (BKKBN, 2006</a:t>
            </a:r>
            <a:r>
              <a:rPr lang="id-ID" dirty="0" smtClean="0"/>
              <a:t>).</a:t>
            </a:r>
          </a:p>
          <a:p>
            <a:pPr>
              <a:buNone/>
            </a:pPr>
            <a:r>
              <a:rPr lang="id-ID" b="1" dirty="0" smtClean="0"/>
              <a:t>Seksualitas  dari dimensi sosial </a:t>
            </a:r>
            <a:r>
              <a:rPr lang="id-ID" dirty="0" smtClean="0"/>
              <a:t>dilihat pada bagaimana seksualitas muncul dalam hubungan antar manusia, bagaimana pengaruh lingkungan dalam membentuk pandangan tentang seksualitas yang akhirnya membentuk perilaku seks (BKKBN, 2006)</a:t>
            </a:r>
          </a:p>
          <a:p>
            <a:pPr>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Sikap terhadap kesehatan seksual.</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 </a:t>
            </a:r>
            <a:r>
              <a:rPr lang="id-ID" dirty="0" smtClean="0"/>
              <a:t>Kesehatan </a:t>
            </a:r>
            <a:r>
              <a:rPr lang="id-ID" dirty="0" smtClean="0"/>
              <a:t>seksual adalah kemampuan seseorang mencapai kesejahteraan fisik, mental dan sosial yang terkait dengan seksualitas, hal ini tercermin dari ekspresi yang bebas namun bertanggung jawab dalam kehidupan pribadi dan sosialnya misalnya dalam menjaga hubungan dengan teman atau pacar dalam batasan yang diperbolehkan oleh norma dalam masyarakat atau agama. </a:t>
            </a:r>
            <a:endParaRPr lang="id-ID" dirty="0" smtClean="0"/>
          </a:p>
          <a:p>
            <a:r>
              <a:rPr lang="id-ID" dirty="0" smtClean="0"/>
              <a:t>Bukan </a:t>
            </a:r>
            <a:r>
              <a:rPr lang="id-ID" dirty="0" smtClean="0"/>
              <a:t>hanya tidak adanya kecacatan, penyakit atau gangguan lainnya. Kondisi ini hanya bisa dicapai bila hak seksual individu perempuan dan laki-laki diakui dan dihormati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t/>
            </a:r>
            <a:br>
              <a:rPr lang="id-ID" sz="3600" b="1" dirty="0" smtClean="0"/>
            </a:br>
            <a:r>
              <a:rPr lang="id-ID" sz="3600" b="1" dirty="0" smtClean="0"/>
              <a:t/>
            </a:r>
            <a:br>
              <a:rPr lang="id-ID" sz="3600" b="1" dirty="0" smtClean="0"/>
            </a:br>
            <a:r>
              <a:rPr lang="id-ID" sz="3600" b="1" dirty="0" smtClean="0"/>
              <a:t>Perkembangan </a:t>
            </a:r>
            <a:r>
              <a:rPr lang="id-ID" sz="3600" b="1" dirty="0" smtClean="0"/>
              <a:t>seksual</a:t>
            </a:r>
            <a:r>
              <a:rPr lang="id-ID" b="1" dirty="0" smtClean="0"/>
              <a:t>.</a:t>
            </a:r>
            <a:r>
              <a:rPr lang="id-ID" dirty="0" smtClean="0"/>
              <a:t/>
            </a:r>
            <a:br>
              <a:rPr lang="id-ID" dirty="0" smtClean="0"/>
            </a:br>
            <a:endParaRPr lang="id-ID" dirty="0"/>
          </a:p>
        </p:txBody>
      </p:sp>
      <p:sp>
        <p:nvSpPr>
          <p:cNvPr id="3" name="Content Placeholder 2"/>
          <p:cNvSpPr>
            <a:spLocks noGrp="1"/>
          </p:cNvSpPr>
          <p:nvPr>
            <p:ph idx="1"/>
          </p:nvPr>
        </p:nvSpPr>
        <p:spPr/>
        <p:txBody>
          <a:bodyPr/>
          <a:lstStyle/>
          <a:p>
            <a:pPr>
              <a:buNone/>
            </a:pPr>
            <a:r>
              <a:rPr lang="id-ID" dirty="0" smtClean="0">
                <a:hlinkClick r:id="rId2"/>
              </a:rPr>
              <a:t>-  Masa Dewasa</a:t>
            </a:r>
            <a:endParaRPr lang="id-ID" dirty="0" smtClean="0"/>
          </a:p>
          <a:p>
            <a:pPr>
              <a:buNone/>
            </a:pPr>
            <a:r>
              <a:rPr lang="id-ID" dirty="0" smtClean="0"/>
              <a:t>    Dewasa </a:t>
            </a:r>
            <a:r>
              <a:rPr lang="id-ID" dirty="0" smtClean="0"/>
              <a:t>telah mencapai maturasi tetapi terus untuk mengesplorasi dan menemukan maturasi emosional dalam hubungan. Dewasa mudah secara tradisonal dipandang sebagai berperan dalam melahirkan anak atau membesarkan anak.</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id-ID"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a:buNone/>
            </a:pPr>
            <a:r>
              <a:rPr lang="id-ID" dirty="0" smtClean="0">
                <a:hlinkClick r:id="rId2"/>
              </a:rPr>
              <a:t>-   Masa Dewasa Muda Dan Pertengahan </a:t>
            </a:r>
            <a:r>
              <a:rPr lang="id-ID" dirty="0" smtClean="0">
                <a:hlinkClick r:id="rId2"/>
              </a:rPr>
              <a:t>Umur</a:t>
            </a:r>
            <a:endParaRPr lang="id-ID" dirty="0" smtClean="0"/>
          </a:p>
          <a:p>
            <a:pPr>
              <a:buNone/>
            </a:pPr>
            <a:r>
              <a:rPr lang="id-ID" dirty="0" smtClean="0"/>
              <a:t> </a:t>
            </a:r>
            <a:r>
              <a:rPr lang="id-ID" dirty="0" smtClean="0"/>
              <a:t>   Pada </a:t>
            </a:r>
            <a:r>
              <a:rPr lang="id-ID" dirty="0" smtClean="0"/>
              <a:t>tahap ini perkembangan secara fisik sudah cukup dengan ciri seks sekunder mencapai puncaknya, yaitu antara umur 18-30 tahun. Pada masa pertengahan umur terjadi perubahan hormonal: pada wanita ditandai dengan </a:t>
            </a:r>
            <a:r>
              <a:rPr lang="id-ID" dirty="0" smtClean="0">
                <a:solidFill>
                  <a:srgbClr val="FF0000"/>
                </a:solidFill>
              </a:rPr>
              <a:t>penurunan estrogen</a:t>
            </a:r>
            <a:r>
              <a:rPr lang="id-ID" dirty="0" smtClean="0"/>
              <a:t>, </a:t>
            </a:r>
            <a:r>
              <a:rPr lang="id-ID" dirty="0" smtClean="0">
                <a:solidFill>
                  <a:srgbClr val="FF0000"/>
                </a:solidFill>
              </a:rPr>
              <a:t>pengecilan payu darah dan jaringan vagina, penurunan cairan vagina selanjutnya akan tejadi penurunan reaksi ereksi</a:t>
            </a:r>
            <a:r>
              <a:rPr lang="id-ID" dirty="0" smtClean="0"/>
              <a:t>. Pada pria di tandai dengan penurunan ukuran penis serta penurunan semen. Dari perkembangan psikososial, sudah mulai terjadi hubungan intim antara lawan jenis proses pernikahan dan memiliki anak sehingga terjadi perubahan peran.</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buNone/>
            </a:pPr>
            <a:r>
              <a:rPr lang="id-ID" dirty="0" smtClean="0">
                <a:hlinkClick r:id="rId2"/>
              </a:rPr>
              <a:t>-  Masa dewasa tua</a:t>
            </a:r>
            <a:endParaRPr lang="id-ID" dirty="0" smtClean="0"/>
          </a:p>
          <a:p>
            <a:pPr>
              <a:buNone/>
            </a:pPr>
            <a:r>
              <a:rPr lang="id-ID" dirty="0" smtClean="0"/>
              <a:t>  </a:t>
            </a:r>
            <a:r>
              <a:rPr lang="id-ID" dirty="0" smtClean="0"/>
              <a:t> </a:t>
            </a:r>
            <a:r>
              <a:rPr lang="id-ID" dirty="0" smtClean="0"/>
              <a:t>Perubahan yang terjadi pada tahap ini </a:t>
            </a:r>
            <a:r>
              <a:rPr lang="id-ID" b="1" dirty="0" smtClean="0"/>
              <a:t>pada wanita</a:t>
            </a:r>
            <a:r>
              <a:rPr lang="id-ID" dirty="0" smtClean="0"/>
              <a:t> di antaranya adalah </a:t>
            </a:r>
            <a:endParaRPr lang="id-ID" dirty="0" smtClean="0"/>
          </a:p>
          <a:p>
            <a:pPr>
              <a:buNone/>
            </a:pPr>
            <a:r>
              <a:rPr lang="id-ID" dirty="0" smtClean="0"/>
              <a:t> </a:t>
            </a:r>
            <a:r>
              <a:rPr lang="id-ID" dirty="0" smtClean="0"/>
              <a:t>   1. atropi </a:t>
            </a:r>
            <a:r>
              <a:rPr lang="id-ID" dirty="0" smtClean="0"/>
              <a:t>pada vagina dan jaringan payudara</a:t>
            </a:r>
            <a:r>
              <a:rPr lang="id-ID" dirty="0" smtClean="0"/>
              <a:t>,</a:t>
            </a:r>
          </a:p>
          <a:p>
            <a:pPr>
              <a:buNone/>
            </a:pPr>
            <a:r>
              <a:rPr lang="id-ID" dirty="0" smtClean="0"/>
              <a:t> </a:t>
            </a:r>
            <a:r>
              <a:rPr lang="id-ID" dirty="0" smtClean="0"/>
              <a:t>   2.  </a:t>
            </a:r>
            <a:r>
              <a:rPr lang="id-ID" dirty="0" smtClean="0"/>
              <a:t>penurunan cairan vagina, dan </a:t>
            </a:r>
            <a:endParaRPr lang="id-ID" dirty="0" smtClean="0"/>
          </a:p>
          <a:p>
            <a:pPr>
              <a:buNone/>
            </a:pPr>
            <a:r>
              <a:rPr lang="id-ID" dirty="0" smtClean="0"/>
              <a:t> </a:t>
            </a:r>
            <a:r>
              <a:rPr lang="id-ID" dirty="0" smtClean="0"/>
              <a:t>   3. penurunan </a:t>
            </a:r>
            <a:r>
              <a:rPr lang="id-ID" dirty="0" smtClean="0"/>
              <a:t>intensitas orgasme pada wanita </a:t>
            </a:r>
            <a:r>
              <a:rPr lang="id-ID" dirty="0" smtClean="0"/>
              <a:t> sedang akan </a:t>
            </a:r>
          </a:p>
          <a:p>
            <a:pPr>
              <a:buNone/>
            </a:pPr>
            <a:r>
              <a:rPr lang="id-ID" dirty="0" smtClean="0"/>
              <a:t> </a:t>
            </a:r>
            <a:r>
              <a:rPr lang="id-ID" dirty="0" smtClean="0"/>
              <a:t>   </a:t>
            </a:r>
            <a:r>
              <a:rPr lang="id-ID" b="1" dirty="0" smtClean="0"/>
              <a:t>Pada </a:t>
            </a:r>
            <a:r>
              <a:rPr lang="id-ID" b="1" dirty="0" smtClean="0"/>
              <a:t>pria </a:t>
            </a:r>
            <a:r>
              <a:rPr lang="id-ID" dirty="0" smtClean="0"/>
              <a:t>akan mengalami penurunan produksi sperma, berkurangnya intensitas orgasme, terlambatnya pencapaian ereksi dan pembesaran kelenjar prostat.</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hlinkClick r:id="rId2"/>
              </a:rPr>
              <a:t>-  Masa Dewasa Tua</a:t>
            </a:r>
            <a:r>
              <a:rPr lang="id-ID" dirty="0" smtClean="0"/>
              <a:t> (Lansia)</a:t>
            </a:r>
          </a:p>
          <a:p>
            <a:pPr>
              <a:buNone/>
            </a:pPr>
            <a:r>
              <a:rPr lang="id-ID" dirty="0" smtClean="0"/>
              <a:t>Seksualitas dalam usia tua beralih dari  penekanan pada prokreasi </a:t>
            </a:r>
            <a:r>
              <a:rPr lang="id-ID" dirty="0" smtClean="0"/>
              <a:t>menjadi </a:t>
            </a:r>
            <a:r>
              <a:rPr lang="id-ID" dirty="0" smtClean="0"/>
              <a:t>penekanan pada pertemanan kedekatan fisik komunikasi intim dan hubungan fisik </a:t>
            </a:r>
            <a:r>
              <a:rPr lang="id-ID" dirty="0" smtClean="0"/>
              <a:t>mencari ksenangan. </a:t>
            </a:r>
            <a:r>
              <a:rPr lang="id-ID" dirty="0" smtClean="0"/>
              <a:t>Namun demikian proses penuaan mempengaruhi perilaku </a:t>
            </a:r>
            <a:r>
              <a:rPr lang="id-ID" dirty="0" smtClean="0"/>
              <a:t>seksual</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smtClean="0"/>
              <a:t>Respon seksual.</a:t>
            </a:r>
            <a:endParaRPr lang="id-ID" dirty="0" smtClean="0"/>
          </a:p>
          <a:p>
            <a:pPr>
              <a:buNone/>
            </a:pPr>
            <a:r>
              <a:rPr lang="id-ID" dirty="0" smtClean="0"/>
              <a:t>    </a:t>
            </a:r>
            <a:r>
              <a:rPr lang="id-ID" dirty="0" smtClean="0"/>
              <a:t>Siklus respon seksual normal terdiri dari empat tahap yang terjadi berturut-turut. Normal pada umumnya mengacu pada panjang siklus masing-masing fase, dan hasil bercinta yang memuaskan. Empat tahapan siklus respon </a:t>
            </a:r>
            <a:r>
              <a:rPr lang="id-ID" dirty="0" smtClean="0"/>
              <a:t>seksual</a:t>
            </a:r>
          </a:p>
          <a:p>
            <a:pPr>
              <a:buNone/>
            </a:pPr>
            <a:r>
              <a:rPr lang="id-ID" dirty="0" smtClean="0"/>
              <a:t> </a:t>
            </a:r>
            <a:r>
              <a:rPr lang="id-ID" dirty="0" smtClean="0"/>
              <a:t>   1</a:t>
            </a:r>
            <a:r>
              <a:rPr lang="id-ID" dirty="0" smtClean="0"/>
              <a:t>.      Kegembiraan</a:t>
            </a:r>
          </a:p>
          <a:p>
            <a:pPr>
              <a:buNone/>
            </a:pPr>
            <a:r>
              <a:rPr lang="id-ID" dirty="0" smtClean="0"/>
              <a:t>    2</a:t>
            </a:r>
            <a:r>
              <a:rPr lang="id-ID" dirty="0" smtClean="0"/>
              <a:t>.      Plateau                             </a:t>
            </a:r>
          </a:p>
          <a:p>
            <a:pPr>
              <a:buNone/>
            </a:pPr>
            <a:r>
              <a:rPr lang="id-ID" dirty="0" smtClean="0"/>
              <a:t>    3</a:t>
            </a:r>
            <a:r>
              <a:rPr lang="id-ID" dirty="0" smtClean="0"/>
              <a:t>.      Orgasme</a:t>
            </a:r>
          </a:p>
          <a:p>
            <a:pPr indent="15875">
              <a:buNone/>
            </a:pPr>
            <a:r>
              <a:rPr lang="id-ID" dirty="0" smtClean="0"/>
              <a:t>4.      Resolusi</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None/>
            </a:pPr>
            <a:r>
              <a:rPr lang="id-ID" dirty="0" smtClean="0"/>
              <a:t>     1</a:t>
            </a:r>
            <a:r>
              <a:rPr lang="id-ID" dirty="0" smtClean="0"/>
              <a:t>.      </a:t>
            </a:r>
            <a:r>
              <a:rPr lang="id-ID" b="1" dirty="0" smtClean="0"/>
              <a:t>Fase kegembiraan </a:t>
            </a:r>
            <a:r>
              <a:rPr lang="id-ID" dirty="0" smtClean="0"/>
              <a:t>adalah tahap pertama, yang dapat berlangsung dari beberapa menitsampai beberapa jam. Beberapa karakteristik dari fase kegembiraan meliputi:</a:t>
            </a:r>
          </a:p>
          <a:p>
            <a:pPr indent="558800">
              <a:buNone/>
            </a:pPr>
            <a:r>
              <a:rPr lang="id-ID" dirty="0" smtClean="0"/>
              <a:t>a.       Peningkatan ketegangan otot</a:t>
            </a:r>
          </a:p>
          <a:p>
            <a:pPr indent="558800">
              <a:buNone/>
            </a:pPr>
            <a:r>
              <a:rPr lang="id-ID" dirty="0" smtClean="0"/>
              <a:t>b.      Peningkatan denyut jantung</a:t>
            </a:r>
          </a:p>
          <a:p>
            <a:pPr indent="558800">
              <a:buNone/>
            </a:pPr>
            <a:r>
              <a:rPr lang="id-ID" dirty="0" smtClean="0"/>
              <a:t>c.       Perubahan warna kulit</a:t>
            </a:r>
          </a:p>
          <a:p>
            <a:pPr indent="558800">
              <a:buNone/>
            </a:pPr>
            <a:r>
              <a:rPr lang="id-ID" dirty="0" smtClean="0"/>
              <a:t>d.      Aliran darah ke daerah genital</a:t>
            </a:r>
          </a:p>
          <a:p>
            <a:pPr indent="558800">
              <a:buNone/>
            </a:pPr>
            <a:r>
              <a:rPr lang="id-ID" dirty="0" smtClean="0"/>
              <a:t>e.       Mulainya pelumasan Vagina</a:t>
            </a:r>
          </a:p>
          <a:p>
            <a:pPr indent="558800">
              <a:buNone/>
            </a:pPr>
            <a:r>
              <a:rPr lang="id-ID" dirty="0" smtClean="0"/>
              <a:t>f.       Testis membengkak dan skrotum mengencang</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id-ID"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buNone/>
            </a:pPr>
            <a:r>
              <a:rPr lang="id-ID" dirty="0" smtClean="0"/>
              <a:t>2.      </a:t>
            </a:r>
            <a:r>
              <a:rPr lang="id-ID" b="1" dirty="0" smtClean="0"/>
              <a:t>Fase plateau </a:t>
            </a:r>
            <a:r>
              <a:rPr lang="id-ID" dirty="0" smtClean="0"/>
              <a:t>adalah fase yang meluas ke ambang orgasme. </a:t>
            </a:r>
            <a:endParaRPr lang="id-ID" dirty="0" smtClean="0"/>
          </a:p>
          <a:p>
            <a:pPr>
              <a:buNone/>
            </a:pPr>
            <a:r>
              <a:rPr lang="id-ID" dirty="0" smtClean="0"/>
              <a:t> </a:t>
            </a:r>
            <a:r>
              <a:rPr lang="id-ID" dirty="0" smtClean="0"/>
              <a:t>    Beberapa </a:t>
            </a:r>
            <a:r>
              <a:rPr lang="id-ID" dirty="0" smtClean="0"/>
              <a:t>perubahan yang terjadi dalam fase ini meliputi :</a:t>
            </a:r>
          </a:p>
          <a:p>
            <a:pPr>
              <a:buNone/>
            </a:pPr>
            <a:r>
              <a:rPr lang="id-ID" dirty="0" smtClean="0"/>
              <a:t>     a</a:t>
            </a:r>
            <a:r>
              <a:rPr lang="id-ID" dirty="0" smtClean="0"/>
              <a:t>.       Fase kegembiraan meningkat </a:t>
            </a:r>
          </a:p>
          <a:p>
            <a:pPr marL="1074738" indent="-1074738">
              <a:buNone/>
            </a:pPr>
            <a:r>
              <a:rPr lang="id-ID" dirty="0" smtClean="0"/>
              <a:t>     b</a:t>
            </a:r>
            <a:r>
              <a:rPr lang="id-ID" dirty="0" smtClean="0"/>
              <a:t>.      Peningkatan pembengkakan dan perubahan warna </a:t>
            </a:r>
            <a:r>
              <a:rPr lang="id-ID" dirty="0" smtClean="0"/>
              <a:t> vagina</a:t>
            </a:r>
            <a:endParaRPr lang="id-ID" dirty="0" smtClean="0"/>
          </a:p>
          <a:p>
            <a:pPr>
              <a:buNone/>
            </a:pPr>
            <a:r>
              <a:rPr lang="id-ID" dirty="0" smtClean="0"/>
              <a:t>     c</a:t>
            </a:r>
            <a:r>
              <a:rPr lang="id-ID" dirty="0" smtClean="0"/>
              <a:t>.       Klitoris menjadi sangat sensitive</a:t>
            </a:r>
          </a:p>
          <a:p>
            <a:pPr>
              <a:buNone/>
            </a:pPr>
            <a:r>
              <a:rPr lang="id-ID" dirty="0" smtClean="0"/>
              <a:t>     d</a:t>
            </a:r>
            <a:r>
              <a:rPr lang="id-ID" dirty="0" smtClean="0"/>
              <a:t>.      Testis naik ke dalam skrotum</a:t>
            </a:r>
          </a:p>
          <a:p>
            <a:pPr marL="1074738" indent="-1074738">
              <a:buNone/>
            </a:pPr>
            <a:r>
              <a:rPr lang="id-ID" dirty="0" smtClean="0"/>
              <a:t>     e</a:t>
            </a:r>
            <a:r>
              <a:rPr lang="id-ID" dirty="0" smtClean="0"/>
              <a:t>.       Adanya peningkatan dalam tingkat pernapasan, denyut jantung, dan tekanan darah</a:t>
            </a:r>
          </a:p>
          <a:p>
            <a:pPr>
              <a:buNone/>
            </a:pPr>
            <a:r>
              <a:rPr lang="id-ID" dirty="0" smtClean="0"/>
              <a:t>     f</a:t>
            </a:r>
            <a:r>
              <a:rPr lang="id-ID" dirty="0" smtClean="0"/>
              <a:t>.       Meningkatnya ketegangan otot dan terjadi kejang otot</a:t>
            </a:r>
          </a:p>
          <a:p>
            <a:pPr>
              <a:buNone/>
            </a:pPr>
            <a:r>
              <a:rPr lang="id-ID" dirty="0" smtClean="0"/>
              <a:t>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4478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marL="715963" indent="-715963">
              <a:buNone/>
            </a:pPr>
            <a:r>
              <a:rPr lang="id-ID" dirty="0" smtClean="0"/>
              <a:t>3.     </a:t>
            </a:r>
            <a:r>
              <a:rPr lang="id-ID" b="1" dirty="0" smtClean="0"/>
              <a:t> Fase orgasme </a:t>
            </a:r>
            <a:r>
              <a:rPr lang="id-ID" dirty="0" smtClean="0"/>
              <a:t>adalah puncak dari siklus respons seksual, dan merupakan faseterpendek, hanya berlangsung beberapa detik.</a:t>
            </a:r>
          </a:p>
          <a:p>
            <a:pPr>
              <a:buNone/>
            </a:pPr>
            <a:r>
              <a:rPr lang="id-ID" dirty="0" smtClean="0"/>
              <a:t>Fase ini memiliki karakteristik seperti berikut:</a:t>
            </a:r>
          </a:p>
          <a:p>
            <a:pPr indent="287338">
              <a:buNone/>
            </a:pPr>
            <a:r>
              <a:rPr lang="id-ID" dirty="0" smtClean="0"/>
              <a:t>a.       Kontraksi otot tak sadar  </a:t>
            </a:r>
          </a:p>
          <a:p>
            <a:pPr marL="1346200" indent="-715963">
              <a:buNone/>
            </a:pPr>
            <a:r>
              <a:rPr lang="id-ID" dirty="0" smtClean="0"/>
              <a:t>b.      Memuncaknya denyut jantung, tekanan darah, dan tingkat pernapasan</a:t>
            </a:r>
          </a:p>
          <a:p>
            <a:pPr marL="1346200" indent="-715963">
              <a:buNone/>
            </a:pPr>
            <a:r>
              <a:rPr lang="id-ID" dirty="0" smtClean="0"/>
              <a:t>c.       Pada wanita, kontraksi otot vagina menguat dan kontraksi rahim berirama</a:t>
            </a:r>
          </a:p>
          <a:p>
            <a:pPr marL="1346200" indent="-715963">
              <a:buNone/>
            </a:pPr>
            <a:r>
              <a:rPr lang="id-ID" dirty="0" smtClean="0"/>
              <a:t>d.      Pada pria, kontraksi otot panggul berirama dengan bantuan kekuatan ejakulasi</a:t>
            </a:r>
          </a:p>
          <a:p>
            <a:pPr marL="1346200" indent="-715963">
              <a:buNone/>
            </a:pPr>
            <a:r>
              <a:rPr lang="id-ID" dirty="0" smtClean="0"/>
              <a:t>e.       Perubahan warna kulit ekstrem dapat terjadi di seluruh tubuh</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4.      Tahap terakhir, yang </a:t>
            </a:r>
            <a:r>
              <a:rPr lang="id-ID" dirty="0" smtClean="0"/>
              <a:t>disebut resolusi, </a:t>
            </a:r>
            <a:r>
              <a:rPr lang="id-ID" dirty="0" smtClean="0"/>
              <a:t>adalah ketika tubuh secara perlahankembali ke tingkat fisiologis normal.</a:t>
            </a:r>
          </a:p>
          <a:p>
            <a:pPr>
              <a:buNone/>
            </a:pPr>
            <a:r>
              <a:rPr lang="id-ID" dirty="0" smtClean="0"/>
              <a:t>    Fase </a:t>
            </a:r>
            <a:r>
              <a:rPr lang="id-ID" dirty="0" smtClean="0"/>
              <a:t>resolusi ditandai dengan relaksasi,keintiman,dan seringkali kelelahan. Sering kali perempuan tidak memerlukan </a:t>
            </a:r>
            <a:r>
              <a:rPr lang="id-ID" dirty="0" smtClean="0"/>
              <a:t>fase resolusi </a:t>
            </a:r>
            <a:r>
              <a:rPr lang="id-ID" dirty="0" smtClean="0"/>
              <a:t>sebelum kembali ke aktivitas seksual dan kemudian orgasme, sedangkan laki-laki memerlukan waktu pemulihan sebelum orgasme selanjutnya. </a:t>
            </a:r>
            <a:endParaRPr lang="id-ID" dirty="0" smtClean="0"/>
          </a:p>
          <a:p>
            <a:pPr>
              <a:buNone/>
            </a:pPr>
            <a:r>
              <a:rPr lang="id-ID" dirty="0" smtClean="0"/>
              <a:t> </a:t>
            </a:r>
            <a:r>
              <a:rPr lang="id-ID" dirty="0" smtClean="0"/>
              <a:t>    Seiring</a:t>
            </a:r>
            <a:r>
              <a:rPr lang="id-ID" dirty="0" smtClean="0"/>
              <a:t> pertambahan usia laki-laki, panjang dari fase refraktori akan sering meningkat.</a:t>
            </a:r>
          </a:p>
          <a:p>
            <a:pPr>
              <a:buNone/>
            </a:pPr>
            <a:r>
              <a:rPr lang="id-ID" dirty="0" smtClean="0"/>
              <a:t>     </a:t>
            </a:r>
            <a:r>
              <a:rPr lang="id-ID" dirty="0" smtClean="0"/>
              <a:t>Disfungsi seksual yang paling umum pada pria adalah </a:t>
            </a:r>
            <a:r>
              <a:rPr lang="id-ID" b="1" dirty="0" smtClean="0"/>
              <a:t>ejakulasi dini</a:t>
            </a:r>
            <a:endParaRPr lang="id-ID"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t>Masalah yang berhubungan dengan seksualitas.</a:t>
            </a:r>
            <a:endParaRPr lang="id-ID" sz="3200" dirty="0"/>
          </a:p>
        </p:txBody>
      </p:sp>
      <p:sp>
        <p:nvSpPr>
          <p:cNvPr id="3" name="Content Placeholder 2"/>
          <p:cNvSpPr>
            <a:spLocks noGrp="1"/>
          </p:cNvSpPr>
          <p:nvPr>
            <p:ph idx="1"/>
          </p:nvPr>
        </p:nvSpPr>
        <p:spPr/>
        <p:txBody>
          <a:bodyPr/>
          <a:lstStyle/>
          <a:p>
            <a:pPr>
              <a:buNone/>
            </a:pPr>
            <a:r>
              <a:rPr lang="id-ID" dirty="0" smtClean="0"/>
              <a:t>Adapun penyebab dari masalah seksualitas adalah antara lain:</a:t>
            </a:r>
          </a:p>
          <a:p>
            <a:pPr>
              <a:buNone/>
            </a:pPr>
            <a:r>
              <a:rPr lang="id-ID" dirty="0" smtClean="0"/>
              <a:t>    1</a:t>
            </a:r>
            <a:r>
              <a:rPr lang="id-ID" dirty="0" smtClean="0"/>
              <a:t>. Ketidaktahuan mengenai Seks</a:t>
            </a:r>
            <a:r>
              <a:rPr lang="id-ID" dirty="0" smtClean="0"/>
              <a:t>.</a:t>
            </a:r>
          </a:p>
          <a:p>
            <a:pPr>
              <a:buNone/>
            </a:pPr>
            <a:r>
              <a:rPr lang="id-ID" dirty="0" smtClean="0"/>
              <a:t>    2</a:t>
            </a:r>
            <a:r>
              <a:rPr lang="id-ID" dirty="0" smtClean="0"/>
              <a:t>. </a:t>
            </a:r>
            <a:r>
              <a:rPr lang="id-ID" dirty="0" smtClean="0"/>
              <a:t>Kelelahan</a:t>
            </a:r>
          </a:p>
          <a:p>
            <a:pPr>
              <a:buNone/>
            </a:pPr>
            <a:r>
              <a:rPr lang="id-ID" dirty="0" smtClean="0"/>
              <a:t>    3</a:t>
            </a:r>
            <a:r>
              <a:rPr lang="id-ID" dirty="0" smtClean="0"/>
              <a:t>. </a:t>
            </a:r>
            <a:r>
              <a:rPr lang="id-ID" dirty="0" smtClean="0"/>
              <a:t>Konflik</a:t>
            </a:r>
          </a:p>
          <a:p>
            <a:pPr>
              <a:buNone/>
            </a:pPr>
            <a:r>
              <a:rPr lang="id-ID" dirty="0" smtClean="0"/>
              <a:t>    4</a:t>
            </a:r>
            <a:r>
              <a:rPr lang="id-ID" dirty="0" smtClean="0"/>
              <a:t>. Kebosanan</a:t>
            </a:r>
          </a:p>
          <a:p>
            <a:pPr>
              <a:buNone/>
            </a:pPr>
            <a:endParaRPr lang="id-ID" dirty="0" smtClean="0"/>
          </a:p>
          <a:p>
            <a:pPr>
              <a:buNone/>
            </a:pPr>
            <a:endParaRPr lang="id-ID" dirty="0" smtClean="0"/>
          </a:p>
          <a:p>
            <a:pPr>
              <a:buNone/>
            </a:pPr>
            <a:endParaRPr lang="id-ID" dirty="0" smtClean="0"/>
          </a:p>
          <a:p>
            <a:pPr>
              <a:buNone/>
            </a:pPr>
            <a:endParaRPr lang="id-ID" dirty="0" smtClean="0"/>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id-ID" b="1" dirty="0" smtClean="0"/>
              <a:t/>
            </a:r>
            <a:br>
              <a:rPr lang="id-ID" b="1" dirty="0" smtClean="0"/>
            </a:br>
            <a:r>
              <a:rPr lang="id-ID" b="1" dirty="0" smtClean="0"/>
              <a:t>Seksualitas </a:t>
            </a:r>
            <a:r>
              <a:rPr lang="id-ID" b="1" dirty="0" smtClean="0"/>
              <a:t>dalam keperawatan</a:t>
            </a:r>
            <a:endParaRPr lang="id-ID" dirty="0"/>
          </a:p>
        </p:txBody>
      </p:sp>
      <p:sp>
        <p:nvSpPr>
          <p:cNvPr id="3" name="Content Placeholder 2"/>
          <p:cNvSpPr>
            <a:spLocks noGrp="1"/>
          </p:cNvSpPr>
          <p:nvPr>
            <p:ph idx="1"/>
          </p:nvPr>
        </p:nvSpPr>
        <p:spPr>
          <a:xfrm>
            <a:off x="1066800" y="1295400"/>
            <a:ext cx="7620000" cy="4830763"/>
          </a:xfrm>
        </p:spPr>
        <p:txBody>
          <a:bodyPr>
            <a:normAutofit fontScale="62500" lnSpcReduction="20000"/>
          </a:bodyPr>
          <a:lstStyle/>
          <a:p>
            <a:pPr>
              <a:buNone/>
            </a:pPr>
            <a:r>
              <a:rPr lang="id-ID" b="1" dirty="0" smtClean="0"/>
              <a:t>1.      Pengkajian</a:t>
            </a:r>
          </a:p>
          <a:p>
            <a:pPr>
              <a:buNone/>
            </a:pPr>
            <a:r>
              <a:rPr lang="id-ID" b="1" dirty="0" smtClean="0"/>
              <a:t>Katagori :</a:t>
            </a:r>
          </a:p>
          <a:p>
            <a:pPr marL="542925" indent="-542925">
              <a:buNone/>
            </a:pPr>
            <a:r>
              <a:rPr lang="id-ID" b="1" dirty="0" smtClean="0"/>
              <a:t>a)      klien menerima pelayanan kesehatan untuk kehamilan, dll, atau PMS</a:t>
            </a:r>
          </a:p>
          <a:p>
            <a:pPr marL="542925" indent="-542925">
              <a:buNone/>
            </a:pPr>
            <a:r>
              <a:rPr lang="id-ID" b="1" dirty="0" smtClean="0"/>
              <a:t>b)      klien yang sakit atau dalam mendapat terapi yang kemungkinan dapatmempengaruhi fungsi seksualnya</a:t>
            </a:r>
          </a:p>
          <a:p>
            <a:pPr>
              <a:buNone/>
            </a:pPr>
            <a:r>
              <a:rPr lang="id-ID" b="1" dirty="0" smtClean="0"/>
              <a:t>c)      klien yang secara jelas mempunyai masalah seksual</a:t>
            </a:r>
          </a:p>
          <a:p>
            <a:pPr>
              <a:buNone/>
            </a:pPr>
            <a:r>
              <a:rPr lang="id-ID" dirty="0" smtClean="0"/>
              <a:t> </a:t>
            </a:r>
          </a:p>
          <a:p>
            <a:pPr>
              <a:buNone/>
            </a:pPr>
            <a:r>
              <a:rPr lang="id-ID" b="1" dirty="0" smtClean="0"/>
              <a:t>Pengkajian seksual mencakup:</a:t>
            </a:r>
          </a:p>
          <a:p>
            <a:pPr>
              <a:buNone/>
            </a:pPr>
            <a:r>
              <a:rPr lang="id-ID" b="1" dirty="0" smtClean="0"/>
              <a:t>a)      Riwayat Kesehatan</a:t>
            </a:r>
          </a:p>
          <a:p>
            <a:pPr marL="630238" indent="-630238">
              <a:buNone/>
            </a:pPr>
            <a:r>
              <a:rPr lang="id-ID" b="1" dirty="0" smtClean="0"/>
              <a:t>·         Seksualpertanyaan masa lalu atau tidak mengetahui apakahklien mempunyai masalahkekhawatiran seksual.</a:t>
            </a:r>
          </a:p>
          <a:p>
            <a:pPr>
              <a:buNone/>
            </a:pPr>
            <a:r>
              <a:rPr lang="id-ID" b="1" dirty="0" smtClean="0"/>
              <a:t>b)      PengkajianFisik </a:t>
            </a:r>
          </a:p>
          <a:p>
            <a:pPr>
              <a:buNone/>
            </a:pPr>
            <a:r>
              <a:rPr lang="id-ID" b="1" dirty="0" smtClean="0"/>
              <a:t>·         inspeksi dan palpasi</a:t>
            </a:r>
          </a:p>
          <a:p>
            <a:pPr>
              <a:buNone/>
            </a:pPr>
            <a:r>
              <a:rPr lang="id-ID" b="1" dirty="0" smtClean="0"/>
              <a:t>c)      Identfkasi klien yang </a:t>
            </a:r>
            <a:r>
              <a:rPr lang="id-ID" b="1" dirty="0" smtClean="0"/>
              <a:t>beresiko</a:t>
            </a:r>
          </a:p>
          <a:p>
            <a:pPr>
              <a:buNone/>
            </a:pPr>
            <a:endParaRPr lang="id-ID" b="1" dirty="0" smtClean="0"/>
          </a:p>
          <a:p>
            <a:pPr>
              <a:buNone/>
            </a:pPr>
            <a:endParaRPr lang="id-ID" b="1" dirty="0" smtClean="0"/>
          </a:p>
          <a:p>
            <a:pPr>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b="1" dirty="0" smtClean="0"/>
              <a:t>Misalnya :</a:t>
            </a:r>
          </a:p>
          <a:p>
            <a:pPr marL="803275" indent="-803275">
              <a:buNone/>
            </a:pPr>
            <a:r>
              <a:rPr lang="id-ID" b="1" dirty="0" smtClean="0"/>
              <a:t>a.       adanya gangguan struktur atau fungsi tubuh akibat trauma, dll </a:t>
            </a:r>
          </a:p>
          <a:p>
            <a:pPr>
              <a:buNone/>
            </a:pPr>
            <a:r>
              <a:rPr lang="id-ID" b="1" dirty="0" smtClean="0"/>
              <a:t>b.      riwayat pnganiayaan seksual.</a:t>
            </a:r>
          </a:p>
          <a:p>
            <a:pPr>
              <a:buNone/>
            </a:pPr>
            <a:r>
              <a:rPr lang="id-ID" b="1" dirty="0" smtClean="0"/>
              <a:t>c.       kondisi yang tidak menyenangkan</a:t>
            </a:r>
          </a:p>
          <a:p>
            <a:pPr marL="715963" indent="-715963">
              <a:buNone/>
            </a:pPr>
            <a:r>
              <a:rPr lang="id-ID" b="1" dirty="0" smtClean="0"/>
              <a:t>d.      terapi medikasi spesifik yang dapat menyenangkan masalah seksual.</a:t>
            </a:r>
          </a:p>
          <a:p>
            <a:pPr marL="803275" indent="-803275">
              <a:buNone/>
            </a:pPr>
            <a:r>
              <a:rPr lang="id-ID" b="1" dirty="0" smtClean="0"/>
              <a:t>e.       gangguan aktivitas fisik sementara maupun permanen</a:t>
            </a:r>
          </a:p>
          <a:p>
            <a:pPr marL="630238" indent="-630238">
              <a:buNone/>
            </a:pPr>
            <a:r>
              <a:rPr lang="id-ID" b="1" dirty="0" smtClean="0"/>
              <a:t>f.       konflik nilai-nilai antara kepercayaan pribadi dengan aturan religi.</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id-ID"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a:buNone/>
            </a:pPr>
            <a:r>
              <a:rPr lang="id-ID" b="1" dirty="0" smtClean="0"/>
              <a:t>2.      Diagnosa Keperawatan</a:t>
            </a:r>
          </a:p>
          <a:p>
            <a:pPr>
              <a:buNone/>
            </a:pPr>
            <a:r>
              <a:rPr lang="id-ID" dirty="0" smtClean="0"/>
              <a:t> </a:t>
            </a:r>
          </a:p>
          <a:p>
            <a:pPr>
              <a:buNone/>
            </a:pPr>
            <a:r>
              <a:rPr lang="id-ID" dirty="0" smtClean="0"/>
              <a:t>a. Perubahan pola seksualitas berhubungan dengan (b.d)</a:t>
            </a:r>
          </a:p>
          <a:p>
            <a:pPr>
              <a:buNone/>
            </a:pPr>
            <a:r>
              <a:rPr lang="id-ID" dirty="0" smtClean="0"/>
              <a:t>    ·</a:t>
            </a:r>
            <a:r>
              <a:rPr lang="id-ID" dirty="0" smtClean="0"/>
              <a:t>         Ketakutan kehamilan</a:t>
            </a:r>
          </a:p>
          <a:p>
            <a:pPr>
              <a:buNone/>
            </a:pPr>
            <a:r>
              <a:rPr lang="id-ID" dirty="0" smtClean="0"/>
              <a:t>    ·</a:t>
            </a:r>
            <a:r>
              <a:rPr lang="id-ID" dirty="0" smtClean="0"/>
              <a:t>         Efek antihipertensi</a:t>
            </a:r>
          </a:p>
          <a:p>
            <a:pPr>
              <a:buNone/>
            </a:pPr>
            <a:r>
              <a:rPr lang="id-ID" dirty="0" smtClean="0"/>
              <a:t>    ·</a:t>
            </a:r>
            <a:r>
              <a:rPr lang="id-ID" dirty="0" smtClean="0"/>
              <a:t>         Depresi perpisahan dengan perceraian</a:t>
            </a:r>
          </a:p>
          <a:p>
            <a:pPr>
              <a:buNone/>
            </a:pPr>
            <a:r>
              <a:rPr lang="id-ID" dirty="0" smtClean="0"/>
              <a:t> </a:t>
            </a:r>
          </a:p>
          <a:p>
            <a:pPr>
              <a:buNone/>
            </a:pPr>
            <a:r>
              <a:rPr lang="id-ID" dirty="0" smtClean="0"/>
              <a:t>b. Disfungsi seksual b.d</a:t>
            </a:r>
          </a:p>
          <a:p>
            <a:pPr>
              <a:buNone/>
            </a:pPr>
            <a:r>
              <a:rPr lang="id-ID" dirty="0" smtClean="0"/>
              <a:t>     ·</a:t>
            </a:r>
            <a:r>
              <a:rPr lang="id-ID" dirty="0" smtClean="0"/>
              <a:t>         edera medulla spinalis </a:t>
            </a:r>
          </a:p>
          <a:p>
            <a:pPr>
              <a:buNone/>
            </a:pPr>
            <a:r>
              <a:rPr lang="id-ID" dirty="0" smtClean="0"/>
              <a:t>     ·</a:t>
            </a:r>
            <a:r>
              <a:rPr lang="id-ID" dirty="0" smtClean="0"/>
              <a:t>         penyakit kronis</a:t>
            </a:r>
          </a:p>
          <a:p>
            <a:pPr>
              <a:buNone/>
            </a:pPr>
            <a:r>
              <a:rPr lang="id-ID" dirty="0" smtClean="0"/>
              <a:t>     ·</a:t>
            </a:r>
            <a:r>
              <a:rPr lang="id-ID" dirty="0" smtClean="0"/>
              <a:t>         nyeriansietas mengenai penempatan di RSc.</a:t>
            </a:r>
          </a:p>
          <a:p>
            <a:pPr>
              <a:buNone/>
            </a:pPr>
            <a:r>
              <a:rPr lang="id-ID" dirty="0" smtClean="0"/>
              <a:t> </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457200" y="1143000"/>
            <a:ext cx="8229600" cy="4983163"/>
          </a:xfrm>
        </p:spPr>
        <p:txBody>
          <a:bodyPr>
            <a:normAutofit/>
          </a:bodyPr>
          <a:lstStyle/>
          <a:p>
            <a:pPr>
              <a:buNone/>
            </a:pPr>
            <a:r>
              <a:rPr lang="id-ID" dirty="0" smtClean="0"/>
              <a:t>c. Gangguan Citra tubuh b.d</a:t>
            </a:r>
          </a:p>
          <a:p>
            <a:pPr>
              <a:buNone/>
            </a:pPr>
            <a:r>
              <a:rPr lang="id-ID" dirty="0" smtClean="0"/>
              <a:t>     ·</a:t>
            </a:r>
            <a:r>
              <a:rPr lang="id-ID" dirty="0" smtClean="0"/>
              <a:t>         efek masektomi</a:t>
            </a:r>
          </a:p>
          <a:p>
            <a:pPr>
              <a:buNone/>
            </a:pPr>
            <a:r>
              <a:rPr lang="id-ID" dirty="0" smtClean="0"/>
              <a:t>     ·</a:t>
            </a:r>
            <a:r>
              <a:rPr lang="id-ID" dirty="0" smtClean="0"/>
              <a:t>         disfungsi seksual </a:t>
            </a:r>
          </a:p>
          <a:p>
            <a:pPr>
              <a:buNone/>
            </a:pPr>
            <a:r>
              <a:rPr lang="id-ID" dirty="0" smtClean="0"/>
              <a:t>     ·</a:t>
            </a:r>
            <a:r>
              <a:rPr lang="id-ID" dirty="0" smtClean="0"/>
              <a:t>         perubahan pasca persalinan</a:t>
            </a:r>
          </a:p>
          <a:p>
            <a:pPr>
              <a:buNone/>
            </a:pPr>
            <a:r>
              <a:rPr lang="id-ID" dirty="0" smtClean="0"/>
              <a:t> </a:t>
            </a:r>
            <a:r>
              <a:rPr lang="id-ID" dirty="0" smtClean="0"/>
              <a:t>d.Ganguan </a:t>
            </a:r>
            <a:r>
              <a:rPr lang="id-ID" dirty="0" smtClean="0"/>
              <a:t>harga diri b.d</a:t>
            </a:r>
          </a:p>
          <a:p>
            <a:pPr marL="1346200" indent="-1346200">
              <a:buNone/>
            </a:pPr>
            <a:r>
              <a:rPr lang="id-ID" dirty="0" smtClean="0"/>
              <a:t>     ·</a:t>
            </a:r>
            <a:r>
              <a:rPr lang="id-ID" dirty="0" smtClean="0"/>
              <a:t>         kerentanan yang dirasakan setelah </a:t>
            </a:r>
            <a:r>
              <a:rPr lang="id-ID" dirty="0" smtClean="0"/>
              <a:t>  mengalami </a:t>
            </a:r>
            <a:r>
              <a:rPr lang="id-ID" dirty="0" smtClean="0"/>
              <a:t>serangan infrak miokardium </a:t>
            </a:r>
          </a:p>
          <a:p>
            <a:pPr>
              <a:buNone/>
            </a:pPr>
            <a:r>
              <a:rPr lang="id-ID" dirty="0" smtClean="0"/>
              <a:t>     ·</a:t>
            </a:r>
            <a:r>
              <a:rPr lang="id-ID" dirty="0" smtClean="0"/>
              <a:t>         pola penganiayan ketika masih kecil</a:t>
            </a:r>
          </a:p>
          <a:p>
            <a:endParaRPr lang="id-ID" dirty="0" smtClean="0"/>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id-ID" dirty="0"/>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pPr>
              <a:buNone/>
            </a:pPr>
            <a:r>
              <a:rPr lang="id-ID" dirty="0" smtClean="0"/>
              <a:t>3.      Perencanaan</a:t>
            </a:r>
          </a:p>
          <a:p>
            <a:pPr indent="373063">
              <a:buNone/>
            </a:pPr>
            <a:r>
              <a:rPr lang="id-ID" dirty="0" smtClean="0"/>
              <a:t>Tujuan yang dicapai mencakup :</a:t>
            </a:r>
          </a:p>
          <a:p>
            <a:pPr marL="1071563" indent="-355600">
              <a:buNone/>
            </a:pPr>
            <a:r>
              <a:rPr lang="id-ID" dirty="0" smtClean="0"/>
              <a:t>a. mempertahankan, memperbaiki, atau meningkatkan kesehatan seksual </a:t>
            </a:r>
          </a:p>
          <a:p>
            <a:pPr marL="1074738" indent="-358775">
              <a:buNone/>
            </a:pPr>
            <a:r>
              <a:rPr lang="id-ID" dirty="0" smtClean="0"/>
              <a:t>b. meningkatkan pengtahuan seksualitas dan kesehatan</a:t>
            </a:r>
          </a:p>
          <a:p>
            <a:pPr indent="373063">
              <a:buNone/>
            </a:pPr>
            <a:r>
              <a:rPr lang="id-ID" dirty="0" smtClean="0"/>
              <a:t>c. mencegah PMS</a:t>
            </a:r>
          </a:p>
          <a:p>
            <a:pPr indent="373063">
              <a:buNone/>
            </a:pPr>
            <a:r>
              <a:rPr lang="id-ID" dirty="0" smtClean="0"/>
              <a:t>d. mecegah kehamilan yang tidak diinginkan</a:t>
            </a:r>
          </a:p>
          <a:p>
            <a:pPr indent="373063">
              <a:buNone/>
            </a:pPr>
            <a:r>
              <a:rPr lang="id-ID" dirty="0" smtClean="0"/>
              <a:t>e. meningkatkan kepuasan terhadap tingkat </a:t>
            </a:r>
            <a:r>
              <a:rPr lang="id-ID" dirty="0" smtClean="0"/>
              <a:t>fungsi</a:t>
            </a:r>
          </a:p>
          <a:p>
            <a:pPr indent="373063">
              <a:buNone/>
            </a:pPr>
            <a:r>
              <a:rPr lang="id-ID" dirty="0" smtClean="0"/>
              <a:t> </a:t>
            </a:r>
            <a:r>
              <a:rPr lang="id-ID" dirty="0" smtClean="0"/>
              <a:t>   seksual</a:t>
            </a:r>
            <a:endParaRPr lang="id-ID" dirty="0" smtClean="0"/>
          </a:p>
          <a:p>
            <a:pPr indent="373063">
              <a:buNone/>
            </a:pPr>
            <a:r>
              <a:rPr lang="id-ID" dirty="0" smtClean="0"/>
              <a:t>f.memperbaiki konsep seksual diri</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4.   </a:t>
            </a:r>
            <a:r>
              <a:rPr lang="id-ID" dirty="0" smtClean="0"/>
              <a:t>Implementasi</a:t>
            </a:r>
            <a:endParaRPr lang="id-ID" dirty="0" smtClean="0"/>
          </a:p>
          <a:p>
            <a:pPr>
              <a:buNone/>
            </a:pPr>
            <a:r>
              <a:rPr lang="id-ID" dirty="0" smtClean="0"/>
              <a:t>      Proses </a:t>
            </a:r>
            <a:r>
              <a:rPr lang="id-ID" dirty="0" smtClean="0"/>
              <a:t>kesehatan seksual</a:t>
            </a:r>
          </a:p>
          <a:p>
            <a:pPr marL="542925" indent="-542925">
              <a:buNone/>
            </a:pPr>
            <a:r>
              <a:rPr lang="id-ID" dirty="0" smtClean="0"/>
              <a:t>      a</a:t>
            </a:r>
            <a:r>
              <a:rPr lang="id-ID" dirty="0" smtClean="0"/>
              <a:t>.  perawat : keterampilan komuniksi yang baik  </a:t>
            </a:r>
          </a:p>
          <a:p>
            <a:pPr>
              <a:buNone/>
            </a:pPr>
            <a:r>
              <a:rPr lang="id-ID" dirty="0" smtClean="0"/>
              <a:t>      b</a:t>
            </a:r>
            <a:r>
              <a:rPr lang="id-ID" dirty="0" smtClean="0"/>
              <a:t>. Topik tentang penyuluhan tergantung</a:t>
            </a:r>
          </a:p>
          <a:p>
            <a:pPr>
              <a:buNone/>
            </a:pPr>
            <a:r>
              <a:rPr lang="id-ID" dirty="0" smtClean="0"/>
              <a:t>      c</a:t>
            </a:r>
            <a:r>
              <a:rPr lang="id-ID" dirty="0" smtClean="0"/>
              <a:t>. karakteristik dan faktor yang berhubungn</a:t>
            </a:r>
          </a:p>
          <a:p>
            <a:pPr>
              <a:buNone/>
            </a:pPr>
            <a:r>
              <a:rPr lang="id-ID" dirty="0" smtClean="0"/>
              <a:t>      d</a:t>
            </a:r>
            <a:r>
              <a:rPr lang="id-ID" dirty="0" smtClean="0"/>
              <a:t>. Rujukan mungkin diperlukan</a:t>
            </a:r>
          </a:p>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buNone/>
            </a:pPr>
            <a:r>
              <a:rPr lang="id-ID" dirty="0" smtClean="0"/>
              <a:t>5.      Evaluasi</a:t>
            </a:r>
          </a:p>
          <a:p>
            <a:pPr marL="803275" indent="-803275">
              <a:buNone/>
            </a:pPr>
            <a:r>
              <a:rPr lang="id-ID" dirty="0" smtClean="0"/>
              <a:t>    a</a:t>
            </a:r>
            <a:r>
              <a:rPr lang="id-ID" dirty="0" smtClean="0"/>
              <a:t>.    Evaluasi tujuan yang telah ditentukan dalam perencanaan </a:t>
            </a:r>
          </a:p>
          <a:p>
            <a:pPr marL="901700" indent="-901700">
              <a:buNone/>
            </a:pPr>
            <a:r>
              <a:rPr lang="id-ID" dirty="0" smtClean="0"/>
              <a:t>    b</a:t>
            </a:r>
            <a:r>
              <a:rPr lang="id-ID" dirty="0" smtClean="0"/>
              <a:t>.   Klien, pasangan perawat mungkin harus mengubah harapan atau menetapkan  jangka waktu yang lebih sesuai untuk mencapai tujuan yang ditetapkan</a:t>
            </a:r>
          </a:p>
          <a:p>
            <a:pPr marL="901700" indent="-901700">
              <a:buNone/>
            </a:pPr>
            <a:r>
              <a:rPr lang="id-ID" dirty="0" smtClean="0"/>
              <a:t>    c</a:t>
            </a:r>
            <a:r>
              <a:rPr lang="id-ID" dirty="0" smtClean="0"/>
              <a:t>.    Komunikasi terbuka dan harga diri yang positif dalam artian penting.</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27038"/>
          </a:xfrm>
        </p:spPr>
        <p:txBody>
          <a:bodyPr>
            <a:noAutofit/>
          </a:bodyPr>
          <a:lstStyle/>
          <a:p>
            <a:r>
              <a:rPr lang="id-ID" sz="2800" dirty="0" smtClean="0">
                <a:latin typeface="Algerian" pitchFamily="82" charset="0"/>
              </a:rPr>
              <a:t>Visi dan Misi Prodi Keperawatan</a:t>
            </a:r>
            <a:endParaRPr lang="id-ID" sz="2800" dirty="0">
              <a:latin typeface="Algerian" pitchFamily="82" charset="0"/>
            </a:endParaRPr>
          </a:p>
        </p:txBody>
      </p:sp>
      <p:sp>
        <p:nvSpPr>
          <p:cNvPr id="3" name="Content Placeholder 2"/>
          <p:cNvSpPr>
            <a:spLocks noGrp="1"/>
          </p:cNvSpPr>
          <p:nvPr>
            <p:ph idx="1"/>
          </p:nvPr>
        </p:nvSpPr>
        <p:spPr>
          <a:xfrm>
            <a:off x="609600" y="1143000"/>
            <a:ext cx="8229600" cy="4983163"/>
          </a:xfrm>
        </p:spPr>
        <p:txBody>
          <a:bodyPr>
            <a:normAutofit fontScale="25000" lnSpcReduction="20000"/>
          </a:bodyPr>
          <a:lstStyle/>
          <a:p>
            <a:pPr algn="ctr">
              <a:buNone/>
            </a:pPr>
            <a:r>
              <a:rPr lang="id-ID" sz="8000" dirty="0" smtClean="0">
                <a:latin typeface="Algerian" pitchFamily="82" charset="0"/>
              </a:rPr>
              <a:t>Visi</a:t>
            </a:r>
            <a:r>
              <a:rPr lang="id-ID" sz="9600" dirty="0" smtClean="0">
                <a:latin typeface="Algerian" pitchFamily="82" charset="0"/>
              </a:rPr>
              <a:t> </a:t>
            </a:r>
          </a:p>
          <a:p>
            <a:pPr>
              <a:buNone/>
            </a:pPr>
            <a:r>
              <a:rPr lang="id-ID" sz="7200" dirty="0" smtClean="0">
                <a:latin typeface="Aharoni" pitchFamily="2" charset="-79"/>
                <a:cs typeface="Aharoni" pitchFamily="2" charset="-79"/>
              </a:rPr>
              <a:t>Menjadi pusat pendidikan Ners yang kompeten berbasis intelektulitas, kreatifitas, dan kewirausahaan, dengan keunggulan dibidang </a:t>
            </a:r>
            <a:r>
              <a:rPr lang="id-ID" sz="7200" i="1" dirty="0" smtClean="0">
                <a:latin typeface="Aharoni" pitchFamily="2" charset="-79"/>
                <a:cs typeface="Aharoni" pitchFamily="2" charset="-79"/>
              </a:rPr>
              <a:t>nursing home care serta berdaya saing global pada tahun 2020</a:t>
            </a:r>
          </a:p>
          <a:p>
            <a:pPr algn="ctr">
              <a:buNone/>
            </a:pPr>
            <a:r>
              <a:rPr lang="id-ID" sz="7200" dirty="0" smtClean="0">
                <a:latin typeface="Algerian" pitchFamily="82" charset="0"/>
              </a:rPr>
              <a:t>Misi </a:t>
            </a:r>
          </a:p>
          <a:p>
            <a:pPr>
              <a:buNone/>
            </a:pPr>
            <a:r>
              <a:rPr lang="id-ID" sz="7200" dirty="0" smtClean="0">
                <a:latin typeface="Aharoni" pitchFamily="2" charset="-79"/>
                <a:cs typeface="Aharoni" pitchFamily="2" charset="-79"/>
              </a:rPr>
              <a:t>1) Mengembangkan program pendidikan Ners dengan keunggulan </a:t>
            </a:r>
            <a:r>
              <a:rPr lang="id-ID" sz="7200" i="1" dirty="0" smtClean="0">
                <a:latin typeface="Aharoni" pitchFamily="2" charset="-79"/>
                <a:cs typeface="Aharoni" pitchFamily="2" charset="-79"/>
              </a:rPr>
              <a:t>nursing home care yang berwawasan global dan berbasis Ilmu pengetahuan dan teknologi </a:t>
            </a:r>
          </a:p>
          <a:p>
            <a:pPr>
              <a:buNone/>
            </a:pPr>
            <a:r>
              <a:rPr lang="id-ID" sz="7200" dirty="0" smtClean="0">
                <a:latin typeface="Aharoni" pitchFamily="2" charset="-79"/>
                <a:cs typeface="Aharoni" pitchFamily="2" charset="-79"/>
              </a:rPr>
              <a:t>2) Mengembangkan Ilmu Pengetahuan dan Teknologi di bidang keperawatan dengan keunggulan </a:t>
            </a:r>
            <a:r>
              <a:rPr lang="id-ID" sz="7200" i="1" dirty="0" smtClean="0">
                <a:latin typeface="Aharoni" pitchFamily="2" charset="-79"/>
                <a:cs typeface="Aharoni" pitchFamily="2" charset="-79"/>
              </a:rPr>
              <a:t>nursing home care melalui kegiatan penelitian </a:t>
            </a:r>
          </a:p>
          <a:p>
            <a:pPr>
              <a:buNone/>
            </a:pPr>
            <a:r>
              <a:rPr lang="id-ID" sz="7200" dirty="0" smtClean="0">
                <a:latin typeface="Aharoni" pitchFamily="2" charset="-79"/>
                <a:cs typeface="Aharoni" pitchFamily="2" charset="-79"/>
              </a:rPr>
              <a:t>3) Menerapkan dan mengembangkan ilmu keperawatan dengan keunggulan </a:t>
            </a:r>
            <a:r>
              <a:rPr lang="id-ID" sz="7200" i="1" dirty="0" smtClean="0">
                <a:latin typeface="Aharoni" pitchFamily="2" charset="-79"/>
                <a:cs typeface="Aharoni" pitchFamily="2" charset="-79"/>
              </a:rPr>
              <a:t>nursing home care melalui pengabdian kepada masyarakat </a:t>
            </a:r>
          </a:p>
          <a:p>
            <a:pPr>
              <a:buNone/>
            </a:pPr>
            <a:r>
              <a:rPr lang="id-ID" sz="7200" dirty="0" smtClean="0">
                <a:latin typeface="Aharoni" pitchFamily="2" charset="-79"/>
                <a:cs typeface="Aharoni" pitchFamily="2" charset="-79"/>
              </a:rPr>
              <a:t>4) Menyiapkan sumber daya manusia keperawatan dengan keunggulan </a:t>
            </a:r>
            <a:r>
              <a:rPr lang="id-ID" sz="7200" i="1" dirty="0" smtClean="0">
                <a:latin typeface="Aharoni" pitchFamily="2" charset="-79"/>
                <a:cs typeface="Aharoni" pitchFamily="2" charset="-79"/>
              </a:rPr>
              <a:t>nursing home care yang berdaya saing global dan menciptakan calon pemimpin yang berkarakter bagi bangsa dan negara </a:t>
            </a:r>
          </a:p>
          <a:p>
            <a:pPr>
              <a:buNone/>
            </a:pPr>
            <a:r>
              <a:rPr lang="id-ID" sz="7200" i="1" dirty="0" smtClean="0">
                <a:latin typeface="Aharoni" pitchFamily="2" charset="-79"/>
                <a:cs typeface="Aharoni" pitchFamily="2" charset="-79"/>
              </a:rPr>
              <a:t>5) Mengelola sarana dan prasarana yang menunjang program akademik dan profesi keperawatan dengan keunggulan nursing home care </a:t>
            </a:r>
          </a:p>
          <a:p>
            <a:pPr>
              <a:buNone/>
            </a:pPr>
            <a:r>
              <a:rPr lang="id-ID" sz="7200" dirty="0" smtClean="0">
                <a:latin typeface="Aharoni" pitchFamily="2" charset="-79"/>
                <a:cs typeface="Aharoni" pitchFamily="2" charset="-79"/>
              </a:rPr>
              <a:t>6) Berperan aktif dalam menerapkan dan mengembangkan ilmu keperawatan dengan keunggulan </a:t>
            </a:r>
            <a:r>
              <a:rPr lang="id-ID" sz="7200" i="1" dirty="0" smtClean="0">
                <a:latin typeface="Aharoni" pitchFamily="2" charset="-79"/>
                <a:cs typeface="Aharoni" pitchFamily="2" charset="-79"/>
              </a:rPr>
              <a:t>nursing home care yang bermanfaat bagi organisasi profesi, bagi bangsa dan negara Indonesia serta segenap umat manusia </a:t>
            </a:r>
          </a:p>
          <a:p>
            <a:endParaRPr lang="id-ID" sz="6400" dirty="0">
              <a:latin typeface="Aharoni" pitchFamily="2" charset="-79"/>
              <a:cs typeface="Aharoni" pitchFamily="2" charset="-79"/>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685800" y="1219200"/>
            <a:ext cx="8001000" cy="4401205"/>
          </a:xfrm>
          <a:prstGeom prst="rect">
            <a:avLst/>
          </a:prstGeom>
          <a:noFill/>
          <a:ln w="9525">
            <a:noFill/>
            <a:miter lim="800000"/>
            <a:headEnd/>
            <a:tailEnd/>
          </a:ln>
        </p:spPr>
        <p:txBody>
          <a:bodyPr wrap="square">
            <a:spAutoFit/>
          </a:bodyPr>
          <a:lstStyle/>
          <a:p>
            <a:r>
              <a:rPr lang="id-ID" sz="2800" b="1" dirty="0" smtClean="0">
                <a:latin typeface="Algerian" pitchFamily="82" charset="0"/>
              </a:rPr>
              <a:t>c.Hal-hal yang perlu dipahami tentang konsep diri adalah </a:t>
            </a:r>
            <a:r>
              <a:rPr lang="id-ID" sz="2800" dirty="0" smtClean="0">
                <a:latin typeface="Algerian" pitchFamily="82" charset="0"/>
              </a:rPr>
              <a:t>:</a:t>
            </a:r>
          </a:p>
          <a:p>
            <a:pPr marL="444500" indent="-444500"/>
            <a:r>
              <a:rPr lang="id-ID" sz="2800" dirty="0" smtClean="0"/>
              <a:t>1) Dipelajari melalui pengalaman dan interaksi individu dengan orang lain. </a:t>
            </a:r>
          </a:p>
          <a:p>
            <a:pPr marL="358775" indent="-358775"/>
            <a:r>
              <a:rPr lang="id-ID" sz="2800" dirty="0" smtClean="0"/>
              <a:t>2) Ditandai dengan kemampuan intelektual dan penguasaan   lingkungan (positif).</a:t>
            </a:r>
          </a:p>
          <a:p>
            <a:pPr marL="358775" indent="-358775"/>
            <a:r>
              <a:rPr lang="id-ID" sz="2800" dirty="0" smtClean="0"/>
              <a:t>3) Negatif ditandai dengan hubungan individu dan sosial yang mal adaptif.</a:t>
            </a:r>
          </a:p>
          <a:p>
            <a:pPr marL="358775" indent="-358775"/>
            <a:r>
              <a:rPr lang="id-ID" sz="2800" dirty="0" smtClean="0"/>
              <a:t>4) Merupakan aspek kritikal yang mendasar dan pembentukan perilaku individu.</a:t>
            </a:r>
            <a:endParaRPr lang="id-ID"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990600" y="1295400"/>
            <a:ext cx="7086600" cy="3970318"/>
          </a:xfrm>
          <a:prstGeom prst="rect">
            <a:avLst/>
          </a:prstGeom>
          <a:noFill/>
          <a:ln w="9525">
            <a:noFill/>
            <a:miter lim="800000"/>
            <a:headEnd/>
            <a:tailEnd/>
          </a:ln>
        </p:spPr>
        <p:txBody>
          <a:bodyPr>
            <a:spAutoFit/>
          </a:bodyPr>
          <a:lstStyle/>
          <a:p>
            <a:r>
              <a:rPr lang="id-ID" sz="2800" dirty="0" smtClean="0">
                <a:latin typeface="Algerian" pitchFamily="82" charset="0"/>
              </a:rPr>
              <a:t>HAL.HAL YANG PENTING DALAM KONSEP DIRI :</a:t>
            </a:r>
          </a:p>
          <a:p>
            <a:endParaRPr lang="id-ID" sz="2800" dirty="0" smtClean="0"/>
          </a:p>
          <a:p>
            <a:r>
              <a:rPr lang="id-ID" sz="2800" b="1" dirty="0" smtClean="0">
                <a:solidFill>
                  <a:srgbClr val="FF0000"/>
                </a:solidFill>
              </a:rPr>
              <a:t>1) Nama dan panggilan anak.</a:t>
            </a:r>
          </a:p>
          <a:p>
            <a:pPr marL="444500" indent="-358775"/>
            <a:r>
              <a:rPr lang="id-ID" sz="2800" b="1" dirty="0" smtClean="0">
                <a:solidFill>
                  <a:srgbClr val="FF0000"/>
                </a:solidFill>
              </a:rPr>
              <a:t>2) Pandangan individu terhadap orang lain.</a:t>
            </a:r>
          </a:p>
          <a:p>
            <a:r>
              <a:rPr lang="id-ID" sz="2800" b="1" dirty="0" smtClean="0">
                <a:solidFill>
                  <a:srgbClr val="FF0000"/>
                </a:solidFill>
              </a:rPr>
              <a:t>3) Suasana keluarga yang harmonis.</a:t>
            </a:r>
          </a:p>
          <a:p>
            <a:r>
              <a:rPr lang="id-ID" sz="2800" b="1" dirty="0" smtClean="0">
                <a:solidFill>
                  <a:srgbClr val="FF0000"/>
                </a:solidFill>
              </a:rPr>
              <a:t>4) Penerimaan Keluarga</a:t>
            </a:r>
          </a:p>
          <a:p>
            <a:r>
              <a:rPr lang="en-US" sz="2800" b="1" dirty="0" smtClean="0">
                <a:cs typeface="Arial" charset="0"/>
              </a:rPr>
              <a:t>.</a:t>
            </a:r>
            <a:endParaRPr lang="en-US" sz="2800" b="1" dirty="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1066800" y="1752600"/>
            <a:ext cx="6858000" cy="3539430"/>
          </a:xfrm>
          <a:prstGeom prst="rect">
            <a:avLst/>
          </a:prstGeom>
          <a:noFill/>
          <a:ln w="9525">
            <a:noFill/>
            <a:miter lim="800000"/>
            <a:headEnd/>
            <a:tailEnd/>
          </a:ln>
        </p:spPr>
        <p:txBody>
          <a:bodyPr>
            <a:spAutoFit/>
          </a:bodyPr>
          <a:lstStyle/>
          <a:p>
            <a:r>
              <a:rPr lang="id-ID" sz="2800" b="1" dirty="0" smtClean="0">
                <a:latin typeface="Algerian" pitchFamily="82" charset="0"/>
              </a:rPr>
              <a:t>Komponen konsep diri</a:t>
            </a:r>
          </a:p>
          <a:p>
            <a:endParaRPr lang="id-ID" sz="2800" b="1" dirty="0" smtClean="0"/>
          </a:p>
          <a:p>
            <a:r>
              <a:rPr lang="id-ID" sz="2800" b="1" dirty="0" smtClean="0"/>
              <a:t>Konsep diri terdiri dari :</a:t>
            </a:r>
          </a:p>
          <a:p>
            <a:r>
              <a:rPr lang="id-ID" sz="2800" b="1" dirty="0" smtClean="0"/>
              <a:t>       Citra Tubuh (Body Image),</a:t>
            </a:r>
          </a:p>
          <a:p>
            <a:r>
              <a:rPr lang="id-ID" sz="2800" b="1" dirty="0" smtClean="0"/>
              <a:t>           Ideal Diri (Self ideal), </a:t>
            </a:r>
          </a:p>
          <a:p>
            <a:r>
              <a:rPr lang="id-ID" sz="2800" b="1" dirty="0" smtClean="0"/>
              <a:t>              Harga Diri (Self esteem), </a:t>
            </a:r>
          </a:p>
          <a:p>
            <a:r>
              <a:rPr lang="id-ID" sz="2800" b="1" dirty="0" smtClean="0"/>
              <a:t>                 Peran (Self Rool) dan </a:t>
            </a:r>
          </a:p>
          <a:p>
            <a:r>
              <a:rPr lang="id-ID" sz="2800" b="1" dirty="0" smtClean="0"/>
              <a:t>                    Identitas(self idencity).</a:t>
            </a:r>
            <a:endParaRPr lang="id-ID" sz="28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533400" y="1371600"/>
            <a:ext cx="8001000" cy="584775"/>
          </a:xfrm>
          <a:prstGeom prst="rect">
            <a:avLst/>
          </a:prstGeom>
          <a:noFill/>
          <a:ln w="9525">
            <a:noFill/>
            <a:miter lim="800000"/>
            <a:headEnd/>
            <a:tailEnd/>
          </a:ln>
        </p:spPr>
        <p:txBody>
          <a:bodyPr>
            <a:spAutoFit/>
          </a:bodyPr>
          <a:lstStyle/>
          <a:p>
            <a:r>
              <a:rPr lang="id-ID" sz="3200" dirty="0" smtClean="0">
                <a:latin typeface="Algerian" pitchFamily="82" charset="0"/>
              </a:rPr>
              <a:t>1) Citra Tubuh (Body Image)</a:t>
            </a:r>
            <a:endParaRPr lang="id-ID" sz="3200" dirty="0">
              <a:latin typeface="Algerian" pitchFamily="82" charset="0"/>
            </a:endParaRPr>
          </a:p>
        </p:txBody>
      </p:sp>
      <p:sp>
        <p:nvSpPr>
          <p:cNvPr id="27651" name="TextBox 4"/>
          <p:cNvSpPr txBox="1">
            <a:spLocks noChangeArrowheads="1"/>
          </p:cNvSpPr>
          <p:nvPr/>
        </p:nvSpPr>
        <p:spPr bwMode="auto">
          <a:xfrm>
            <a:off x="914400" y="2438400"/>
            <a:ext cx="7315200" cy="3108543"/>
          </a:xfrm>
          <a:prstGeom prst="rect">
            <a:avLst/>
          </a:prstGeom>
          <a:noFill/>
          <a:ln w="9525">
            <a:noFill/>
            <a:miter lim="800000"/>
            <a:headEnd/>
            <a:tailEnd/>
          </a:ln>
        </p:spPr>
        <p:txBody>
          <a:bodyPr>
            <a:spAutoFit/>
          </a:bodyPr>
          <a:lstStyle/>
          <a:p>
            <a:r>
              <a:rPr lang="id-ID" sz="2800" dirty="0" smtClean="0"/>
              <a:t>Body Image (citra tubuh) adalah sikap individu terhadap dirinya baik disadari</a:t>
            </a:r>
          </a:p>
          <a:p>
            <a:r>
              <a:rPr lang="id-ID" sz="2800" dirty="0" smtClean="0"/>
              <a:t>maupun tidak disadari meliputi persepsi masa lalu atau sekarang mengenai</a:t>
            </a:r>
          </a:p>
          <a:p>
            <a:r>
              <a:rPr lang="id-ID" sz="2800" dirty="0" smtClean="0"/>
              <a:t>ukuran dan dinamis karena secara konstan berubah seiring dengan persepsi dan</a:t>
            </a:r>
          </a:p>
          <a:p>
            <a:r>
              <a:rPr lang="id-ID" sz="2800" dirty="0" smtClean="0"/>
              <a:t>pengalaman-pengalaman baru.</a:t>
            </a:r>
            <a:endParaRPr lang="id-ID"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Body image berkembang secara bertahap selama beberapa tahun dimulai sejak anak belajar mengenal tubuh dan struktur, fungsi, kemampuan dan keterbatasan mereka. </a:t>
            </a:r>
          </a:p>
          <a:p>
            <a:r>
              <a:rPr lang="id-ID" dirty="0" smtClean="0"/>
              <a:t>Body image (citra tubuh) dapat berubah dalam beberapa jam, hari,minggu ataupun bulan tergantung pada stimuli eksterna dalam tubuh dan perubahan aktual dalam penampilan, stuktur dan fungsi (Potter &amp; Perry, 2005).</a:t>
            </a:r>
          </a:p>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algn="l"/>
            <a:r>
              <a:rPr lang="id-ID" dirty="0" smtClean="0"/>
              <a:t/>
            </a:r>
            <a:br>
              <a:rPr lang="id-ID" dirty="0" smtClean="0"/>
            </a:br>
            <a:r>
              <a:rPr lang="id-ID" dirty="0" smtClean="0">
                <a:latin typeface="Algerian" pitchFamily="82" charset="0"/>
              </a:rPr>
              <a:t>2) Ideal Diri</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70000" lnSpcReduction="20000"/>
          </a:bodyPr>
          <a:lstStyle/>
          <a:p>
            <a:pPr>
              <a:buNone/>
            </a:pPr>
            <a:endParaRPr lang="id-ID" dirty="0" smtClean="0"/>
          </a:p>
          <a:p>
            <a:r>
              <a:rPr lang="id-ID" sz="3400" dirty="0" smtClean="0"/>
              <a:t>Ideal diri adalah persepsi individu tentang bagaimana ia seharusnya bertingkah laku berdasarkan standar pribadi. Standar dapat berhubungan dengan tipe orang yang diinginkan/disukainya atau sejumlah aspirasi, tujuan, nilai yang diraih.</a:t>
            </a:r>
          </a:p>
          <a:p>
            <a:r>
              <a:rPr lang="id-ID" sz="3400" dirty="0" smtClean="0"/>
              <a:t>Ideal diri akan mewujudkan cita-cita ataupun penghargaan diri berdasarkan norma-norma sosial di masyarakat tempat individu tersebut melahirkan penyesuaian diri.</a:t>
            </a:r>
          </a:p>
          <a:p>
            <a:r>
              <a:rPr lang="id-ID" sz="3400" dirty="0" smtClean="0"/>
              <a:t> Ideal diri berperan sebagai pengatur internal dan membantu individu mempertahankan kemampuan menghadapi konflik atau kondisi yang membuat bingung.</a:t>
            </a:r>
          </a:p>
          <a:p>
            <a:r>
              <a:rPr lang="id-ID" sz="3400" dirty="0" smtClean="0"/>
              <a:t> Ideal diri penting untuk mempertahankan kesehatan dan keseimbangan mental</a:t>
            </a:r>
            <a:endParaRPr lang="id-ID" sz="3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
            </a:r>
            <a:br>
              <a:rPr lang="id-ID" dirty="0" smtClean="0"/>
            </a:br>
            <a:r>
              <a:rPr lang="id-ID" dirty="0" smtClean="0">
                <a:latin typeface="Algerian" pitchFamily="82" charset="0"/>
              </a:rPr>
              <a:t>3). Harga Diri</a:t>
            </a:r>
            <a:endParaRPr lang="id-ID"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r>
              <a:rPr lang="id-ID" dirty="0" smtClean="0"/>
              <a:t>Harga diri adalah penilaian pribadi terhadap hasil yang dicapai dengan menganalisis seberapa banyak kesesuaian tingkah laku dengan ideal dirinya.</a:t>
            </a:r>
          </a:p>
          <a:p>
            <a:r>
              <a:rPr lang="id-ID" dirty="0" smtClean="0"/>
              <a:t>Harga diri diperoleh dari diri sendiri dan orang lain yaitu : dicintai, dihormati dan dihargai. Mereka yang menilai dirinya positif cenderung bahagia, sehat, berhasil dan dapat menyesuaikan diri, sebaliknya individu akan merasa dirinya negative, relatif tidak sehat, cemas, tertekan, pesimis, merasa tidak dicintai atau tidak diterima di lingkungannya (Keliat BA, 2005).</a:t>
            </a:r>
          </a:p>
          <a:p>
            <a:r>
              <a:rPr lang="id-ID" dirty="0" smtClean="0"/>
              <a:t>Harga diri dibentuk sejak kecil dari adanya penerimaan dan perhatian. </a:t>
            </a:r>
          </a:p>
          <a:p>
            <a:r>
              <a:rPr lang="id-ID" dirty="0" smtClean="0"/>
              <a:t>Harga diri akan meningkat sesuai dengan meningkatnya usia. Harga diri akan sangat mengancam pada saat pubertas, karena pada saat ini harga diri mengalami perubahan, karena banyak keputusan yang harus dibuat menyangkut dirinya sendiri.</a:t>
            </a:r>
          </a:p>
          <a:p>
            <a:pPr algn="just">
              <a:buNone/>
            </a:pP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id-ID" dirty="0"/>
          </a:p>
        </p:txBody>
      </p:sp>
      <p:sp>
        <p:nvSpPr>
          <p:cNvPr id="3" name="Content Placeholder 2"/>
          <p:cNvSpPr>
            <a:spLocks noGrp="1"/>
          </p:cNvSpPr>
          <p:nvPr>
            <p:ph idx="1"/>
          </p:nvPr>
        </p:nvSpPr>
        <p:spPr>
          <a:xfrm>
            <a:off x="1295400" y="990600"/>
            <a:ext cx="6858000" cy="5135563"/>
          </a:xfrm>
        </p:spPr>
        <p:txBody>
          <a:bodyPr>
            <a:normAutofit fontScale="55000" lnSpcReduction="20000"/>
          </a:bodyPr>
          <a:lstStyle/>
          <a:p>
            <a:pPr algn="just"/>
            <a:r>
              <a:rPr lang="id-ID" sz="4400" dirty="0" smtClean="0"/>
              <a:t>Harga diri diperoleh dari diri sendiri dan orang lain yaitu : dicintai, dihormati dan dihargai. Mereka yang menilai dirinya positif cenderung bahagia, sehat, berhasil dan dapat menyesuaikan diri, sebaliknya individu akan merasa dirinya negative, relatif tidak sehat, cemas, tertekan, pesimis, merasa tidak dicintai atau tidak diterima di lingkungannya (Keliat BA, 2005).</a:t>
            </a:r>
          </a:p>
          <a:p>
            <a:pPr algn="just"/>
            <a:r>
              <a:rPr lang="id-ID" sz="4400" dirty="0" smtClean="0"/>
              <a:t>Harga diri dibentuk sejak kecil dari adanya penerimaan dan perhatian. Harga diri akan meningkat sesuai dengan meningkatnya usia. </a:t>
            </a:r>
          </a:p>
          <a:p>
            <a:pPr algn="just"/>
            <a:r>
              <a:rPr lang="id-ID" sz="4400" dirty="0" smtClean="0"/>
              <a:t>Harga diri akan sangat mengancam pada saat pubertas, karena pada saat ini harga diri mengalami perubahan, karena banyak keputusan yang harus dibuat menyangkut dirinya sendri </a:t>
            </a:r>
          </a:p>
          <a:p>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
            </a:r>
            <a:br>
              <a:rPr lang="id-ID" dirty="0" smtClean="0"/>
            </a:br>
            <a:r>
              <a:rPr lang="id-ID" dirty="0" smtClean="0">
                <a:latin typeface="Algerian" pitchFamily="82" charset="0"/>
              </a:rPr>
              <a:t>4) Peran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Peran adalah serangkaian pola sikap perilaku, nilai dan tujuan yang diharapkan oleh masyarakat dihubungkan dengan fungsi individu di dalam kelompok sosial.</a:t>
            </a:r>
          </a:p>
          <a:p>
            <a:r>
              <a:rPr lang="id-ID" dirty="0" smtClean="0"/>
              <a:t>Setiap orang disibukkan oleh beberapa peran yang berhubungan dengan posisi pada tiap waktu sepanjang daur kehidupannya.</a:t>
            </a:r>
          </a:p>
          <a:p>
            <a:r>
              <a:rPr lang="id-ID" dirty="0" smtClean="0"/>
              <a:t>Harga diri yang tinggi merupakan hasil dari peran yang memenuhi kebutuhan dan cocok dengan ideal diri.</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sz="2200" dirty="0" smtClean="0"/>
              <a:t/>
            </a:r>
            <a:br>
              <a:rPr lang="id-ID" sz="2200" dirty="0" smtClean="0"/>
            </a:br>
            <a:r>
              <a:rPr lang="id-ID" sz="2200" dirty="0" smtClean="0"/>
              <a:t/>
            </a:r>
            <a:br>
              <a:rPr lang="id-ID" sz="2200" dirty="0" smtClean="0"/>
            </a:br>
            <a:r>
              <a:rPr lang="fi-FI" sz="2200" b="1" dirty="0" smtClean="0">
                <a:latin typeface="Algerian" pitchFamily="82" charset="0"/>
              </a:rPr>
              <a:t>Visi dan Misi Fakultas Ilmu-Ilmu Kesehatan </a:t>
            </a:r>
            <a:r>
              <a:rPr lang="fi-FI" b="1" dirty="0" smtClean="0"/>
              <a:t/>
            </a:r>
            <a:br>
              <a:rPr lang="fi-FI" b="1" dirty="0" smtClean="0"/>
            </a:br>
            <a:endParaRPr lang="id-ID" b="1" dirty="0"/>
          </a:p>
        </p:txBody>
      </p:sp>
      <p:sp>
        <p:nvSpPr>
          <p:cNvPr id="3" name="Content Placeholder 2"/>
          <p:cNvSpPr>
            <a:spLocks noGrp="1"/>
          </p:cNvSpPr>
          <p:nvPr>
            <p:ph idx="1"/>
          </p:nvPr>
        </p:nvSpPr>
        <p:spPr/>
        <p:txBody>
          <a:bodyPr>
            <a:normAutofit fontScale="40000" lnSpcReduction="20000"/>
          </a:bodyPr>
          <a:lstStyle/>
          <a:p>
            <a:pPr>
              <a:buNone/>
            </a:pPr>
            <a:endParaRPr lang="id-ID" dirty="0" smtClean="0"/>
          </a:p>
          <a:p>
            <a:pPr algn="ctr"/>
            <a:r>
              <a:rPr lang="id-ID" sz="5000" b="1" dirty="0" smtClean="0"/>
              <a:t>Visi : </a:t>
            </a:r>
          </a:p>
          <a:p>
            <a:pPr>
              <a:buNone/>
            </a:pPr>
            <a:r>
              <a:rPr lang="id-ID" sz="4200" b="1"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sz="5000" b="1" dirty="0" smtClean="0"/>
              <a:t>Misi : </a:t>
            </a:r>
          </a:p>
          <a:p>
            <a:pPr>
              <a:buNone/>
            </a:pPr>
            <a:r>
              <a:rPr lang="id-ID" sz="4200" b="1"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sz="4200" b="1" dirty="0" smtClean="0"/>
              <a:t>2) Menyelenggarakan program-program penelitian dan pengembangan guna menghasilkan konsep-konsep, teori dan hasil kajian yang secara fungsional dapat mendukung pengembangan kehidupan bermasyarakat. </a:t>
            </a:r>
          </a:p>
          <a:p>
            <a:pPr>
              <a:buNone/>
            </a:pPr>
            <a:r>
              <a:rPr lang="id-ID" sz="4200" b="1" dirty="0" smtClean="0"/>
              <a:t>3) Melaksanakan dan mengembangkan program-program pengabdian kepada </a:t>
            </a:r>
          </a:p>
          <a:p>
            <a:pPr>
              <a:buNone/>
            </a:pPr>
            <a:r>
              <a:rPr lang="id-ID" sz="4200" b="1" dirty="0" smtClean="0"/>
              <a:t>        masyarakat melalui inovasi di bidang ilmu pengetahuan, teknologi dan seni yang bermanfaat bagi kemajuan bangsa Indonesia. </a:t>
            </a:r>
          </a:p>
          <a:p>
            <a:endParaRPr lang="id-ID"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
            </a:r>
            <a:br>
              <a:rPr lang="id-ID" dirty="0" smtClean="0"/>
            </a:br>
            <a:r>
              <a:rPr lang="id-ID" dirty="0" smtClean="0">
                <a:latin typeface="Algerian" pitchFamily="82" charset="0"/>
              </a:rPr>
              <a:t>5) Identitas Diri</a:t>
            </a:r>
            <a:br>
              <a:rPr lang="id-ID" dirty="0" smtClean="0">
                <a:latin typeface="Algerian" pitchFamily="82" charset="0"/>
              </a:rPr>
            </a:br>
            <a:endParaRPr lang="id-ID" dirty="0">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marL="715963" indent="-715963">
              <a:buNone/>
            </a:pPr>
            <a:r>
              <a:rPr lang="id-ID" dirty="0" smtClean="0"/>
              <a:t>     a. Identitas diri adalah kesadaran tentang diri sendiri yang dapat diperoleh individu dari observasi dan penilaian dirinya, menyadari bahwa individu dirinya berbeda dengan orang lain. Seseorang yang mempunyai perasaan identitas diri yang kuat akan memandang dirinya berbeda dengan orang lain, dan tidak ada duanya.</a:t>
            </a:r>
          </a:p>
          <a:p>
            <a:pPr marL="715963" indent="-715963">
              <a:buNone/>
            </a:pPr>
            <a:r>
              <a:rPr lang="id-ID" dirty="0" smtClean="0"/>
              <a:t>     b. Identitas berkembang sejak masa kanak-kanak, bersamaan dengan berkembangnya konsep diri. Dalam identitas diri ada otonomi yaitu mengerti dan percaya diri, respek terhadap diri, mampu menguasai diri, mengatur diri dan menerima diri</a:t>
            </a:r>
          </a:p>
          <a:p>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KONSEP SPIRITUALITAS</a:t>
            </a:r>
            <a:endParaRPr lang="id-ID"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a:buNone/>
            </a:pPr>
            <a:r>
              <a:rPr lang="id-ID" dirty="0" smtClean="0">
                <a:latin typeface="Aharoni" pitchFamily="2" charset="-79"/>
                <a:cs typeface="Aharoni" pitchFamily="2" charset="-79"/>
              </a:rPr>
              <a:t>a.Pengertian spiritual Spiritualitas </a:t>
            </a:r>
          </a:p>
          <a:p>
            <a:r>
              <a:rPr lang="id-ID" dirty="0" smtClean="0"/>
              <a:t>Spiritualitas merupakan sesuatu yg  di percayai oleh seseorang dlm hubunganya dgn kekuatan yg lebih tinggi (tuhan), yg menimbulkan suatu kebutuhan serta kecintaan thdp adanya Tuhan dan  permohonan maaf atas segala kesalahan yg pernah selamanya dgn tuhan</a:t>
            </a:r>
          </a:p>
          <a:p>
            <a:r>
              <a:rPr lang="id-ID" dirty="0" smtClean="0">
                <a:latin typeface="Aharoni" pitchFamily="2" charset="-79"/>
                <a:cs typeface="Aharoni" pitchFamily="2" charset="-79"/>
              </a:rPr>
              <a:t>Menurut Burkhardt (1993</a:t>
            </a:r>
            <a:r>
              <a:rPr lang="id-ID" dirty="0" smtClean="0"/>
              <a:t>) Spiritualitas meliputi aspek sebagai berikut:</a:t>
            </a:r>
          </a:p>
          <a:p>
            <a:r>
              <a:rPr lang="id-ID" dirty="0" smtClean="0"/>
              <a:t>Berhubungan dgn sesuatu yg tdk diketahui atau ketidakpastian dlm kehidupan. </a:t>
            </a:r>
          </a:p>
          <a:p>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latin typeface="Aharoni" pitchFamily="2" charset="-79"/>
                <a:cs typeface="Aharoni" pitchFamily="2" charset="-79"/>
              </a:rPr>
              <a:t>b) Menemukan arti dan tujuan hidup</a:t>
            </a:r>
          </a:p>
          <a:p>
            <a:pPr marL="271463" indent="-271463">
              <a:buNone/>
            </a:pPr>
            <a:r>
              <a:rPr lang="id-ID" dirty="0" smtClean="0">
                <a:latin typeface="Aharoni" pitchFamily="2" charset="-79"/>
                <a:cs typeface="Aharoni" pitchFamily="2" charset="-79"/>
              </a:rPr>
              <a:t>c) Menyadari kemampuan untuk menggunakan sumber dan kekuatan dlm diri sendiri. </a:t>
            </a:r>
          </a:p>
          <a:p>
            <a:pPr>
              <a:buNone/>
            </a:pPr>
            <a:r>
              <a:rPr lang="id-ID" dirty="0" smtClean="0">
                <a:latin typeface="Aharoni" pitchFamily="2" charset="-79"/>
                <a:cs typeface="Aharoni" pitchFamily="2" charset="-79"/>
              </a:rPr>
              <a:t>d) Mempunyai perasaan keterikatan dgn diri sendiri dan dengan Yg Maha Tinggi. </a:t>
            </a:r>
          </a:p>
          <a:p>
            <a:pPr>
              <a:buNone/>
            </a:pPr>
            <a:endParaRPr lang="id-ID" dirty="0" smtClean="0">
              <a:latin typeface="Aharoni" pitchFamily="2" charset="-79"/>
              <a:cs typeface="Aharoni" pitchFamily="2" charset="-79"/>
            </a:endParaRPr>
          </a:p>
          <a:p>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latin typeface="Algerian" pitchFamily="82" charset="0"/>
                <a:ea typeface="Times New Roman" pitchFamily="18" charset="0"/>
                <a:cs typeface="Arial" pitchFamily="34" charset="0"/>
              </a:rPr>
              <a:t/>
            </a:r>
            <a:br>
              <a:rPr lang="id-ID" dirty="0" smtClean="0">
                <a:latin typeface="Algerian" pitchFamily="82" charset="0"/>
                <a:ea typeface="Times New Roman" pitchFamily="18" charset="0"/>
                <a:cs typeface="Arial" pitchFamily="34" charset="0"/>
              </a:rPr>
            </a:br>
            <a:r>
              <a:rPr lang="id-ID" dirty="0" smtClean="0">
                <a:latin typeface="Algerian" pitchFamily="82" charset="0"/>
                <a:ea typeface="Times New Roman" pitchFamily="18" charset="0"/>
                <a:cs typeface="Arial" pitchFamily="34" charset="0"/>
              </a:rPr>
              <a:t>Dimensi spiritual</a:t>
            </a:r>
            <a:r>
              <a:rPr lang="id-ID" dirty="0" smtClean="0">
                <a:latin typeface="Algerian" pitchFamily="82" charset="0"/>
                <a:cs typeface="Arial" pitchFamily="34" charset="0"/>
              </a:rPr>
              <a:t/>
            </a:r>
            <a:br>
              <a:rPr lang="id-ID" dirty="0" smtClean="0">
                <a:latin typeface="Algerian" pitchFamily="82" charset="0"/>
                <a:cs typeface="Arial" pitchFamily="34" charset="0"/>
              </a:rPr>
            </a:br>
            <a:endParaRPr lang="id-ID" dirty="0"/>
          </a:p>
        </p:txBody>
      </p:sp>
      <p:sp>
        <p:nvSpPr>
          <p:cNvPr id="3" name="Content Placeholder 2"/>
          <p:cNvSpPr>
            <a:spLocks noGrp="1"/>
          </p:cNvSpPr>
          <p:nvPr>
            <p:ph idx="1"/>
          </p:nvPr>
        </p:nvSpPr>
        <p:spPr/>
        <p:txBody>
          <a:bodyPr>
            <a:normAutofit fontScale="77500" lnSpcReduction="20000"/>
          </a:bodyPr>
          <a:lstStyle/>
          <a:p>
            <a:pPr marL="0" lvl="0" indent="0" eaLnBrk="0" fontAlgn="base" hangingPunct="0">
              <a:spcBef>
                <a:spcPct val="0"/>
              </a:spcBef>
              <a:spcAft>
                <a:spcPct val="0"/>
              </a:spcAft>
              <a:buNone/>
            </a:pPr>
            <a:r>
              <a:rPr lang="id-ID" b="1" dirty="0" smtClean="0">
                <a:latin typeface="Arial" pitchFamily="34" charset="0"/>
                <a:ea typeface="Times New Roman" pitchFamily="18" charset="0"/>
                <a:cs typeface="Arial" pitchFamily="34" charset="0"/>
              </a:rPr>
              <a:t>Spiritualitas sbg konsep dua dimensi</a:t>
            </a:r>
            <a:r>
              <a:rPr lang="id-ID" dirty="0" smtClean="0">
                <a:latin typeface="Arial" pitchFamily="34" charset="0"/>
                <a:ea typeface="Times New Roman" pitchFamily="18" charset="0"/>
                <a:cs typeface="Arial" pitchFamily="34" charset="0"/>
              </a:rPr>
              <a:t>: </a:t>
            </a:r>
          </a:p>
          <a:p>
            <a:pPr marL="514350" lvl="0" indent="-514350" eaLnBrk="0" fontAlgn="base" hangingPunct="0">
              <a:spcBef>
                <a:spcPct val="0"/>
              </a:spcBef>
              <a:spcAft>
                <a:spcPct val="0"/>
              </a:spcAft>
              <a:buAutoNum type="arabicPeriod"/>
            </a:pPr>
            <a:r>
              <a:rPr lang="id-ID" dirty="0" smtClean="0">
                <a:latin typeface="Arial" pitchFamily="34" charset="0"/>
                <a:ea typeface="Times New Roman" pitchFamily="18" charset="0"/>
                <a:cs typeface="Arial" pitchFamily="34" charset="0"/>
              </a:rPr>
              <a:t>Dimensi VERTIKAL adalah hubungan dgn Tuhan atau  Yang Maha Tinggi yg menuntun kehidupan  seseorang, sedangkan</a:t>
            </a:r>
          </a:p>
          <a:p>
            <a:pPr marL="514350" lvl="0" indent="-514350" eaLnBrk="0" fontAlgn="base" hangingPunct="0">
              <a:spcBef>
                <a:spcPct val="0"/>
              </a:spcBef>
              <a:spcAft>
                <a:spcPct val="0"/>
              </a:spcAft>
              <a:buNone/>
            </a:pPr>
            <a:r>
              <a:rPr lang="id-ID" dirty="0" smtClean="0">
                <a:latin typeface="Arial" pitchFamily="34" charset="0"/>
                <a:ea typeface="Times New Roman" pitchFamily="18" charset="0"/>
                <a:cs typeface="Arial" pitchFamily="34" charset="0"/>
              </a:rPr>
              <a:t> </a:t>
            </a:r>
          </a:p>
          <a:p>
            <a:pPr marL="514350" lvl="0" indent="-514350" eaLnBrk="0" fontAlgn="base" hangingPunct="0">
              <a:spcBef>
                <a:spcPct val="0"/>
              </a:spcBef>
              <a:spcAft>
                <a:spcPct val="0"/>
              </a:spcAft>
              <a:buNone/>
            </a:pPr>
            <a:r>
              <a:rPr lang="id-ID" dirty="0" smtClean="0">
                <a:latin typeface="Arial" pitchFamily="34" charset="0"/>
                <a:ea typeface="Times New Roman" pitchFamily="18" charset="0"/>
                <a:cs typeface="Arial" pitchFamily="34" charset="0"/>
              </a:rPr>
              <a:t>2.   Dimensi HORIZONTAL adalah hubungan seseorang dgn diri sendiri, orang lain dan dgn lingkungan.(Carson, 1989). </a:t>
            </a:r>
          </a:p>
          <a:p>
            <a:pPr marL="0" lvl="0" indent="0" eaLnBrk="0" fontAlgn="base" hangingPunct="0">
              <a:spcBef>
                <a:spcPct val="0"/>
              </a:spcBef>
              <a:spcAft>
                <a:spcPct val="0"/>
              </a:spcAft>
              <a:buNone/>
            </a:pPr>
            <a:endParaRPr lang="id-ID" b="1" dirty="0" smtClean="0">
              <a:latin typeface="Arial" pitchFamily="34" charset="0"/>
              <a:ea typeface="Times New Roman" pitchFamily="18" charset="0"/>
              <a:cs typeface="Arial" pitchFamily="34" charset="0"/>
            </a:endParaRPr>
          </a:p>
          <a:p>
            <a:pPr marL="0" lvl="0" indent="0" eaLnBrk="0" fontAlgn="base" hangingPunct="0">
              <a:spcBef>
                <a:spcPct val="0"/>
              </a:spcBef>
              <a:spcAft>
                <a:spcPct val="0"/>
              </a:spcAft>
              <a:buNone/>
            </a:pPr>
            <a:r>
              <a:rPr lang="id-ID" b="1" dirty="0" smtClean="0">
                <a:latin typeface="Arial" pitchFamily="34" charset="0"/>
                <a:ea typeface="Times New Roman" pitchFamily="18" charset="0"/>
                <a:cs typeface="Arial" pitchFamily="34" charset="0"/>
              </a:rPr>
              <a:t>Kebutuhan spiritual </a:t>
            </a:r>
            <a:r>
              <a:rPr lang="id-ID" dirty="0" smtClean="0">
                <a:latin typeface="Arial" pitchFamily="34" charset="0"/>
                <a:ea typeface="Times New Roman" pitchFamily="18" charset="0"/>
                <a:cs typeface="Arial" pitchFamily="34" charset="0"/>
              </a:rPr>
              <a:t>adalah kebutuhan untuk mempertahankan atau mengembalikan keyakinan  dan memenuhi kewajiban agama, serta  kebutuhan untuk mendapatkan maaf atau  pengampunan, mencintai, menjalin hubungan  penuh rasa percaya dgn Tuhan</a:t>
            </a:r>
            <a:endParaRPr lang="id-ID" dirty="0" smtClean="0">
              <a:latin typeface="Arial" pitchFamily="34" charset="0"/>
              <a:cs typeface="Arial" pitchFamily="34" charset="0"/>
            </a:endParaRPr>
          </a:p>
          <a:p>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Pustaka</a:t>
            </a:r>
            <a:endParaRPr lang="id-ID" dirty="0"/>
          </a:p>
        </p:txBody>
      </p:sp>
      <p:sp>
        <p:nvSpPr>
          <p:cNvPr id="3" name="Content Placeholder 2"/>
          <p:cNvSpPr>
            <a:spLocks noGrp="1"/>
          </p:cNvSpPr>
          <p:nvPr>
            <p:ph idx="1"/>
          </p:nvPr>
        </p:nvSpPr>
        <p:spPr/>
        <p:txBody>
          <a:bodyPr>
            <a:normAutofit/>
          </a:bodyPr>
          <a:lstStyle/>
          <a:p>
            <a:pPr marL="1162050" indent="-1162050">
              <a:buNone/>
            </a:pPr>
            <a:r>
              <a:rPr lang="id-ID" dirty="0" smtClean="0"/>
              <a:t>Keliat, Budi Anna, Dkk. 2005 . Proses Keperawatan Kesehatan Jiwa Edisi 2. Jakarta: EGC</a:t>
            </a:r>
          </a:p>
          <a:p>
            <a:pPr marL="1074738" indent="-1074738">
              <a:buNone/>
              <a:tabLst>
                <a:tab pos="271463" algn="l"/>
              </a:tabLst>
            </a:pPr>
            <a:r>
              <a:rPr lang="id-ID" dirty="0" smtClean="0"/>
              <a:t>Potter &amp; Perry. 2005. Buku Ajar Fundamental Keperawatan. Jakarta: EGC </a:t>
            </a:r>
          </a:p>
          <a:p>
            <a:pPr marL="1074738" indent="-1074738">
              <a:buNone/>
            </a:pPr>
            <a:r>
              <a:rPr lang="id-ID" dirty="0" smtClean="0"/>
              <a:t>Stuart, Gail &amp; Sundeen, Sandra. 2005. Buku Ajar Keperawatan Jiwa. Jakarta: EGC</a:t>
            </a:r>
          </a:p>
          <a:p>
            <a:pPr>
              <a:buNone/>
            </a:pP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a:buNone/>
            </a:pPr>
            <a:r>
              <a:rPr lang="id-ID" sz="2800" dirty="0" smtClean="0"/>
              <a:t>Mahasiswamampu </a:t>
            </a:r>
            <a:r>
              <a:rPr lang="id-ID" sz="2800" dirty="0" smtClean="0"/>
              <a:t>menerapkan Konsep seksualitas,  konsep </a:t>
            </a:r>
            <a:r>
              <a:rPr lang="id-ID" sz="2800" dirty="0" smtClean="0"/>
              <a:t>stress dan adaptasi</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1143000" y="685800"/>
            <a:ext cx="7010400" cy="523220"/>
          </a:xfrm>
          <a:prstGeom prst="rect">
            <a:avLst/>
          </a:prstGeom>
          <a:noFill/>
          <a:ln w="9525">
            <a:noFill/>
            <a:miter lim="800000"/>
            <a:headEnd/>
            <a:tailEnd/>
          </a:ln>
        </p:spPr>
        <p:txBody>
          <a:bodyPr>
            <a:spAutoFit/>
          </a:bodyPr>
          <a:lstStyle/>
          <a:p>
            <a:pPr algn="ctr"/>
            <a:r>
              <a:rPr lang="id-ID" sz="2800" b="1" dirty="0" smtClean="0">
                <a:latin typeface="Constantia" pitchFamily="4" charset="0"/>
              </a:rPr>
              <a:t>PENGERTIAN KONSEP </a:t>
            </a:r>
            <a:r>
              <a:rPr lang="id-ID" sz="2800" b="1" dirty="0" smtClean="0">
                <a:latin typeface="Constantia" pitchFamily="4" charset="0"/>
              </a:rPr>
              <a:t>SEKSUALITAS</a:t>
            </a:r>
            <a:endParaRPr lang="en-US" sz="2800" b="1" dirty="0">
              <a:latin typeface="Constantia" pitchFamily="4" charset="0"/>
            </a:endParaRPr>
          </a:p>
        </p:txBody>
      </p:sp>
      <p:sp>
        <p:nvSpPr>
          <p:cNvPr id="17411" name="TextBox 4"/>
          <p:cNvSpPr txBox="1">
            <a:spLocks noChangeArrowheads="1"/>
          </p:cNvSpPr>
          <p:nvPr/>
        </p:nvSpPr>
        <p:spPr bwMode="auto">
          <a:xfrm>
            <a:off x="685800" y="1524000"/>
            <a:ext cx="8153400" cy="4093428"/>
          </a:xfrm>
          <a:prstGeom prst="rect">
            <a:avLst/>
          </a:prstGeom>
          <a:noFill/>
          <a:ln w="9525">
            <a:noFill/>
            <a:miter lim="800000"/>
            <a:headEnd/>
            <a:tailEnd/>
          </a:ln>
        </p:spPr>
        <p:txBody>
          <a:bodyPr wrap="square">
            <a:spAutoFit/>
          </a:bodyPr>
          <a:lstStyle/>
          <a:p>
            <a:r>
              <a:rPr lang="id-ID" sz="2800" b="1" dirty="0" smtClean="0"/>
              <a:t>Seksualitas </a:t>
            </a:r>
            <a:r>
              <a:rPr lang="id-ID" sz="2400" dirty="0" smtClean="0"/>
              <a:t>merupakan bagian integral dari kehidupan manusia. Lingkup </a:t>
            </a:r>
            <a:r>
              <a:rPr lang="id-ID" sz="2400" dirty="0" smtClean="0"/>
              <a:t>an seksualitas </a:t>
            </a:r>
            <a:r>
              <a:rPr lang="id-ID" sz="2400" dirty="0" smtClean="0"/>
              <a:t>suatu yang lebih luas dari pada hanya sekedar kata seks yang merupakan kegiatanhubungan fisik seksual. </a:t>
            </a:r>
            <a:endParaRPr lang="id-ID" sz="2400" dirty="0" smtClean="0"/>
          </a:p>
          <a:p>
            <a:endParaRPr lang="id-ID" sz="2400" dirty="0" smtClean="0"/>
          </a:p>
          <a:p>
            <a:r>
              <a:rPr lang="id-ID" sz="2400" dirty="0" smtClean="0"/>
              <a:t>Kondisi </a:t>
            </a:r>
            <a:r>
              <a:rPr lang="id-ID" sz="2400" dirty="0" smtClean="0"/>
              <a:t>Seksualitas yang sehat juga menunjukkan gambaran kualitas kehidupan manusia, terkait dengan perasaan paling dalam, akrab dan intim yang berasal </a:t>
            </a:r>
            <a:r>
              <a:rPr lang="id-ID" sz="2400" dirty="0" smtClean="0"/>
              <a:t>dari lubuk </a:t>
            </a:r>
            <a:r>
              <a:rPr lang="id-ID" sz="2400" dirty="0" smtClean="0"/>
              <a:t>hati yang paling dalam, dapat berupa pengalaman, penerimaan dan ekspresi dirimanusia</a:t>
            </a:r>
            <a:endParaRPr lang="id-ID" sz="2400" b="1" dirty="0" smtClean="0"/>
          </a:p>
          <a:p>
            <a:endParaRPr lang="id-ID"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685800" y="1524000"/>
            <a:ext cx="7924800" cy="4093428"/>
          </a:xfrm>
          <a:prstGeom prst="rect">
            <a:avLst/>
          </a:prstGeom>
          <a:noFill/>
          <a:ln w="9525">
            <a:noFill/>
            <a:miter lim="800000"/>
            <a:headEnd/>
            <a:tailEnd/>
          </a:ln>
        </p:spPr>
        <p:txBody>
          <a:bodyPr>
            <a:spAutoFit/>
          </a:bodyPr>
          <a:lstStyle/>
          <a:p>
            <a:r>
              <a:rPr lang="id-ID" sz="2000" b="1" dirty="0" smtClean="0">
                <a:solidFill>
                  <a:srgbClr val="000000"/>
                </a:solidFill>
                <a:latin typeface="Algerian" pitchFamily="82" charset="0"/>
                <a:cs typeface="Arial" charset="0"/>
              </a:rPr>
              <a:t>b. MACAM-MACAM KONSEK DIRI :</a:t>
            </a:r>
          </a:p>
          <a:p>
            <a:pPr marL="457200" indent="-457200">
              <a:buAutoNum type="arabicParenR"/>
            </a:pPr>
            <a:r>
              <a:rPr lang="id-ID" sz="2000" dirty="0" smtClean="0"/>
              <a:t>konsep diri negatif : peka pada kritik, responsif sekali pada pujian, hiperkritis, cenderung merasa tidak disenangi orang lain, bersikap pesimitis pada kompetensi.</a:t>
            </a:r>
          </a:p>
          <a:p>
            <a:pPr marL="457200" indent="-457200">
              <a:buAutoNum type="arabicParenR"/>
            </a:pPr>
            <a:endParaRPr lang="id-ID" sz="2000" dirty="0" smtClean="0"/>
          </a:p>
          <a:p>
            <a:pPr marL="444500" indent="-444500"/>
            <a:r>
              <a:rPr lang="id-ID" sz="2000" dirty="0" smtClean="0"/>
              <a:t>2) konsep diri positif : yakin akan kemampuan mengatasi masalah, merasa setara  dengan orang lain, menerima pujian tanpa rasa malu, sadar akan keinginan dan  perilaku tidak selalu disetujui oleh orang lain, mampu memperbaiki diri</a:t>
            </a:r>
          </a:p>
          <a:p>
            <a:endParaRPr lang="en-US" sz="2000" dirty="0">
              <a:solidFill>
                <a:srgbClr val="000000"/>
              </a:solidFill>
              <a:cs typeface="Arial" charset="0"/>
            </a:endParaRPr>
          </a:p>
          <a:p>
            <a:endParaRPr lang="en-US" sz="2000" dirty="0">
              <a:solidFill>
                <a:srgbClr val="000000"/>
              </a:solidFill>
              <a:cs typeface="Arial" charset="0"/>
            </a:endParaRPr>
          </a:p>
          <a:p>
            <a:endParaRPr lang="en-US" sz="2000" dirty="0">
              <a:solidFill>
                <a:srgbClr val="000000"/>
              </a:solidFill>
              <a:cs typeface="Arial" charset="0"/>
            </a:endParaRPr>
          </a:p>
          <a:p>
            <a:pPr>
              <a:buFontTx/>
              <a:buChar char="-"/>
            </a:pPr>
            <a:endParaRPr lang="en-US" sz="2000" dirty="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Pengertian seks</a:t>
            </a:r>
            <a:endParaRPr lang="id-ID" dirty="0">
              <a:latin typeface="Algerian" pitchFamily="82" charset="0"/>
            </a:endParaRPr>
          </a:p>
        </p:txBody>
      </p:sp>
      <p:sp>
        <p:nvSpPr>
          <p:cNvPr id="3" name="Content Placeholder 2"/>
          <p:cNvSpPr>
            <a:spLocks noGrp="1"/>
          </p:cNvSpPr>
          <p:nvPr>
            <p:ph idx="1"/>
          </p:nvPr>
        </p:nvSpPr>
        <p:spPr/>
        <p:txBody>
          <a:bodyPr/>
          <a:lstStyle/>
          <a:p>
            <a:r>
              <a:rPr lang="id-ID" sz="3600" b="1" dirty="0" smtClean="0"/>
              <a:t>Seks </a:t>
            </a:r>
            <a:r>
              <a:rPr lang="id-ID" dirty="0" smtClean="0"/>
              <a:t>adalah perbedaan badani atau biologis perempuan dan laki-laki, </a:t>
            </a:r>
            <a:r>
              <a:rPr lang="id-ID" dirty="0" smtClean="0"/>
              <a:t>yang sering disebut </a:t>
            </a:r>
            <a:r>
              <a:rPr lang="id-ID" dirty="0" smtClean="0"/>
              <a:t>jenis kelamin yaitu penis untuk laki-laki dan vagina untuk perempuan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Dimensi seksualitas</a:t>
            </a:r>
            <a:endParaRPr lang="id-ID" b="1" dirty="0"/>
          </a:p>
        </p:txBody>
      </p:sp>
      <p:sp>
        <p:nvSpPr>
          <p:cNvPr id="3" name="Content Placeholder 2"/>
          <p:cNvSpPr>
            <a:spLocks noGrp="1"/>
          </p:cNvSpPr>
          <p:nvPr>
            <p:ph idx="1"/>
          </p:nvPr>
        </p:nvSpPr>
        <p:spPr/>
        <p:txBody>
          <a:bodyPr/>
          <a:lstStyle/>
          <a:p>
            <a:pPr>
              <a:buNone/>
            </a:pPr>
            <a:r>
              <a:rPr lang="id-ID" b="1" dirty="0" smtClean="0"/>
              <a:t>Seksualitas </a:t>
            </a:r>
            <a:r>
              <a:rPr lang="id-ID" b="1" dirty="0" smtClean="0"/>
              <a:t>menyangkut berbagai dimensi yang sangat luas, yaitu </a:t>
            </a:r>
            <a:endParaRPr lang="id-ID" b="1" dirty="0" smtClean="0"/>
          </a:p>
          <a:p>
            <a:pPr>
              <a:buNone/>
            </a:pPr>
            <a:r>
              <a:rPr lang="id-ID" b="1" dirty="0" smtClean="0"/>
              <a:t>    1. dimensi </a:t>
            </a:r>
            <a:r>
              <a:rPr lang="id-ID" b="1" dirty="0" smtClean="0"/>
              <a:t>biologis, </a:t>
            </a:r>
            <a:endParaRPr lang="id-ID" b="1" dirty="0" smtClean="0"/>
          </a:p>
          <a:p>
            <a:pPr>
              <a:buNone/>
            </a:pPr>
            <a:r>
              <a:rPr lang="id-ID" b="1" dirty="0" smtClean="0"/>
              <a:t>    2. sosial</a:t>
            </a:r>
            <a:r>
              <a:rPr lang="id-ID" b="1" dirty="0" smtClean="0"/>
              <a:t>, </a:t>
            </a:r>
            <a:endParaRPr lang="id-ID" b="1" dirty="0" smtClean="0"/>
          </a:p>
          <a:p>
            <a:pPr>
              <a:buNone/>
            </a:pPr>
            <a:r>
              <a:rPr lang="id-ID" b="1" dirty="0" smtClean="0"/>
              <a:t>    3. perilaku </a:t>
            </a:r>
          </a:p>
          <a:p>
            <a:pPr>
              <a:buNone/>
            </a:pPr>
            <a:r>
              <a:rPr lang="id-ID" b="1" dirty="0" smtClean="0"/>
              <a:t>    4. kultural</a:t>
            </a:r>
            <a:endParaRPr lang="id-ID"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2496</TotalTime>
  <Words>1608</Words>
  <Application>Microsoft Office PowerPoint</Application>
  <PresentationFormat>On-screen Show (4:3)</PresentationFormat>
  <Paragraphs>243</Paragraphs>
  <Slides>50</Slides>
  <Notes>9</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Slide 1</vt:lpstr>
      <vt:lpstr>Slide 2</vt:lpstr>
      <vt:lpstr>Visi dan Misi Prodi Keperawatan</vt:lpstr>
      <vt:lpstr>  Visi dan Misi Fakultas Ilmu-Ilmu Kesehatan  </vt:lpstr>
      <vt:lpstr>KEMAMPUAN AKHIR YANG DIHARAPKAN</vt:lpstr>
      <vt:lpstr>Slide 6</vt:lpstr>
      <vt:lpstr>Slide 7</vt:lpstr>
      <vt:lpstr>Pengertian seks</vt:lpstr>
      <vt:lpstr>Dimensi seksualitas</vt:lpstr>
      <vt:lpstr>Slide 10</vt:lpstr>
      <vt:lpstr>Slide 11</vt:lpstr>
      <vt:lpstr>Sikap terhadap kesehatan seksual.</vt:lpstr>
      <vt:lpstr>  Perkembangan seksual. </vt:lpstr>
      <vt:lpstr>Slide 14</vt:lpstr>
      <vt:lpstr>Slide 15</vt:lpstr>
      <vt:lpstr>Slide 16</vt:lpstr>
      <vt:lpstr>Slide 17</vt:lpstr>
      <vt:lpstr>Slide 18</vt:lpstr>
      <vt:lpstr>Slide 19</vt:lpstr>
      <vt:lpstr>Slide 20</vt:lpstr>
      <vt:lpstr>Slide 21</vt:lpstr>
      <vt:lpstr>Masalah yang berhubungan dengan seksualitas.</vt:lpstr>
      <vt:lpstr> Seksualitas dalam keperawatan</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 2) Ideal Diri </vt:lpstr>
      <vt:lpstr> 3). Harga Diri</vt:lpstr>
      <vt:lpstr>Slide 38</vt:lpstr>
      <vt:lpstr> 4) Peran </vt:lpstr>
      <vt:lpstr> 5) Identitas Diri </vt:lpstr>
      <vt:lpstr>KONSEP SPIRITUALITAS</vt:lpstr>
      <vt:lpstr>Slide 42</vt:lpstr>
      <vt:lpstr> Dimensi spiritual </vt:lpstr>
      <vt:lpstr>Daftar Pustaka</vt:lpstr>
      <vt:lpstr>Slide 45</vt:lpstr>
      <vt:lpstr>Slide 46</vt:lpstr>
      <vt:lpstr>Slide 47</vt:lpstr>
      <vt:lpstr>Slide 48</vt:lpstr>
      <vt:lpstr>Slide 49</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179</cp:revision>
  <dcterms:created xsi:type="dcterms:W3CDTF">2017-09-15T01:31:17Z</dcterms:created>
  <dcterms:modified xsi:type="dcterms:W3CDTF">2018-08-03T08:32:30Z</dcterms:modified>
</cp:coreProperties>
</file>