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4"/>
  </p:notesMasterIdLst>
  <p:handoutMasterIdLst>
    <p:handoutMasterId r:id="rId35"/>
  </p:handoutMasterIdLst>
  <p:sldIdLst>
    <p:sldId id="256" r:id="rId2"/>
    <p:sldId id="322" r:id="rId3"/>
    <p:sldId id="323" r:id="rId4"/>
    <p:sldId id="324" r:id="rId5"/>
    <p:sldId id="282" r:id="rId6"/>
    <p:sldId id="309" r:id="rId7"/>
    <p:sldId id="308" r:id="rId8"/>
    <p:sldId id="307" r:id="rId9"/>
    <p:sldId id="310" r:id="rId10"/>
    <p:sldId id="311" r:id="rId11"/>
    <p:sldId id="312" r:id="rId12"/>
    <p:sldId id="313" r:id="rId13"/>
    <p:sldId id="314" r:id="rId14"/>
    <p:sldId id="315" r:id="rId15"/>
    <p:sldId id="316" r:id="rId16"/>
    <p:sldId id="317" r:id="rId17"/>
    <p:sldId id="318" r:id="rId18"/>
    <p:sldId id="319" r:id="rId19"/>
    <p:sldId id="321" r:id="rId20"/>
    <p:sldId id="304" r:id="rId21"/>
    <p:sldId id="305" r:id="rId22"/>
    <p:sldId id="325" r:id="rId23"/>
    <p:sldId id="326" r:id="rId24"/>
    <p:sldId id="327" r:id="rId25"/>
    <p:sldId id="328" r:id="rId26"/>
    <p:sldId id="329" r:id="rId27"/>
    <p:sldId id="330" r:id="rId28"/>
    <p:sldId id="331" r:id="rId29"/>
    <p:sldId id="332" r:id="rId30"/>
    <p:sldId id="334" r:id="rId31"/>
    <p:sldId id="336" r:id="rId32"/>
    <p:sldId id="281" r:id="rId33"/>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46" y="276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8/3/2018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03/08/2018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8/3/2018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8/3/2018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8/3/2018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538883"/>
          </a:xfrm>
          <a:prstGeom prst="rect">
            <a:avLst/>
          </a:prstGeom>
          <a:noFill/>
        </p:spPr>
        <p:txBody>
          <a:bodyPr wrap="square" rtlCol="0">
            <a:spAutoFit/>
          </a:bodyPr>
          <a:lstStyle/>
          <a:p>
            <a:pPr algn="ctr"/>
            <a:r>
              <a:rPr lang="id-ID" b="1" dirty="0" smtClean="0">
                <a:solidFill>
                  <a:schemeClr val="bg1"/>
                </a:solidFill>
              </a:rPr>
              <a:t>PERTEMUAN 4</a:t>
            </a:r>
          </a:p>
          <a:p>
            <a:pPr algn="ctr"/>
            <a:r>
              <a:rPr lang="id-ID" b="1" dirty="0" smtClean="0">
                <a:solidFill>
                  <a:schemeClr val="bg1"/>
                </a:solidFill>
              </a:rPr>
              <a:t>Konsep Kebudayaan</a:t>
            </a:r>
          </a:p>
          <a:p>
            <a:pPr algn="ctr"/>
            <a:r>
              <a:rPr lang="id-ID" b="1" dirty="0" smtClean="0">
                <a:solidFill>
                  <a:schemeClr val="bg1"/>
                </a:solidFill>
              </a:rPr>
              <a:t>YAYAH KARYANAN, S.Sos, MM</a:t>
            </a:r>
          </a:p>
          <a:p>
            <a:pPr algn="ctr"/>
            <a:r>
              <a:rPr lang="id-ID" b="1" dirty="0" smtClean="0">
                <a:solidFill>
                  <a:schemeClr val="bg1"/>
                </a:solidFill>
              </a:rPr>
              <a:t>Program Studi Ilmu Keperawatan</a:t>
            </a:r>
          </a:p>
          <a:p>
            <a:pPr algn="ctr"/>
            <a:r>
              <a:rPr lang="id-ID" b="1" dirty="0" smtClean="0">
                <a:solidFill>
                  <a:schemeClr val="bg1"/>
                </a:solidFill>
              </a:rPr>
              <a:t>Fakultas Ilmu-ilmu Keseha</a:t>
            </a:r>
            <a:r>
              <a:rPr lang="id-ID" sz="2200" b="1" dirty="0" smtClean="0">
                <a:solidFill>
                  <a:schemeClr val="bg1"/>
                </a:solidFill>
              </a:rPr>
              <a:t>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en-MY" sz="2400" dirty="0" err="1" smtClean="0">
                <a:latin typeface="Aharoni" pitchFamily="2" charset="-79"/>
                <a:cs typeface="Aharoni" pitchFamily="2" charset="-79"/>
              </a:rPr>
              <a:t>Budaya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bukan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kebendaan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ialah</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kepercayaan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adat</a:t>
            </a:r>
            <a:endParaRPr lang="id-ID" sz="2400" dirty="0" smtClean="0">
              <a:latin typeface="Aharoni" pitchFamily="2" charset="-79"/>
              <a:cs typeface="Aharoni" pitchFamily="2" charset="-79"/>
            </a:endParaRPr>
          </a:p>
          <a:p>
            <a:pPr>
              <a:buNone/>
            </a:pPr>
            <a:r>
              <a:rPr lang="en-MY" sz="2400" dirty="0" err="1" smtClean="0">
                <a:latin typeface="Aharoni" pitchFamily="2" charset="-79"/>
                <a:cs typeface="Aharoni" pitchFamily="2" charset="-79"/>
              </a:rPr>
              <a:t>istiadat</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dan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undang-undang</a:t>
            </a:r>
            <a:r>
              <a:rPr lang="en-MY" sz="2400" dirty="0" smtClean="0">
                <a:latin typeface="Aharoni" pitchFamily="2" charset="-79"/>
                <a:cs typeface="Aharoni" pitchFamily="2" charset="-79"/>
              </a:rPr>
              <a:t>. </a:t>
            </a:r>
          </a:p>
          <a:p>
            <a:endParaRPr lang="en-MY" sz="2400" dirty="0" smtClean="0">
              <a:latin typeface="Aharoni" pitchFamily="2" charset="-79"/>
              <a:cs typeface="Aharoni" pitchFamily="2" charset="-79"/>
            </a:endParaRPr>
          </a:p>
          <a:p>
            <a:r>
              <a:rPr lang="en-MY" sz="2400" dirty="0" err="1" smtClean="0">
                <a:latin typeface="Aharoni" pitchFamily="2" charset="-79"/>
                <a:cs typeface="Aharoni" pitchFamily="2" charset="-79"/>
              </a:rPr>
              <a:t>Contohnya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setiap</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masyarakat</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mempunyai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adat</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istiadat</a:t>
            </a:r>
            <a:r>
              <a:rPr lang="en-MY" sz="2400" dirty="0" smtClean="0">
                <a:latin typeface="Aharoni" pitchFamily="2" charset="-79"/>
                <a:cs typeface="Aharoni" pitchFamily="2" charset="-79"/>
              </a:rPr>
              <a:t> yang </a:t>
            </a:r>
            <a:r>
              <a:rPr lang="en-MY" sz="2400" dirty="0" err="1" smtClean="0">
                <a:latin typeface="Aharoni" pitchFamily="2" charset="-79"/>
                <a:cs typeface="Aharoni" pitchFamily="2" charset="-79"/>
              </a:rPr>
              <a:t>berbeda-beda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dalam</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menjalani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kehidupan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seperti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perkawinan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masyarakat</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Melayu</a:t>
            </a:r>
            <a:r>
              <a:rPr lang="en-MY" sz="2400" dirty="0" smtClean="0">
                <a:latin typeface="Aharoni" pitchFamily="2" charset="-79"/>
                <a:cs typeface="Aharoni" pitchFamily="2" charset="-79"/>
              </a:rPr>
              <a:t> yang </a:t>
            </a:r>
            <a:r>
              <a:rPr lang="en-MY" sz="2400" dirty="0" err="1" smtClean="0">
                <a:latin typeface="Aharoni" pitchFamily="2" charset="-79"/>
                <a:cs typeface="Aharoni" pitchFamily="2" charset="-79"/>
              </a:rPr>
              <a:t>mana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pihak</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lelaki</a:t>
            </a:r>
            <a:r>
              <a:rPr lang="en-MY" sz="2400" dirty="0" smtClean="0">
                <a:latin typeface="Aharoni" pitchFamily="2" charset="-79"/>
                <a:cs typeface="Aharoni" pitchFamily="2" charset="-79"/>
              </a:rPr>
              <a:t> yang </a:t>
            </a:r>
            <a:r>
              <a:rPr lang="en-MY" sz="2400" dirty="0" err="1" smtClean="0">
                <a:latin typeface="Aharoni" pitchFamily="2" charset="-79"/>
                <a:cs typeface="Aharoni" pitchFamily="2" charset="-79"/>
              </a:rPr>
              <a:t>memberi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hantaran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kepada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pihak</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perempuan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manakala</a:t>
            </a:r>
            <a:r>
              <a:rPr lang="en-MY" sz="2400" dirty="0" smtClean="0">
                <a:latin typeface="Aharoni" pitchFamily="2" charset="-79"/>
                <a:cs typeface="Aharoni" pitchFamily="2" charset="-79"/>
              </a:rPr>
              <a:t>, </a:t>
            </a:r>
          </a:p>
          <a:p>
            <a:r>
              <a:rPr lang="en-MY" sz="2400" dirty="0" err="1" smtClean="0">
                <a:latin typeface="Aharoni" pitchFamily="2" charset="-79"/>
                <a:cs typeface="Aharoni" pitchFamily="2" charset="-79"/>
              </a:rPr>
              <a:t>Bagi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masyarakat</a:t>
            </a:r>
            <a:r>
              <a:rPr lang="en-MY" sz="2400" dirty="0" smtClean="0">
                <a:latin typeface="Aharoni" pitchFamily="2" charset="-79"/>
                <a:cs typeface="Aharoni" pitchFamily="2" charset="-79"/>
              </a:rPr>
              <a:t> India, </a:t>
            </a:r>
            <a:r>
              <a:rPr lang="en-MY" sz="2400" dirty="0" err="1" smtClean="0">
                <a:latin typeface="Aharoni" pitchFamily="2" charset="-79"/>
                <a:cs typeface="Aharoni" pitchFamily="2" charset="-79"/>
              </a:rPr>
              <a:t>hantaran</a:t>
            </a:r>
            <a:r>
              <a:rPr lang="en-MY" sz="2400" dirty="0" smtClean="0">
                <a:latin typeface="Aharoni" pitchFamily="2" charset="-79"/>
                <a:cs typeface="Aharoni" pitchFamily="2" charset="-79"/>
              </a:rPr>
              <a:t>(</a:t>
            </a:r>
            <a:r>
              <a:rPr lang="en-MY" sz="2400" dirty="0" err="1" smtClean="0">
                <a:latin typeface="Aharoni" pitchFamily="2" charset="-79"/>
                <a:cs typeface="Aharoni" pitchFamily="2" charset="-79"/>
              </a:rPr>
              <a:t>dowri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perkahwinan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diberi</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oleh</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pihak</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perempuan</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kepada</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pihak</a:t>
            </a:r>
            <a:r>
              <a:rPr lang="en-MY" sz="2400" dirty="0" smtClean="0">
                <a:latin typeface="Aharoni" pitchFamily="2" charset="-79"/>
                <a:cs typeface="Aharoni" pitchFamily="2" charset="-79"/>
              </a:rPr>
              <a:t> </a:t>
            </a:r>
            <a:r>
              <a:rPr lang="en-MY" sz="2400" dirty="0" err="1" smtClean="0">
                <a:latin typeface="Aharoni" pitchFamily="2" charset="-79"/>
                <a:cs typeface="Aharoni" pitchFamily="2" charset="-79"/>
              </a:rPr>
              <a:t>lelaki</a:t>
            </a:r>
            <a:r>
              <a:rPr lang="en-MY" sz="2400" dirty="0" smtClean="0">
                <a:latin typeface="Aharoni" pitchFamily="2" charset="-79"/>
                <a:cs typeface="Aharoni" pitchFamily="2" charset="-79"/>
              </a:rPr>
              <a:t>.</a:t>
            </a:r>
            <a:endParaRPr lang="en-US" sz="2400" dirty="0">
              <a:latin typeface="Aharoni" pitchFamily="2" charset="-79"/>
              <a:cs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Melayu</a:t>
            </a:r>
            <a:r>
              <a:rPr lang="en-MY" dirty="0" smtClean="0">
                <a:latin typeface="Aharoni" pitchFamily="2" charset="-79"/>
                <a:cs typeface="Aharoni" pitchFamily="2" charset="-79"/>
              </a:rPr>
              <a:t>, </a:t>
            </a:r>
            <a:r>
              <a:rPr lang="en-MY" dirty="0" err="1" smtClean="0">
                <a:latin typeface="Aharoni" pitchFamily="2" charset="-79"/>
                <a:cs typeface="Aharoni" pitchFamily="2" charset="-79"/>
              </a:rPr>
              <a:t>faktor</a:t>
            </a:r>
            <a:r>
              <a:rPr lang="en-MY" dirty="0" smtClean="0">
                <a:latin typeface="Aharoni" pitchFamily="2" charset="-79"/>
                <a:cs typeface="Aharoni" pitchFamily="2" charset="-79"/>
              </a:rPr>
              <a:t> agama paling </a:t>
            </a:r>
            <a:r>
              <a:rPr lang="en-MY" dirty="0" err="1" smtClean="0">
                <a:latin typeface="Aharoni" pitchFamily="2" charset="-79"/>
                <a:cs typeface="Aharoni" pitchFamily="2" charset="-79"/>
              </a:rPr>
              <a:t>penting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kerana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agamalah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dasar</a:t>
            </a:r>
            <a:r>
              <a:rPr lang="en-MY" dirty="0" smtClean="0">
                <a:latin typeface="Aharoni" pitchFamily="2" charset="-79"/>
                <a:cs typeface="Aharoni" pitchFamily="2" charset="-79"/>
              </a:rPr>
              <a:t> </a:t>
            </a:r>
            <a:r>
              <a:rPr lang="en-MY" dirty="0" err="1" smtClean="0">
                <a:latin typeface="Aharoni" pitchFamily="2" charset="-79"/>
                <a:cs typeface="Aharoni" pitchFamily="2" charset="-79"/>
              </a:rPr>
              <a:t>tanggapan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terhadap</a:t>
            </a:r>
            <a:r>
              <a:rPr lang="en-MY" dirty="0" smtClean="0">
                <a:latin typeface="Aharoni" pitchFamily="2" charset="-79"/>
                <a:cs typeface="Aharoni" pitchFamily="2" charset="-79"/>
              </a:rPr>
              <a:t> </a:t>
            </a:r>
            <a:r>
              <a:rPr lang="en-MY" dirty="0" err="1" smtClean="0">
                <a:latin typeface="Aharoni" pitchFamily="2" charset="-79"/>
                <a:cs typeface="Aharoni" pitchFamily="2" charset="-79"/>
              </a:rPr>
              <a:t>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sekitar</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sosial</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fisik</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Bahasa</a:t>
            </a:r>
            <a:r>
              <a:rPr lang="en-MY" dirty="0" smtClean="0">
                <a:latin typeface="Aharoni" pitchFamily="2" charset="-79"/>
                <a:cs typeface="Aharoni" pitchFamily="2" charset="-79"/>
              </a:rPr>
              <a:t> </a:t>
            </a:r>
            <a:r>
              <a:rPr lang="en-MY" dirty="0" err="1" smtClean="0">
                <a:latin typeface="Aharoni" pitchFamily="2" charset="-79"/>
                <a:cs typeface="Aharoni" pitchFamily="2" charset="-79"/>
              </a:rPr>
              <a:t>juga</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penting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alat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komunikasi</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adat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petunjuk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jalan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seseorang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mengendalikan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hidupnya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bermasyarakat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berbudaya</a:t>
            </a:r>
            <a:r>
              <a:rPr lang="en-MY" dirty="0" smtClean="0">
                <a:latin typeface="Aharoni" pitchFamily="2" charset="-79"/>
                <a:cs typeface="Aharoni" pitchFamily="2" charset="-79"/>
              </a:rPr>
              <a:t>.</a:t>
            </a:r>
            <a:endParaRPr lang="en-US" dirty="0">
              <a:latin typeface="Aharoni" pitchFamily="2" charset="-79"/>
              <a:cs typeface="Aharoni" pitchFamily="2"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id-ID" sz="3600" dirty="0" smtClean="0"/>
              <a:t/>
            </a:r>
            <a:br>
              <a:rPr lang="id-ID" sz="3600" dirty="0" smtClean="0"/>
            </a:br>
            <a:r>
              <a:rPr lang="en-MY" sz="3200" b="1" dirty="0" err="1" smtClean="0">
                <a:latin typeface="Algerian" pitchFamily="82" charset="0"/>
              </a:rPr>
              <a:t>Dua</a:t>
            </a:r>
            <a:r>
              <a:rPr lang="en-MY" sz="3200" b="1" dirty="0" smtClean="0">
                <a:latin typeface="Algerian" pitchFamily="82" charset="0"/>
              </a:rPr>
              <a:t> </a:t>
            </a:r>
            <a:r>
              <a:rPr lang="en-MY" sz="3200" b="1" dirty="0" err="1" smtClean="0">
                <a:latin typeface="Algerian" pitchFamily="82" charset="0"/>
              </a:rPr>
              <a:t>peran</a:t>
            </a:r>
            <a:r>
              <a:rPr lang="en-MY" sz="3200" b="1" dirty="0" smtClean="0">
                <a:latin typeface="Algerian" pitchFamily="82" charset="0"/>
              </a:rPr>
              <a:t> </a:t>
            </a:r>
            <a:r>
              <a:rPr lang="en-MY" sz="3200" b="1" dirty="0" err="1" smtClean="0">
                <a:latin typeface="Algerian" pitchFamily="82" charset="0"/>
              </a:rPr>
              <a:t>utama</a:t>
            </a:r>
            <a:r>
              <a:rPr lang="en-MY" sz="3200" b="1" dirty="0" smtClean="0">
                <a:latin typeface="Algerian" pitchFamily="82" charset="0"/>
              </a:rPr>
              <a:t>  </a:t>
            </a:r>
            <a:r>
              <a:rPr lang="en-MY" sz="3200" b="1" dirty="0" err="1" smtClean="0">
                <a:latin typeface="Algerian" pitchFamily="82" charset="0"/>
              </a:rPr>
              <a:t>pembentukan</a:t>
            </a:r>
            <a:r>
              <a:rPr lang="en-MY" sz="3200" b="1" dirty="0" smtClean="0">
                <a:latin typeface="Algerian" pitchFamily="82" charset="0"/>
              </a:rPr>
              <a:t> </a:t>
            </a:r>
            <a:r>
              <a:rPr lang="en-MY" sz="3200" b="1" dirty="0" err="1" smtClean="0">
                <a:latin typeface="Algerian" pitchFamily="82" charset="0"/>
              </a:rPr>
              <a:t>sesuatu</a:t>
            </a:r>
            <a:r>
              <a:rPr lang="en-MY" sz="3200" b="1" dirty="0" smtClean="0">
                <a:latin typeface="Algerian" pitchFamily="82" charset="0"/>
              </a:rPr>
              <a:t> </a:t>
            </a:r>
            <a:r>
              <a:rPr lang="en-MY" sz="3200" b="1" dirty="0" err="1" smtClean="0">
                <a:latin typeface="Algerian" pitchFamily="82" charset="0"/>
              </a:rPr>
              <a:t>budaya</a:t>
            </a:r>
            <a:endParaRPr lang="id-ID" sz="3200" b="1" dirty="0">
              <a:latin typeface="Algerian" pitchFamily="82" charset="0"/>
            </a:endParaRPr>
          </a:p>
        </p:txBody>
      </p:sp>
      <p:sp>
        <p:nvSpPr>
          <p:cNvPr id="3" name="Content Placeholder 2"/>
          <p:cNvSpPr>
            <a:spLocks noGrp="1"/>
          </p:cNvSpPr>
          <p:nvPr>
            <p:ph idx="1"/>
          </p:nvPr>
        </p:nvSpPr>
        <p:spPr>
          <a:xfrm>
            <a:off x="152400" y="1905000"/>
            <a:ext cx="8534400" cy="4221163"/>
          </a:xfrm>
        </p:spPr>
        <p:txBody>
          <a:bodyPr>
            <a:normAutofit/>
          </a:bodyPr>
          <a:lstStyle/>
          <a:p>
            <a:pPr>
              <a:buNone/>
            </a:pPr>
            <a:r>
              <a:rPr lang="id-ID" dirty="0" smtClean="0">
                <a:latin typeface="Aharoni" pitchFamily="2" charset="-79"/>
                <a:cs typeface="Aharoni" pitchFamily="2" charset="-79"/>
              </a:rPr>
              <a:t>   1</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Pertama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membina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imij</a:t>
            </a:r>
            <a:r>
              <a:rPr lang="en-MY" dirty="0" smtClean="0">
                <a:latin typeface="Aharoni" pitchFamily="2" charset="-79"/>
                <a:cs typeface="Aharoni" pitchFamily="2" charset="-79"/>
              </a:rPr>
              <a:t> </a:t>
            </a:r>
            <a:r>
              <a:rPr lang="en-MY" dirty="0" err="1" smtClean="0">
                <a:latin typeface="Aharoni" pitchFamily="2" charset="-79"/>
                <a:cs typeface="Aharoni" pitchFamily="2" charset="-79"/>
              </a:rPr>
              <a:t>negara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a:t>
            </a:r>
            <a:r>
              <a:rPr lang="en-MY" dirty="0" smtClean="0">
                <a:latin typeface="Aharoni" pitchFamily="2" charset="-79"/>
                <a:cs typeface="Aharoni" pitchFamily="2" charset="-79"/>
              </a:rPr>
              <a:t> </a:t>
            </a:r>
            <a:r>
              <a:rPr lang="en-MY" dirty="0" err="1" smtClean="0">
                <a:latin typeface="Aharoni" pitchFamily="2" charset="-79"/>
                <a:cs typeface="Aharoni" pitchFamily="2" charset="-79"/>
              </a:rPr>
              <a:t>arah</a:t>
            </a:r>
            <a:endParaRPr lang="en-MY" dirty="0" smtClean="0">
              <a:latin typeface="Aharoni" pitchFamily="2" charset="-79"/>
              <a:cs typeface="Aharoni" pitchFamily="2" charset="-79"/>
            </a:endParaRPr>
          </a:p>
          <a:p>
            <a:pPr marL="358775" indent="-358775">
              <a:buNone/>
            </a:pPr>
            <a:r>
              <a:rPr lang="en-MY" dirty="0" smtClean="0">
                <a:latin typeface="Aharoni" pitchFamily="2" charset="-79"/>
                <a:cs typeface="Aharoni" pitchFamily="2" charset="-79"/>
              </a:rPr>
              <a:t>       </a:t>
            </a:r>
            <a:r>
              <a:rPr lang="en-MY" dirty="0" err="1" smtClean="0">
                <a:latin typeface="Aharoni" pitchFamily="2" charset="-79"/>
                <a:cs typeface="Aharoni" pitchFamily="2" charset="-79"/>
              </a:rPr>
              <a:t>mewujudkan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kepribadian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endParaRPr lang="id-ID" dirty="0" smtClean="0">
              <a:latin typeface="Aharoni" pitchFamily="2" charset="-79"/>
              <a:cs typeface="Aharoni" pitchFamily="2" charset="-79"/>
            </a:endParaRPr>
          </a:p>
          <a:p>
            <a:pPr marL="358775" indent="-358775">
              <a:buNone/>
            </a:pPr>
            <a:r>
              <a:rPr lang="id-ID" dirty="0" smtClean="0">
                <a:latin typeface="Aharoni" pitchFamily="2" charset="-79"/>
                <a:cs typeface="Aharoni" pitchFamily="2" charset="-79"/>
              </a:rPr>
              <a:t>     </a:t>
            </a:r>
            <a:r>
              <a:rPr lang="en-MY" dirty="0" smtClean="0">
                <a:latin typeface="Aharoni" pitchFamily="2" charset="-79"/>
                <a:cs typeface="Aharoni" pitchFamily="2" charset="-79"/>
              </a:rPr>
              <a:t> </a:t>
            </a:r>
            <a:r>
              <a:rPr lang="id-ID" dirty="0" smtClean="0">
                <a:latin typeface="Aharoni" pitchFamily="2" charset="-79"/>
                <a:cs typeface="Aharoni" pitchFamily="2" charset="-79"/>
              </a:rPr>
              <a:t> </a:t>
            </a:r>
            <a:r>
              <a:rPr lang="en-MY" dirty="0" err="1" smtClean="0">
                <a:latin typeface="Aharoni" pitchFamily="2" charset="-79"/>
                <a:cs typeface="Aharoni" pitchFamily="2" charset="-79"/>
              </a:rPr>
              <a:t>identitas</a:t>
            </a:r>
            <a:r>
              <a:rPr lang="en-MY" dirty="0" smtClean="0">
                <a:latin typeface="Aharoni" pitchFamily="2" charset="-79"/>
                <a:cs typeface="Aharoni" pitchFamily="2" charset="-79"/>
              </a:rPr>
              <a:t/>
            </a:r>
            <a:br>
              <a:rPr lang="en-MY" dirty="0" smtClean="0">
                <a:latin typeface="Aharoni" pitchFamily="2" charset="-79"/>
                <a:cs typeface="Aharoni" pitchFamily="2" charset="-79"/>
              </a:rPr>
            </a:br>
            <a:r>
              <a:rPr lang="en-MY" dirty="0" smtClean="0">
                <a:latin typeface="Aharoni" pitchFamily="2" charset="-79"/>
                <a:cs typeface="Aharoni" pitchFamily="2" charset="-79"/>
              </a:rPr>
              <a:t>2. </a:t>
            </a:r>
            <a:r>
              <a:rPr lang="en-MY" dirty="0" err="1" smtClean="0">
                <a:latin typeface="Aharoni" pitchFamily="2" charset="-79"/>
                <a:cs typeface="Aharoni" pitchFamily="2" charset="-79"/>
              </a:rPr>
              <a:t>Kedua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memupuk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kesadaran</a:t>
            </a:r>
            <a:r>
              <a:rPr lang="en-MY" dirty="0" smtClean="0">
                <a:latin typeface="Aharoni" pitchFamily="2" charset="-79"/>
                <a:cs typeface="Aharoni" pitchFamily="2" charset="-79"/>
              </a:rPr>
              <a:t> </a:t>
            </a:r>
          </a:p>
          <a:p>
            <a:pPr>
              <a:buNone/>
            </a:pPr>
            <a:r>
              <a:rPr lang="en-MY" dirty="0" smtClean="0">
                <a:latin typeface="Aharoni" pitchFamily="2" charset="-79"/>
                <a:cs typeface="Aharoni" pitchFamily="2" charset="-79"/>
              </a:rPr>
              <a:t>       </a:t>
            </a:r>
            <a:r>
              <a:rPr lang="en-MY" dirty="0" err="1" smtClean="0">
                <a:latin typeface="Aharoni" pitchFamily="2" charset="-79"/>
                <a:cs typeface="Aharoni" pitchFamily="2" charset="-79"/>
              </a:rPr>
              <a:t>kebangsaan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kenegaraan</a:t>
            </a:r>
            <a:endParaRPr lang="id-ID" dirty="0" smtClean="0">
              <a:latin typeface="Aharoni" pitchFamily="2" charset="-79"/>
              <a:cs typeface="Aharoni" pitchFamily="2" charset="-79"/>
            </a:endParaRPr>
          </a:p>
          <a:p>
            <a:pPr>
              <a:buNone/>
            </a:pPr>
            <a:r>
              <a:rPr lang="id-ID" dirty="0" smtClean="0">
                <a:latin typeface="Aharoni" pitchFamily="2" charset="-79"/>
                <a:cs typeface="Aharoni" pitchFamily="2" charset="-79"/>
              </a:rPr>
              <a:t>      </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berasaskan</a:t>
            </a:r>
            <a:r>
              <a:rPr lang="id-ID" dirty="0" smtClean="0">
                <a:latin typeface="Aharoni" pitchFamily="2" charset="-79"/>
                <a:cs typeface="Aharoni" pitchFamily="2" charset="-79"/>
              </a:rPr>
              <a:t> </a:t>
            </a:r>
            <a:r>
              <a:rPr lang="en-MY" dirty="0" err="1" smtClean="0">
                <a:latin typeface="Aharoni" pitchFamily="2" charset="-79"/>
                <a:cs typeface="Aharoni" pitchFamily="2" charset="-79"/>
              </a:rPr>
              <a:t>ciri-ciri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kerohanian</a:t>
            </a:r>
            <a:r>
              <a:rPr lang="en-MY" dirty="0" smtClean="0">
                <a:latin typeface="Aharoni" pitchFamily="2" charset="-79"/>
                <a:cs typeface="Aharoni" pitchFamily="2" charset="-79"/>
              </a:rPr>
              <a:t>,</a:t>
            </a:r>
            <a:endParaRPr lang="id-ID" dirty="0" smtClean="0">
              <a:latin typeface="Aharoni" pitchFamily="2" charset="-79"/>
              <a:cs typeface="Aharoni" pitchFamily="2" charset="-79"/>
            </a:endParaRPr>
          </a:p>
          <a:p>
            <a:pPr>
              <a:buNone/>
            </a:pPr>
            <a:r>
              <a:rPr lang="id-ID" dirty="0" smtClean="0">
                <a:latin typeface="Aharoni" pitchFamily="2" charset="-79"/>
                <a:cs typeface="Aharoni" pitchFamily="2" charset="-79"/>
              </a:rPr>
              <a:t>      </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kemanusiaan</a:t>
            </a:r>
            <a:r>
              <a:rPr lang="en-MY" dirty="0" smtClean="0">
                <a:latin typeface="Aharoni" pitchFamily="2" charset="-79"/>
                <a:cs typeface="Aharoni" pitchFamily="2" charset="-79"/>
              </a:rPr>
              <a:t>, spiritual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mental</a:t>
            </a:r>
            <a:endParaRPr lang="en-US" dirty="0">
              <a:latin typeface="Aharoni" pitchFamily="2" charset="-79"/>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en-MY" dirty="0" err="1" smtClean="0"/>
              <a:t>Kalau</a:t>
            </a:r>
            <a:r>
              <a:rPr lang="en-MY" dirty="0" smtClean="0"/>
              <a:t> </a:t>
            </a:r>
            <a:r>
              <a:rPr lang="en-MY" dirty="0" err="1" smtClean="0"/>
              <a:t>sesuatu</a:t>
            </a:r>
            <a:r>
              <a:rPr lang="en-MY" dirty="0" smtClean="0"/>
              <a:t> </a:t>
            </a:r>
            <a:r>
              <a:rPr lang="en-MY" dirty="0" err="1" smtClean="0"/>
              <a:t>kelompok</a:t>
            </a:r>
            <a:r>
              <a:rPr lang="en-MY" dirty="0" smtClean="0"/>
              <a:t> </a:t>
            </a:r>
            <a:r>
              <a:rPr lang="en-MY" dirty="0" err="1" smtClean="0"/>
              <a:t>manusia</a:t>
            </a:r>
            <a:r>
              <a:rPr lang="en-MY" dirty="0" smtClean="0"/>
              <a:t> </a:t>
            </a:r>
            <a:r>
              <a:rPr lang="en-MY" dirty="0" err="1" smtClean="0"/>
              <a:t>hidup</a:t>
            </a:r>
            <a:r>
              <a:rPr lang="en-MY" dirty="0" smtClean="0"/>
              <a:t> </a:t>
            </a:r>
            <a:r>
              <a:rPr lang="en-MY" dirty="0" err="1" smtClean="0"/>
              <a:t>dalam</a:t>
            </a:r>
            <a:r>
              <a:rPr lang="en-MY" dirty="0" smtClean="0"/>
              <a:t> </a:t>
            </a:r>
            <a:r>
              <a:rPr lang="en-MY" dirty="0" err="1" smtClean="0"/>
              <a:t>lingkungan</a:t>
            </a:r>
            <a:r>
              <a:rPr lang="en-MY" dirty="0" smtClean="0"/>
              <a:t> yang </a:t>
            </a:r>
            <a:r>
              <a:rPr lang="en-MY" dirty="0" err="1" smtClean="0"/>
              <a:t>dikenali</a:t>
            </a:r>
            <a:r>
              <a:rPr lang="en-MY" dirty="0" smtClean="0"/>
              <a:t> </a:t>
            </a:r>
            <a:r>
              <a:rPr lang="en-MY" dirty="0" err="1" smtClean="0"/>
              <a:t>sebagai</a:t>
            </a:r>
            <a:r>
              <a:rPr lang="en-MY" dirty="0" smtClean="0"/>
              <a:t> ‘</a:t>
            </a:r>
            <a:r>
              <a:rPr lang="en-MY" dirty="0" err="1" smtClean="0"/>
              <a:t>budaya</a:t>
            </a:r>
            <a:r>
              <a:rPr lang="en-MY" dirty="0" smtClean="0"/>
              <a:t>’ </a:t>
            </a:r>
            <a:r>
              <a:rPr lang="en-MY" dirty="0" err="1" smtClean="0"/>
              <a:t>dan</a:t>
            </a:r>
            <a:r>
              <a:rPr lang="en-MY" dirty="0" smtClean="0"/>
              <a:t> </a:t>
            </a:r>
            <a:r>
              <a:rPr lang="en-MY" dirty="0" err="1" smtClean="0"/>
              <a:t>budaya</a:t>
            </a:r>
            <a:r>
              <a:rPr lang="en-MY" dirty="0" smtClean="0"/>
              <a:t> </a:t>
            </a:r>
            <a:r>
              <a:rPr lang="en-MY" dirty="0" err="1" smtClean="0"/>
              <a:t>ini</a:t>
            </a:r>
            <a:r>
              <a:rPr lang="en-MY" dirty="0" smtClean="0"/>
              <a:t> </a:t>
            </a:r>
            <a:r>
              <a:rPr lang="en-MY" dirty="0" err="1" smtClean="0"/>
              <a:t>memberikan</a:t>
            </a:r>
            <a:r>
              <a:rPr lang="en-MY" dirty="0" smtClean="0"/>
              <a:t> </a:t>
            </a:r>
            <a:r>
              <a:rPr lang="en-MY" dirty="0" err="1" smtClean="0"/>
              <a:t>identitas</a:t>
            </a:r>
            <a:r>
              <a:rPr lang="en-MY" dirty="0" smtClean="0"/>
              <a:t> </a:t>
            </a:r>
            <a:r>
              <a:rPr lang="en-MY" dirty="0" err="1" smtClean="0"/>
              <a:t>kepada</a:t>
            </a:r>
            <a:r>
              <a:rPr lang="en-MY" dirty="0" smtClean="0"/>
              <a:t> </a:t>
            </a:r>
            <a:r>
              <a:rPr lang="en-MY" dirty="0" err="1" smtClean="0"/>
              <a:t>kelompok</a:t>
            </a:r>
            <a:r>
              <a:rPr lang="en-MY" dirty="0" smtClean="0"/>
              <a:t> </a:t>
            </a:r>
            <a:r>
              <a:rPr lang="en-MY" dirty="0" err="1" smtClean="0"/>
              <a:t>itu</a:t>
            </a:r>
            <a:r>
              <a:rPr lang="en-MY" dirty="0" smtClean="0"/>
              <a:t> </a:t>
            </a:r>
            <a:r>
              <a:rPr lang="en-MY" dirty="0" err="1" smtClean="0"/>
              <a:t>dari</a:t>
            </a:r>
            <a:r>
              <a:rPr lang="en-MY" dirty="0" smtClean="0"/>
              <a:t> </a:t>
            </a:r>
            <a:r>
              <a:rPr lang="en-MY" dirty="0" err="1" smtClean="0"/>
              <a:t>segi</a:t>
            </a:r>
            <a:r>
              <a:rPr lang="en-MY" dirty="0" smtClean="0"/>
              <a:t> </a:t>
            </a:r>
            <a:r>
              <a:rPr lang="en-MY" dirty="0" err="1" smtClean="0"/>
              <a:t>cara</a:t>
            </a:r>
            <a:r>
              <a:rPr lang="en-MY" dirty="0" smtClean="0"/>
              <a:t> </a:t>
            </a:r>
            <a:r>
              <a:rPr lang="en-MY" dirty="0" err="1" smtClean="0"/>
              <a:t>ia</a:t>
            </a:r>
            <a:r>
              <a:rPr lang="en-MY" dirty="0" smtClean="0"/>
              <a:t> </a:t>
            </a:r>
            <a:r>
              <a:rPr lang="en-MY" dirty="0" err="1" smtClean="0"/>
              <a:t>mengendalikan</a:t>
            </a:r>
            <a:r>
              <a:rPr lang="en-MY" dirty="0" smtClean="0"/>
              <a:t> </a:t>
            </a:r>
            <a:r>
              <a:rPr lang="en-MY" dirty="0" err="1" smtClean="0"/>
              <a:t>hidupnya</a:t>
            </a:r>
            <a:r>
              <a:rPr lang="en-MY" dirty="0" smtClean="0"/>
              <a:t>. </a:t>
            </a:r>
            <a:r>
              <a:rPr lang="en-MY" dirty="0" err="1" smtClean="0"/>
              <a:t>Budaya</a:t>
            </a:r>
            <a:r>
              <a:rPr lang="en-MY" dirty="0" smtClean="0"/>
              <a:t> </a:t>
            </a:r>
            <a:r>
              <a:rPr lang="en-MY" dirty="0" err="1" smtClean="0"/>
              <a:t>turut</a:t>
            </a:r>
            <a:r>
              <a:rPr lang="en-MY" dirty="0" smtClean="0"/>
              <a:t> </a:t>
            </a:r>
            <a:r>
              <a:rPr lang="en-MY" dirty="0" err="1" smtClean="0"/>
              <a:t>diwarisi</a:t>
            </a:r>
            <a:r>
              <a:rPr lang="en-MY" dirty="0" smtClean="0"/>
              <a:t> </a:t>
            </a:r>
            <a:r>
              <a:rPr lang="en-MY" dirty="0" err="1" smtClean="0"/>
              <a:t>dari</a:t>
            </a:r>
            <a:r>
              <a:rPr lang="en-MY" dirty="0" smtClean="0"/>
              <a:t> </a:t>
            </a:r>
            <a:r>
              <a:rPr lang="en-MY" dirty="0" err="1" smtClean="0"/>
              <a:t>satu</a:t>
            </a:r>
            <a:r>
              <a:rPr lang="en-MY" dirty="0" smtClean="0"/>
              <a:t> </a:t>
            </a:r>
            <a:r>
              <a:rPr lang="en-MY" dirty="0" err="1" smtClean="0"/>
              <a:t>keturunan</a:t>
            </a:r>
            <a:r>
              <a:rPr lang="en-MY" dirty="0" smtClean="0"/>
              <a:t> </a:t>
            </a:r>
            <a:r>
              <a:rPr lang="en-MY" dirty="0" err="1" smtClean="0"/>
              <a:t>kepada</a:t>
            </a:r>
            <a:r>
              <a:rPr lang="en-MY" dirty="0" smtClean="0"/>
              <a:t> </a:t>
            </a:r>
            <a:r>
              <a:rPr lang="en-MY" dirty="0" err="1" smtClean="0"/>
              <a:t>satu</a:t>
            </a:r>
            <a:r>
              <a:rPr lang="en-MY" dirty="0" smtClean="0"/>
              <a:t> </a:t>
            </a:r>
            <a:r>
              <a:rPr lang="en-MY" dirty="0" err="1" smtClean="0"/>
              <a:t>keturunan</a:t>
            </a:r>
            <a:r>
              <a:rPr lang="en-MY" dirty="0" smtClean="0"/>
              <a:t> yang lain.</a:t>
            </a:r>
          </a:p>
          <a:p>
            <a:pPr>
              <a:buNone/>
            </a:pPr>
            <a:r>
              <a:rPr lang="en-MY" dirty="0" smtClean="0"/>
              <a:t>   Dari </a:t>
            </a:r>
            <a:r>
              <a:rPr lang="en-MY" dirty="0" err="1" smtClean="0"/>
              <a:t>itu</a:t>
            </a:r>
            <a:r>
              <a:rPr lang="en-MY" dirty="0" smtClean="0"/>
              <a:t>, </a:t>
            </a:r>
            <a:r>
              <a:rPr lang="en-MY" dirty="0" err="1" smtClean="0"/>
              <a:t>budaya</a:t>
            </a:r>
            <a:r>
              <a:rPr lang="en-MY" dirty="0" smtClean="0"/>
              <a:t> </a:t>
            </a:r>
            <a:r>
              <a:rPr lang="en-MY" dirty="0" err="1" smtClean="0"/>
              <a:t>boleh</a:t>
            </a:r>
            <a:r>
              <a:rPr lang="en-MY" dirty="0" smtClean="0"/>
              <a:t> </a:t>
            </a:r>
            <a:r>
              <a:rPr lang="en-MY" dirty="0" err="1" smtClean="0"/>
              <a:t>dikatakan</a:t>
            </a:r>
            <a:r>
              <a:rPr lang="en-MY" dirty="0" smtClean="0"/>
              <a:t> </a:t>
            </a:r>
            <a:r>
              <a:rPr lang="en-MY" dirty="0" err="1" smtClean="0"/>
              <a:t>sebagai</a:t>
            </a:r>
            <a:r>
              <a:rPr lang="en-MY" dirty="0" smtClean="0"/>
              <a:t> </a:t>
            </a:r>
            <a:r>
              <a:rPr lang="en-MY" dirty="0" err="1" smtClean="0"/>
              <a:t>satu</a:t>
            </a:r>
            <a:r>
              <a:rPr lang="en-MY" dirty="0" smtClean="0"/>
              <a:t> </a:t>
            </a:r>
            <a:r>
              <a:rPr lang="en-MY" dirty="0" err="1" smtClean="0"/>
              <a:t>himpunan</a:t>
            </a:r>
            <a:r>
              <a:rPr lang="en-MY" dirty="0" smtClean="0"/>
              <a:t> </a:t>
            </a:r>
            <a:r>
              <a:rPr lang="en-MY" dirty="0" err="1" smtClean="0"/>
              <a:t>kelengkapan</a:t>
            </a:r>
            <a:r>
              <a:rPr lang="en-MY" dirty="0" smtClean="0"/>
              <a:t> </a:t>
            </a:r>
            <a:r>
              <a:rPr lang="en-MY" dirty="0" err="1" smtClean="0"/>
              <a:t>intelektual</a:t>
            </a:r>
            <a:r>
              <a:rPr lang="en-MY" dirty="0" smtClean="0"/>
              <a:t> </a:t>
            </a:r>
            <a:r>
              <a:rPr lang="en-MY" dirty="0" err="1" smtClean="0"/>
              <a:t>dan</a:t>
            </a:r>
            <a:r>
              <a:rPr lang="en-MY" dirty="0" smtClean="0"/>
              <a:t> </a:t>
            </a:r>
            <a:r>
              <a:rPr lang="en-MY" dirty="0" err="1" smtClean="0"/>
              <a:t>kebendaan</a:t>
            </a:r>
            <a:r>
              <a:rPr lang="en-MY" dirty="0" smtClean="0"/>
              <a:t> yang </a:t>
            </a:r>
            <a:r>
              <a:rPr lang="en-MY" dirty="0" err="1" smtClean="0"/>
              <a:t>dapat</a:t>
            </a:r>
            <a:r>
              <a:rPr lang="en-MY" dirty="0" smtClean="0"/>
              <a:t> </a:t>
            </a:r>
            <a:r>
              <a:rPr lang="en-MY" dirty="0" err="1" smtClean="0"/>
              <a:t>memenuhi</a:t>
            </a:r>
            <a:r>
              <a:rPr lang="en-MY" dirty="0" smtClean="0"/>
              <a:t> </a:t>
            </a:r>
            <a:r>
              <a:rPr lang="en-MY" dirty="0" err="1" smtClean="0"/>
              <a:t>kehendak</a:t>
            </a:r>
            <a:r>
              <a:rPr lang="en-MY" dirty="0" smtClean="0"/>
              <a:t> </a:t>
            </a:r>
            <a:r>
              <a:rPr lang="en-MY" dirty="0" err="1" smtClean="0"/>
              <a:t>biologi</a:t>
            </a:r>
            <a:r>
              <a:rPr lang="en-MY" dirty="0" smtClean="0"/>
              <a:t> </a:t>
            </a:r>
            <a:r>
              <a:rPr lang="en-MY" dirty="0" err="1" smtClean="0"/>
              <a:t>dan</a:t>
            </a:r>
            <a:r>
              <a:rPr lang="en-MY" dirty="0" smtClean="0"/>
              <a:t> </a:t>
            </a:r>
            <a:r>
              <a:rPr lang="en-MY" dirty="0" err="1" smtClean="0"/>
              <a:t>kemasyarakatan</a:t>
            </a:r>
            <a:r>
              <a:rPr lang="en-MY" dirty="0" smtClean="0"/>
              <a:t> </a:t>
            </a:r>
            <a:r>
              <a:rPr lang="en-MY" dirty="0" err="1" smtClean="0"/>
              <a:t>serta</a:t>
            </a:r>
            <a:r>
              <a:rPr lang="en-MY" dirty="0" smtClean="0"/>
              <a:t> </a:t>
            </a:r>
            <a:r>
              <a:rPr lang="en-MY" dirty="0" err="1" smtClean="0"/>
              <a:t>dapat</a:t>
            </a:r>
            <a:r>
              <a:rPr lang="en-MY" dirty="0" smtClean="0"/>
              <a:t> </a:t>
            </a:r>
            <a:r>
              <a:rPr lang="en-MY" dirty="0" err="1" smtClean="0"/>
              <a:t>menyesuaikannya</a:t>
            </a:r>
            <a:r>
              <a:rPr lang="en-MY" dirty="0" smtClean="0"/>
              <a:t> </a:t>
            </a:r>
            <a:r>
              <a:rPr lang="en-MY" dirty="0" err="1" smtClean="0"/>
              <a:t>dengan</a:t>
            </a:r>
            <a:r>
              <a:rPr lang="en-MY" dirty="0" smtClean="0"/>
              <a:t> </a:t>
            </a:r>
            <a:r>
              <a:rPr lang="en-MY" dirty="0" err="1" smtClean="0"/>
              <a:t>keadaan</a:t>
            </a:r>
            <a:r>
              <a:rPr lang="en-MY" dirty="0" smtClean="0"/>
              <a:t> </a:t>
            </a:r>
            <a:r>
              <a:rPr lang="en-MY" dirty="0" err="1" smtClean="0"/>
              <a:t>sekeliling</a:t>
            </a:r>
            <a:r>
              <a:rPr lang="en-MY"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MY" b="1" dirty="0" err="1" smtClean="0">
                <a:latin typeface="Aharoni" pitchFamily="2" charset="-79"/>
                <a:cs typeface="Aharoni" pitchFamily="2" charset="-79"/>
              </a:rPr>
              <a:t>Ciri-Ciri</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Budaya</a:t>
            </a:r>
            <a:r>
              <a:rPr lang="en-MY" dirty="0" smtClean="0">
                <a:latin typeface="Aharoni" pitchFamily="2" charset="-79"/>
                <a:cs typeface="Aharoni" pitchFamily="2" charset="-79"/>
              </a:rPr>
              <a:t/>
            </a:r>
            <a:br>
              <a:rPr lang="en-MY" dirty="0" smtClean="0">
                <a:latin typeface="Aharoni" pitchFamily="2" charset="-79"/>
                <a:cs typeface="Aharoni" pitchFamily="2" charset="-79"/>
              </a:rPr>
            </a:br>
            <a:r>
              <a:rPr lang="en-MY" dirty="0" err="1" smtClean="0">
                <a:latin typeface="Aharoni" pitchFamily="2" charset="-79"/>
                <a:cs typeface="Aharoni" pitchFamily="2" charset="-79"/>
              </a:rPr>
              <a:t>Kebudayaan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mempunyai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ciri-ciri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tertentu</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menggambarkan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terbit</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daripada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tingkahlaku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akal</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p>
          <a:p>
            <a:pPr>
              <a:buNone/>
            </a:pPr>
            <a:endParaRPr lang="en-MY" b="1" dirty="0" smtClean="0">
              <a:latin typeface="Aharoni" pitchFamily="2" charset="-79"/>
              <a:cs typeface="Aharoni" pitchFamily="2" charset="-79"/>
            </a:endParaRPr>
          </a:p>
          <a:p>
            <a:pPr>
              <a:buNone/>
            </a:pPr>
            <a:r>
              <a:rPr lang="en-MY" b="1" dirty="0" err="1" smtClean="0">
                <a:latin typeface="Aharoni" pitchFamily="2" charset="-79"/>
                <a:cs typeface="Aharoni" pitchFamily="2" charset="-79"/>
              </a:rPr>
              <a:t>Dipelajari</a:t>
            </a:r>
            <a:r>
              <a:rPr lang="en-MY" dirty="0" smtClean="0">
                <a:latin typeface="Aharoni" pitchFamily="2" charset="-79"/>
                <a:cs typeface="Aharoni" pitchFamily="2" charset="-79"/>
              </a:rPr>
              <a:t/>
            </a:r>
            <a:br>
              <a:rPr lang="en-MY" dirty="0" smtClean="0">
                <a:latin typeface="Aharoni" pitchFamily="2" charset="-79"/>
                <a:cs typeface="Aharoni" pitchFamily="2" charset="-79"/>
              </a:rPr>
            </a:b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proses</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mempelajari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banyak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unsur</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terlibat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seperti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proses</a:t>
            </a:r>
            <a:r>
              <a:rPr lang="en-MY" dirty="0" smtClean="0">
                <a:latin typeface="Aharoni" pitchFamily="2" charset="-79"/>
                <a:cs typeface="Aharoni" pitchFamily="2" charset="-79"/>
              </a:rPr>
              <a:t> </a:t>
            </a:r>
            <a:r>
              <a:rPr lang="en-MY" dirty="0" err="1" smtClean="0">
                <a:latin typeface="Aharoni" pitchFamily="2" charset="-79"/>
                <a:cs typeface="Aharoni" pitchFamily="2" charset="-79"/>
              </a:rPr>
              <a:t>asimilasi</a:t>
            </a:r>
            <a:r>
              <a:rPr lang="en-MY" dirty="0" smtClean="0">
                <a:latin typeface="Aharoni" pitchFamily="2" charset="-79"/>
                <a:cs typeface="Aharoni" pitchFamily="2" charset="-79"/>
              </a:rPr>
              <a:t>, </a:t>
            </a:r>
            <a:r>
              <a:rPr lang="en-MY" dirty="0" err="1" smtClean="0">
                <a:latin typeface="Aharoni" pitchFamily="2" charset="-79"/>
                <a:cs typeface="Aharoni" pitchFamily="2" charset="-79"/>
              </a:rPr>
              <a:t>adaptasi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tidak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lahir</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secara</a:t>
            </a:r>
            <a:r>
              <a:rPr lang="en-MY" dirty="0" smtClean="0">
                <a:latin typeface="Aharoni" pitchFamily="2" charset="-79"/>
                <a:cs typeface="Aharoni" pitchFamily="2" charset="-79"/>
              </a:rPr>
              <a:t> </a:t>
            </a:r>
            <a:r>
              <a:rPr lang="en-MY" dirty="0" err="1" smtClean="0">
                <a:latin typeface="Aharoni" pitchFamily="2" charset="-79"/>
                <a:cs typeface="Aharoni" pitchFamily="2" charset="-79"/>
              </a:rPr>
              <a:t>langsung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tetapi</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perlu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dipelajari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perlu</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belajar</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menguasai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ilmu</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mencipta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sesuatu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perlu</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belajar</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contoh</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menunjukkan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dipelajari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kanak-kanak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perlu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diajar</a:t>
            </a:r>
            <a:r>
              <a:rPr lang="en-MY" dirty="0" smtClean="0">
                <a:latin typeface="Aharoni" pitchFamily="2" charset="-79"/>
                <a:cs typeface="Aharoni" pitchFamily="2" charset="-79"/>
              </a:rPr>
              <a:t> </a:t>
            </a:r>
            <a:r>
              <a:rPr lang="en-MY" dirty="0" err="1" smtClean="0">
                <a:latin typeface="Aharoni" pitchFamily="2" charset="-79"/>
                <a:cs typeface="Aharoni" pitchFamily="2" charset="-79"/>
              </a:rPr>
              <a:t>oleh</a:t>
            </a:r>
            <a:r>
              <a:rPr lang="en-MY" dirty="0" smtClean="0">
                <a:latin typeface="Aharoni" pitchFamily="2" charset="-79"/>
                <a:cs typeface="Aharoni" pitchFamily="2" charset="-79"/>
              </a:rPr>
              <a:t> </a:t>
            </a:r>
            <a:r>
              <a:rPr lang="en-MY" dirty="0" err="1" smtClean="0">
                <a:latin typeface="Aharoni" pitchFamily="2" charset="-79"/>
                <a:cs typeface="Aharoni" pitchFamily="2" charset="-79"/>
              </a:rPr>
              <a:t>ibu</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bapanya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berbahasa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berhubung</a:t>
            </a:r>
            <a:r>
              <a:rPr lang="en-MY" dirty="0" smtClean="0">
                <a:latin typeface="Aharoni" pitchFamily="2" charset="-79"/>
                <a:cs typeface="Aharoni" pitchFamily="2" charset="-79"/>
              </a:rPr>
              <a:t>.</a:t>
            </a:r>
            <a:endParaRPr lang="id-ID" dirty="0">
              <a:latin typeface="Aharoni" pitchFamily="2" charset="-79"/>
              <a:cs typeface="Aharoni" pitchFamily="2"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20000"/>
          </a:bodyPr>
          <a:lstStyle/>
          <a:p>
            <a:pPr marL="609600" indent="-609600">
              <a:lnSpc>
                <a:spcPct val="80000"/>
              </a:lnSpc>
              <a:buFontTx/>
              <a:buNone/>
            </a:pPr>
            <a:r>
              <a:rPr lang="id-ID" dirty="0" smtClean="0">
                <a:latin typeface="Aharoni" pitchFamily="2" charset="-79"/>
                <a:cs typeface="Aharoni" pitchFamily="2" charset="-79"/>
              </a:rPr>
              <a:t>Masalah lingkungan yang dapat dibedakan:</a:t>
            </a:r>
          </a:p>
          <a:p>
            <a:pPr marL="609600" indent="-609600">
              <a:lnSpc>
                <a:spcPct val="80000"/>
              </a:lnSpc>
              <a:buFontTx/>
              <a:buAutoNum type="arabicParenR"/>
            </a:pPr>
            <a:r>
              <a:rPr lang="id-ID" dirty="0" smtClean="0">
                <a:latin typeface="Aharoni" pitchFamily="2" charset="-79"/>
                <a:cs typeface="Aharoni" pitchFamily="2" charset="-79"/>
              </a:rPr>
              <a:t>Lingkungan fisik, yaitu semua benda mati yang berada di sekeliling manusia.</a:t>
            </a:r>
            <a:endParaRPr lang="en-US" dirty="0" smtClean="0">
              <a:latin typeface="Aharoni" pitchFamily="2" charset="-79"/>
              <a:cs typeface="Aharoni" pitchFamily="2" charset="-79"/>
            </a:endParaRPr>
          </a:p>
          <a:p>
            <a:pPr marL="609600" indent="-609600">
              <a:lnSpc>
                <a:spcPct val="80000"/>
              </a:lnSpc>
              <a:buFontTx/>
              <a:buAutoNum type="arabicParenR"/>
            </a:pPr>
            <a:endParaRPr lang="en-US" dirty="0" smtClean="0">
              <a:latin typeface="Aharoni" pitchFamily="2" charset="-79"/>
              <a:cs typeface="Aharoni" pitchFamily="2" charset="-79"/>
            </a:endParaRPr>
          </a:p>
          <a:p>
            <a:pPr marL="609600" indent="-609600">
              <a:lnSpc>
                <a:spcPct val="80000"/>
              </a:lnSpc>
              <a:buFontTx/>
              <a:buAutoNum type="arabicParenR"/>
            </a:pPr>
            <a:r>
              <a:rPr lang="en-US" dirty="0" smtClean="0">
                <a:latin typeface="Aharoni" pitchFamily="2" charset="-79"/>
                <a:cs typeface="Aharoni" pitchFamily="2" charset="-79"/>
              </a:rPr>
              <a:t>L</a:t>
            </a:r>
            <a:r>
              <a:rPr lang="id-ID" dirty="0" smtClean="0">
                <a:latin typeface="Aharoni" pitchFamily="2" charset="-79"/>
                <a:cs typeface="Aharoni" pitchFamily="2" charset="-79"/>
              </a:rPr>
              <a:t>ingkungan biologis, yaitu segala sesuatu di sekeliling manusia yang berupa organisme.</a:t>
            </a:r>
            <a:endParaRPr lang="en-US" dirty="0" smtClean="0">
              <a:latin typeface="Aharoni" pitchFamily="2" charset="-79"/>
              <a:cs typeface="Aharoni" pitchFamily="2" charset="-79"/>
            </a:endParaRPr>
          </a:p>
          <a:p>
            <a:pPr marL="609600" indent="-609600">
              <a:lnSpc>
                <a:spcPct val="80000"/>
              </a:lnSpc>
              <a:buFontTx/>
              <a:buAutoNum type="arabicParenR"/>
            </a:pPr>
            <a:endParaRPr lang="en-US" dirty="0" smtClean="0">
              <a:latin typeface="Aharoni" pitchFamily="2" charset="-79"/>
              <a:cs typeface="Aharoni" pitchFamily="2" charset="-79"/>
            </a:endParaRPr>
          </a:p>
          <a:p>
            <a:pPr marL="609600" indent="-609600">
              <a:lnSpc>
                <a:spcPct val="80000"/>
              </a:lnSpc>
              <a:buFontTx/>
              <a:buAutoNum type="arabicParenR"/>
            </a:pPr>
            <a:r>
              <a:rPr lang="en-US" dirty="0" smtClean="0">
                <a:latin typeface="Aharoni" pitchFamily="2" charset="-79"/>
                <a:cs typeface="Aharoni" pitchFamily="2" charset="-79"/>
              </a:rPr>
              <a:t>Li</a:t>
            </a:r>
            <a:r>
              <a:rPr lang="id-ID" dirty="0" smtClean="0">
                <a:latin typeface="Aharoni" pitchFamily="2" charset="-79"/>
                <a:cs typeface="Aharoni" pitchFamily="2" charset="-79"/>
              </a:rPr>
              <a:t>ngkungan sosial, yang terdiri dari orang-orang baik individu maupun kelompok yang berada di sekitar manusia.</a:t>
            </a:r>
          </a:p>
          <a:p>
            <a:pPr marL="609600" indent="-609600">
              <a:lnSpc>
                <a:spcPct val="80000"/>
              </a:lnSpc>
              <a:buFontTx/>
              <a:buNone/>
            </a:pPr>
            <a:endParaRPr lang="en-US" dirty="0" smtClean="0">
              <a:latin typeface="Aharoni" pitchFamily="2" charset="-79"/>
              <a:cs typeface="Aharoni" pitchFamily="2" charset="-79"/>
            </a:endParaRPr>
          </a:p>
          <a:p>
            <a:pPr marL="609600" indent="-609600">
              <a:lnSpc>
                <a:spcPct val="80000"/>
              </a:lnSpc>
              <a:buFontTx/>
              <a:buNone/>
            </a:pPr>
            <a:r>
              <a:rPr lang="en-US" dirty="0" smtClean="0">
                <a:latin typeface="Aharoni" pitchFamily="2" charset="-79"/>
                <a:cs typeface="Aharoni" pitchFamily="2" charset="-79"/>
              </a:rPr>
              <a:t>	</a:t>
            </a:r>
            <a:r>
              <a:rPr lang="id-ID" dirty="0" smtClean="0">
                <a:latin typeface="Aharoni" pitchFamily="2" charset="-79"/>
                <a:cs typeface="Aharoni" pitchFamily="2" charset="-79"/>
              </a:rPr>
              <a:t>Pemecahan atas masalah sosial dapat dilakukan dengan menggunakan metode-metode </a:t>
            </a:r>
            <a:r>
              <a:rPr lang="id-ID" i="1" dirty="0" smtClean="0">
                <a:latin typeface="Aharoni" pitchFamily="2" charset="-79"/>
                <a:cs typeface="Aharoni" pitchFamily="2" charset="-79"/>
              </a:rPr>
              <a:t>preventive</a:t>
            </a:r>
            <a:r>
              <a:rPr lang="id-ID" dirty="0" smtClean="0">
                <a:latin typeface="Aharoni" pitchFamily="2" charset="-79"/>
                <a:cs typeface="Aharoni" pitchFamily="2" charset="-79"/>
              </a:rPr>
              <a:t> dan </a:t>
            </a:r>
            <a:r>
              <a:rPr lang="id-ID" i="1" dirty="0" smtClean="0">
                <a:latin typeface="Aharoni" pitchFamily="2" charset="-79"/>
                <a:cs typeface="Aharoni" pitchFamily="2" charset="-79"/>
              </a:rPr>
              <a:t>represive</a:t>
            </a:r>
            <a:r>
              <a:rPr lang="id-ID" dirty="0" smtClean="0">
                <a:latin typeface="Aharoni" pitchFamily="2" charset="-79"/>
                <a:cs typeface="Aharoni" pitchFamily="2" charset="-79"/>
              </a:rPr>
              <a:t>.</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id-ID"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266700" indent="-266700"/>
            <a:r>
              <a:rPr lang="en-MY" b="1" dirty="0" err="1" smtClean="0">
                <a:latin typeface="Aharoni" pitchFamily="2" charset="-79"/>
                <a:cs typeface="Aharoni" pitchFamily="2" charset="-79"/>
              </a:rPr>
              <a:t>Perubahan</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ini</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disebabkan</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beberapa</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faktor</a:t>
            </a:r>
            <a:r>
              <a:rPr lang="en-MY" b="1" dirty="0" smtClean="0">
                <a:latin typeface="Aharoni" pitchFamily="2" charset="-79"/>
                <a:cs typeface="Aharoni" pitchFamily="2" charset="-79"/>
              </a:rPr>
              <a:t> </a:t>
            </a:r>
            <a:r>
              <a:rPr lang="en-MY" b="1" dirty="0" err="1" smtClean="0">
                <a:latin typeface="Aharoni" pitchFamily="2" charset="-79"/>
                <a:cs typeface="Aharoni" pitchFamily="2" charset="-79"/>
              </a:rPr>
              <a:t>seperti</a:t>
            </a:r>
            <a:r>
              <a:rPr lang="en-MY" b="1" dirty="0" smtClean="0">
                <a:latin typeface="Aharoni" pitchFamily="2" charset="-79"/>
                <a:cs typeface="Aharoni" pitchFamily="2" charset="-79"/>
              </a:rPr>
              <a:t>:</a:t>
            </a:r>
            <a:r>
              <a:rPr lang="en-MY" dirty="0" smtClean="0">
                <a:latin typeface="Aharoni" pitchFamily="2" charset="-79"/>
                <a:cs typeface="Aharoni" pitchFamily="2" charset="-79"/>
              </a:rPr>
              <a:t/>
            </a:r>
            <a:br>
              <a:rPr lang="en-MY" dirty="0" smtClean="0">
                <a:latin typeface="Aharoni" pitchFamily="2" charset="-79"/>
                <a:cs typeface="Aharoni" pitchFamily="2" charset="-79"/>
              </a:rPr>
            </a:br>
            <a:r>
              <a:rPr lang="en-MY" dirty="0" smtClean="0">
                <a:latin typeface="Aharoni" pitchFamily="2" charset="-79"/>
                <a:cs typeface="Aharoni" pitchFamily="2" charset="-79"/>
              </a:rPr>
              <a:t>1. </a:t>
            </a:r>
            <a:r>
              <a:rPr lang="en-MY" dirty="0" err="1" smtClean="0">
                <a:latin typeface="Aharoni" pitchFamily="2" charset="-79"/>
                <a:cs typeface="Aharoni" pitchFamily="2" charset="-79"/>
              </a:rPr>
              <a:t>pertambahan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penduduk</a:t>
            </a:r>
            <a:r>
              <a:rPr lang="en-MY" dirty="0" smtClean="0">
                <a:latin typeface="Aharoni" pitchFamily="2" charset="-79"/>
                <a:cs typeface="Aharoni" pitchFamily="2" charset="-79"/>
              </a:rPr>
              <a:t>/</a:t>
            </a:r>
            <a:r>
              <a:rPr lang="en-MY" dirty="0" err="1" smtClean="0">
                <a:latin typeface="Aharoni" pitchFamily="2" charset="-79"/>
                <a:cs typeface="Aharoni" pitchFamily="2" charset="-79"/>
              </a:rPr>
              <a:t>anggota</a:t>
            </a:r>
            <a:endParaRPr lang="id-ID" dirty="0" smtClean="0">
              <a:latin typeface="Aharoni" pitchFamily="2" charset="-79"/>
              <a:cs typeface="Aharoni" pitchFamily="2" charset="-79"/>
            </a:endParaRPr>
          </a:p>
          <a:p>
            <a:pPr marL="266700" indent="-266700">
              <a:buNone/>
            </a:pPr>
            <a:r>
              <a:rPr lang="id-ID" dirty="0" smtClean="0">
                <a:latin typeface="Aharoni" pitchFamily="2" charset="-79"/>
                <a:cs typeface="Aharoni" pitchFamily="2" charset="-79"/>
              </a:rPr>
              <a:t>     </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a:t>
            </a:r>
          </a:p>
          <a:p>
            <a:pPr>
              <a:buNone/>
            </a:pPr>
            <a:r>
              <a:rPr lang="en-MY" dirty="0" smtClean="0">
                <a:latin typeface="Aharoni" pitchFamily="2" charset="-79"/>
                <a:cs typeface="Aharoni" pitchFamily="2" charset="-79"/>
              </a:rPr>
              <a:t>   2.  </a:t>
            </a:r>
            <a:r>
              <a:rPr lang="en-MY" dirty="0" err="1" smtClean="0">
                <a:latin typeface="Aharoni" pitchFamily="2" charset="-79"/>
                <a:cs typeface="Aharoni" pitchFamily="2" charset="-79"/>
              </a:rPr>
              <a:t>pertambahan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kebutuhan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keinginan</a:t>
            </a:r>
            <a:endParaRPr lang="en-MY" dirty="0" smtClean="0">
              <a:latin typeface="Aharoni" pitchFamily="2" charset="-79"/>
              <a:cs typeface="Aharoni" pitchFamily="2" charset="-79"/>
            </a:endParaRPr>
          </a:p>
          <a:p>
            <a:pPr>
              <a:buNone/>
            </a:pP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3. </a:t>
            </a:r>
            <a:r>
              <a:rPr lang="en-MY" dirty="0" err="1" smtClean="0">
                <a:latin typeface="Aharoni" pitchFamily="2" charset="-79"/>
                <a:cs typeface="Aharoni" pitchFamily="2" charset="-79"/>
              </a:rPr>
              <a:t>penemuan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penciptaan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teknologi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baru</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4. </a:t>
            </a:r>
            <a:r>
              <a:rPr lang="en-MY" dirty="0" err="1" smtClean="0">
                <a:latin typeface="Aharoni" pitchFamily="2" charset="-79"/>
                <a:cs typeface="Aharoni" pitchFamily="2" charset="-79"/>
              </a:rPr>
              <a:t>perkembangan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5. </a:t>
            </a:r>
            <a:r>
              <a:rPr lang="en-MY" dirty="0" err="1" smtClean="0">
                <a:latin typeface="Aharoni" pitchFamily="2" charset="-79"/>
                <a:cs typeface="Aharoni" pitchFamily="2" charset="-79"/>
              </a:rPr>
              <a:t>konflik</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berlaku</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6. </a:t>
            </a:r>
            <a:r>
              <a:rPr lang="en-MY" dirty="0" err="1" smtClean="0">
                <a:latin typeface="Aharoni" pitchFamily="2" charset="-79"/>
                <a:cs typeface="Aharoni" pitchFamily="2" charset="-79"/>
              </a:rPr>
              <a:t>perubahan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sekitar</a:t>
            </a:r>
            <a:r>
              <a:rPr lang="en-MY" dirty="0" smtClean="0">
                <a:latin typeface="Aharoni" pitchFamily="2" charset="-79"/>
                <a:cs typeface="Aharoni" pitchFamily="2" charset="-79"/>
              </a:rPr>
              <a:t>.</a:t>
            </a:r>
            <a:endParaRPr lang="en-US" dirty="0" smtClean="0">
              <a:latin typeface="Aharoni" pitchFamily="2" charset="-79"/>
              <a:cs typeface="Aharoni" pitchFamily="2" charset="-79"/>
            </a:endParaRP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
            </a:r>
            <a:br>
              <a:rPr lang="id-ID" sz="3200" b="1" dirty="0" smtClean="0">
                <a:latin typeface="Algerian" pitchFamily="82" charset="0"/>
              </a:rPr>
            </a:br>
            <a:r>
              <a:rPr lang="en-MY" sz="3200" b="1" dirty="0" err="1" smtClean="0">
                <a:latin typeface="Algerian" pitchFamily="82" charset="0"/>
              </a:rPr>
              <a:t>Fungsi</a:t>
            </a:r>
            <a:r>
              <a:rPr lang="en-MY" sz="3200" b="1" dirty="0" smtClean="0">
                <a:latin typeface="Algerian" pitchFamily="82" charset="0"/>
              </a:rPr>
              <a:t> </a:t>
            </a:r>
            <a:r>
              <a:rPr lang="en-MY" sz="3200" b="1" dirty="0" err="1" smtClean="0">
                <a:latin typeface="Algerian" pitchFamily="82" charset="0"/>
              </a:rPr>
              <a:t>Budaya</a:t>
            </a:r>
            <a:r>
              <a:rPr lang="en-MY" sz="3200" b="1" dirty="0" smtClean="0">
                <a:latin typeface="Algerian" pitchFamily="82" charset="0"/>
              </a:rPr>
              <a:t> </a:t>
            </a:r>
            <a:r>
              <a:rPr lang="en-MY" sz="3200" b="1" dirty="0" err="1" smtClean="0">
                <a:latin typeface="Algerian" pitchFamily="82" charset="0"/>
              </a:rPr>
              <a:t>Dalam</a:t>
            </a:r>
            <a:r>
              <a:rPr lang="en-MY" sz="3200" b="1" dirty="0" smtClean="0">
                <a:latin typeface="Algerian" pitchFamily="82" charset="0"/>
              </a:rPr>
              <a:t> </a:t>
            </a:r>
            <a:r>
              <a:rPr lang="en-MY" sz="3200" b="1" dirty="0" err="1" smtClean="0">
                <a:latin typeface="Algerian" pitchFamily="82" charset="0"/>
              </a:rPr>
              <a:t>Kehidupan</a:t>
            </a:r>
            <a:endParaRPr lang="id-ID" sz="3200" b="1" dirty="0">
              <a:latin typeface="Algerian" pitchFamily="82" charset="0"/>
            </a:endParaRPr>
          </a:p>
        </p:txBody>
      </p:sp>
      <p:sp>
        <p:nvSpPr>
          <p:cNvPr id="3" name="Content Placeholder 2"/>
          <p:cNvSpPr>
            <a:spLocks noGrp="1"/>
          </p:cNvSpPr>
          <p:nvPr>
            <p:ph idx="1"/>
          </p:nvPr>
        </p:nvSpPr>
        <p:spPr/>
        <p:txBody>
          <a:bodyPr/>
          <a:lstStyle/>
          <a:p>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pengertian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biasa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cara</a:t>
            </a:r>
            <a:r>
              <a:rPr lang="en-MY" dirty="0" smtClean="0">
                <a:latin typeface="Aharoni" pitchFamily="2" charset="-79"/>
                <a:cs typeface="Aharoni" pitchFamily="2" charset="-79"/>
              </a:rPr>
              <a:t> </a:t>
            </a:r>
            <a:r>
              <a:rPr lang="en-MY" dirty="0" err="1" smtClean="0">
                <a:latin typeface="Aharoni" pitchFamily="2" charset="-79"/>
                <a:cs typeface="Aharoni" pitchFamily="2" charset="-79"/>
              </a:rPr>
              <a:t>hidup</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membawa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makna</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sangat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luas</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prinsip</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bahwa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dicipta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maka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diperlukan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dihasilkan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oleh</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sendiri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hidup</a:t>
            </a:r>
            <a:r>
              <a:rPr lang="en-MY" dirty="0" smtClean="0">
                <a:latin typeface="Aharoni" pitchFamily="2" charset="-79"/>
                <a:cs typeface="Aharoni" pitchFamily="2" charset="-79"/>
              </a:rPr>
              <a:t>.</a:t>
            </a:r>
            <a:endParaRPr lang="id-ID" dirty="0">
              <a:latin typeface="Aharoni" pitchFamily="2" charset="-79"/>
              <a:cs typeface="Aharoni" pitchFamily="2"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marL="624078" indent="-514350">
              <a:buAutoNum type="arabicPeriod"/>
            </a:pPr>
            <a:r>
              <a:rPr lang="en-MY" b="1" dirty="0" err="1" smtClean="0">
                <a:latin typeface="Algerian" pitchFamily="82" charset="0"/>
              </a:rPr>
              <a:t>Memenuhi</a:t>
            </a:r>
            <a:r>
              <a:rPr lang="en-MY" b="1" dirty="0" smtClean="0">
                <a:latin typeface="Algerian" pitchFamily="82" charset="0"/>
              </a:rPr>
              <a:t> </a:t>
            </a:r>
            <a:r>
              <a:rPr lang="en-MY" b="1" dirty="0" err="1" smtClean="0">
                <a:latin typeface="Algerian" pitchFamily="82" charset="0"/>
              </a:rPr>
              <a:t>dan</a:t>
            </a:r>
            <a:r>
              <a:rPr lang="en-MY" b="1" dirty="0" smtClean="0">
                <a:latin typeface="Algerian" pitchFamily="82" charset="0"/>
              </a:rPr>
              <a:t> </a:t>
            </a:r>
            <a:r>
              <a:rPr lang="en-MY" b="1" dirty="0" err="1" smtClean="0">
                <a:latin typeface="Algerian" pitchFamily="82" charset="0"/>
              </a:rPr>
              <a:t>Menyediakan</a:t>
            </a:r>
            <a:r>
              <a:rPr lang="en-MY" b="1" dirty="0" smtClean="0">
                <a:latin typeface="Algerian" pitchFamily="82" charset="0"/>
              </a:rPr>
              <a:t> </a:t>
            </a:r>
            <a:r>
              <a:rPr lang="en-MY" b="1" dirty="0" err="1" smtClean="0">
                <a:latin typeface="Algerian" pitchFamily="82" charset="0"/>
              </a:rPr>
              <a:t>Keperluan</a:t>
            </a:r>
            <a:r>
              <a:rPr lang="en-MY" dirty="0" smtClean="0"/>
              <a:t/>
            </a:r>
            <a:br>
              <a:rPr lang="en-MY" dirty="0" smtClean="0"/>
            </a:br>
            <a:r>
              <a:rPr lang="en-MY" dirty="0" err="1" smtClean="0">
                <a:latin typeface="Aharoni" pitchFamily="2" charset="-79"/>
                <a:cs typeface="Aharoni" pitchFamily="2" charset="-79"/>
              </a:rPr>
              <a:t>Semua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memerlukan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asasi</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terus</a:t>
            </a:r>
            <a:r>
              <a:rPr lang="en-MY" dirty="0" smtClean="0">
                <a:latin typeface="Aharoni" pitchFamily="2" charset="-79"/>
                <a:cs typeface="Aharoni" pitchFamily="2" charset="-79"/>
              </a:rPr>
              <a:t> </a:t>
            </a:r>
            <a:r>
              <a:rPr lang="en-MY" dirty="0" err="1" smtClean="0">
                <a:latin typeface="Aharoni" pitchFamily="2" charset="-79"/>
                <a:cs typeface="Aharoni" pitchFamily="2" charset="-79"/>
              </a:rPr>
              <a:t>hidup</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menggunakan</a:t>
            </a:r>
            <a:r>
              <a:rPr lang="en-MY" dirty="0" smtClean="0">
                <a:latin typeface="Aharoni" pitchFamily="2" charset="-79"/>
                <a:cs typeface="Aharoni" pitchFamily="2" charset="-79"/>
              </a:rPr>
              <a:t> air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kegunaan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pertanian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kayu-kayan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untuk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pembinaan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rumah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Keutamaan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pengeluaran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produk</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bergantung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kepada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keutamaan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aktivitas</a:t>
            </a:r>
            <a:r>
              <a:rPr lang="en-MY" dirty="0" smtClean="0">
                <a:latin typeface="Aharoni" pitchFamily="2" charset="-79"/>
                <a:cs typeface="Aharoni" pitchFamily="2" charset="-79"/>
              </a:rPr>
              <a:t> </a:t>
            </a:r>
            <a:r>
              <a:rPr lang="en-MY" dirty="0" err="1" smtClean="0">
                <a:latin typeface="Aharoni" pitchFamily="2" charset="-79"/>
                <a:cs typeface="Aharoni" pitchFamily="2" charset="-79"/>
              </a:rPr>
              <a:t>oleh</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 </a:t>
            </a:r>
          </a:p>
          <a:p>
            <a:pPr marL="624078" indent="-514350">
              <a:buAutoNum type="arabicPeriod"/>
            </a:pP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contoh</a:t>
            </a:r>
            <a:r>
              <a:rPr lang="en-MY" dirty="0" smtClean="0">
                <a:latin typeface="Aharoni" pitchFamily="2" charset="-79"/>
                <a:cs typeface="Aharoni" pitchFamily="2" charset="-79"/>
              </a:rPr>
              <a:t>, </a:t>
            </a:r>
            <a:r>
              <a:rPr lang="en-MY" dirty="0" err="1" smtClean="0">
                <a:latin typeface="Aharoni" pitchFamily="2" charset="-79"/>
                <a:cs typeface="Aharoni" pitchFamily="2" charset="-79"/>
              </a:rPr>
              <a:t>jika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itu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mewarisi</a:t>
            </a:r>
            <a:r>
              <a:rPr lang="en-MY" dirty="0" smtClean="0">
                <a:latin typeface="Aharoni" pitchFamily="2" charset="-79"/>
                <a:cs typeface="Aharoni" pitchFamily="2" charset="-79"/>
              </a:rPr>
              <a:t> </a:t>
            </a:r>
            <a:r>
              <a:rPr lang="en-MY" dirty="0" err="1" smtClean="0">
                <a:latin typeface="Aharoni" pitchFamily="2" charset="-79"/>
                <a:cs typeface="Aharoni" pitchFamily="2" charset="-79"/>
              </a:rPr>
              <a:t>ilmu</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pelayaran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maka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dibuat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kapal</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685800"/>
          </a:xfrm>
        </p:spPr>
        <p:txBody>
          <a:bodyPr>
            <a:noAutofit/>
          </a:bodyPr>
          <a:lstStyle/>
          <a:p>
            <a:r>
              <a:rPr lang="en-MY" sz="3200" b="1" dirty="0" smtClean="0">
                <a:latin typeface="Algerian" pitchFamily="82" charset="0"/>
              </a:rPr>
              <a:t>2.Sebagai </a:t>
            </a:r>
            <a:r>
              <a:rPr lang="en-MY" sz="3200" b="1" dirty="0" err="1" smtClean="0">
                <a:latin typeface="Algerian" pitchFamily="82" charset="0"/>
              </a:rPr>
              <a:t>Panduan</a:t>
            </a:r>
            <a:r>
              <a:rPr lang="en-MY" sz="3200" b="1" dirty="0" smtClean="0">
                <a:latin typeface="Algerian" pitchFamily="82" charset="0"/>
              </a:rPr>
              <a:t> </a:t>
            </a:r>
            <a:r>
              <a:rPr lang="en-MY" sz="3200" b="1" dirty="0" err="1" smtClean="0">
                <a:latin typeface="Algerian" pitchFamily="82" charset="0"/>
              </a:rPr>
              <a:t>Anggota</a:t>
            </a:r>
            <a:r>
              <a:rPr lang="en-MY" sz="3200" b="1" dirty="0" smtClean="0">
                <a:latin typeface="Algerian" pitchFamily="82" charset="0"/>
              </a:rPr>
              <a:t> </a:t>
            </a:r>
            <a:r>
              <a:rPr lang="en-MY" sz="3200" b="1" dirty="0" err="1" smtClean="0">
                <a:latin typeface="Algerian" pitchFamily="82" charset="0"/>
              </a:rPr>
              <a:t>Masyarakat</a:t>
            </a:r>
            <a:r>
              <a:rPr lang="en-MY" sz="3200" b="1" dirty="0" smtClean="0">
                <a:latin typeface="Algerian" pitchFamily="82" charset="0"/>
              </a:rPr>
              <a:t> </a:t>
            </a:r>
            <a:r>
              <a:rPr lang="en-MY" sz="3200" b="1" dirty="0" err="1" smtClean="0">
                <a:latin typeface="Algerian" pitchFamily="82" charset="0"/>
              </a:rPr>
              <a:t>dalam</a:t>
            </a:r>
            <a:r>
              <a:rPr lang="en-MY" sz="3200" b="1" dirty="0" smtClean="0">
                <a:latin typeface="Algerian" pitchFamily="82" charset="0"/>
              </a:rPr>
              <a:t> </a:t>
            </a:r>
            <a:r>
              <a:rPr lang="en-MY" sz="3200" b="1" dirty="0" err="1" smtClean="0">
                <a:latin typeface="Algerian" pitchFamily="82" charset="0"/>
              </a:rPr>
              <a:t>Bertingkah</a:t>
            </a:r>
            <a:r>
              <a:rPr lang="en-MY" sz="3200" b="1" dirty="0" smtClean="0">
                <a:latin typeface="Algerian" pitchFamily="82" charset="0"/>
              </a:rPr>
              <a:t> </a:t>
            </a:r>
            <a:r>
              <a:rPr lang="en-MY" sz="3200" b="1" dirty="0" err="1" smtClean="0">
                <a:latin typeface="Algerian" pitchFamily="82" charset="0"/>
              </a:rPr>
              <a:t>laku</a:t>
            </a:r>
            <a:endParaRPr lang="id-ID" sz="3200"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a:buNone/>
            </a:pPr>
            <a:r>
              <a:rPr lang="id-ID" b="1" dirty="0" smtClean="0"/>
              <a:t>     </a:t>
            </a:r>
            <a:r>
              <a:rPr lang="en-MY" dirty="0" err="1" smtClean="0">
                <a:latin typeface="Aharoni" pitchFamily="2" charset="-79"/>
                <a:cs typeface="Aharoni" pitchFamily="2" charset="-79"/>
              </a:rPr>
              <a:t>Kepercayaan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adalah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unsur</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sejagat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sebati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kehidupan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memperolehi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hasil</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tuntutan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daripada</a:t>
            </a:r>
            <a:r>
              <a:rPr lang="en-MY" dirty="0" smtClean="0">
                <a:latin typeface="Aharoni" pitchFamily="2" charset="-79"/>
                <a:cs typeface="Aharoni" pitchFamily="2" charset="-79"/>
              </a:rPr>
              <a:t> agama.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mempunyai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peranan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memberikan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panduan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kepada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anggota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bertingkahlaku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memberikan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panduan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meliputi</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a:t>
            </a:r>
            <a:r>
              <a:rPr lang="en-MY" dirty="0" err="1" smtClean="0">
                <a:latin typeface="Aharoni" pitchFamily="2" charset="-79"/>
                <a:cs typeface="Aharoni" pitchFamily="2" charset="-79"/>
              </a:rPr>
              <a:t>Perilaku</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dibolekan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tidak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dibolehkan</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a:t>
            </a:r>
            <a:r>
              <a:rPr lang="en-MY" dirty="0" err="1" smtClean="0">
                <a:latin typeface="Aharoni" pitchFamily="2" charset="-79"/>
                <a:cs typeface="Aharoni" pitchFamily="2" charset="-79"/>
              </a:rPr>
              <a:t>Perilaku</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patut</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tidak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patut</a:t>
            </a:r>
            <a:r>
              <a:rPr lang="en-MY" dirty="0" smtClean="0">
                <a:latin typeface="Aharoni" pitchFamily="2" charset="-79"/>
                <a:cs typeface="Aharoni" pitchFamily="2" charset="-79"/>
              </a:rPr>
              <a:t>.</a:t>
            </a:r>
            <a:br>
              <a:rPr lang="en-MY" dirty="0" smtClean="0">
                <a:latin typeface="Aharoni" pitchFamily="2" charset="-79"/>
                <a:cs typeface="Aharoni" pitchFamily="2" charset="-79"/>
              </a:rPr>
            </a:br>
            <a:r>
              <a:rPr lang="en-MY" dirty="0" smtClean="0">
                <a:latin typeface="Aharoni" pitchFamily="2" charset="-79"/>
                <a:cs typeface="Aharoni" pitchFamily="2" charset="-79"/>
              </a:rPr>
              <a:t>•</a:t>
            </a:r>
            <a:r>
              <a:rPr lang="en-MY" dirty="0" err="1" smtClean="0">
                <a:latin typeface="Aharoni" pitchFamily="2" charset="-79"/>
                <a:cs typeface="Aharoni" pitchFamily="2" charset="-79"/>
              </a:rPr>
              <a:t>perilak</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diharuskan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tidak</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diharuskan</a:t>
            </a:r>
            <a:r>
              <a:rPr lang="en-MY" dirty="0" smtClean="0">
                <a:latin typeface="Aharoni" pitchFamily="2" charset="-79"/>
                <a:cs typeface="Aharoni" pitchFamily="2" charset="-79"/>
              </a:rPr>
              <a:t/>
            </a:r>
            <a:br>
              <a:rPr lang="en-MY" dirty="0" smtClean="0">
                <a:latin typeface="Aharoni" pitchFamily="2" charset="-79"/>
                <a:cs typeface="Aharoni" pitchFamily="2" charset="-79"/>
              </a:rPr>
            </a:br>
            <a:endParaRPr lang="en-US" dirty="0" smtClean="0">
              <a:latin typeface="Aharoni" pitchFamily="2" charset="-79"/>
              <a:cs typeface="Aharoni" pitchFamily="2" charset="-79"/>
            </a:endParaRP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r>
              <a:rPr lang="es-ES" sz="2800" b="1" dirty="0" err="1" smtClean="0"/>
              <a:t>Visi</a:t>
            </a:r>
            <a:r>
              <a:rPr lang="es-ES" sz="2800" b="1" dirty="0" smtClean="0"/>
              <a:t> dan </a:t>
            </a:r>
            <a:r>
              <a:rPr lang="es-ES" sz="2800" b="1" dirty="0" err="1" smtClean="0"/>
              <a:t>Misi</a:t>
            </a:r>
            <a:r>
              <a:rPr lang="es-ES" sz="2800" b="1" dirty="0" smtClean="0"/>
              <a:t> </a:t>
            </a:r>
            <a:r>
              <a:rPr lang="es-ES" sz="2800" b="1" dirty="0" err="1" smtClean="0"/>
              <a:t>Universitas</a:t>
            </a:r>
            <a:r>
              <a:rPr lang="es-ES" sz="2800" b="1" dirty="0" smtClean="0"/>
              <a:t> Esa </a:t>
            </a:r>
            <a:r>
              <a:rPr lang="es-ES" sz="2800" b="1" dirty="0" err="1" smtClean="0"/>
              <a:t>Unggul</a:t>
            </a:r>
            <a:r>
              <a:rPr lang="es-ES" sz="2800" b="1" dirty="0" smtClean="0"/>
              <a:t> </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endParaRPr lang="id-ID" dirty="0" smtClean="0"/>
          </a:p>
          <a:p>
            <a:pPr algn="ctr"/>
            <a:r>
              <a:rPr lang="id-ID" dirty="0" smtClean="0"/>
              <a:t>Visi </a:t>
            </a:r>
          </a:p>
          <a:p>
            <a:pPr>
              <a:buNone/>
            </a:pPr>
            <a:r>
              <a:rPr lang="id-ID" dirty="0" smtClean="0"/>
              <a:t>Menjadi perguruan tinggi kelas dunia berbasis intelektualitas, kreatifitas dan kewirausahaan, yang unggul dalam mutu pengelolaan dan hasil pelaksanaan Tridarma Perguruan Tinggi. </a:t>
            </a:r>
          </a:p>
          <a:p>
            <a:pPr algn="ctr"/>
            <a:r>
              <a:rPr lang="id-ID" dirty="0" smtClean="0"/>
              <a:t>Misi </a:t>
            </a:r>
          </a:p>
          <a:p>
            <a:pPr>
              <a:buNone/>
            </a:pPr>
            <a:r>
              <a:rPr lang="id-ID" dirty="0" smtClean="0"/>
              <a:t>1) Menyelenggarakan pendidikan tinggi yang bermutu dan relevan. </a:t>
            </a:r>
          </a:p>
          <a:p>
            <a:pPr>
              <a:buNone/>
            </a:pPr>
            <a:r>
              <a:rPr lang="id-ID" dirty="0" smtClean="0"/>
              <a:t>2) Menciptakan suasana akademik yang kondusif. </a:t>
            </a:r>
          </a:p>
          <a:p>
            <a:pPr>
              <a:buNone/>
            </a:pPr>
            <a:r>
              <a:rPr lang="id-ID" dirty="0" smtClean="0"/>
              <a:t>3) Memberikan pelayanan prima kepada seluruh pemangku kepentingan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r>
              <a:rPr lang="id-ID" sz="3600" b="1" dirty="0" smtClean="0">
                <a:latin typeface="Algerian" pitchFamily="82" charset="0"/>
              </a:rPr>
              <a:t/>
            </a:r>
            <a:br>
              <a:rPr lang="id-ID" sz="3600" b="1" dirty="0" smtClean="0">
                <a:latin typeface="Algerian" pitchFamily="82" charset="0"/>
              </a:rPr>
            </a:br>
            <a:r>
              <a:rPr lang="id-ID" sz="3600" b="1" dirty="0" smtClean="0">
                <a:latin typeface="Algerian" pitchFamily="82" charset="0"/>
              </a:rPr>
              <a:t/>
            </a:r>
            <a:br>
              <a:rPr lang="id-ID" sz="3600" b="1" dirty="0" smtClean="0">
                <a:latin typeface="Algerian" pitchFamily="82" charset="0"/>
              </a:rPr>
            </a:br>
            <a:r>
              <a:rPr lang="id-ID" sz="3600" b="1" dirty="0" smtClean="0">
                <a:latin typeface="Algerian" pitchFamily="82" charset="0"/>
              </a:rPr>
              <a:t>3. </a:t>
            </a:r>
            <a:r>
              <a:rPr lang="en-MY" sz="3600" b="1" dirty="0" err="1" smtClean="0">
                <a:latin typeface="Algerian" pitchFamily="82" charset="0"/>
              </a:rPr>
              <a:t>Mengatur</a:t>
            </a:r>
            <a:r>
              <a:rPr lang="en-MY" sz="3600" b="1" dirty="0" smtClean="0">
                <a:latin typeface="Algerian" pitchFamily="82" charset="0"/>
              </a:rPr>
              <a:t> </a:t>
            </a:r>
            <a:r>
              <a:rPr lang="en-MY" sz="3600" b="1" dirty="0" err="1" smtClean="0">
                <a:latin typeface="Algerian" pitchFamily="82" charset="0"/>
              </a:rPr>
              <a:t>Hubungan</a:t>
            </a:r>
            <a:r>
              <a:rPr lang="en-MY" sz="3600" b="1" dirty="0" smtClean="0">
                <a:latin typeface="Algerian" pitchFamily="82" charset="0"/>
              </a:rPr>
              <a:t> </a:t>
            </a:r>
            <a:r>
              <a:rPr lang="en-MY" sz="3600" b="1" dirty="0" err="1" smtClean="0">
                <a:latin typeface="Algerian" pitchFamily="82" charset="0"/>
              </a:rPr>
              <a:t>Sesama</a:t>
            </a:r>
            <a:r>
              <a:rPr lang="en-MY" sz="3600" b="1" dirty="0" smtClean="0">
                <a:latin typeface="Algerian" pitchFamily="82" charset="0"/>
              </a:rPr>
              <a:t> </a:t>
            </a:r>
            <a:r>
              <a:rPr lang="en-MY" sz="3600" b="1" dirty="0" err="1" smtClean="0">
                <a:latin typeface="Algerian" pitchFamily="82" charset="0"/>
              </a:rPr>
              <a:t>Manusia</a:t>
            </a:r>
            <a:r>
              <a:rPr lang="en-MY" b="1" dirty="0" smtClean="0">
                <a:latin typeface="Algerian" pitchFamily="82" charset="0"/>
              </a:rPr>
              <a:t/>
            </a:r>
            <a:br>
              <a:rPr lang="en-MY" b="1" dirty="0" smtClean="0">
                <a:latin typeface="Algerian" pitchFamily="82" charset="0"/>
              </a:rPr>
            </a:br>
            <a:endParaRPr lang="id-ID" dirty="0"/>
          </a:p>
        </p:txBody>
      </p:sp>
      <p:sp>
        <p:nvSpPr>
          <p:cNvPr id="3" name="Content Placeholder 2"/>
          <p:cNvSpPr>
            <a:spLocks noGrp="1"/>
          </p:cNvSpPr>
          <p:nvPr>
            <p:ph idx="1"/>
          </p:nvPr>
        </p:nvSpPr>
        <p:spPr/>
        <p:txBody>
          <a:bodyPr>
            <a:normAutofit/>
          </a:bodyPr>
          <a:lstStyle/>
          <a:p>
            <a:pPr>
              <a:buNone/>
            </a:pPr>
            <a:r>
              <a:rPr lang="en-MY" dirty="0" smtClean="0"/>
              <a:t/>
            </a:r>
            <a:br>
              <a:rPr lang="en-MY" dirty="0" smtClean="0"/>
            </a:b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mendidik</a:t>
            </a:r>
            <a:r>
              <a:rPr lang="en-MY" dirty="0" smtClean="0">
                <a:latin typeface="Aharoni" pitchFamily="2" charset="-79"/>
                <a:cs typeface="Aharoni" pitchFamily="2" charset="-79"/>
              </a:rPr>
              <a:t> </a:t>
            </a:r>
            <a:r>
              <a:rPr lang="en-MY" dirty="0" err="1" smtClean="0">
                <a:latin typeface="Aharoni" pitchFamily="2" charset="-79"/>
                <a:cs typeface="Aharoni" pitchFamily="2" charset="-79"/>
              </a:rPr>
              <a:t>kita</a:t>
            </a:r>
            <a:r>
              <a:rPr lang="en-MY" dirty="0" smtClean="0">
                <a:latin typeface="Aharoni" pitchFamily="2" charset="-79"/>
                <a:cs typeface="Aharoni" pitchFamily="2" charset="-79"/>
              </a:rPr>
              <a:t> agar </a:t>
            </a:r>
            <a:r>
              <a:rPr lang="en-MY" dirty="0" err="1" smtClean="0">
                <a:latin typeface="Aharoni" pitchFamily="2" charset="-79"/>
                <a:cs typeface="Aharoni" pitchFamily="2" charset="-79"/>
              </a:rPr>
              <a:t>menghormati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orang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tua</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tetamu</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sahabat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masa</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sama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kita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dilarang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menyakitkan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hati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rekan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sesuai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ajaran</a:t>
            </a:r>
            <a:r>
              <a:rPr lang="en-MY" dirty="0" smtClean="0">
                <a:latin typeface="Aharoni" pitchFamily="2" charset="-79"/>
                <a:cs typeface="Aharoni" pitchFamily="2" charset="-79"/>
              </a:rPr>
              <a:t> Islam.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menjalani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kehidupan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seharian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kebudayaan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memainkan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peranan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mengatur</a:t>
            </a:r>
            <a:r>
              <a:rPr lang="en-MY" dirty="0" smtClean="0">
                <a:latin typeface="Aharoni" pitchFamily="2" charset="-79"/>
                <a:cs typeface="Aharoni" pitchFamily="2" charset="-79"/>
              </a:rPr>
              <a:t> </a:t>
            </a:r>
            <a:r>
              <a:rPr lang="en-MY" dirty="0" err="1" smtClean="0">
                <a:latin typeface="Aharoni" pitchFamily="2" charset="-79"/>
                <a:cs typeface="Aharoni" pitchFamily="2" charset="-79"/>
              </a:rPr>
              <a:t>hubungan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sesama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t>.</a:t>
            </a:r>
            <a:endParaRPr lang="en-US" dirty="0" smtClean="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id-ID"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id-ID" b="1" dirty="0" smtClean="0">
                <a:latin typeface="Algerian" pitchFamily="82" charset="0"/>
              </a:rPr>
              <a:t>4. </a:t>
            </a:r>
            <a:r>
              <a:rPr lang="en-MY" b="1" dirty="0" err="1" smtClean="0">
                <a:latin typeface="Algerian" pitchFamily="82" charset="0"/>
              </a:rPr>
              <a:t>Sebagai</a:t>
            </a:r>
            <a:r>
              <a:rPr lang="en-MY" b="1" dirty="0" smtClean="0">
                <a:latin typeface="Algerian" pitchFamily="82" charset="0"/>
              </a:rPr>
              <a:t> </a:t>
            </a:r>
            <a:r>
              <a:rPr lang="en-MY" b="1" dirty="0" err="1" smtClean="0">
                <a:latin typeface="Algerian" pitchFamily="82" charset="0"/>
              </a:rPr>
              <a:t>motivasi</a:t>
            </a:r>
            <a:r>
              <a:rPr lang="en-MY" b="1" dirty="0" smtClean="0">
                <a:latin typeface="Algerian" pitchFamily="82" charset="0"/>
              </a:rPr>
              <a:t> </a:t>
            </a:r>
            <a:r>
              <a:rPr lang="en-MY" b="1" dirty="0" err="1" smtClean="0">
                <a:latin typeface="Algerian" pitchFamily="82" charset="0"/>
              </a:rPr>
              <a:t>Kepada</a:t>
            </a:r>
            <a:r>
              <a:rPr lang="en-MY" b="1" dirty="0" smtClean="0">
                <a:latin typeface="Algerian" pitchFamily="82" charset="0"/>
              </a:rPr>
              <a:t> </a:t>
            </a:r>
            <a:r>
              <a:rPr lang="en-MY" b="1" dirty="0" err="1" smtClean="0">
                <a:latin typeface="Algerian" pitchFamily="82" charset="0"/>
              </a:rPr>
              <a:t>Manusia</a:t>
            </a:r>
            <a:r>
              <a:rPr lang="en-MY" b="1" dirty="0" smtClean="0">
                <a:latin typeface="Algerian" pitchFamily="82" charset="0"/>
              </a:rPr>
              <a:t> </a:t>
            </a:r>
            <a:r>
              <a:rPr lang="en-MY" b="1" dirty="0" err="1" smtClean="0">
                <a:latin typeface="Algerian" pitchFamily="82" charset="0"/>
              </a:rPr>
              <a:t>Untuk</a:t>
            </a:r>
            <a:r>
              <a:rPr lang="en-MY" b="1" dirty="0" smtClean="0">
                <a:latin typeface="Algerian" pitchFamily="82" charset="0"/>
              </a:rPr>
              <a:t> </a:t>
            </a:r>
            <a:r>
              <a:rPr lang="en-MY" b="1" dirty="0" err="1" smtClean="0">
                <a:latin typeface="Algerian" pitchFamily="82" charset="0"/>
              </a:rPr>
              <a:t>Mencipta</a:t>
            </a:r>
            <a:endParaRPr lang="id-ID" b="1" dirty="0" smtClean="0">
              <a:latin typeface="Algerian" pitchFamily="82" charset="0"/>
            </a:endParaRPr>
          </a:p>
          <a:p>
            <a:pPr>
              <a:buNone/>
            </a:pPr>
            <a:r>
              <a:rPr lang="en-MY" dirty="0" smtClean="0"/>
              <a:t/>
            </a:r>
            <a:br>
              <a:rPr lang="en-MY" dirty="0" smtClean="0"/>
            </a:br>
            <a:r>
              <a:rPr lang="en-MY" dirty="0" err="1" smtClean="0">
                <a:latin typeface="Aharoni" pitchFamily="2" charset="-79"/>
                <a:cs typeface="Aharoni" pitchFamily="2" charset="-79"/>
              </a:rPr>
              <a:t>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fizikal</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berbeda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menghasilkan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berbeda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Orang</a:t>
            </a:r>
            <a:r>
              <a:rPr lang="en-MY" dirty="0" smtClean="0">
                <a:latin typeface="Aharoni" pitchFamily="2" charset="-79"/>
                <a:cs typeface="Aharoni" pitchFamily="2" charset="-79"/>
              </a:rPr>
              <a:t> Eskimo </a:t>
            </a:r>
            <a:r>
              <a:rPr lang="en-MY" dirty="0" err="1" smtClean="0">
                <a:latin typeface="Aharoni" pitchFamily="2" charset="-79"/>
                <a:cs typeface="Aharoni" pitchFamily="2" charset="-79"/>
              </a:rPr>
              <a:t>memerlukan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baju</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tebal</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Maka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adanya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ini</a:t>
            </a:r>
            <a:r>
              <a:rPr lang="en-MY" dirty="0" smtClean="0">
                <a:latin typeface="Aharoni" pitchFamily="2" charset="-79"/>
                <a:cs typeface="Aharoni" pitchFamily="2" charset="-79"/>
              </a:rPr>
              <a:t>, </a:t>
            </a:r>
            <a:r>
              <a:rPr lang="en-MY" dirty="0" err="1" smtClean="0">
                <a:latin typeface="Aharoni" pitchFamily="2" charset="-79"/>
                <a:cs typeface="Aharoni" pitchFamily="2" charset="-79"/>
              </a:rPr>
              <a:t>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pendorong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kepada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penciptaan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memenuhi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keperluan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harian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memudahkan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segala</a:t>
            </a:r>
            <a:r>
              <a:rPr lang="en-MY" dirty="0" smtClean="0">
                <a:latin typeface="Aharoni" pitchFamily="2" charset="-79"/>
                <a:cs typeface="Aharoni" pitchFamily="2" charset="-79"/>
              </a:rPr>
              <a:t> </a:t>
            </a:r>
            <a:r>
              <a:rPr lang="en-MY" dirty="0" err="1" smtClean="0">
                <a:latin typeface="Aharoni" pitchFamily="2" charset="-79"/>
                <a:cs typeface="Aharoni" pitchFamily="2" charset="-79"/>
              </a:rPr>
              <a:t>urusan</a:t>
            </a:r>
            <a:r>
              <a:rPr lang="en-MY" dirty="0" smtClean="0"/>
              <a:t>.</a:t>
            </a:r>
            <a:endParaRPr lang="en-US"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b="1" dirty="0" smtClean="0"/>
              <a:t/>
            </a:r>
            <a:br>
              <a:rPr lang="id-ID" sz="3200" b="1" dirty="0" smtClean="0"/>
            </a:br>
            <a:r>
              <a:rPr lang="en-MY" sz="3200" b="1" dirty="0" smtClean="0">
                <a:latin typeface="Algerian" pitchFamily="82" charset="0"/>
              </a:rPr>
              <a:t>5. </a:t>
            </a:r>
            <a:r>
              <a:rPr lang="en-MY" sz="3200" b="1" dirty="0" err="1" smtClean="0">
                <a:latin typeface="Algerian" pitchFamily="82" charset="0"/>
              </a:rPr>
              <a:t>Sebagai</a:t>
            </a:r>
            <a:r>
              <a:rPr lang="en-MY" sz="3200" b="1" dirty="0" smtClean="0">
                <a:latin typeface="Algerian" pitchFamily="82" charset="0"/>
              </a:rPr>
              <a:t> </a:t>
            </a:r>
            <a:r>
              <a:rPr lang="en-MY" sz="3200" b="1" dirty="0" err="1" smtClean="0">
                <a:latin typeface="Algerian" pitchFamily="82" charset="0"/>
              </a:rPr>
              <a:t>Alat</a:t>
            </a:r>
            <a:r>
              <a:rPr lang="en-MY" sz="3200" b="1" dirty="0" smtClean="0">
                <a:latin typeface="Algerian" pitchFamily="82" charset="0"/>
              </a:rPr>
              <a:t> </a:t>
            </a:r>
            <a:r>
              <a:rPr lang="en-MY" sz="3200" b="1" dirty="0" err="1" smtClean="0">
                <a:latin typeface="Algerian" pitchFamily="82" charset="0"/>
              </a:rPr>
              <a:t>Penyatuan</a:t>
            </a:r>
            <a:r>
              <a:rPr lang="en-MY" sz="3200" b="1" dirty="0" smtClean="0">
                <a:latin typeface="Algerian" pitchFamily="82" charset="0"/>
              </a:rPr>
              <a:t> </a:t>
            </a:r>
            <a:r>
              <a:rPr lang="en-MY" sz="3200" b="1" dirty="0" err="1" smtClean="0">
                <a:latin typeface="Algerian" pitchFamily="82" charset="0"/>
              </a:rPr>
              <a:t>dan</a:t>
            </a:r>
            <a:r>
              <a:rPr lang="en-MY" sz="3200" b="1" dirty="0" smtClean="0">
                <a:latin typeface="Algerian" pitchFamily="82" charset="0"/>
              </a:rPr>
              <a:t> </a:t>
            </a:r>
            <a:r>
              <a:rPr lang="en-MY" sz="3200" b="1" dirty="0" err="1" smtClean="0">
                <a:latin typeface="Algerian" pitchFamily="82" charset="0"/>
              </a:rPr>
              <a:t>Pengenalan</a:t>
            </a:r>
            <a:r>
              <a:rPr lang="en-MY" sz="3200" b="1" dirty="0" smtClean="0">
                <a:latin typeface="Algerian" pitchFamily="82" charset="0"/>
              </a:rPr>
              <a:t> </a:t>
            </a:r>
            <a:r>
              <a:rPr lang="en-MY" sz="3200" b="1" dirty="0" err="1" smtClean="0">
                <a:latin typeface="Algerian" pitchFamily="82" charset="0"/>
              </a:rPr>
              <a:t>Identitas</a:t>
            </a:r>
            <a:endParaRPr lang="id-ID" sz="3200" b="1"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buNone/>
            </a:pPr>
            <a:r>
              <a:rPr lang="id-ID" dirty="0" smtClean="0"/>
              <a:t>    </a:t>
            </a: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berperanan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alat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penyatuan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pengenaalan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identitas</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Sesuatu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bangsa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dikenali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saja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fisiknya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lebih</a:t>
            </a:r>
            <a:r>
              <a:rPr lang="en-MY" dirty="0" smtClean="0">
                <a:latin typeface="Aharoni" pitchFamily="2" charset="-79"/>
                <a:cs typeface="Aharoni" pitchFamily="2" charset="-79"/>
              </a:rPr>
              <a:t> </a:t>
            </a:r>
            <a:r>
              <a:rPr lang="en-MY" dirty="0" err="1" smtClean="0">
                <a:latin typeface="Aharoni" pitchFamily="2" charset="-79"/>
                <a:cs typeface="Aharoni" pitchFamily="2" charset="-79"/>
              </a:rPr>
              <a:t>lagi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budayanya</a:t>
            </a:r>
            <a:r>
              <a:rPr lang="en-MY" dirty="0" smtClean="0">
                <a:latin typeface="Aharoni" pitchFamily="2" charset="-79"/>
                <a:cs typeface="Aharoni" pitchFamily="2" charset="-79"/>
              </a:rPr>
              <a:t>. Kita </a:t>
            </a:r>
            <a:r>
              <a:rPr lang="en-MY" dirty="0" err="1" smtClean="0">
                <a:latin typeface="Aharoni" pitchFamily="2" charset="-79"/>
                <a:cs typeface="Aharoni" pitchFamily="2" charset="-79"/>
              </a:rPr>
              <a:t>mengenali</a:t>
            </a:r>
            <a:r>
              <a:rPr lang="en-MY" dirty="0" smtClean="0">
                <a:latin typeface="Aharoni" pitchFamily="2" charset="-79"/>
                <a:cs typeface="Aharoni" pitchFamily="2" charset="-79"/>
              </a:rPr>
              <a:t> </a:t>
            </a:r>
            <a:r>
              <a:rPr lang="en-MY" dirty="0" err="1" smtClean="0">
                <a:latin typeface="Aharoni" pitchFamily="2" charset="-79"/>
                <a:cs typeface="Aharoni" pitchFamily="2" charset="-79"/>
              </a:rPr>
              <a:t>Jepang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saja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dari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fisiknya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tetapi</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mereka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adalah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bangsa</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berjaya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ekonomi</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perindustrian.manusia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juga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bersatu</a:t>
            </a:r>
            <a:r>
              <a:rPr lang="en-MY" dirty="0" smtClean="0">
                <a:latin typeface="Aharoni" pitchFamily="2" charset="-79"/>
                <a:cs typeface="Aharoni" pitchFamily="2" charset="-79"/>
              </a:rPr>
              <a:t> </a:t>
            </a:r>
            <a:r>
              <a:rPr lang="en-MY" dirty="0" err="1" smtClean="0">
                <a:latin typeface="Aharoni" pitchFamily="2" charset="-79"/>
                <a:cs typeface="Aharoni" pitchFamily="2" charset="-79"/>
              </a:rPr>
              <a:t>apabila</a:t>
            </a:r>
            <a:r>
              <a:rPr lang="en-MY" dirty="0" smtClean="0">
                <a:latin typeface="Aharoni" pitchFamily="2" charset="-79"/>
                <a:cs typeface="Aharoni" pitchFamily="2" charset="-79"/>
              </a:rPr>
              <a:t> </a:t>
            </a:r>
            <a:r>
              <a:rPr lang="en-MY" dirty="0" err="1" smtClean="0">
                <a:latin typeface="Aharoni" pitchFamily="2" charset="-79"/>
                <a:cs typeface="Aharoni" pitchFamily="2" charset="-79"/>
              </a:rPr>
              <a:t>anggota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masyarakat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mengamalkan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semangat</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kebangsaan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saling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bekerja</a:t>
            </a:r>
            <a:r>
              <a:rPr lang="en-MY" dirty="0" smtClean="0">
                <a:latin typeface="Aharoni" pitchFamily="2" charset="-79"/>
                <a:cs typeface="Aharoni" pitchFamily="2" charset="-79"/>
              </a:rPr>
              <a:t> </a:t>
            </a:r>
            <a:r>
              <a:rPr lang="en-MY" dirty="0" err="1" smtClean="0">
                <a:latin typeface="Aharoni" pitchFamily="2" charset="-79"/>
                <a:cs typeface="Aharoni" pitchFamily="2" charset="-79"/>
              </a:rPr>
              <a:t>sama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bagi</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mencapai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sesuatu</a:t>
            </a:r>
            <a:r>
              <a:rPr lang="en-MY" dirty="0" smtClean="0">
                <a:latin typeface="Aharoni" pitchFamily="2" charset="-79"/>
                <a:cs typeface="Aharoni" pitchFamily="2" charset="-79"/>
              </a:rPr>
              <a:t>.</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en-US" sz="3600" b="1" dirty="0" smtClean="0">
                <a:latin typeface="Algerian" pitchFamily="82" charset="0"/>
              </a:rPr>
              <a:t>PENGERTIAN BUDAYA DARI ASPEK TERMINOLOGI</a:t>
            </a:r>
            <a:endParaRPr lang="id-ID" sz="3600" b="1" dirty="0">
              <a:latin typeface="Algerian" pitchFamily="82" charset="0"/>
            </a:endParaRPr>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berfikir</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komprehensif</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kumpulan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dijadikan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nilai</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disepakati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bersama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diterjemahkan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tindakan</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dalam</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setiap</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aspek</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kehidupan</a:t>
            </a:r>
            <a:r>
              <a:rPr lang="en-US" dirty="0" smtClean="0">
                <a:solidFill>
                  <a:srgbClr val="FF0000"/>
                </a:solidFill>
                <a:latin typeface="Aharoni" pitchFamily="2" charset="-79"/>
                <a:cs typeface="Aharoni" pitchFamily="2" charset="-79"/>
              </a:rPr>
              <a:t> </a:t>
            </a:r>
            <a:r>
              <a:rPr lang="en-US" dirty="0" err="1" smtClean="0">
                <a:solidFill>
                  <a:srgbClr val="FF0000"/>
                </a:solidFill>
                <a:latin typeface="Aharoni" pitchFamily="2" charset="-79"/>
                <a:cs typeface="Aharoni" pitchFamily="2" charset="-79"/>
              </a:rPr>
              <a:t>sosial</a:t>
            </a:r>
            <a:endParaRPr lang="id-ID" dirty="0">
              <a:latin typeface="Aharoni" pitchFamily="2" charset="-79"/>
              <a:cs typeface="Aharoni" pitchFamily="2"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en-US" dirty="0" err="1" smtClean="0">
                <a:latin typeface="Aharoni" pitchFamily="2" charset="-79"/>
                <a:cs typeface="Aharoni" pitchFamily="2" charset="-79"/>
              </a:rPr>
              <a:t>Ahli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mendefinisikan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keseluruhan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kegiatan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adat,kesenian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ilmu</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lain-lain yang </a:t>
            </a:r>
            <a:r>
              <a:rPr lang="en-US" dirty="0" err="1" smtClean="0">
                <a:latin typeface="Aharoni" pitchFamily="2" charset="-79"/>
                <a:cs typeface="Aharoni" pitchFamily="2" charset="-79"/>
              </a:rPr>
              <a:t>dimiliki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subjek</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a:t>
            </a:r>
          </a:p>
          <a:p>
            <a:pPr>
              <a:buNone/>
            </a:pP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Ahli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Sejarah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mendefinisikan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warisan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sosial</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tradisi</a:t>
            </a:r>
            <a:r>
              <a:rPr lang="en-US" dirty="0" smtClean="0">
                <a:latin typeface="Aharoni" pitchFamily="2" charset="-79"/>
                <a:cs typeface="Aharoni" pitchFamily="2" charset="-79"/>
              </a:rPr>
              <a:t>.</a:t>
            </a:r>
          </a:p>
          <a:p>
            <a:pPr>
              <a:buNone/>
            </a:pPr>
            <a:r>
              <a:rPr lang="en-US" dirty="0" smtClean="0">
                <a:latin typeface="Aharoni" pitchFamily="2" charset="-79"/>
                <a:cs typeface="Aharoni" pitchFamily="2" charset="-79"/>
              </a:rPr>
              <a:t> </a:t>
            </a:r>
          </a:p>
          <a:p>
            <a:r>
              <a:rPr lang="en-US" dirty="0" err="1" smtClean="0">
                <a:latin typeface="Aharoni" pitchFamily="2" charset="-79"/>
                <a:cs typeface="Aharoni" pitchFamily="2" charset="-79"/>
              </a:rPr>
              <a:t>Ahli</a:t>
            </a:r>
            <a:r>
              <a:rPr lang="en-US" dirty="0" smtClean="0">
                <a:latin typeface="Aharoni" pitchFamily="2" charset="-79"/>
                <a:cs typeface="Aharoni" pitchFamily="2" charset="-79"/>
              </a:rPr>
              <a:t> </a:t>
            </a:r>
            <a:r>
              <a:rPr lang="en-US" dirty="0" err="1" smtClean="0">
                <a:latin typeface="Aharoni" pitchFamily="2" charset="-79"/>
                <a:cs typeface="Aharoni" pitchFamily="2" charset="-79"/>
              </a:rPr>
              <a:t>Falsafah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mendefinisikan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pembinaan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nilai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realisasi</a:t>
            </a:r>
            <a:r>
              <a:rPr lang="en-US" dirty="0" smtClean="0">
                <a:latin typeface="Aharoni" pitchFamily="2" charset="-79"/>
                <a:cs typeface="Aharoni" pitchFamily="2" charset="-79"/>
              </a:rPr>
              <a:t>  </a:t>
            </a:r>
            <a:r>
              <a:rPr lang="en-US" dirty="0" err="1" smtClean="0">
                <a:latin typeface="Aharoni" pitchFamily="2" charset="-79"/>
                <a:cs typeface="Aharoni" pitchFamily="2" charset="-79"/>
              </a:rPr>
              <a:t>cita-cita</a:t>
            </a:r>
            <a:r>
              <a:rPr lang="en-US" dirty="0" smtClean="0">
                <a:latin typeface="Aharoni" pitchFamily="2" charset="-79"/>
                <a:cs typeface="Aharoni" pitchFamily="2" charset="-79"/>
              </a:rPr>
              <a:t>.</a:t>
            </a:r>
          </a:p>
          <a:p>
            <a:pPr>
              <a:buNone/>
            </a:pPr>
            <a:r>
              <a:rPr lang="en-US" dirty="0" smtClean="0"/>
              <a:t> </a:t>
            </a:r>
          </a:p>
          <a:p>
            <a:endParaRPr lang="en-US" dirty="0" smtClean="0"/>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Ahli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melihat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penyesuaian</a:t>
            </a:r>
            <a:r>
              <a:rPr lang="en-US" dirty="0" smtClean="0">
                <a:latin typeface="Aharoni" pitchFamily="2" charset="-79"/>
                <a:cs typeface="Aharoni" pitchFamily="2" charset="-79"/>
              </a:rPr>
              <a:t> (adjustment ) </a:t>
            </a:r>
            <a:r>
              <a:rPr lang="en-US" dirty="0" err="1" smtClean="0">
                <a:latin typeface="Aharoni" pitchFamily="2" charset="-79"/>
                <a:cs typeface="Aharoni" pitchFamily="2" charset="-79"/>
              </a:rPr>
              <a:t>pemakaiansimbol</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pedoman</a:t>
            </a:r>
            <a:r>
              <a:rPr lang="en-US" dirty="0" smtClean="0">
                <a:latin typeface="Aharoni" pitchFamily="2" charset="-79"/>
                <a:cs typeface="Aharoni" pitchFamily="2" charset="-79"/>
              </a:rPr>
              <a:t>.</a:t>
            </a:r>
          </a:p>
          <a:p>
            <a:pPr>
              <a:buNone/>
            </a:pPr>
            <a:endParaRPr lang="en-US" dirty="0" smtClean="0">
              <a:latin typeface="Aharoni" pitchFamily="2" charset="-79"/>
              <a:cs typeface="Aharoni" pitchFamily="2" charset="-79"/>
            </a:endParaRPr>
          </a:p>
          <a:p>
            <a:r>
              <a:rPr lang="en-US" dirty="0" err="1" smtClean="0">
                <a:latin typeface="Aharoni" pitchFamily="2" charset="-79"/>
                <a:cs typeface="Aharoni" pitchFamily="2" charset="-79"/>
              </a:rPr>
              <a:t>Ahli</a:t>
            </a:r>
            <a:r>
              <a:rPr lang="en-US" dirty="0" smtClean="0">
                <a:latin typeface="Aharoni" pitchFamily="2" charset="-79"/>
                <a:cs typeface="Aharoni" pitchFamily="2" charset="-79"/>
              </a:rPr>
              <a:t> </a:t>
            </a:r>
            <a:r>
              <a:rPr lang="en-US" dirty="0" err="1" smtClean="0">
                <a:latin typeface="Aharoni" pitchFamily="2" charset="-79"/>
                <a:cs typeface="Aharoni" pitchFamily="2" charset="-79"/>
              </a:rPr>
              <a:t>Etnologi</a:t>
            </a:r>
            <a:r>
              <a:rPr lang="en-US" dirty="0" smtClean="0">
                <a:latin typeface="Aharoni" pitchFamily="2" charset="-79"/>
                <a:cs typeface="Aharoni" pitchFamily="2" charset="-79"/>
              </a:rPr>
              <a:t> (ethnology) </a:t>
            </a:r>
            <a:r>
              <a:rPr lang="en-US" dirty="0" err="1" smtClean="0">
                <a:latin typeface="Aharoni" pitchFamily="2" charset="-79"/>
                <a:cs typeface="Aharoni" pitchFamily="2" charset="-79"/>
              </a:rPr>
              <a:t>mentaksirkan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hasil</a:t>
            </a:r>
            <a:r>
              <a:rPr lang="en-US" dirty="0" smtClean="0">
                <a:latin typeface="Aharoni" pitchFamily="2" charset="-79"/>
                <a:cs typeface="Aharoni" pitchFamily="2" charset="-79"/>
              </a:rPr>
              <a:t> </a:t>
            </a:r>
            <a:r>
              <a:rPr lang="en-US" dirty="0" err="1" smtClean="0">
                <a:latin typeface="Aharoni" pitchFamily="2" charset="-79"/>
                <a:cs typeface="Aharoni" pitchFamily="2" charset="-79"/>
              </a:rPr>
              <a:t>artifak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kesenian</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Budayawan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Melayu</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Asmad</a:t>
            </a:r>
            <a:r>
              <a:rPr lang="en-US" dirty="0" smtClean="0">
                <a:latin typeface="Aharoni" pitchFamily="2" charset="-79"/>
                <a:cs typeface="Aharoni" pitchFamily="2" charset="-79"/>
              </a:rPr>
              <a:t> (1930-1993) </a:t>
            </a:r>
            <a:r>
              <a:rPr lang="en-US" dirty="0" err="1" smtClean="0">
                <a:latin typeface="Aharoni" pitchFamily="2" charset="-79"/>
                <a:cs typeface="Aharoni" pitchFamily="2" charset="-79"/>
              </a:rPr>
              <a:t>mendefinisikan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sebagaicara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kehidupan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iaitu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gaya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laku</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ragam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corak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kehidupan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umum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sesuatu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bangsa</a:t>
            </a:r>
            <a:r>
              <a:rPr lang="en-US" dirty="0" smtClean="0">
                <a:latin typeface="Aharoni" pitchFamily="2" charset="-79"/>
                <a:cs typeface="Aharoni" pitchFamily="2" charset="-79"/>
              </a:rPr>
              <a:t>.</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en-US" dirty="0" smtClean="0">
                <a:latin typeface="Aharoni" pitchFamily="2" charset="-79"/>
                <a:cs typeface="Aharoni" pitchFamily="2" charset="-79"/>
              </a:rPr>
              <a:t>A. Aziz </a:t>
            </a:r>
            <a:r>
              <a:rPr lang="en-US" dirty="0" err="1" smtClean="0">
                <a:latin typeface="Aharoni" pitchFamily="2" charset="-79"/>
                <a:cs typeface="Aharoni" pitchFamily="2" charset="-79"/>
              </a:rPr>
              <a:t>Deraman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mengkonsepsikan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istilah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merujuk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kepadasatu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merangkum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keseluruhan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kompleks</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merangkum</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semua</a:t>
            </a:r>
            <a:r>
              <a:rPr lang="en-US" dirty="0" smtClean="0">
                <a:latin typeface="Aharoni" pitchFamily="2" charset="-79"/>
                <a:cs typeface="Aharoni" pitchFamily="2" charset="-79"/>
              </a:rPr>
              <a:t> </a:t>
            </a:r>
            <a:r>
              <a:rPr lang="en-US" dirty="0" err="1" smtClean="0">
                <a:latin typeface="Aharoni" pitchFamily="2" charset="-79"/>
                <a:cs typeface="Aharoni" pitchFamily="2" charset="-79"/>
              </a:rPr>
              <a:t>lapangan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kehidupan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sama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a:t>
            </a:r>
            <a:r>
              <a:rPr lang="en-US" dirty="0" smtClean="0">
                <a:latin typeface="Aharoni" pitchFamily="2" charset="-79"/>
                <a:cs typeface="Aharoni" pitchFamily="2" charset="-79"/>
              </a:rPr>
              <a:t> simple </a:t>
            </a:r>
            <a:r>
              <a:rPr lang="en-US" dirty="0" err="1" smtClean="0">
                <a:latin typeface="Aharoni" pitchFamily="2" charset="-79"/>
                <a:cs typeface="Aharoni" pitchFamily="2" charset="-79"/>
              </a:rPr>
              <a:t>atau</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kompleksnya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bidang-bidang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tergantung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kepada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tingkat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perkembangan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kemajuan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perubahan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dilalui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endParaRPr lang="id-ID" dirty="0">
              <a:latin typeface="Aharoni" pitchFamily="2" charset="-79"/>
              <a:cs typeface="Aharoni" pitchFamily="2"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latin typeface="Aharoni" pitchFamily="2" charset="-79"/>
                <a:cs typeface="Aharoni" pitchFamily="2" charset="-79"/>
              </a:rPr>
              <a:t>Zainal</a:t>
            </a:r>
            <a:r>
              <a:rPr lang="en-US" dirty="0" smtClean="0">
                <a:latin typeface="Aharoni" pitchFamily="2" charset="-79"/>
                <a:cs typeface="Aharoni" pitchFamily="2" charset="-79"/>
              </a:rPr>
              <a:t> Kling </a:t>
            </a:r>
            <a:r>
              <a:rPr lang="en-US" dirty="0" err="1" smtClean="0">
                <a:latin typeface="Aharoni" pitchFamily="2" charset="-79"/>
                <a:cs typeface="Aharoni" pitchFamily="2" charset="-79"/>
              </a:rPr>
              <a:t>merumuskan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meliputi</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segala</a:t>
            </a:r>
            <a:r>
              <a:rPr lang="en-US" dirty="0" smtClean="0">
                <a:latin typeface="Aharoni" pitchFamily="2" charset="-79"/>
                <a:cs typeface="Aharoni" pitchFamily="2" charset="-79"/>
              </a:rPr>
              <a:t>-gala yang </a:t>
            </a:r>
            <a:r>
              <a:rPr lang="en-US" dirty="0" err="1" smtClean="0">
                <a:latin typeface="Aharoni" pitchFamily="2" charset="-79"/>
                <a:cs typeface="Aharoni" pitchFamily="2" charset="-79"/>
              </a:rPr>
              <a:t>terdapat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termasuk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gagasan</a:t>
            </a:r>
            <a:r>
              <a:rPr lang="en-US" dirty="0" smtClean="0">
                <a:latin typeface="Aharoni" pitchFamily="2" charset="-79"/>
                <a:cs typeface="Aharoni" pitchFamily="2" charset="-79"/>
              </a:rPr>
              <a:t> (idea),</a:t>
            </a:r>
            <a:r>
              <a:rPr lang="en-US" dirty="0" err="1" smtClean="0">
                <a:latin typeface="Aharoni" pitchFamily="2" charset="-79"/>
                <a:cs typeface="Aharoni" pitchFamily="2" charset="-79"/>
              </a:rPr>
              <a:t>alat</a:t>
            </a:r>
            <a:r>
              <a:rPr lang="en-US" dirty="0" smtClean="0">
                <a:latin typeface="Aharoni" pitchFamily="2" charset="-79"/>
                <a:cs typeface="Aharoni" pitchFamily="2" charset="-79"/>
              </a:rPr>
              <a:t> (material),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bentuk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pengucapan</a:t>
            </a:r>
            <a:r>
              <a:rPr lang="en-US" dirty="0" smtClean="0">
                <a:latin typeface="Aharoni" pitchFamily="2" charset="-79"/>
                <a:cs typeface="Aharoni" pitchFamily="2" charset="-79"/>
              </a:rPr>
              <a:t> (expression). </a:t>
            </a:r>
          </a:p>
          <a:p>
            <a:r>
              <a:rPr lang="en-US" dirty="0" err="1" smtClean="0">
                <a:latin typeface="Aharoni" pitchFamily="2" charset="-79"/>
                <a:cs typeface="Aharoni" pitchFamily="2" charset="-79"/>
              </a:rPr>
              <a:t>Secara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mudahnya,kebudayaan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adalah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segala</a:t>
            </a:r>
            <a:r>
              <a:rPr lang="en-US" dirty="0" smtClean="0">
                <a:latin typeface="Aharoni" pitchFamily="2" charset="-79"/>
                <a:cs typeface="Aharoni" pitchFamily="2" charset="-79"/>
              </a:rPr>
              <a:t> </a:t>
            </a:r>
            <a:r>
              <a:rPr lang="en-US" dirty="0" err="1" smtClean="0">
                <a:latin typeface="Aharoni" pitchFamily="2" charset="-79"/>
                <a:cs typeface="Aharoni" pitchFamily="2" charset="-79"/>
              </a:rPr>
              <a:t>ciptaan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warisan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t>
            </a:r>
            <a:r>
              <a:rPr lang="en-US" dirty="0" smtClean="0">
                <a:latin typeface="Aharoni" pitchFamily="2" charset="-79"/>
                <a:cs typeface="Aharoni" pitchFamily="2" charset="-79"/>
              </a:rPr>
              <a:t> </a:t>
            </a:r>
            <a:r>
              <a:rPr lang="en-US" dirty="0" err="1" smtClean="0">
                <a:latin typeface="Aharoni" pitchFamily="2" charset="-79"/>
                <a:cs typeface="Aharoni" pitchFamily="2" charset="-79"/>
              </a:rPr>
              <a:t>bermasyarakat</a:t>
            </a:r>
            <a:r>
              <a:rPr lang="en-US" dirty="0" smtClean="0"/>
              <a:t>.</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dirty="0" smtClean="0"/>
              <a:t> </a:t>
            </a:r>
            <a:br>
              <a:rPr lang="id-ID" dirty="0" smtClean="0"/>
            </a:br>
            <a:r>
              <a:rPr lang="fi-FI" sz="3100" dirty="0" smtClean="0"/>
              <a:t>Visi 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55000" lnSpcReduction="20000"/>
          </a:bodyPr>
          <a:lstStyle/>
          <a:p>
            <a:endParaRPr lang="id-ID" dirty="0" smtClean="0"/>
          </a:p>
          <a:p>
            <a:pPr algn="ctr"/>
            <a:r>
              <a:rPr lang="id-ID" dirty="0" smtClean="0"/>
              <a:t>Visi : </a:t>
            </a:r>
          </a:p>
          <a:p>
            <a:pPr>
              <a:buNone/>
            </a:pPr>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pPr>
              <a:buNone/>
            </a:pPr>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dirty="0" smtClean="0"/>
              <a:t>2) Menyelenggarakan program-program penelitian dan pengembangan guna menghasilkan konsep-konsep, teori dan hasil kajian yang secara fungsional dapat mendukung pengembangan kehidupan bermasyarakat. </a:t>
            </a:r>
          </a:p>
          <a:p>
            <a:pPr>
              <a:buNone/>
            </a:pPr>
            <a:r>
              <a:rPr lang="id-ID" dirty="0" smtClean="0"/>
              <a:t>3) Melaksanakan dan mengembangkan program-program pengabdian kepada </a:t>
            </a:r>
          </a:p>
          <a:p>
            <a:pPr>
              <a:buNone/>
            </a:pPr>
            <a:r>
              <a:rPr lang="id-ID"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sv-SE" sz="3600" dirty="0" smtClean="0">
                <a:latin typeface="Algerian" pitchFamily="82" charset="0"/>
              </a:rPr>
              <a:t>Budaya berasaskan pandangan sarjana Barat</a:t>
            </a:r>
            <a:endParaRPr lang="id-ID" sz="3600" dirty="0">
              <a:latin typeface="Algerian" pitchFamily="82" charset="0"/>
            </a:endParaRPr>
          </a:p>
        </p:txBody>
      </p:sp>
      <p:sp>
        <p:nvSpPr>
          <p:cNvPr id="3" name="Content Placeholder 2"/>
          <p:cNvSpPr>
            <a:spLocks noGrp="1"/>
          </p:cNvSpPr>
          <p:nvPr>
            <p:ph idx="1"/>
          </p:nvPr>
        </p:nvSpPr>
        <p:spPr/>
        <p:txBody>
          <a:bodyPr/>
          <a:lstStyle/>
          <a:p>
            <a:endParaRPr lang="id-ID" dirty="0" smtClean="0"/>
          </a:p>
          <a:p>
            <a:endParaRPr lang="id-ID" dirty="0" smtClean="0"/>
          </a:p>
          <a:p>
            <a:pPr marL="342900" lvl="8" indent="-342900"/>
            <a:r>
              <a:rPr lang="en-US" sz="3200" dirty="0" smtClean="0"/>
              <a:t>MANUSIA  </a:t>
            </a:r>
            <a:r>
              <a:rPr lang="en-US" sz="3200" dirty="0" smtClean="0">
                <a:sym typeface="Wingdings" pitchFamily="2" charset="2"/>
              </a:rPr>
              <a:t> RATIO  ALAM  BUDAYA</a:t>
            </a:r>
            <a:endParaRPr lang="en-US" sz="3200" dirty="0" smtClean="0"/>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latin typeface="Algerian" pitchFamily="82" charset="0"/>
              </a:rPr>
              <a:t/>
            </a:r>
            <a:br>
              <a:rPr lang="id-ID" sz="3200" b="1" dirty="0" smtClean="0">
                <a:latin typeface="Algerian" pitchFamily="82" charset="0"/>
              </a:rPr>
            </a:br>
            <a:r>
              <a:rPr lang="id-ID" sz="3200" b="1" dirty="0" smtClean="0">
                <a:latin typeface="Algerian" pitchFamily="82" charset="0"/>
              </a:rPr>
              <a:t/>
            </a:r>
            <a:br>
              <a:rPr lang="id-ID" sz="3200" b="1" dirty="0" smtClean="0">
                <a:latin typeface="Algerian" pitchFamily="82" charset="0"/>
              </a:rPr>
            </a:br>
            <a:r>
              <a:rPr lang="sv-SE" sz="2800" b="1" dirty="0" smtClean="0">
                <a:latin typeface="Algerian" pitchFamily="82" charset="0"/>
              </a:rPr>
              <a:t>Budaya berasaskan pandangan</a:t>
            </a:r>
            <a:r>
              <a:rPr lang="id-ID" sz="2800" b="1" dirty="0" smtClean="0">
                <a:latin typeface="Algerian" pitchFamily="82" charset="0"/>
              </a:rPr>
              <a:t/>
            </a:r>
            <a:br>
              <a:rPr lang="id-ID" sz="2800" b="1" dirty="0" smtClean="0">
                <a:latin typeface="Algerian" pitchFamily="82" charset="0"/>
              </a:rPr>
            </a:br>
            <a:r>
              <a:rPr lang="sv-SE" sz="2800" b="1" dirty="0" smtClean="0">
                <a:latin typeface="Algerian" pitchFamily="82" charset="0"/>
              </a:rPr>
              <a:t> sarjana Islam</a:t>
            </a:r>
            <a:endParaRPr lang="id-ID" sz="2800" dirty="0"/>
          </a:p>
        </p:txBody>
      </p:sp>
      <p:sp>
        <p:nvSpPr>
          <p:cNvPr id="3" name="Content Placeholder 2"/>
          <p:cNvSpPr>
            <a:spLocks noGrp="1"/>
          </p:cNvSpPr>
          <p:nvPr>
            <p:ph idx="1"/>
          </p:nvPr>
        </p:nvSpPr>
        <p:spPr>
          <a:xfrm>
            <a:off x="1905000" y="1600200"/>
            <a:ext cx="6781800" cy="4525963"/>
          </a:xfrm>
        </p:spPr>
        <p:txBody>
          <a:bodyPr>
            <a:normAutofit/>
          </a:bodyPr>
          <a:lstStyle/>
          <a:p>
            <a:pPr>
              <a:buNone/>
            </a:pPr>
            <a:endParaRPr lang="en-US" dirty="0" smtClean="0"/>
          </a:p>
          <a:p>
            <a:pPr>
              <a:buNone/>
            </a:pPr>
            <a:r>
              <a:rPr lang="en-US" dirty="0" smtClean="0"/>
              <a:t>                  </a:t>
            </a:r>
            <a:r>
              <a:rPr lang="id-ID" dirty="0" smtClean="0"/>
              <a:t>   </a:t>
            </a:r>
            <a:r>
              <a:rPr lang="en-US" dirty="0" smtClean="0"/>
              <a:t> INTELEKTUAL</a:t>
            </a:r>
          </a:p>
          <a:p>
            <a:pPr>
              <a:buNone/>
            </a:pPr>
            <a:endParaRPr lang="en-US" dirty="0" smtClean="0"/>
          </a:p>
          <a:p>
            <a:pPr>
              <a:buNone/>
            </a:pPr>
            <a:r>
              <a:rPr lang="id-ID" dirty="0" smtClean="0"/>
              <a:t>   </a:t>
            </a:r>
            <a:r>
              <a:rPr lang="en-US" dirty="0" smtClean="0"/>
              <a:t>MANUSIA         ALAM            BUDAYA</a:t>
            </a:r>
          </a:p>
          <a:p>
            <a:pPr>
              <a:buNone/>
            </a:pPr>
            <a:endParaRPr lang="en-US" dirty="0" smtClean="0"/>
          </a:p>
          <a:p>
            <a:pPr>
              <a:buNone/>
            </a:pPr>
            <a:r>
              <a:rPr lang="en-US" dirty="0" smtClean="0"/>
              <a:t>                  </a:t>
            </a:r>
          </a:p>
          <a:p>
            <a:pPr>
              <a:buNone/>
            </a:pPr>
            <a:r>
              <a:rPr lang="en-US" dirty="0" smtClean="0"/>
              <a:t>                      </a:t>
            </a:r>
            <a:r>
              <a:rPr lang="id-ID" dirty="0" smtClean="0"/>
              <a:t>        </a:t>
            </a:r>
            <a:r>
              <a:rPr lang="en-US" dirty="0" smtClean="0"/>
              <a:t> RATIO</a:t>
            </a:r>
          </a:p>
          <a:p>
            <a:endParaRPr lang="id-ID" dirty="0"/>
          </a:p>
        </p:txBody>
      </p:sp>
      <p:cxnSp>
        <p:nvCxnSpPr>
          <p:cNvPr id="5" name="Straight Arrow Connector 4"/>
          <p:cNvCxnSpPr/>
          <p:nvPr/>
        </p:nvCxnSpPr>
        <p:spPr>
          <a:xfrm>
            <a:off x="3505200" y="41148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352800" y="26670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838700" y="30099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V="1">
            <a:off x="4686300" y="4457700"/>
            <a:ext cx="913606" cy="75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867400" y="3657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962400" y="3657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normAutofit fontScale="90000"/>
          </a:bodyPr>
          <a:lstStyle/>
          <a:p>
            <a:r>
              <a:rPr lang="sv-SE" sz="3200" b="1" dirty="0" smtClean="0">
                <a:latin typeface="Algerian" pitchFamily="82" charset="0"/>
              </a:rPr>
              <a:t>Proses Kompleks : Budaya berasaskan pandangan sarjana Islam</a:t>
            </a:r>
            <a:endParaRPr lang="id-ID" sz="3200" b="1"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r>
            <a:br>
              <a:rPr lang="id-ID" dirty="0" smtClean="0"/>
            </a:br>
            <a:r>
              <a:rPr lang="id-ID" sz="3100" dirty="0" smtClean="0"/>
              <a:t>Visi dan Misi Prodi Keperawatan </a:t>
            </a:r>
            <a:br>
              <a:rPr lang="id-ID" sz="3100" dirty="0" smtClean="0"/>
            </a:br>
            <a:endParaRPr lang="id-ID" sz="3100" dirty="0"/>
          </a:p>
        </p:txBody>
      </p:sp>
      <p:sp>
        <p:nvSpPr>
          <p:cNvPr id="3" name="Content Placeholder 2"/>
          <p:cNvSpPr>
            <a:spLocks noGrp="1"/>
          </p:cNvSpPr>
          <p:nvPr>
            <p:ph idx="1"/>
          </p:nvPr>
        </p:nvSpPr>
        <p:spPr/>
        <p:txBody>
          <a:bodyPr>
            <a:normAutofit fontScale="32500" lnSpcReduction="20000"/>
          </a:bodyPr>
          <a:lstStyle/>
          <a:p>
            <a:pPr>
              <a:buNone/>
            </a:pPr>
            <a:endParaRPr lang="id-ID" sz="3800" dirty="0" smtClean="0"/>
          </a:p>
          <a:p>
            <a:pPr algn="ctr"/>
            <a:r>
              <a:rPr lang="id-ID" sz="3800" dirty="0" smtClean="0"/>
              <a:t>Visi </a:t>
            </a:r>
          </a:p>
          <a:p>
            <a:pPr>
              <a:buNone/>
            </a:pPr>
            <a:r>
              <a:rPr lang="id-ID" sz="3800" dirty="0" smtClean="0">
                <a:latin typeface="Aharoni" pitchFamily="2" charset="-79"/>
                <a:cs typeface="Aharoni" pitchFamily="2" charset="-79"/>
              </a:rPr>
              <a:t>Menjadi pusat pendidikan Ners yang kompeten berbasis intelektulitas, kreatifitas, dan kewirausahaan, dengan keunggulan dibidang </a:t>
            </a:r>
            <a:r>
              <a:rPr lang="id-ID" sz="3800" i="1" dirty="0" smtClean="0">
                <a:latin typeface="Aharoni" pitchFamily="2" charset="-79"/>
                <a:cs typeface="Aharoni" pitchFamily="2" charset="-79"/>
              </a:rPr>
              <a:t>nursing home care serta berdaya saing global pada tahun 2020 </a:t>
            </a:r>
          </a:p>
          <a:p>
            <a:pPr algn="ctr"/>
            <a:endParaRPr lang="id-ID" sz="3800" dirty="0" smtClean="0">
              <a:latin typeface="Aharoni" pitchFamily="2" charset="-79"/>
              <a:cs typeface="Aharoni" pitchFamily="2" charset="-79"/>
            </a:endParaRPr>
          </a:p>
          <a:p>
            <a:pPr algn="ctr"/>
            <a:r>
              <a:rPr lang="id-ID" sz="4000" dirty="0" smtClean="0">
                <a:latin typeface="Aharoni" pitchFamily="2" charset="-79"/>
                <a:cs typeface="Aharoni" pitchFamily="2" charset="-79"/>
              </a:rPr>
              <a:t>Misi </a:t>
            </a:r>
          </a:p>
          <a:p>
            <a:pPr>
              <a:buNone/>
            </a:pPr>
            <a:r>
              <a:rPr lang="id-ID" sz="4000" dirty="0" smtClean="0">
                <a:latin typeface="Aharoni" pitchFamily="2" charset="-79"/>
                <a:cs typeface="Aharoni" pitchFamily="2" charset="-79"/>
              </a:rPr>
              <a:t>1) Mengembangkan program pendidikan Ners dengan keunggulan </a:t>
            </a:r>
            <a:r>
              <a:rPr lang="id-ID" sz="4000" i="1" dirty="0" smtClean="0">
                <a:latin typeface="Aharoni" pitchFamily="2" charset="-79"/>
                <a:cs typeface="Aharoni" pitchFamily="2" charset="-79"/>
              </a:rPr>
              <a:t>nursing home care yang berwawasan global dan berbasis Ilmu pengetahuan dan teknologi </a:t>
            </a:r>
          </a:p>
          <a:p>
            <a:pPr>
              <a:buNone/>
            </a:pPr>
            <a:r>
              <a:rPr lang="id-ID" sz="4000" dirty="0" smtClean="0">
                <a:latin typeface="Aharoni" pitchFamily="2" charset="-79"/>
                <a:cs typeface="Aharoni" pitchFamily="2" charset="-79"/>
              </a:rPr>
              <a:t>2) Mengembangkan Ilmu Pengetahuan dan Teknologi di bidang keperawatan dengan keunggulan </a:t>
            </a:r>
            <a:r>
              <a:rPr lang="id-ID" sz="4000" i="1" dirty="0" smtClean="0">
                <a:latin typeface="Aharoni" pitchFamily="2" charset="-79"/>
                <a:cs typeface="Aharoni" pitchFamily="2" charset="-79"/>
              </a:rPr>
              <a:t>nursing home care melalui kegiatan penelitian </a:t>
            </a:r>
          </a:p>
          <a:p>
            <a:pPr>
              <a:buNone/>
            </a:pPr>
            <a:r>
              <a:rPr lang="id-ID" sz="4000" dirty="0" smtClean="0">
                <a:latin typeface="Aharoni" pitchFamily="2" charset="-79"/>
                <a:cs typeface="Aharoni" pitchFamily="2" charset="-79"/>
              </a:rPr>
              <a:t>3) Menerapkan dan mengembangkan ilmu keperawatan dengan keunggulan </a:t>
            </a:r>
            <a:r>
              <a:rPr lang="id-ID" sz="4000" i="1" dirty="0" smtClean="0">
                <a:latin typeface="Aharoni" pitchFamily="2" charset="-79"/>
                <a:cs typeface="Aharoni" pitchFamily="2" charset="-79"/>
              </a:rPr>
              <a:t>nursing home care melalui pengabdian kepada masyarakat </a:t>
            </a:r>
          </a:p>
          <a:p>
            <a:pPr>
              <a:buNone/>
            </a:pPr>
            <a:r>
              <a:rPr lang="id-ID" sz="4000" dirty="0" smtClean="0">
                <a:latin typeface="Aharoni" pitchFamily="2" charset="-79"/>
                <a:cs typeface="Aharoni" pitchFamily="2" charset="-79"/>
              </a:rPr>
              <a:t>4) Menyiapkan sumber daya manusia keperawatan dengan keunggulan </a:t>
            </a:r>
            <a:r>
              <a:rPr lang="id-ID" sz="4000" i="1" dirty="0" smtClean="0">
                <a:latin typeface="Aharoni" pitchFamily="2" charset="-79"/>
                <a:cs typeface="Aharoni" pitchFamily="2" charset="-79"/>
              </a:rPr>
              <a:t>nursing home care yang berdaya saing global dan menciptakan calon pemimpin yang berkarakter bagi bangsa dan negara </a:t>
            </a:r>
          </a:p>
          <a:p>
            <a:pPr>
              <a:buNone/>
            </a:pPr>
            <a:r>
              <a:rPr lang="id-ID" sz="4000" i="1" dirty="0" smtClean="0">
                <a:latin typeface="Aharoni" pitchFamily="2" charset="-79"/>
                <a:cs typeface="Aharoni" pitchFamily="2" charset="-79"/>
              </a:rPr>
              <a:t>5) Mengelola sarana dan prasarana yang menunjang program akademik dan profesi keperawatan dengan keunggulan nursing home care </a:t>
            </a:r>
          </a:p>
          <a:p>
            <a:pPr>
              <a:buNone/>
            </a:pPr>
            <a:r>
              <a:rPr lang="id-ID" sz="4000" dirty="0" smtClean="0">
                <a:latin typeface="Aharoni" pitchFamily="2" charset="-79"/>
                <a:cs typeface="Aharoni" pitchFamily="2" charset="-79"/>
              </a:rPr>
              <a:t>6) Berperan aktif dalam menerapkan dan mengembangkan ilmu keperawatan dengan keunggulan </a:t>
            </a:r>
            <a:r>
              <a:rPr lang="id-ID" sz="4000" i="1" dirty="0" smtClean="0">
                <a:latin typeface="Aharoni" pitchFamily="2" charset="-79"/>
                <a:cs typeface="Aharoni" pitchFamily="2" charset="-79"/>
              </a:rPr>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r>
              <a:rPr lang="id-ID" sz="2800" dirty="0" smtClean="0"/>
              <a:t>Mahasiswa  memahami</a:t>
            </a:r>
          </a:p>
          <a:p>
            <a:pPr>
              <a:buNone/>
            </a:pPr>
            <a:r>
              <a:rPr lang="id-ID" sz="2800" dirty="0" smtClean="0"/>
              <a:t>    Konsep teoritis Antropologi dalam keperawatan yang peka budaya kepada pasien</a:t>
            </a:r>
            <a:r>
              <a:rPr lang="pt-PT" sz="2800" dirty="0" smtClean="0"/>
              <a:t>.</a:t>
            </a:r>
            <a:endParaRPr lang="en-US" sz="2800" dirty="0" smtClean="0"/>
          </a:p>
          <a:p>
            <a:pPr>
              <a:buNone/>
            </a:pPr>
            <a:endParaRPr lang="id-ID" sz="2800" dirty="0" smtClean="0">
              <a:latin typeface="Arial" charset="0"/>
              <a:cs typeface="Arial" charset="0"/>
            </a:endParaRP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PENGENALAN</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merupakan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makhluk</a:t>
            </a:r>
            <a:r>
              <a:rPr lang="en-US" dirty="0" smtClean="0">
                <a:latin typeface="Aharoni" pitchFamily="2" charset="-79"/>
                <a:cs typeface="Aharoni" pitchFamily="2" charset="-79"/>
              </a:rPr>
              <a:t> </a:t>
            </a:r>
            <a:r>
              <a:rPr lang="en-US" dirty="0" err="1" smtClean="0">
                <a:latin typeface="Aharoni" pitchFamily="2" charset="-79"/>
                <a:cs typeface="Aharoni" pitchFamily="2" charset="-79"/>
              </a:rPr>
              <a:t>unik</a:t>
            </a:r>
            <a:r>
              <a:rPr lang="en-US" dirty="0" smtClean="0">
                <a:latin typeface="Aharoni" pitchFamily="2" charset="-79"/>
                <a:cs typeface="Aharoni" pitchFamily="2" charset="-79"/>
              </a:rPr>
              <a:t> </a:t>
            </a:r>
            <a:r>
              <a:rPr lang="en-US" dirty="0" err="1" smtClean="0">
                <a:latin typeface="Aharoni" pitchFamily="2" charset="-79"/>
                <a:cs typeface="Aharoni" pitchFamily="2" charset="-79"/>
              </a:rPr>
              <a:t>karena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kumpulan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mempunyai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a:t>
            </a:r>
          </a:p>
          <a:p>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juga</a:t>
            </a:r>
            <a:r>
              <a:rPr lang="en-US" dirty="0" smtClean="0">
                <a:latin typeface="Aharoni" pitchFamily="2" charset="-79"/>
                <a:cs typeface="Aharoni" pitchFamily="2" charset="-79"/>
              </a:rPr>
              <a:t> </a:t>
            </a:r>
            <a:r>
              <a:rPr lang="en-US" dirty="0" err="1" smtClean="0">
                <a:latin typeface="Aharoni" pitchFamily="2" charset="-79"/>
                <a:cs typeface="Aharoni" pitchFamily="2" charset="-79"/>
              </a:rPr>
              <a:t>elemen</a:t>
            </a:r>
            <a:r>
              <a:rPr lang="en-US" dirty="0" smtClean="0">
                <a:latin typeface="Aharoni" pitchFamily="2" charset="-79"/>
                <a:cs typeface="Aharoni" pitchFamily="2" charset="-79"/>
              </a:rPr>
              <a:t> yang </a:t>
            </a:r>
            <a:r>
              <a:rPr lang="en-US" dirty="0" err="1" smtClean="0">
                <a:latin typeface="Aharoni" pitchFamily="2" charset="-79"/>
                <a:cs typeface="Aharoni" pitchFamily="2" charset="-79"/>
              </a:rPr>
              <a:t>membedakan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manusia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hidupan</a:t>
            </a:r>
            <a:r>
              <a:rPr lang="en-US" dirty="0" smtClean="0">
                <a:latin typeface="Aharoni" pitchFamily="2" charset="-79"/>
                <a:cs typeface="Aharoni" pitchFamily="2" charset="-79"/>
              </a:rPr>
              <a:t> lain. </a:t>
            </a:r>
          </a:p>
          <a:p>
            <a:r>
              <a:rPr lang="en-US" dirty="0" err="1" smtClean="0">
                <a:latin typeface="Aharoni" pitchFamily="2" charset="-79"/>
                <a:cs typeface="Aharoni" pitchFamily="2" charset="-79"/>
              </a:rPr>
              <a:t>Istilah</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banyak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digunakan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bidang</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p>
          <a:p>
            <a:r>
              <a:rPr lang="en-US" dirty="0" err="1" smtClean="0">
                <a:latin typeface="Aharoni" pitchFamily="2" charset="-79"/>
                <a:cs typeface="Aharoni" pitchFamily="2" charset="-79"/>
              </a:rPr>
              <a:t>Dalam</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disiplin</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antropologi</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tidak</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perbedaan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maksud</a:t>
            </a:r>
            <a:r>
              <a:rPr lang="en-US" dirty="0" smtClean="0">
                <a:latin typeface="Aharoni" pitchFamily="2" charset="-79"/>
                <a:cs typeface="Aharoni" pitchFamily="2" charset="-79"/>
              </a:rPr>
              <a:t> </a:t>
            </a:r>
            <a:r>
              <a:rPr lang="en-US" dirty="0" err="1" smtClean="0">
                <a:latin typeface="Aharoni" pitchFamily="2" charset="-79"/>
                <a:cs typeface="Aharoni" pitchFamily="2" charset="-79"/>
              </a:rPr>
              <a:t>di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antara</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perkataan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budaya</a:t>
            </a:r>
            <a:r>
              <a:rPr lang="en-US" dirty="0" smtClean="0">
                <a:latin typeface="Aharoni" pitchFamily="2" charset="-79"/>
                <a:cs typeface="Aharoni" pitchFamily="2" charset="-79"/>
              </a:rPr>
              <a:t>” </a:t>
            </a:r>
            <a:r>
              <a:rPr lang="en-US" dirty="0" err="1" smtClean="0">
                <a:latin typeface="Aharoni" pitchFamily="2" charset="-79"/>
                <a:cs typeface="Aharoni" pitchFamily="2" charset="-79"/>
              </a:rPr>
              <a:t>dengan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dirty="0" smtClean="0">
                <a:latin typeface="Algerian" pitchFamily="82" charset="0"/>
              </a:rPr>
              <a:t>KONSEP BUDAYA</a:t>
            </a:r>
          </a:p>
        </p:txBody>
      </p:sp>
      <p:sp>
        <p:nvSpPr>
          <p:cNvPr id="3" name="Content Placeholder 2"/>
          <p:cNvSpPr>
            <a:spLocks noGrp="1"/>
          </p:cNvSpPr>
          <p:nvPr>
            <p:ph idx="1"/>
          </p:nvPr>
        </p:nvSpPr>
        <p:spPr/>
        <p:txBody>
          <a:bodyPr>
            <a:normAutofit/>
          </a:bodyPr>
          <a:lstStyle/>
          <a:p>
            <a:pPr>
              <a:buNone/>
            </a:pP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biasanya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dikaitkan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aktiviti-aktiviti</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ada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dalam</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persekitaran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manusia</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seperti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kesenian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barangan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makanan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tarian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sebagainya</a:t>
            </a:r>
            <a:r>
              <a:rPr lang="en-MY" dirty="0" smtClean="0">
                <a:latin typeface="Aharoni" pitchFamily="2" charset="-79"/>
                <a:cs typeface="Aharoni" pitchFamily="2" charset="-79"/>
              </a:rPr>
              <a:t>.</a:t>
            </a:r>
            <a:endParaRPr lang="en-US" dirty="0" smtClean="0">
              <a:latin typeface="Aharoni" pitchFamily="2" charset="-79"/>
              <a:cs typeface="Aharoni" pitchFamily="2" charset="-79"/>
            </a:endParaRP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fontScale="90000"/>
          </a:bodyPr>
          <a:lstStyle/>
          <a:p>
            <a:r>
              <a:rPr lang="id-ID" sz="3600" b="1" dirty="0" smtClean="0"/>
              <a:t/>
            </a:r>
            <a:br>
              <a:rPr lang="id-ID" sz="3600" b="1" dirty="0" smtClean="0"/>
            </a:br>
            <a:r>
              <a:rPr lang="en-MY" sz="3200" b="1" dirty="0" err="1" smtClean="0">
                <a:latin typeface="Algerian" pitchFamily="82" charset="0"/>
              </a:rPr>
              <a:t>Budaya</a:t>
            </a:r>
            <a:r>
              <a:rPr lang="en-MY" sz="3200" b="1" dirty="0" smtClean="0">
                <a:latin typeface="Algerian" pitchFamily="82" charset="0"/>
              </a:rPr>
              <a:t> </a:t>
            </a:r>
            <a:r>
              <a:rPr lang="en-MY" sz="3200" b="1" dirty="0" err="1" smtClean="0">
                <a:latin typeface="Algerian" pitchFamily="82" charset="0"/>
              </a:rPr>
              <a:t>dibagi</a:t>
            </a:r>
            <a:r>
              <a:rPr lang="en-MY" sz="3200" b="1" dirty="0" smtClean="0">
                <a:latin typeface="Algerian" pitchFamily="82" charset="0"/>
              </a:rPr>
              <a:t> </a:t>
            </a:r>
            <a:r>
              <a:rPr lang="en-MY" sz="3200" b="1" dirty="0" err="1" smtClean="0">
                <a:latin typeface="Algerian" pitchFamily="82" charset="0"/>
              </a:rPr>
              <a:t>dua</a:t>
            </a:r>
            <a:r>
              <a:rPr lang="en-MY" sz="3200" b="1" dirty="0" smtClean="0">
                <a:latin typeface="Algerian" pitchFamily="82" charset="0"/>
              </a:rPr>
              <a:t> </a:t>
            </a:r>
            <a:r>
              <a:rPr lang="en-US" b="1" dirty="0" smtClean="0">
                <a:latin typeface="Algerian" pitchFamily="82" charset="0"/>
              </a:rPr>
              <a:t/>
            </a:r>
            <a:br>
              <a:rPr lang="en-US" b="1"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a:xfrm>
            <a:off x="457200" y="1905000"/>
            <a:ext cx="8229600" cy="4221163"/>
          </a:xfrm>
        </p:spPr>
        <p:txBody>
          <a:bodyPr>
            <a:normAutofit/>
          </a:bodyPr>
          <a:lstStyle/>
          <a:p>
            <a:pPr marL="514350" indent="-514350">
              <a:buAutoNum type="arabicPeriod"/>
            </a:pP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kebendaan</a:t>
            </a:r>
            <a:r>
              <a:rPr lang="id-ID" dirty="0" smtClean="0">
                <a:latin typeface="Aharoni" pitchFamily="2" charset="-79"/>
                <a:cs typeface="Aharoni" pitchFamily="2" charset="-79"/>
              </a:rPr>
              <a:t> </a:t>
            </a:r>
          </a:p>
          <a:p>
            <a:pPr marL="514350" indent="-514350">
              <a:buAutoNum type="arabicPeriod"/>
            </a:pPr>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bukan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kebendaan</a:t>
            </a:r>
            <a:endParaRPr lang="en-MY" dirty="0" smtClean="0">
              <a:latin typeface="Aharoni" pitchFamily="2" charset="-79"/>
              <a:cs typeface="Aharoni" pitchFamily="2" charset="-79"/>
            </a:endParaRPr>
          </a:p>
          <a:p>
            <a:r>
              <a:rPr lang="en-MY" dirty="0" smtClean="0">
                <a:latin typeface="Aharoni" pitchFamily="2" charset="-79"/>
                <a:cs typeface="Aharoni" pitchFamily="2" charset="-79"/>
              </a:rPr>
              <a:t/>
            </a:r>
            <a:br>
              <a:rPr lang="en-MY" dirty="0" smtClean="0">
                <a:latin typeface="Aharoni" pitchFamily="2" charset="-79"/>
                <a:cs typeface="Aharoni" pitchFamily="2" charset="-79"/>
              </a:rPr>
            </a:br>
            <a:r>
              <a:rPr lang="en-US" dirty="0" err="1" smtClean="0">
                <a:latin typeface="Aharoni" pitchFamily="2" charset="-79"/>
                <a:cs typeface="Aharoni" pitchFamily="2" charset="-79"/>
              </a:rPr>
              <a:t>Setiap</a:t>
            </a:r>
            <a:r>
              <a:rPr lang="en-US" dirty="0" smtClean="0">
                <a:latin typeface="Aharoni" pitchFamily="2" charset="-79"/>
                <a:cs typeface="Aharoni" pitchFamily="2" charset="-79"/>
              </a:rPr>
              <a:t> </a:t>
            </a:r>
            <a:r>
              <a:rPr lang="en-US" dirty="0" err="1" smtClean="0">
                <a:latin typeface="Aharoni" pitchFamily="2" charset="-79"/>
                <a:cs typeface="Aharoni" pitchFamily="2" charset="-79"/>
              </a:rPr>
              <a:t>konsep</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kerap</a:t>
            </a:r>
            <a:r>
              <a:rPr lang="en-US" dirty="0" smtClean="0">
                <a:latin typeface="Aharoni" pitchFamily="2" charset="-79"/>
                <a:cs typeface="Aharoni" pitchFamily="2" charset="-79"/>
              </a:rPr>
              <a:t> kali </a:t>
            </a:r>
            <a:r>
              <a:rPr lang="en-US" dirty="0" err="1" smtClean="0">
                <a:latin typeface="Aharoni" pitchFamily="2" charset="-79"/>
                <a:cs typeface="Aharoni" pitchFamily="2" charset="-79"/>
              </a:rPr>
              <a:t>dipengaruhi</a:t>
            </a:r>
            <a:r>
              <a:rPr lang="en-US" dirty="0" smtClean="0">
                <a:latin typeface="Aharoni" pitchFamily="2" charset="-79"/>
                <a:cs typeface="Aharoni" pitchFamily="2" charset="-79"/>
              </a:rPr>
              <a:t> </a:t>
            </a:r>
            <a:r>
              <a:rPr lang="en-US" dirty="0" err="1" smtClean="0">
                <a:latin typeface="Aharoni" pitchFamily="2" charset="-79"/>
                <a:cs typeface="Aharoni" pitchFamily="2" charset="-79"/>
              </a:rPr>
              <a:t>oleh</a:t>
            </a:r>
            <a:r>
              <a:rPr lang="en-US" dirty="0" smtClean="0">
                <a:latin typeface="Aharoni" pitchFamily="2" charset="-79"/>
                <a:cs typeface="Aharoni" pitchFamily="2" charset="-79"/>
              </a:rPr>
              <a:t> </a:t>
            </a:r>
            <a:r>
              <a:rPr lang="en-US" dirty="0" err="1" smtClean="0">
                <a:latin typeface="Aharoni" pitchFamily="2" charset="-79"/>
                <a:cs typeface="Aharoni" pitchFamily="2" charset="-79"/>
              </a:rPr>
              <a:t>rangka</a:t>
            </a:r>
            <a:r>
              <a:rPr lang="en-US" dirty="0" smtClean="0">
                <a:latin typeface="Aharoni" pitchFamily="2" charset="-79"/>
                <a:cs typeface="Aharoni" pitchFamily="2" charset="-79"/>
              </a:rPr>
              <a:t> </a:t>
            </a:r>
            <a:r>
              <a:rPr lang="en-US" dirty="0" err="1" smtClean="0">
                <a:latin typeface="Aharoni" pitchFamily="2" charset="-79"/>
                <a:cs typeface="Aharoni" pitchFamily="2" charset="-79"/>
              </a:rPr>
              <a:t>teori</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perkiraan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mengenai</a:t>
            </a:r>
            <a:r>
              <a:rPr lang="en-US" dirty="0" smtClean="0">
                <a:latin typeface="Aharoni" pitchFamily="2" charset="-79"/>
                <a:cs typeface="Aharoni" pitchFamily="2" charset="-79"/>
              </a:rPr>
              <a:t> </a:t>
            </a:r>
            <a:r>
              <a:rPr lang="en-US" dirty="0" err="1" smtClean="0">
                <a:latin typeface="Aharoni" pitchFamily="2" charset="-79"/>
                <a:cs typeface="Aharoni" pitchFamily="2" charset="-79"/>
              </a:rPr>
              <a:t>asas</a:t>
            </a:r>
            <a:r>
              <a:rPr lang="en-US" dirty="0" smtClean="0">
                <a:latin typeface="Aharoni" pitchFamily="2" charset="-79"/>
                <a:cs typeface="Aharoni" pitchFamily="2" charset="-79"/>
              </a:rPr>
              <a:t> </a:t>
            </a:r>
            <a:r>
              <a:rPr lang="en-US" dirty="0" err="1" smtClean="0">
                <a:latin typeface="Aharoni" pitchFamily="2" charset="-79"/>
                <a:cs typeface="Aharoni" pitchFamily="2" charset="-79"/>
              </a:rPr>
              <a:t>pembentukan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masyarakat</a:t>
            </a:r>
            <a:r>
              <a:rPr lang="en-US" dirty="0" smtClean="0">
                <a:latin typeface="Aharoni" pitchFamily="2" charset="-79"/>
                <a:cs typeface="Aharoni" pitchFamily="2" charset="-79"/>
              </a:rPr>
              <a:t> </a:t>
            </a:r>
            <a:r>
              <a:rPr lang="en-US" dirty="0" err="1" smtClean="0">
                <a:latin typeface="Aharoni" pitchFamily="2" charset="-79"/>
                <a:cs typeface="Aharoni" pitchFamily="2" charset="-79"/>
              </a:rPr>
              <a:t>dan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kebudayaan</a:t>
            </a:r>
            <a:r>
              <a:rPr lang="en-US" dirty="0" smtClean="0">
                <a:latin typeface="Aharoni" pitchFamily="2" charset="-79"/>
                <a:cs typeface="Aharoni" pitchFamily="2" charset="-79"/>
              </a:rPr>
              <a:t> </a:t>
            </a:r>
            <a:r>
              <a:rPr lang="en-US" dirty="0" err="1" smtClean="0">
                <a:latin typeface="Aharoni" pitchFamily="2" charset="-79"/>
                <a:cs typeface="Aharoni" pitchFamily="2" charset="-79"/>
              </a:rPr>
              <a:t>itu</a:t>
            </a:r>
            <a:r>
              <a:rPr lang="en-US" dirty="0" smtClean="0">
                <a:latin typeface="Aharoni" pitchFamily="2" charset="-79"/>
                <a:cs typeface="Aharoni" pitchFamily="2" charset="-79"/>
              </a:rPr>
              <a:t> </a:t>
            </a:r>
            <a:r>
              <a:rPr lang="en-US" dirty="0" err="1" smtClean="0">
                <a:latin typeface="Aharoni" pitchFamily="2" charset="-79"/>
                <a:cs typeface="Aharoni" pitchFamily="2" charset="-79"/>
              </a:rPr>
              <a:t>sendiri</a:t>
            </a:r>
            <a:r>
              <a:rPr lang="en-US" dirty="0" smtClean="0">
                <a:latin typeface="Aharoni" pitchFamily="2" charset="-79"/>
                <a:cs typeface="Aharoni" pitchFamily="2" charset="-79"/>
              </a:rPr>
              <a:t>.</a:t>
            </a:r>
          </a:p>
          <a:p>
            <a:pPr marL="609600" indent="-609600">
              <a:lnSpc>
                <a:spcPct val="80000"/>
              </a:lnSpc>
              <a:defRPr/>
            </a:pPr>
            <a:endParaRPr lang="id-ID" dirty="0" smtClean="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en-MY" dirty="0" err="1" smtClean="0">
                <a:latin typeface="Aharoni" pitchFamily="2" charset="-79"/>
                <a:cs typeface="Aharoni" pitchFamily="2" charset="-79"/>
              </a:rPr>
              <a:t>Budaya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kebendaan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ialah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peralatan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kelengkapan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hidup</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seperti</a:t>
            </a:r>
            <a:r>
              <a:rPr lang="en-MY" dirty="0" smtClean="0">
                <a:latin typeface="Aharoni" pitchFamily="2" charset="-79"/>
                <a:cs typeface="Aharoni" pitchFamily="2" charset="-79"/>
              </a:rPr>
              <a:t> </a:t>
            </a:r>
            <a:r>
              <a:rPr lang="en-MY" dirty="0" err="1" smtClean="0">
                <a:latin typeface="Aharoni" pitchFamily="2" charset="-79"/>
                <a:cs typeface="Aharoni" pitchFamily="2" charset="-79"/>
              </a:rPr>
              <a:t>rumah</a:t>
            </a:r>
            <a:r>
              <a:rPr lang="en-MY" dirty="0" smtClean="0">
                <a:latin typeface="Aharoni" pitchFamily="2" charset="-79"/>
                <a:cs typeface="Aharoni" pitchFamily="2" charset="-79"/>
              </a:rPr>
              <a:t>, </a:t>
            </a:r>
            <a:r>
              <a:rPr lang="en-MY" dirty="0" err="1" smtClean="0">
                <a:latin typeface="Aharoni" pitchFamily="2" charset="-79"/>
                <a:cs typeface="Aharoni" pitchFamily="2" charset="-79"/>
              </a:rPr>
              <a:t>kereta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perahu</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senjata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sebagainya</a:t>
            </a:r>
            <a:r>
              <a:rPr lang="en-MY" dirty="0" smtClean="0">
                <a:latin typeface="Aharoni" pitchFamily="2" charset="-79"/>
                <a:cs typeface="Aharoni" pitchFamily="2" charset="-79"/>
              </a:rPr>
              <a:t>,</a:t>
            </a:r>
          </a:p>
          <a:p>
            <a:endParaRPr lang="en-MY" dirty="0" smtClean="0">
              <a:latin typeface="Aharoni" pitchFamily="2" charset="-79"/>
              <a:cs typeface="Aharoni" pitchFamily="2" charset="-79"/>
            </a:endParaRPr>
          </a:p>
          <a:p>
            <a:r>
              <a:rPr lang="en-MY" dirty="0" err="1" smtClean="0">
                <a:latin typeface="Aharoni" pitchFamily="2" charset="-79"/>
                <a:cs typeface="Aharoni" pitchFamily="2" charset="-79"/>
              </a:rPr>
              <a:t>Contohnya</a:t>
            </a:r>
            <a:r>
              <a:rPr lang="en-MY" dirty="0" smtClean="0">
                <a:latin typeface="Aharoni" pitchFamily="2" charset="-79"/>
                <a:cs typeface="Aharoni" pitchFamily="2" charset="-79"/>
              </a:rPr>
              <a:t>, </a:t>
            </a:r>
            <a:r>
              <a:rPr lang="en-MY" dirty="0" err="1" smtClean="0">
                <a:latin typeface="Aharoni" pitchFamily="2" charset="-79"/>
                <a:cs typeface="Aharoni" pitchFamily="2" charset="-79"/>
              </a:rPr>
              <a:t>orang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Melayu</a:t>
            </a:r>
            <a:r>
              <a:rPr lang="en-MY" dirty="0" smtClean="0">
                <a:latin typeface="Aharoni" pitchFamily="2" charset="-79"/>
                <a:cs typeface="Aharoni" pitchFamily="2" charset="-79"/>
              </a:rPr>
              <a:t> </a:t>
            </a:r>
            <a:r>
              <a:rPr lang="en-MY" dirty="0" err="1" smtClean="0">
                <a:latin typeface="Aharoni" pitchFamily="2" charset="-79"/>
                <a:cs typeface="Aharoni" pitchFamily="2" charset="-79"/>
              </a:rPr>
              <a:t>mempunyai</a:t>
            </a:r>
            <a:r>
              <a:rPr lang="en-MY" dirty="0" smtClean="0">
                <a:latin typeface="Aharoni" pitchFamily="2" charset="-79"/>
                <a:cs typeface="Aharoni" pitchFamily="2" charset="-79"/>
              </a:rPr>
              <a:t> </a:t>
            </a:r>
            <a:r>
              <a:rPr lang="en-MY" dirty="0" err="1" smtClean="0">
                <a:latin typeface="Aharoni" pitchFamily="2" charset="-79"/>
                <a:cs typeface="Aharoni" pitchFamily="2" charset="-79"/>
              </a:rPr>
              <a:t>rumah</a:t>
            </a:r>
            <a:r>
              <a:rPr lang="en-MY" dirty="0" smtClean="0">
                <a:latin typeface="Aharoni" pitchFamily="2" charset="-79"/>
                <a:cs typeface="Aharoni" pitchFamily="2" charset="-79"/>
              </a:rPr>
              <a:t> yang </a:t>
            </a:r>
            <a:r>
              <a:rPr lang="en-MY" dirty="0" err="1" smtClean="0">
                <a:latin typeface="Aharoni" pitchFamily="2" charset="-79"/>
                <a:cs typeface="Aharoni" pitchFamily="2" charset="-79"/>
              </a:rPr>
              <a:t>berbeda</a:t>
            </a:r>
            <a:r>
              <a:rPr lang="en-MY" dirty="0" smtClean="0">
                <a:latin typeface="Aharoni" pitchFamily="2" charset="-79"/>
                <a:cs typeface="Aharoni" pitchFamily="2" charset="-79"/>
              </a:rPr>
              <a:t> </a:t>
            </a:r>
            <a:r>
              <a:rPr lang="en-MY" dirty="0" err="1" smtClean="0">
                <a:latin typeface="Aharoni" pitchFamily="2" charset="-79"/>
                <a:cs typeface="Aharoni" pitchFamily="2" charset="-79"/>
              </a:rPr>
              <a:t>dengan</a:t>
            </a:r>
            <a:r>
              <a:rPr lang="en-MY" dirty="0" smtClean="0">
                <a:latin typeface="Aharoni" pitchFamily="2" charset="-79"/>
                <a:cs typeface="Aharoni" pitchFamily="2" charset="-79"/>
              </a:rPr>
              <a:t> </a:t>
            </a:r>
            <a:r>
              <a:rPr lang="en-MY" dirty="0" err="1" smtClean="0">
                <a:latin typeface="Aharoni" pitchFamily="2" charset="-79"/>
                <a:cs typeface="Aharoni" pitchFamily="2" charset="-79"/>
              </a:rPr>
              <a:t>orang</a:t>
            </a:r>
            <a:r>
              <a:rPr lang="en-MY" dirty="0" smtClean="0">
                <a:latin typeface="Aharoni" pitchFamily="2" charset="-79"/>
                <a:cs typeface="Aharoni" pitchFamily="2" charset="-79"/>
              </a:rPr>
              <a:t> </a:t>
            </a:r>
            <a:r>
              <a:rPr lang="en-MY" dirty="0" err="1" smtClean="0">
                <a:latin typeface="Aharoni" pitchFamily="2" charset="-79"/>
                <a:cs typeface="Aharoni" pitchFamily="2" charset="-79"/>
              </a:rPr>
              <a:t>Inggeris</a:t>
            </a:r>
            <a:r>
              <a:rPr lang="en-MY" dirty="0" smtClean="0">
                <a:latin typeface="Aharoni" pitchFamily="2" charset="-79"/>
                <a:cs typeface="Aharoni" pitchFamily="2" charset="-79"/>
              </a:rPr>
              <a:t> </a:t>
            </a:r>
            <a:r>
              <a:rPr lang="en-MY" dirty="0" err="1" smtClean="0">
                <a:latin typeface="Aharoni" pitchFamily="2" charset="-79"/>
                <a:cs typeface="Aharoni" pitchFamily="2" charset="-79"/>
              </a:rPr>
              <a:t>atau</a:t>
            </a:r>
            <a:r>
              <a:rPr lang="en-MY" dirty="0" smtClean="0">
                <a:latin typeface="Aharoni" pitchFamily="2" charset="-79"/>
                <a:cs typeface="Aharoni" pitchFamily="2" charset="-79"/>
              </a:rPr>
              <a:t> </a:t>
            </a:r>
            <a:r>
              <a:rPr lang="en-MY" dirty="0" err="1" smtClean="0">
                <a:latin typeface="Aharoni" pitchFamily="2" charset="-79"/>
                <a:cs typeface="Aharoni" pitchFamily="2" charset="-79"/>
              </a:rPr>
              <a:t>orang</a:t>
            </a:r>
            <a:r>
              <a:rPr lang="en-MY" dirty="0" smtClean="0">
                <a:latin typeface="Aharoni" pitchFamily="2" charset="-79"/>
                <a:cs typeface="Aharoni" pitchFamily="2" charset="-79"/>
              </a:rPr>
              <a:t> Eskimo</a:t>
            </a:r>
            <a:endParaRPr lang="en-US" dirty="0" smtClean="0">
              <a:latin typeface="Aharoni" pitchFamily="2" charset="-79"/>
              <a:cs typeface="Aharoni" pitchFamily="2" charset="-79"/>
            </a:endParaRP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2269</TotalTime>
  <Words>1065</Words>
  <Application>Microsoft Office PowerPoint</Application>
  <PresentationFormat>On-screen Show (4:3)</PresentationFormat>
  <Paragraphs>124</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Visi dan Misi Universitas Esa Unggul </vt:lpstr>
      <vt:lpstr>  Visi dan Misi Fakultas Ilmu-Ilmu Kesehatan  </vt:lpstr>
      <vt:lpstr>  Visi dan Misi Prodi Keperawatan  </vt:lpstr>
      <vt:lpstr>KEMAMPUAN AKHIR YANG DIHARAPKAN</vt:lpstr>
      <vt:lpstr>PENGENALAN</vt:lpstr>
      <vt:lpstr>KONSEP BUDAYA</vt:lpstr>
      <vt:lpstr> Budaya dibagi dua  </vt:lpstr>
      <vt:lpstr>Slide 9</vt:lpstr>
      <vt:lpstr>Slide 10</vt:lpstr>
      <vt:lpstr>Slide 11</vt:lpstr>
      <vt:lpstr> Dua peran utama  pembentukan sesuatu budaya</vt:lpstr>
      <vt:lpstr>Slide 13</vt:lpstr>
      <vt:lpstr>Slide 14</vt:lpstr>
      <vt:lpstr>Slide 15</vt:lpstr>
      <vt:lpstr>Slide 16</vt:lpstr>
      <vt:lpstr> Fungsi Budaya Dalam Kehidupan</vt:lpstr>
      <vt:lpstr>Slide 18</vt:lpstr>
      <vt:lpstr>2.Sebagai Panduan Anggota Masyarakat dalam Bertingkah laku</vt:lpstr>
      <vt:lpstr>  3. Mengatur Hubungan Sesama Manusia </vt:lpstr>
      <vt:lpstr>Slide 21</vt:lpstr>
      <vt:lpstr> 5. Sebagai Alat Penyatuan dan Pengenalan Identitas</vt:lpstr>
      <vt:lpstr> PENGERTIAN BUDAYA DARI ASPEK TERMINOLOGI</vt:lpstr>
      <vt:lpstr>Slide 24</vt:lpstr>
      <vt:lpstr>Slide 25</vt:lpstr>
      <vt:lpstr>Slide 26</vt:lpstr>
      <vt:lpstr>Slide 27</vt:lpstr>
      <vt:lpstr>Slide 28</vt:lpstr>
      <vt:lpstr>Slide 29</vt:lpstr>
      <vt:lpstr> Budaya berasaskan pandangan sarjana Barat</vt:lpstr>
      <vt:lpstr>  Budaya berasaskan pandangan  sarjana Islam</vt:lpstr>
      <vt:lpstr>Proses Kompleks : Budaya berasaskan pandangan sarjana Islam</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161</cp:revision>
  <dcterms:created xsi:type="dcterms:W3CDTF">2017-09-15T01:31:17Z</dcterms:created>
  <dcterms:modified xsi:type="dcterms:W3CDTF">2018-08-03T07:32:30Z</dcterms:modified>
</cp:coreProperties>
</file>