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30"/>
  </p:notesMasterIdLst>
  <p:handoutMasterIdLst>
    <p:handoutMasterId r:id="rId31"/>
  </p:handoutMasterIdLst>
  <p:sldIdLst>
    <p:sldId id="256" r:id="rId2"/>
    <p:sldId id="278" r:id="rId3"/>
    <p:sldId id="299" r:id="rId4"/>
    <p:sldId id="300" r:id="rId5"/>
    <p:sldId id="282" r:id="rId6"/>
    <p:sldId id="257" r:id="rId7"/>
    <p:sldId id="258" r:id="rId8"/>
    <p:sldId id="259" r:id="rId9"/>
    <p:sldId id="260" r:id="rId10"/>
    <p:sldId id="261" r:id="rId11"/>
    <p:sldId id="262" r:id="rId12"/>
    <p:sldId id="284" r:id="rId13"/>
    <p:sldId id="285" r:id="rId14"/>
    <p:sldId id="283" r:id="rId15"/>
    <p:sldId id="286" r:id="rId16"/>
    <p:sldId id="287" r:id="rId17"/>
    <p:sldId id="288" r:id="rId18"/>
    <p:sldId id="295" r:id="rId19"/>
    <p:sldId id="296" r:id="rId20"/>
    <p:sldId id="297" r:id="rId21"/>
    <p:sldId id="298" r:id="rId22"/>
    <p:sldId id="289" r:id="rId23"/>
    <p:sldId id="290" r:id="rId24"/>
    <p:sldId id="291" r:id="rId25"/>
    <p:sldId id="292" r:id="rId26"/>
    <p:sldId id="293" r:id="rId27"/>
    <p:sldId id="294" r:id="rId28"/>
    <p:sldId id="281" r:id="rId29"/>
  </p:sldIdLst>
  <p:sldSz cx="9144000" cy="6858000" type="screen4x3"/>
  <p:notesSz cx="7077075" cy="9077325"/>
  <p:defaultTextStyle>
    <a:defPPr>
      <a:defRPr lang="en-US"/>
    </a:defPPr>
    <a:lvl1pPr algn="l" rtl="0" fontAlgn="base">
      <a:spcBef>
        <a:spcPct val="0"/>
      </a:spcBef>
      <a:spcAft>
        <a:spcPct val="0"/>
      </a:spcAft>
      <a:defRPr kern="1200">
        <a:solidFill>
          <a:schemeClr val="tx1"/>
        </a:solidFill>
        <a:latin typeface="Arial" charset="0"/>
        <a:ea typeface="ＭＳ Ｐゴシック" pitchFamily="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4" charset="-128"/>
        <a:cs typeface="+mn-cs"/>
      </a:defRPr>
    </a:lvl5pPr>
    <a:lvl6pPr marL="2286000" algn="l" defTabSz="914400" rtl="0" eaLnBrk="1" latinLnBrk="0" hangingPunct="1">
      <a:defRPr kern="1200">
        <a:solidFill>
          <a:schemeClr val="tx1"/>
        </a:solidFill>
        <a:latin typeface="Arial" charset="0"/>
        <a:ea typeface="ＭＳ Ｐゴシック" pitchFamily="4" charset="-128"/>
        <a:cs typeface="+mn-cs"/>
      </a:defRPr>
    </a:lvl6pPr>
    <a:lvl7pPr marL="2743200" algn="l" defTabSz="914400" rtl="0" eaLnBrk="1" latinLnBrk="0" hangingPunct="1">
      <a:defRPr kern="1200">
        <a:solidFill>
          <a:schemeClr val="tx1"/>
        </a:solidFill>
        <a:latin typeface="Arial" charset="0"/>
        <a:ea typeface="ＭＳ Ｐゴシック" pitchFamily="4" charset="-128"/>
        <a:cs typeface="+mn-cs"/>
      </a:defRPr>
    </a:lvl7pPr>
    <a:lvl8pPr marL="3200400" algn="l" defTabSz="914400" rtl="0" eaLnBrk="1" latinLnBrk="0" hangingPunct="1">
      <a:defRPr kern="1200">
        <a:solidFill>
          <a:schemeClr val="tx1"/>
        </a:solidFill>
        <a:latin typeface="Arial" charset="0"/>
        <a:ea typeface="ＭＳ Ｐゴシック" pitchFamily="4" charset="-128"/>
        <a:cs typeface="+mn-cs"/>
      </a:defRPr>
    </a:lvl8pPr>
    <a:lvl9pPr marL="3657600" algn="l" defTabSz="914400" rtl="0" eaLnBrk="1" latinLnBrk="0" hangingPunct="1">
      <a:defRPr kern="1200">
        <a:solidFill>
          <a:schemeClr val="tx1"/>
        </a:solidFill>
        <a:latin typeface="Arial" charset="0"/>
        <a:ea typeface="ＭＳ Ｐゴシック" pitchFamily="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27" autoAdjust="0"/>
    <p:restoredTop sz="94660"/>
  </p:normalViewPr>
  <p:slideViewPr>
    <p:cSldViewPr>
      <p:cViewPr varScale="1">
        <p:scale>
          <a:sx n="77" d="100"/>
          <a:sy n="77" d="100"/>
        </p:scale>
        <p:origin x="-10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sz="quarter"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5BA78B-BAD3-47BC-B89F-C83F4D865A51}" type="datetime1">
              <a:rPr lang="en-US"/>
              <a:pPr/>
              <a:t>8/1/2018</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E4B4B89-743B-4B64-BBA4-B2496448229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B3C1358-E261-4C73-981B-6605C98F8A6A}" type="datetime1">
              <a:rPr lang="id-ID"/>
              <a:pPr/>
              <a:t>01/08/2018</a:t>
            </a:fld>
            <a:endParaRPr lang="id-ID"/>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id-ID" smtClean="0"/>
          </a:p>
        </p:txBody>
      </p:sp>
      <p:sp>
        <p:nvSpPr>
          <p:cNvPr id="5" name="Notes Placeholder 4"/>
          <p:cNvSpPr>
            <a:spLocks noGrp="1"/>
          </p:cNvSpPr>
          <p:nvPr>
            <p:ph type="body" sz="quarter" idx="3"/>
          </p:nvPr>
        </p:nvSpPr>
        <p:spPr>
          <a:xfrm>
            <a:off x="708025" y="4311650"/>
            <a:ext cx="5661025" cy="4084638"/>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6" name="Footer Placeholder 5"/>
          <p:cNvSpPr>
            <a:spLocks noGrp="1"/>
          </p:cNvSpPr>
          <p:nvPr>
            <p:ph type="ftr" sz="quarter" idx="4"/>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7" name="Slide Number Placeholder 6"/>
          <p:cNvSpPr>
            <a:spLocks noGrp="1"/>
          </p:cNvSpPr>
          <p:nvPr>
            <p:ph type="sldNum" sz="quarter" idx="5"/>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53125A4-7B4C-4A7F-9A86-415CFF60C746}" type="slidenum">
              <a:rPr lang="id-ID"/>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16388" name="Slide Number Placeholder 3"/>
          <p:cNvSpPr>
            <a:spLocks noGrp="1"/>
          </p:cNvSpPr>
          <p:nvPr>
            <p:ph type="sldNum" sz="quarter" idx="5"/>
          </p:nvPr>
        </p:nvSpPr>
        <p:spPr bwMode="auto">
          <a:noFill/>
          <a:ln>
            <a:miter lim="800000"/>
            <a:headEnd/>
            <a:tailEnd/>
          </a:ln>
        </p:spPr>
        <p:txBody>
          <a:bodyPr/>
          <a:lstStyle/>
          <a:p>
            <a:fld id="{D1518162-A720-4E0E-9C4E-DDCFBD163B10}" type="slidenum">
              <a:rPr lang="id-ID"/>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30650EC-D80B-479D-856A-D38C739E3490}" type="slidenum">
              <a:rPr lang="id-ID" smtClean="0"/>
              <a:pPr>
                <a:defRPr/>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078A9B2-305E-4A01-957F-56D2BEA8A2CF}" type="slidenum">
              <a:rPr lang="id-ID" smtClean="0"/>
              <a:pPr>
                <a:defRPr/>
              </a:pPr>
              <a:t>5</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noFill/>
          <a:ln>
            <a:miter lim="800000"/>
            <a:headEnd/>
            <a:tailEnd/>
          </a:ln>
        </p:spPr>
        <p:txBody>
          <a:bodyPr/>
          <a:lstStyle/>
          <a:p>
            <a:fld id="{7F2EE590-137E-4144-9841-AE213719C16F}" type="slidenum">
              <a:rPr lang="id-ID"/>
              <a:pPr/>
              <a:t>6</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20484" name="Slide Number Placeholder 3"/>
          <p:cNvSpPr>
            <a:spLocks noGrp="1"/>
          </p:cNvSpPr>
          <p:nvPr>
            <p:ph type="sldNum" sz="quarter" idx="5"/>
          </p:nvPr>
        </p:nvSpPr>
        <p:spPr bwMode="auto">
          <a:noFill/>
          <a:ln>
            <a:miter lim="800000"/>
            <a:headEnd/>
            <a:tailEnd/>
          </a:ln>
        </p:spPr>
        <p:txBody>
          <a:bodyPr/>
          <a:lstStyle/>
          <a:p>
            <a:fld id="{768DDCB0-A413-49A9-B83A-06AA5050483A}" type="slidenum">
              <a:rPr lang="id-ID"/>
              <a:pPr/>
              <a:t>7</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22532" name="Slide Number Placeholder 3"/>
          <p:cNvSpPr>
            <a:spLocks noGrp="1"/>
          </p:cNvSpPr>
          <p:nvPr>
            <p:ph type="sldNum" sz="quarter" idx="5"/>
          </p:nvPr>
        </p:nvSpPr>
        <p:spPr bwMode="auto">
          <a:noFill/>
          <a:ln>
            <a:miter lim="800000"/>
            <a:headEnd/>
            <a:tailEnd/>
          </a:ln>
        </p:spPr>
        <p:txBody>
          <a:bodyPr/>
          <a:lstStyle/>
          <a:p>
            <a:fld id="{9080F433-5FAF-4F68-973B-B10D980C0567}" type="slidenum">
              <a:rPr lang="id-ID"/>
              <a:pPr/>
              <a:t>8</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24580" name="Slide Number Placeholder 3"/>
          <p:cNvSpPr>
            <a:spLocks noGrp="1"/>
          </p:cNvSpPr>
          <p:nvPr>
            <p:ph type="sldNum" sz="quarter" idx="5"/>
          </p:nvPr>
        </p:nvSpPr>
        <p:spPr bwMode="auto">
          <a:noFill/>
          <a:ln>
            <a:miter lim="800000"/>
            <a:headEnd/>
            <a:tailEnd/>
          </a:ln>
        </p:spPr>
        <p:txBody>
          <a:bodyPr/>
          <a:lstStyle/>
          <a:p>
            <a:fld id="{9DA06347-1DC6-45C6-A22F-6446A75726F9}" type="slidenum">
              <a:rPr lang="id-ID"/>
              <a:pPr/>
              <a:t>9</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a:lstStyle/>
          <a:p>
            <a:pPr eaLnBrk="1" hangingPunct="1">
              <a:spcBef>
                <a:spcPct val="0"/>
              </a:spcBef>
            </a:pPr>
            <a:endParaRPr lang="id-ID" dirty="0" smtClean="0"/>
          </a:p>
        </p:txBody>
      </p:sp>
      <p:sp>
        <p:nvSpPr>
          <p:cNvPr id="26628" name="Slide Number Placeholder 3"/>
          <p:cNvSpPr>
            <a:spLocks noGrp="1"/>
          </p:cNvSpPr>
          <p:nvPr>
            <p:ph type="sldNum" sz="quarter" idx="5"/>
          </p:nvPr>
        </p:nvSpPr>
        <p:spPr bwMode="auto">
          <a:noFill/>
          <a:ln>
            <a:miter lim="800000"/>
            <a:headEnd/>
            <a:tailEnd/>
          </a:ln>
        </p:spPr>
        <p:txBody>
          <a:bodyPr/>
          <a:lstStyle/>
          <a:p>
            <a:fld id="{496752E0-AD0E-40D9-8A33-9436112625DA}" type="slidenum">
              <a:rPr lang="id-ID"/>
              <a:pPr/>
              <a:t>10</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pPr eaLnBrk="1" hangingPunct="1">
              <a:spcBef>
                <a:spcPct val="0"/>
              </a:spcBef>
            </a:pPr>
            <a:endParaRPr lang="id-ID" dirty="0" smtClean="0"/>
          </a:p>
        </p:txBody>
      </p:sp>
      <p:sp>
        <p:nvSpPr>
          <p:cNvPr id="28676" name="Slide Number Placeholder 3"/>
          <p:cNvSpPr>
            <a:spLocks noGrp="1"/>
          </p:cNvSpPr>
          <p:nvPr>
            <p:ph type="sldNum" sz="quarter" idx="5"/>
          </p:nvPr>
        </p:nvSpPr>
        <p:spPr bwMode="auto">
          <a:noFill/>
          <a:ln>
            <a:miter lim="800000"/>
            <a:headEnd/>
            <a:tailEnd/>
          </a:ln>
        </p:spPr>
        <p:txBody>
          <a:bodyPr/>
          <a:lstStyle/>
          <a:p>
            <a:fld id="{0F422062-28DC-4B15-9BE5-5EEEC775D4A6}" type="slidenum">
              <a:rPr lang="id-ID"/>
              <a:pPr/>
              <a:t>11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27F9273-F174-49F3-B6B6-85E9231B404C}" type="datetime1">
              <a:rPr lang="en-US" smtClean="0"/>
              <a:pPr/>
              <a:t>8/1/2018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F1DCF79-6906-47A6-BEAB-ABF4348BDB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AECD704-E827-4948-B475-899A11861CA3}" type="datetime1">
              <a:rPr lang="en-US" smtClean="0"/>
              <a:pPr/>
              <a:t>8/1/2018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46838B-086A-410F-BC59-0E5D18BFBD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D735276-29DB-4492-A9B0-CC0647D8A061}" type="datetime1">
              <a:rPr lang="en-US" smtClean="0"/>
              <a:pPr/>
              <a:t>8/1/2018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A34D20-A051-4DA7-BB6E-A3A82EE09C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0E4D0C6-29DE-4A10-98DA-7E6E452C0E34}" type="datetime1">
              <a:rPr lang="en-US" smtClean="0"/>
              <a:pPr/>
              <a:t>8/1/2018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F9050F-001D-48F3-A6AD-8C035EDFE6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5605B9-84B0-4508-A7D9-5338F0F58DFF}" type="datetime1">
              <a:rPr lang="en-US" smtClean="0"/>
              <a:pPr/>
              <a:t>8/1/2018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9C072C-3058-43C2-994B-943BE215B5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25D892F-8A4B-4A16-A77F-86659EFA17BF}" type="datetime1">
              <a:rPr lang="en-US" smtClean="0"/>
              <a:pPr/>
              <a:t>8/1/2018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9875DEC-153E-466C-BAB2-BD3FC4E7D5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82F62BD-D565-45D6-82F9-A66C246AFAA5}" type="datetime1">
              <a:rPr lang="en-US" smtClean="0"/>
              <a:pPr/>
              <a:t>8/1/2018</a:t>
            </a:fld>
            <a:endParaRPr lang="en-US"/>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955E114-D690-4AD2-99E0-1974830065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7E5D075-B175-405A-8934-C848A1E21714}" type="datetime1">
              <a:rPr lang="en-US" smtClean="0"/>
              <a:pPr/>
              <a:t>8/1/2018</a:t>
            </a:fld>
            <a:endParaRPr lang="en-US"/>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A65F87-E993-4919-AD5E-07DC44D854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81258-F44E-49BC-AE21-E323BB0C3A09}" type="datetime1">
              <a:rPr lang="en-US" smtClean="0"/>
              <a:pPr/>
              <a:t>8/1/2018</a:t>
            </a:fld>
            <a:endParaRPr lang="en-US"/>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A4C15CA-0E68-4936-A87E-A2E21D9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D04C3-4A44-41A8-BA5C-17D6D2A246C1}" type="datetime1">
              <a:rPr lang="en-US" smtClean="0"/>
              <a:pPr/>
              <a:t>8/1/2018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0B9C28-E3FD-42B2-801F-E6DA29CEE2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F2376-8853-4C3F-B60E-8239FEA052DA}" type="datetime1">
              <a:rPr lang="en-US" smtClean="0"/>
              <a:pPr/>
              <a:t>8/1/2018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20E280-ADFC-4EEE-A175-79EEC2673A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65F79-B83E-4D26-B536-A01356D7A0CF}" type="datetime1">
              <a:rPr lang="en-US" smtClean="0"/>
              <a:pPr/>
              <a:t>8/1/2018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AF156-437A-4C76-B4F0-9E2EBA4964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3" cstate="print"/>
          <a:srcRect l="1051" r="800" b="504"/>
          <a:stretch>
            <a:fillRect/>
          </a:stretch>
        </p:blipFill>
        <p:spPr bwMode="auto">
          <a:xfrm>
            <a:off x="0" y="0"/>
            <a:ext cx="9144000" cy="6840538"/>
          </a:xfrm>
          <a:prstGeom prst="rect">
            <a:avLst/>
          </a:prstGeom>
          <a:noFill/>
          <a:ln w="9525">
            <a:noFill/>
            <a:miter lim="800000"/>
            <a:headEnd/>
            <a:tailEnd/>
          </a:ln>
        </p:spPr>
      </p:pic>
      <p:sp>
        <p:nvSpPr>
          <p:cNvPr id="15362" name="TextBox 3"/>
          <p:cNvSpPr txBox="1">
            <a:spLocks noChangeArrowheads="1"/>
          </p:cNvSpPr>
          <p:nvPr/>
        </p:nvSpPr>
        <p:spPr bwMode="auto">
          <a:xfrm>
            <a:off x="2895600" y="3505200"/>
            <a:ext cx="6248400" cy="1200329"/>
          </a:xfrm>
          <a:prstGeom prst="rect">
            <a:avLst/>
          </a:prstGeom>
          <a:noFill/>
          <a:ln w="9525">
            <a:noFill/>
            <a:miter lim="800000"/>
            <a:headEnd/>
            <a:tailEnd/>
          </a:ln>
        </p:spPr>
        <p:txBody>
          <a:bodyPr>
            <a:spAutoFit/>
          </a:bodyPr>
          <a:lstStyle/>
          <a:p>
            <a:pPr algn="ctr"/>
            <a:r>
              <a:rPr lang="id-ID" sz="3600" dirty="0" smtClean="0">
                <a:solidFill>
                  <a:srgbClr val="FFC000"/>
                </a:solidFill>
                <a:latin typeface="Arial Black" pitchFamily="4" charset="0"/>
              </a:rPr>
              <a:t>PSIKOSOSIAL DAN BUDAYA</a:t>
            </a:r>
            <a:endParaRPr lang="en-US" sz="3600" dirty="0">
              <a:solidFill>
                <a:srgbClr val="FFC000"/>
              </a:solidFill>
              <a:latin typeface="Arial Black" pitchFamily="4" charset="0"/>
            </a:endParaRPr>
          </a:p>
        </p:txBody>
      </p:sp>
      <p:sp>
        <p:nvSpPr>
          <p:cNvPr id="5" name="TextBox 4"/>
          <p:cNvSpPr txBox="1"/>
          <p:nvPr/>
        </p:nvSpPr>
        <p:spPr>
          <a:xfrm>
            <a:off x="3429000" y="5029200"/>
            <a:ext cx="5181600" cy="2462213"/>
          </a:xfrm>
          <a:prstGeom prst="rect">
            <a:avLst/>
          </a:prstGeom>
          <a:noFill/>
        </p:spPr>
        <p:txBody>
          <a:bodyPr wrap="square" rtlCol="0">
            <a:spAutoFit/>
          </a:bodyPr>
          <a:lstStyle/>
          <a:p>
            <a:pPr algn="ctr"/>
            <a:r>
              <a:rPr lang="id-ID" sz="2200" b="1" dirty="0" smtClean="0">
                <a:solidFill>
                  <a:schemeClr val="bg1"/>
                </a:solidFill>
              </a:rPr>
              <a:t>PERTEMUAN 5</a:t>
            </a:r>
          </a:p>
          <a:p>
            <a:pPr algn="ctr"/>
            <a:r>
              <a:rPr lang="id-ID" sz="2200" b="1" dirty="0" smtClean="0">
                <a:solidFill>
                  <a:schemeClr val="bg1"/>
                </a:solidFill>
              </a:rPr>
              <a:t>Masyarakat dan Rumah Sakit /Pengaruh Kebudayaan dalam Rumah Sakit</a:t>
            </a:r>
          </a:p>
          <a:p>
            <a:pPr algn="ctr"/>
            <a:r>
              <a:rPr lang="id-ID" sz="2200" b="1" dirty="0" smtClean="0">
                <a:solidFill>
                  <a:schemeClr val="bg1"/>
                </a:solidFill>
              </a:rPr>
              <a:t>YAYAH KARYANAN, S.Sos, MM</a:t>
            </a:r>
          </a:p>
          <a:p>
            <a:pPr algn="ctr"/>
            <a:r>
              <a:rPr lang="id-ID" sz="2200" b="1" dirty="0" smtClean="0">
                <a:solidFill>
                  <a:schemeClr val="bg1"/>
                </a:solidFill>
              </a:rPr>
              <a:t>Program Studi Ilmu Keperawatan</a:t>
            </a:r>
          </a:p>
          <a:p>
            <a:pPr algn="ctr"/>
            <a:r>
              <a:rPr lang="id-ID" sz="2200" b="1" dirty="0" smtClean="0">
                <a:solidFill>
                  <a:schemeClr val="bg1"/>
                </a:solidFill>
              </a:rPr>
              <a:t>Fakultas Ilmu-ilmu Kesehatan</a:t>
            </a:r>
            <a:endParaRPr lang="id-ID" sz="2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3"/>
          <p:cNvSpPr txBox="1">
            <a:spLocks noChangeArrowheads="1"/>
          </p:cNvSpPr>
          <p:nvPr/>
        </p:nvSpPr>
        <p:spPr bwMode="auto">
          <a:xfrm>
            <a:off x="1066800" y="990600"/>
            <a:ext cx="6858000" cy="4832092"/>
          </a:xfrm>
          <a:prstGeom prst="rect">
            <a:avLst/>
          </a:prstGeom>
          <a:noFill/>
          <a:ln w="9525">
            <a:noFill/>
            <a:miter lim="800000"/>
            <a:headEnd/>
            <a:tailEnd/>
          </a:ln>
        </p:spPr>
        <p:txBody>
          <a:bodyPr wrap="square">
            <a:spAutoFit/>
          </a:bodyPr>
          <a:lstStyle/>
          <a:p>
            <a:r>
              <a:rPr lang="id-ID" sz="2800" dirty="0" smtClean="0">
                <a:latin typeface="Algerian" pitchFamily="82" charset="0"/>
              </a:rPr>
              <a:t>Birokrat Rumah Sakit </a:t>
            </a:r>
          </a:p>
          <a:p>
            <a:r>
              <a:rPr lang="id-ID" sz="2800" dirty="0" smtClean="0"/>
              <a:t>Tuntutan kebutuhan masyarakat pada abad ke- 21 terhadap asuhan keperawatan yang berkualitas semakin besar KARENA adanya globalisasi yang menyebabkan adanya pergeseran terhadap tuntutan asuhan keperawatan Namun, keperawatan mempunyai landasan body of knowledge yang kuat, yang dapat dikembangkan serta dapat diaplikasikan dalam praktek keperawatan</a:t>
            </a:r>
            <a:endParaRPr lang="id-ID" sz="2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533400" y="914400"/>
            <a:ext cx="8001000" cy="584775"/>
          </a:xfrm>
          <a:prstGeom prst="rect">
            <a:avLst/>
          </a:prstGeom>
          <a:noFill/>
          <a:ln w="9525">
            <a:noFill/>
            <a:miter lim="800000"/>
            <a:headEnd/>
            <a:tailEnd/>
          </a:ln>
        </p:spPr>
        <p:txBody>
          <a:bodyPr wrap="square">
            <a:spAutoFit/>
          </a:bodyPr>
          <a:lstStyle/>
          <a:p>
            <a:r>
              <a:rPr lang="id-ID" sz="3200" dirty="0" smtClean="0"/>
              <a:t>KONSEP TRANSCULTURAL NURSING</a:t>
            </a:r>
            <a:endParaRPr lang="id-ID" sz="3200" dirty="0">
              <a:latin typeface="Algerian" pitchFamily="82" charset="0"/>
            </a:endParaRPr>
          </a:p>
        </p:txBody>
      </p:sp>
      <p:sp>
        <p:nvSpPr>
          <p:cNvPr id="27651" name="TextBox 4"/>
          <p:cNvSpPr txBox="1">
            <a:spLocks noChangeArrowheads="1"/>
          </p:cNvSpPr>
          <p:nvPr/>
        </p:nvSpPr>
        <p:spPr bwMode="auto">
          <a:xfrm>
            <a:off x="914400" y="1676400"/>
            <a:ext cx="7315200" cy="4984492"/>
          </a:xfrm>
          <a:prstGeom prst="rect">
            <a:avLst/>
          </a:prstGeom>
          <a:noFill/>
          <a:ln w="9525">
            <a:noFill/>
            <a:miter lim="800000"/>
            <a:headEnd/>
            <a:tailEnd/>
          </a:ln>
        </p:spPr>
        <p:txBody>
          <a:bodyPr wrap="square">
            <a:spAutoFit/>
          </a:bodyPr>
          <a:lstStyle/>
          <a:p>
            <a:r>
              <a:rPr lang="id-ID" sz="2800" dirty="0" smtClean="0"/>
              <a:t>Perbedaan budaya dalam asuhan keperawatan merupakan bentuk yang optimal dari pemberian asuhan keperawatan, mengacu pada kemungkinan variasi pendekatan keperawatan </a:t>
            </a:r>
          </a:p>
          <a:p>
            <a:r>
              <a:rPr lang="id-ID" sz="2800" dirty="0" smtClean="0"/>
              <a:t>FUNGSI: memberikan asuhan keperawatan sesuai budaya dengan menghargai nilai budaya individu. kepercayaan dan tindakan termasuk kepekaan terhadap lingkungan dari individu yang datang dan individu yang mungkin kembali lagi</a:t>
            </a:r>
            <a:endParaRPr lang="id-ID"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fontScale="90000"/>
          </a:bodyPr>
          <a:lstStyle/>
          <a:p>
            <a:r>
              <a:rPr lang="id-ID" dirty="0" smtClean="0"/>
              <a:t/>
            </a:r>
            <a:br>
              <a:rPr lang="id-ID" dirty="0" smtClean="0"/>
            </a:br>
            <a:r>
              <a:rPr lang="id-ID" dirty="0" smtClean="0"/>
              <a:t>6 prinsip dasar penerapan sosial budaya di rumah sakit</a:t>
            </a:r>
            <a:endParaRPr lang="id-ID" dirty="0"/>
          </a:p>
        </p:txBody>
      </p:sp>
      <p:sp>
        <p:nvSpPr>
          <p:cNvPr id="3" name="Content Placeholder 2"/>
          <p:cNvSpPr>
            <a:spLocks noGrp="1"/>
          </p:cNvSpPr>
          <p:nvPr>
            <p:ph idx="1"/>
          </p:nvPr>
        </p:nvSpPr>
        <p:spPr>
          <a:xfrm>
            <a:off x="457200" y="2667000"/>
            <a:ext cx="8229600" cy="3459163"/>
          </a:xfrm>
        </p:spPr>
        <p:txBody>
          <a:bodyPr>
            <a:normAutofit/>
          </a:bodyPr>
          <a:lstStyle/>
          <a:p>
            <a:r>
              <a:rPr lang="id-ID" dirty="0" smtClean="0"/>
              <a:t>Penerapan Prinsip Sosial Budaya dalam Praktik Keperawatan di Rumah Sakit  Penerimaan</a:t>
            </a:r>
            <a:r>
              <a:rPr lang="id-ID" dirty="0" smtClean="0">
                <a:sym typeface="Symbol"/>
              </a:rPr>
              <a:t></a:t>
            </a:r>
            <a:r>
              <a:rPr lang="id-ID" dirty="0" smtClean="0"/>
              <a:t>  Komunikasi</a:t>
            </a:r>
            <a:r>
              <a:rPr lang="id-ID" dirty="0" smtClean="0">
                <a:sym typeface="Symbol"/>
              </a:rPr>
              <a:t></a:t>
            </a:r>
            <a:r>
              <a:rPr lang="id-ID" dirty="0" smtClean="0"/>
              <a:t>  Individualisasi</a:t>
            </a:r>
            <a:r>
              <a:rPr lang="id-ID" dirty="0" smtClean="0">
                <a:sym typeface="Symbol"/>
              </a:rPr>
              <a:t></a:t>
            </a:r>
            <a:r>
              <a:rPr lang="id-ID" dirty="0" smtClean="0"/>
              <a:t>  Partisipasi</a:t>
            </a:r>
            <a:r>
              <a:rPr lang="id-ID" dirty="0" smtClean="0">
                <a:sym typeface="Symbol"/>
              </a:rPr>
              <a:t></a:t>
            </a:r>
            <a:r>
              <a:rPr lang="id-ID" dirty="0" smtClean="0"/>
              <a:t>  Kerahasiaan</a:t>
            </a:r>
            <a:r>
              <a:rPr lang="id-ID" dirty="0" smtClean="0">
                <a:sym typeface="Symbol"/>
              </a:rPr>
              <a:t></a:t>
            </a:r>
            <a:r>
              <a:rPr lang="id-ID" dirty="0" smtClean="0"/>
              <a:t>  Kesadaran diri dari perawat</a:t>
            </a:r>
            <a:r>
              <a:rPr lang="id-ID" dirty="0" smtClean="0">
                <a:sym typeface="Symbol"/>
              </a:rPr>
              <a:t></a:t>
            </a:r>
            <a:r>
              <a:rPr lang="id-ID" dirty="0" smtClean="0"/>
              <a:t> Menurut Henry S. Maas </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09600"/>
          </a:xfrm>
        </p:spPr>
        <p:txBody>
          <a:bodyPr>
            <a:normAutofit fontScale="90000"/>
          </a:bodyPr>
          <a:lstStyle/>
          <a:p>
            <a:r>
              <a:rPr lang="id-ID" dirty="0" smtClean="0"/>
              <a:t/>
            </a:r>
            <a:br>
              <a:rPr lang="id-ID" dirty="0" smtClean="0"/>
            </a:br>
            <a:r>
              <a:rPr lang="id-ID" dirty="0" smtClean="0"/>
              <a:t/>
            </a:r>
            <a:br>
              <a:rPr lang="id-ID" dirty="0" smtClean="0"/>
            </a:br>
            <a:r>
              <a:rPr lang="id-ID" dirty="0" smtClean="0"/>
              <a:t>Asuhan Keperawatan </a:t>
            </a:r>
            <a:endParaRPr lang="id-ID" dirty="0"/>
          </a:p>
        </p:txBody>
      </p:sp>
      <p:sp>
        <p:nvSpPr>
          <p:cNvPr id="3" name="Content Placeholder 2"/>
          <p:cNvSpPr>
            <a:spLocks noGrp="1"/>
          </p:cNvSpPr>
          <p:nvPr>
            <p:ph idx="1"/>
          </p:nvPr>
        </p:nvSpPr>
        <p:spPr/>
        <p:txBody>
          <a:bodyPr>
            <a:normAutofit/>
          </a:bodyPr>
          <a:lstStyle/>
          <a:p>
            <a:pPr>
              <a:buNone/>
            </a:pPr>
            <a:endParaRPr lang="id-ID" dirty="0" smtClean="0"/>
          </a:p>
          <a:p>
            <a:r>
              <a:rPr lang="id-ID" sz="2800" dirty="0" smtClean="0"/>
              <a:t>Asuhan Keperawatan : Suatu proses atau rangkaian kegiatan pada praktik keperawatan yang diberikan kepada klien sesuai dengan latar belakang budayanya  Strategi yang digunakan dalam asuhan keperawatan: a. Perlindungan/mempertahankan budaya</a:t>
            </a:r>
          </a:p>
          <a:p>
            <a:pPr>
              <a:buNone/>
            </a:pPr>
            <a:r>
              <a:rPr lang="id-ID" sz="2800" dirty="0" smtClean="0"/>
              <a:t>    b. Mengakomodasi/negoasiasi budaya </a:t>
            </a:r>
          </a:p>
          <a:p>
            <a:pPr>
              <a:buNone/>
            </a:pPr>
            <a:r>
              <a:rPr lang="id-ID" sz="2800" dirty="0" smtClean="0"/>
              <a:t>    c. Mengubah/mengganti budaya</a:t>
            </a:r>
            <a:endParaRPr lang="id-ID" sz="3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
            </a:r>
            <a:br>
              <a:rPr lang="id-ID" dirty="0" smtClean="0"/>
            </a:br>
            <a:r>
              <a:rPr lang="id-ID" dirty="0" smtClean="0">
                <a:latin typeface="Algerian" pitchFamily="82" charset="0"/>
              </a:rPr>
              <a:t>Proses keperawatan</a:t>
            </a:r>
            <a:endParaRPr lang="id-ID" dirty="0">
              <a:latin typeface="Algerian" pitchFamily="82" charset="0"/>
            </a:endParaRPr>
          </a:p>
        </p:txBody>
      </p:sp>
      <p:sp>
        <p:nvSpPr>
          <p:cNvPr id="3" name="Content Placeholder 2"/>
          <p:cNvSpPr>
            <a:spLocks noGrp="1"/>
          </p:cNvSpPr>
          <p:nvPr>
            <p:ph idx="1"/>
          </p:nvPr>
        </p:nvSpPr>
        <p:spPr/>
        <p:txBody>
          <a:bodyPr>
            <a:normAutofit/>
          </a:bodyPr>
          <a:lstStyle/>
          <a:p>
            <a:r>
              <a:rPr lang="id-ID" dirty="0" smtClean="0"/>
              <a:t>Proses keperawatan digunakan oleh perawat sebagai landasan berfikir dan memberikan solusi terhadap masalah klien </a:t>
            </a:r>
          </a:p>
          <a:p>
            <a:r>
              <a:rPr lang="id-ID" dirty="0" smtClean="0"/>
              <a:t> Model konseptual yang dikembangkan oleh Leininger dalam menjelaskan asuhan keperawatan dalam konteks budaya digambarkan dalam bentuk matahari terbit (Sunrise Model) ASUHAN KEPERAWATAN </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id-ID" dirty="0" smtClean="0"/>
              <a:t>Pengkajian</a:t>
            </a:r>
            <a:endParaRPr lang="id-ID" dirty="0"/>
          </a:p>
        </p:txBody>
      </p:sp>
      <p:sp>
        <p:nvSpPr>
          <p:cNvPr id="3" name="Content Placeholder 2"/>
          <p:cNvSpPr>
            <a:spLocks noGrp="1"/>
          </p:cNvSpPr>
          <p:nvPr>
            <p:ph idx="1"/>
          </p:nvPr>
        </p:nvSpPr>
        <p:spPr>
          <a:xfrm>
            <a:off x="609600" y="1371600"/>
            <a:ext cx="8077200" cy="4754563"/>
          </a:xfrm>
        </p:spPr>
        <p:txBody>
          <a:bodyPr>
            <a:normAutofit fontScale="77500" lnSpcReduction="20000"/>
          </a:bodyPr>
          <a:lstStyle/>
          <a:p>
            <a:pPr algn="just"/>
            <a:r>
              <a:rPr lang="id-ID" sz="2800" dirty="0" smtClean="0"/>
              <a:t>mengumpulkan data untuk mengidentifikasi masalah kesehatan klien sesuai dengan latar belakang budaya klien. Pengkajian dirancang berdasarkan 7 komponen yang ada pada “Sunrise Model” </a:t>
            </a:r>
          </a:p>
          <a:p>
            <a:pPr algn="just">
              <a:buNone/>
            </a:pPr>
            <a:r>
              <a:rPr lang="id-ID" sz="2800" dirty="0" smtClean="0"/>
              <a:t>a. Faktor teknologi (tecnological factors) </a:t>
            </a:r>
          </a:p>
          <a:p>
            <a:pPr algn="just">
              <a:buNone/>
            </a:pPr>
            <a:r>
              <a:rPr lang="id-ID" sz="2800" dirty="0" smtClean="0"/>
              <a:t>b. Faktor agama dan falsafah hidup (religious and philosophical factors) </a:t>
            </a:r>
          </a:p>
          <a:p>
            <a:pPr algn="just">
              <a:buNone/>
            </a:pPr>
            <a:r>
              <a:rPr lang="id-ID" sz="2800" dirty="0" smtClean="0"/>
              <a:t>c. Faktor sosial dan keterikatan keluarga (kinship and social factors) </a:t>
            </a:r>
          </a:p>
          <a:p>
            <a:pPr algn="just">
              <a:buNone/>
            </a:pPr>
            <a:r>
              <a:rPr lang="id-ID" sz="2800" dirty="0" smtClean="0"/>
              <a:t>d. Nilai-nilai budaya dan gaya hidup (cultural value and life ways) </a:t>
            </a:r>
          </a:p>
          <a:p>
            <a:pPr algn="just">
              <a:buNone/>
            </a:pPr>
            <a:r>
              <a:rPr lang="id-ID" sz="2800" dirty="0" smtClean="0"/>
              <a:t>e. Faktor kebijakan dan peraturan yang berlaku (political and legal factors) </a:t>
            </a:r>
          </a:p>
          <a:p>
            <a:pPr algn="just">
              <a:buNone/>
            </a:pPr>
            <a:r>
              <a:rPr lang="id-ID" sz="2800" dirty="0" smtClean="0"/>
              <a:t>f. Faktor ekonomi (economical factors) </a:t>
            </a:r>
          </a:p>
          <a:p>
            <a:pPr algn="just">
              <a:buNone/>
            </a:pPr>
            <a:r>
              <a:rPr lang="id-ID" sz="2800" dirty="0" smtClean="0"/>
              <a:t>g. Faktor pendidikan (educational factors) PENGKAJIAN </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
            </a:r>
            <a:br>
              <a:rPr lang="id-ID" dirty="0" smtClean="0"/>
            </a:br>
            <a:r>
              <a:rPr lang="id-ID" dirty="0" smtClean="0">
                <a:latin typeface="Algerian" pitchFamily="82" charset="0"/>
              </a:rPr>
              <a:t>DIAGNOSA</a:t>
            </a:r>
            <a:endParaRPr lang="id-ID" dirty="0"/>
          </a:p>
        </p:txBody>
      </p:sp>
      <p:sp>
        <p:nvSpPr>
          <p:cNvPr id="3" name="Content Placeholder 2"/>
          <p:cNvSpPr>
            <a:spLocks noGrp="1"/>
          </p:cNvSpPr>
          <p:nvPr>
            <p:ph idx="1"/>
          </p:nvPr>
        </p:nvSpPr>
        <p:spPr/>
        <p:txBody>
          <a:bodyPr>
            <a:normAutofit fontScale="92500" lnSpcReduction="10000"/>
          </a:bodyPr>
          <a:lstStyle/>
          <a:p>
            <a:pPr lvl="0"/>
            <a:r>
              <a:rPr lang="id-ID" dirty="0" smtClean="0"/>
              <a:t>Diagnosa keperawatan adalah respon klien sesuai latar belakang budayanya yang dapat dicegah, diubah atau dikurangi melalui intervensi keperawatan. Diagnosa yang sering ditegakkan dalam asuhan keperawatan transkultural: 1. gangguan komunikasi verbal berhubungan dengan perbedaan kultur 2. gangguan interaksi sosial berhubungan disorientasi sosiokultural 3. ketidakpatuhan dalam pengobatan berhubungan dengan sistem nilai yang diyakini DIAGNOSA </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
            </a:r>
            <a:br>
              <a:rPr lang="id-ID" dirty="0" smtClean="0"/>
            </a:br>
            <a:r>
              <a:rPr lang="id-ID" dirty="0" smtClean="0">
                <a:latin typeface="Algerian" pitchFamily="82" charset="0"/>
              </a:rPr>
              <a:t>5) Identitas Diri</a:t>
            </a:r>
            <a:br>
              <a:rPr lang="id-ID" dirty="0" smtClean="0">
                <a:latin typeface="Algerian" pitchFamily="82" charset="0"/>
              </a:rPr>
            </a:br>
            <a:endParaRPr lang="id-ID" dirty="0">
              <a:latin typeface="Algerian" pitchFamily="82" charset="0"/>
            </a:endParaRPr>
          </a:p>
        </p:txBody>
      </p:sp>
      <p:sp>
        <p:nvSpPr>
          <p:cNvPr id="3" name="Content Placeholder 2"/>
          <p:cNvSpPr>
            <a:spLocks noGrp="1"/>
          </p:cNvSpPr>
          <p:nvPr>
            <p:ph idx="1"/>
          </p:nvPr>
        </p:nvSpPr>
        <p:spPr/>
        <p:txBody>
          <a:bodyPr>
            <a:normAutofit fontScale="85000" lnSpcReduction="20000"/>
          </a:bodyPr>
          <a:lstStyle/>
          <a:p>
            <a:pPr marL="715963" indent="-715963">
              <a:buNone/>
            </a:pPr>
            <a:r>
              <a:rPr lang="id-ID" dirty="0" smtClean="0"/>
              <a:t>     a. Identitas diri adalah kesadaran tentang diri sendiri yang dapat diperoleh individu dari observasi dan penilaian dirinya, menyadari bahwa individu dirinya berbeda dengan orang lain. Seseorang yang mempunyai perasaan identitas diri yang kuat akan memandang dirinya berbeda dengan orang lain, dan tidak ada duanya.</a:t>
            </a:r>
          </a:p>
          <a:p>
            <a:pPr marL="715963" indent="-715963">
              <a:buNone/>
            </a:pPr>
            <a:r>
              <a:rPr lang="id-ID" dirty="0" smtClean="0"/>
              <a:t>     b. Identitas berkembang sejak masa kanak-kanak, bersamaan dengan berkembangnya konsep diri. Dalam identitas diri ada otonomi yaitu mengerti dan percaya diri, respek terhadap diri, mampu menguasai diri, mengatur diri dan menerima diri</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latin typeface="Algerian" pitchFamily="82" charset="0"/>
              </a:rPr>
              <a:t>INTERVENSI DAN IMPLEMENTASI</a:t>
            </a:r>
            <a:endParaRPr lang="id-ID" dirty="0">
              <a:latin typeface="Algerian" pitchFamily="82" charset="0"/>
            </a:endParaRPr>
          </a:p>
        </p:txBody>
      </p:sp>
      <p:sp>
        <p:nvSpPr>
          <p:cNvPr id="3" name="Content Placeholder 2"/>
          <p:cNvSpPr>
            <a:spLocks noGrp="1"/>
          </p:cNvSpPr>
          <p:nvPr>
            <p:ph idx="1"/>
          </p:nvPr>
        </p:nvSpPr>
        <p:spPr/>
        <p:txBody>
          <a:bodyPr>
            <a:normAutofit fontScale="85000" lnSpcReduction="10000"/>
          </a:bodyPr>
          <a:lstStyle/>
          <a:p>
            <a:pPr>
              <a:buNone/>
            </a:pPr>
            <a:r>
              <a:rPr lang="id-ID" dirty="0" smtClean="0"/>
              <a:t>    Intervensi dan Implementasi Perencanaan adalah suatu proses memilih strategi yang tepat pelaksanaan adalah melaksanakan tindakan yang sesuai dengan latar belakang budaya klien. Ada 3 pedoman yang dalam keperawatan transkultural : </a:t>
            </a:r>
          </a:p>
          <a:p>
            <a:pPr>
              <a:buNone/>
            </a:pPr>
            <a:r>
              <a:rPr lang="id-ID" dirty="0" smtClean="0"/>
              <a:t>1. mempertahankan budaya yang dimiliki klien bila budaya klien tidak bertentangan dengan kesehatan </a:t>
            </a:r>
          </a:p>
          <a:p>
            <a:pPr>
              <a:buNone/>
            </a:pPr>
            <a:r>
              <a:rPr lang="id-ID" dirty="0" smtClean="0"/>
              <a:t>2. mengakomodasi budaya klien bila budaya klien kurang menguntungkan kesehatan </a:t>
            </a:r>
          </a:p>
          <a:p>
            <a:pPr>
              <a:buNone/>
            </a:pPr>
            <a:r>
              <a:rPr lang="id-ID" dirty="0" smtClean="0"/>
              <a:t>3. merubah budaya klien bila budaya yang dimiliki klien bertentangan dengan kesehatan</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EVALUASI</a:t>
            </a:r>
            <a:endParaRPr lang="id-ID" dirty="0"/>
          </a:p>
        </p:txBody>
      </p:sp>
      <p:sp>
        <p:nvSpPr>
          <p:cNvPr id="3" name="Content Placeholder 2"/>
          <p:cNvSpPr>
            <a:spLocks noGrp="1"/>
          </p:cNvSpPr>
          <p:nvPr>
            <p:ph idx="1"/>
          </p:nvPr>
        </p:nvSpPr>
        <p:spPr/>
        <p:txBody>
          <a:bodyPr>
            <a:normAutofit fontScale="85000" lnSpcReduction="10000"/>
          </a:bodyPr>
          <a:lstStyle/>
          <a:p>
            <a:pPr lvl="0">
              <a:buNone/>
            </a:pPr>
            <a:r>
              <a:rPr lang="id-ID" dirty="0" smtClean="0"/>
              <a:t>Evaluasi asuhan keperawatan transkultural dilakukan terhadap: </a:t>
            </a:r>
          </a:p>
          <a:p>
            <a:pPr lvl="0">
              <a:buNone/>
            </a:pPr>
            <a:r>
              <a:rPr lang="id-ID" dirty="0" smtClean="0"/>
              <a:t>1. Keberhasilan klien tentang mempertahankan budaya yang sesuai dengan kesehatan </a:t>
            </a:r>
          </a:p>
          <a:p>
            <a:pPr lvl="0">
              <a:buNone/>
            </a:pPr>
            <a:r>
              <a:rPr lang="id-ID" dirty="0" smtClean="0"/>
              <a:t>2. Mengurangi budaya klien yang tidak sesuai dengan kesehatan atau beradaptasi dengan budaya baru yang mungkin sangat bertentangan dengan budaya yang dimiliki klien. </a:t>
            </a:r>
          </a:p>
          <a:p>
            <a:pPr lvl="0">
              <a:buNone/>
            </a:pPr>
            <a:r>
              <a:rPr lang="id-ID" dirty="0" smtClean="0"/>
              <a:t>• Melalui evaluasi dapat diketahui asuhan keperawatan yang sesuai dengan latar belakang budaya klien. </a:t>
            </a:r>
          </a:p>
          <a:p>
            <a:pPr>
              <a:buNone/>
            </a:pPr>
            <a:r>
              <a:rPr lang="id-ID" dirty="0" smtClean="0">
                <a:latin typeface="Aharoni" pitchFamily="2" charset="-79"/>
                <a:cs typeface="Aharoni" pitchFamily="2" charset="-79"/>
              </a:rPr>
              <a:t> </a:t>
            </a:r>
          </a:p>
          <a:p>
            <a:pPr>
              <a:buNone/>
            </a:pPr>
            <a:endParaRPr lang="id-ID" dirty="0" smtClean="0">
              <a:latin typeface="Aharoni" pitchFamily="2" charset="-79"/>
              <a:cs typeface="Aharoni" pitchFamily="2" charset="-79"/>
            </a:endParaRP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2" name="TextBox 1"/>
          <p:cNvSpPr txBox="1"/>
          <p:nvPr/>
        </p:nvSpPr>
        <p:spPr>
          <a:xfrm>
            <a:off x="0" y="914400"/>
            <a:ext cx="9144000" cy="646331"/>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3600" b="1" dirty="0"/>
              <a:t>VISI DAN MISI UNIVERSITAS ESA UNGGUL</a:t>
            </a:r>
          </a:p>
        </p:txBody>
      </p:sp>
      <p:pic>
        <p:nvPicPr>
          <p:cNvPr id="3078" name="Content Placeholder 7"/>
          <p:cNvPicPr>
            <a:picLocks noGrp="1" noChangeAspect="1"/>
          </p:cNvPicPr>
          <p:nvPr>
            <p:ph idx="1"/>
          </p:nvPr>
        </p:nvPicPr>
        <p:blipFill>
          <a:blip r:embed="rId4" cstate="print"/>
          <a:srcRect/>
          <a:stretch>
            <a:fillRect/>
          </a:stretch>
        </p:blipFill>
        <p:spPr>
          <a:xfrm>
            <a:off x="0" y="1524000"/>
            <a:ext cx="9144000" cy="4840287"/>
          </a:xfrm>
        </p:spPr>
      </p:pic>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249362"/>
          </a:xfrm>
        </p:spPr>
        <p:txBody>
          <a:bodyPr>
            <a:normAutofit fontScale="90000"/>
          </a:bodyPr>
          <a:lstStyle/>
          <a:p>
            <a:pPr lvl="0"/>
            <a:r>
              <a:rPr lang="id-ID" dirty="0" smtClean="0">
                <a:latin typeface="Algerian" pitchFamily="82" charset="0"/>
                <a:ea typeface="Times New Roman" pitchFamily="18" charset="0"/>
                <a:cs typeface="Arial" pitchFamily="34" charset="0"/>
              </a:rPr>
              <a:t/>
            </a:r>
            <a:br>
              <a:rPr lang="id-ID" dirty="0" smtClean="0">
                <a:latin typeface="Algerian" pitchFamily="82" charset="0"/>
                <a:ea typeface="Times New Roman" pitchFamily="18" charset="0"/>
                <a:cs typeface="Arial" pitchFamily="34" charset="0"/>
              </a:rPr>
            </a:br>
            <a:r>
              <a:rPr lang="id-ID" dirty="0" smtClean="0"/>
              <a:t> </a:t>
            </a:r>
            <a:br>
              <a:rPr lang="id-ID" dirty="0" smtClean="0"/>
            </a:br>
            <a:r>
              <a:rPr lang="id-ID" sz="3100" b="1" dirty="0" smtClean="0"/>
              <a:t>TANTANGAN DALAM PRAKTEK KEPERAWATAN PROFESIONAL </a:t>
            </a:r>
            <a:r>
              <a:rPr lang="id-ID" dirty="0" smtClean="0">
                <a:latin typeface="Algerian" pitchFamily="82" charset="0"/>
                <a:cs typeface="Arial" pitchFamily="34" charset="0"/>
              </a:rPr>
              <a:t/>
            </a:r>
            <a:br>
              <a:rPr lang="id-ID" dirty="0" smtClean="0">
                <a:latin typeface="Algerian" pitchFamily="82" charset="0"/>
                <a:cs typeface="Arial" pitchFamily="34" charset="0"/>
              </a:rPr>
            </a:br>
            <a:endParaRPr lang="id-ID" dirty="0"/>
          </a:p>
        </p:txBody>
      </p:sp>
      <p:sp>
        <p:nvSpPr>
          <p:cNvPr id="3" name="Content Placeholder 2"/>
          <p:cNvSpPr>
            <a:spLocks noGrp="1"/>
          </p:cNvSpPr>
          <p:nvPr>
            <p:ph idx="1"/>
          </p:nvPr>
        </p:nvSpPr>
        <p:spPr/>
        <p:txBody>
          <a:bodyPr>
            <a:normAutofit fontScale="85000" lnSpcReduction="20000"/>
          </a:bodyPr>
          <a:lstStyle/>
          <a:p>
            <a:pPr lvl="0">
              <a:buNone/>
            </a:pPr>
            <a:r>
              <a:rPr lang="id-ID" dirty="0" smtClean="0"/>
              <a:t>Globalisasi dalam pelayanan kesehatan </a:t>
            </a:r>
          </a:p>
          <a:p>
            <a:pPr>
              <a:buNone/>
            </a:pPr>
            <a:r>
              <a:rPr lang="id-ID" dirty="0" smtClean="0"/>
              <a:t>a) Memiliki dan memperkaya tubuh pengetahuan melalui penelitian. </a:t>
            </a:r>
          </a:p>
          <a:p>
            <a:pPr>
              <a:buNone/>
            </a:pPr>
            <a:r>
              <a:rPr lang="id-ID" dirty="0" smtClean="0"/>
              <a:t>b) Memiliki kemampuan memberikan pelayanan yang unik kepada orang lain </a:t>
            </a:r>
          </a:p>
          <a:p>
            <a:pPr>
              <a:buNone/>
            </a:pPr>
            <a:r>
              <a:rPr lang="id-ID" dirty="0" smtClean="0"/>
              <a:t>c) Pendidikan yang memenuhi standar </a:t>
            </a:r>
          </a:p>
          <a:p>
            <a:pPr>
              <a:buNone/>
            </a:pPr>
            <a:r>
              <a:rPr lang="id-ID" dirty="0" smtClean="0"/>
              <a:t>d) Terdapat pengendalian terhadap praktek </a:t>
            </a:r>
          </a:p>
          <a:p>
            <a:pPr>
              <a:buNone/>
            </a:pPr>
            <a:r>
              <a:rPr lang="id-ID" dirty="0" smtClean="0"/>
              <a:t>e) Bertanggug jawab &amp; bertanggung gugat terhadap tindakan yang dilakukan </a:t>
            </a:r>
          </a:p>
          <a:p>
            <a:pPr>
              <a:buNone/>
            </a:pPr>
            <a:r>
              <a:rPr lang="id-ID" dirty="0" smtClean="0"/>
              <a:t>f) Merupakan karir seumur hidup </a:t>
            </a:r>
          </a:p>
          <a:p>
            <a:pPr>
              <a:buNone/>
            </a:pPr>
            <a:r>
              <a:rPr lang="id-ID" dirty="0" smtClean="0"/>
              <a:t>g) Mempunyai fungsi mandiri dan kolaborasi. </a:t>
            </a:r>
          </a:p>
          <a:p>
            <a:pPr lvl="0"/>
            <a:endParaRPr lang="id-ID" dirty="0" smtClean="0"/>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a:buNone/>
            </a:pPr>
            <a:r>
              <a:rPr lang="id-ID" dirty="0" smtClean="0"/>
              <a:t>Tenaga keperawatan harus memenuhi standar global dalam memberikan pelayanan / asuhan keperawatan. •Aspek-aspek dalam Standar Internasional perawat profesional:</a:t>
            </a:r>
          </a:p>
          <a:p>
            <a:pPr>
              <a:buNone/>
            </a:pPr>
            <a:r>
              <a:rPr lang="id-ID" dirty="0" smtClean="0"/>
              <a:t> •Intelektual </a:t>
            </a:r>
          </a:p>
          <a:p>
            <a:pPr>
              <a:buNone/>
            </a:pPr>
            <a:r>
              <a:rPr lang="id-ID" dirty="0" smtClean="0"/>
              <a:t>•interpersonal dan teknikal, </a:t>
            </a:r>
          </a:p>
          <a:p>
            <a:pPr>
              <a:buNone/>
            </a:pPr>
            <a:r>
              <a:rPr lang="id-ID" dirty="0" smtClean="0"/>
              <a:t>•bahkan peka terhadap perbedaan social budaya</a:t>
            </a:r>
          </a:p>
          <a:p>
            <a:pPr>
              <a:buNone/>
            </a:pPr>
            <a:r>
              <a:rPr lang="id-ID" dirty="0" smtClean="0"/>
              <a:t>•mempunyai pengetahuan transtrutural yang luas</a:t>
            </a:r>
          </a:p>
          <a:p>
            <a:pPr>
              <a:buNone/>
            </a:pPr>
            <a:r>
              <a:rPr lang="id-ID" smtClean="0"/>
              <a:t>•</a:t>
            </a:r>
            <a:r>
              <a:rPr lang="id-ID" dirty="0" smtClean="0"/>
              <a:t>mampu memanfaatkan alih IPTEK</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Daftar Pustaka</a:t>
            </a:r>
            <a:endParaRPr lang="id-ID" dirty="0"/>
          </a:p>
        </p:txBody>
      </p:sp>
      <p:sp>
        <p:nvSpPr>
          <p:cNvPr id="3" name="Content Placeholder 2"/>
          <p:cNvSpPr>
            <a:spLocks noGrp="1"/>
          </p:cNvSpPr>
          <p:nvPr>
            <p:ph idx="1"/>
          </p:nvPr>
        </p:nvSpPr>
        <p:spPr/>
        <p:txBody>
          <a:bodyPr>
            <a:normAutofit/>
          </a:bodyPr>
          <a:lstStyle/>
          <a:p>
            <a:pPr marL="1162050" indent="-1162050">
              <a:buNone/>
            </a:pPr>
            <a:r>
              <a:rPr lang="id-ID" dirty="0" smtClean="0"/>
              <a:t>Keliat, Budi Anna, Dkk. 2005 . Proses Keperawatan Kesehatan Jiwa Edisi 2. Jakarta: EGC</a:t>
            </a:r>
          </a:p>
          <a:p>
            <a:pPr marL="1074738" indent="-1074738">
              <a:buNone/>
              <a:tabLst>
                <a:tab pos="271463" algn="l"/>
              </a:tabLst>
            </a:pPr>
            <a:r>
              <a:rPr lang="id-ID" dirty="0" smtClean="0"/>
              <a:t>Potter &amp; Perry. 2005. Buku Ajar Fundamental Keperawatan. Jakarta: EGC </a:t>
            </a:r>
          </a:p>
          <a:p>
            <a:pPr marL="1074738" indent="-1074738">
              <a:buNone/>
            </a:pPr>
            <a:r>
              <a:rPr lang="id-ID" dirty="0" smtClean="0"/>
              <a:t>Stuart, Gail &amp; Sundeen, Sandra. 2005. Buku Ajar Keperawatan Jiwa. Jakarta: EGC</a:t>
            </a:r>
          </a:p>
          <a:p>
            <a:pPr>
              <a:buNone/>
            </a:pP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143000"/>
          </a:xfrm>
        </p:spPr>
        <p:txBody>
          <a:bodyPr/>
          <a:lstStyle/>
          <a:p>
            <a:r>
              <a:rPr lang="id-ID" dirty="0" smtClean="0"/>
              <a:t>TERIMA KASIH</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a:bodyPr>
          <a:lstStyle/>
          <a:p>
            <a:r>
              <a:rPr lang="id-ID" sz="2000" dirty="0" smtClean="0">
                <a:latin typeface="Algerian" pitchFamily="82" charset="0"/>
              </a:rPr>
              <a:t>Visi dan Misi Prodi Keperawatan</a:t>
            </a:r>
            <a:endParaRPr lang="id-ID" sz="2000" dirty="0"/>
          </a:p>
        </p:txBody>
      </p:sp>
      <p:sp>
        <p:nvSpPr>
          <p:cNvPr id="3" name="Content Placeholder 2"/>
          <p:cNvSpPr>
            <a:spLocks noGrp="1"/>
          </p:cNvSpPr>
          <p:nvPr>
            <p:ph idx="1"/>
          </p:nvPr>
        </p:nvSpPr>
        <p:spPr/>
        <p:txBody>
          <a:bodyPr>
            <a:normAutofit fontScale="47500" lnSpcReduction="20000"/>
          </a:bodyPr>
          <a:lstStyle/>
          <a:p>
            <a:pPr algn="ctr">
              <a:buNone/>
            </a:pPr>
            <a:r>
              <a:rPr lang="id-ID" sz="4400" dirty="0" smtClean="0">
                <a:latin typeface="Algerian" pitchFamily="82" charset="0"/>
              </a:rPr>
              <a:t>Visi </a:t>
            </a:r>
          </a:p>
          <a:p>
            <a:pPr>
              <a:buNone/>
            </a:pPr>
            <a:r>
              <a:rPr lang="id-ID" dirty="0" smtClean="0">
                <a:latin typeface="Aharoni" pitchFamily="2" charset="-79"/>
                <a:cs typeface="Aharoni" pitchFamily="2" charset="-79"/>
              </a:rPr>
              <a:t>Menjadi pusat pendidikan Ners yang kompeten berbasis intelektulitas, kreatifitas, dan kewirausahaan, dengan keunggulan dibidang </a:t>
            </a:r>
            <a:r>
              <a:rPr lang="id-ID" i="1" dirty="0" smtClean="0">
                <a:latin typeface="Aharoni" pitchFamily="2" charset="-79"/>
                <a:cs typeface="Aharoni" pitchFamily="2" charset="-79"/>
              </a:rPr>
              <a:t>nursing home care serta berdaya saing global pada tahun 2020</a:t>
            </a:r>
          </a:p>
          <a:p>
            <a:pPr algn="ctr">
              <a:buNone/>
            </a:pPr>
            <a:r>
              <a:rPr lang="id-ID" dirty="0" smtClean="0">
                <a:latin typeface="Algerian" pitchFamily="82" charset="0"/>
              </a:rPr>
              <a:t>Misi </a:t>
            </a:r>
          </a:p>
          <a:p>
            <a:pPr>
              <a:buNone/>
            </a:pPr>
            <a:r>
              <a:rPr lang="id-ID" dirty="0" smtClean="0">
                <a:latin typeface="Aharoni" pitchFamily="2" charset="-79"/>
                <a:cs typeface="Aharoni" pitchFamily="2" charset="-79"/>
              </a:rPr>
              <a:t>1) Mengembangkan program pendidikan Ners dengan keunggulan </a:t>
            </a:r>
            <a:r>
              <a:rPr lang="id-ID" i="1" dirty="0" smtClean="0">
                <a:latin typeface="Aharoni" pitchFamily="2" charset="-79"/>
                <a:cs typeface="Aharoni" pitchFamily="2" charset="-79"/>
              </a:rPr>
              <a:t>nursing home care yang berwawasan global dan berbasis Ilmu pengetahuan dan teknologi </a:t>
            </a:r>
          </a:p>
          <a:p>
            <a:pPr>
              <a:buNone/>
            </a:pPr>
            <a:r>
              <a:rPr lang="id-ID" dirty="0" smtClean="0">
                <a:latin typeface="Aharoni" pitchFamily="2" charset="-79"/>
                <a:cs typeface="Aharoni" pitchFamily="2" charset="-79"/>
              </a:rPr>
              <a:t>2) Mengembangkan Ilmu Pengetahuan dan Teknologi di bidang keperawatan dengan keunggulan </a:t>
            </a:r>
            <a:r>
              <a:rPr lang="id-ID" i="1" dirty="0" smtClean="0">
                <a:latin typeface="Aharoni" pitchFamily="2" charset="-79"/>
                <a:cs typeface="Aharoni" pitchFamily="2" charset="-79"/>
              </a:rPr>
              <a:t>nursing home care melalui kegiatan penelitian </a:t>
            </a:r>
          </a:p>
          <a:p>
            <a:pPr>
              <a:buNone/>
            </a:pPr>
            <a:r>
              <a:rPr lang="id-ID" dirty="0" smtClean="0">
                <a:latin typeface="Aharoni" pitchFamily="2" charset="-79"/>
                <a:cs typeface="Aharoni" pitchFamily="2" charset="-79"/>
              </a:rPr>
              <a:t>3) Menerapkan dan mengembangkan ilmu keperawatan dengan keunggulan </a:t>
            </a:r>
            <a:r>
              <a:rPr lang="id-ID" i="1" dirty="0" smtClean="0">
                <a:latin typeface="Aharoni" pitchFamily="2" charset="-79"/>
                <a:cs typeface="Aharoni" pitchFamily="2" charset="-79"/>
              </a:rPr>
              <a:t>nursing home care melalui pengabdian kepada masyarakat </a:t>
            </a:r>
          </a:p>
          <a:p>
            <a:pPr>
              <a:buNone/>
            </a:pPr>
            <a:r>
              <a:rPr lang="id-ID" dirty="0" smtClean="0">
                <a:latin typeface="Aharoni" pitchFamily="2" charset="-79"/>
                <a:cs typeface="Aharoni" pitchFamily="2" charset="-79"/>
              </a:rPr>
              <a:t>4) Menyiapkan sumber daya manusia keperawatan dengan keunggulan </a:t>
            </a:r>
            <a:r>
              <a:rPr lang="id-ID" i="1" dirty="0" smtClean="0">
                <a:latin typeface="Aharoni" pitchFamily="2" charset="-79"/>
                <a:cs typeface="Aharoni" pitchFamily="2" charset="-79"/>
              </a:rPr>
              <a:t>nursing home care yang berdaya saing global dan menciptakan calon pemimpin yang berkarakter bagi bangsa dan negara </a:t>
            </a:r>
          </a:p>
          <a:p>
            <a:pPr>
              <a:buNone/>
            </a:pPr>
            <a:r>
              <a:rPr lang="id-ID" i="1" dirty="0" smtClean="0">
                <a:latin typeface="Aharoni" pitchFamily="2" charset="-79"/>
                <a:cs typeface="Aharoni" pitchFamily="2" charset="-79"/>
              </a:rPr>
              <a:t>5) Mengelola sarana dan prasarana yang menunjang program akademik dan profesi keperawatan dengan keunggulan nursing home care </a:t>
            </a:r>
          </a:p>
          <a:p>
            <a:pPr>
              <a:buNone/>
            </a:pPr>
            <a:r>
              <a:rPr lang="id-ID" dirty="0" smtClean="0">
                <a:latin typeface="Aharoni" pitchFamily="2" charset="-79"/>
                <a:cs typeface="Aharoni" pitchFamily="2" charset="-79"/>
              </a:rPr>
              <a:t>6) Berperan aktif dalam menerapkan dan mengembangkan ilmu keperawatan dengan keunggulan </a:t>
            </a:r>
            <a:r>
              <a:rPr lang="id-ID" i="1" dirty="0" smtClean="0">
                <a:latin typeface="Aharoni" pitchFamily="2" charset="-79"/>
                <a:cs typeface="Aharoni" pitchFamily="2" charset="-79"/>
              </a:rPr>
              <a:t>nursing home care yang bermanfaat bagi organisasi profesi, bagi bangsa dan negara Indonesia serta segenap umat manusia</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r>
              <a:rPr lang="id-ID" sz="2200" b="1" dirty="0" smtClean="0">
                <a:latin typeface="Algerian" pitchFamily="82" charset="0"/>
              </a:rPr>
              <a:t/>
            </a:r>
            <a:br>
              <a:rPr lang="id-ID" sz="2200" b="1" dirty="0" smtClean="0">
                <a:latin typeface="Algerian" pitchFamily="82" charset="0"/>
              </a:rPr>
            </a:br>
            <a:r>
              <a:rPr lang="id-ID" sz="2200" b="1" dirty="0" smtClean="0">
                <a:latin typeface="Algerian" pitchFamily="82" charset="0"/>
              </a:rPr>
              <a:t/>
            </a:r>
            <a:br>
              <a:rPr lang="id-ID" sz="2200" b="1" dirty="0" smtClean="0">
                <a:latin typeface="Algerian" pitchFamily="82" charset="0"/>
              </a:rPr>
            </a:br>
            <a:r>
              <a:rPr lang="fi-FI" sz="2200" b="1" dirty="0" smtClean="0">
                <a:latin typeface="Algerian" pitchFamily="82" charset="0"/>
              </a:rPr>
              <a:t>Visi </a:t>
            </a:r>
            <a:r>
              <a:rPr lang="fi-FI" sz="2200" b="1" dirty="0" smtClean="0">
                <a:latin typeface="Algerian" pitchFamily="82" charset="0"/>
              </a:rPr>
              <a:t>dan Misi Fakultas Ilmu-Ilmu Kesehatan </a:t>
            </a:r>
            <a:r>
              <a:rPr lang="fi-FI" b="1" dirty="0" smtClean="0"/>
              <a:t/>
            </a:r>
            <a:br>
              <a:rPr lang="fi-FI" b="1" dirty="0" smtClean="0"/>
            </a:br>
            <a:endParaRPr lang="id-ID" dirty="0"/>
          </a:p>
        </p:txBody>
      </p:sp>
      <p:sp>
        <p:nvSpPr>
          <p:cNvPr id="3" name="Content Placeholder 2"/>
          <p:cNvSpPr>
            <a:spLocks noGrp="1"/>
          </p:cNvSpPr>
          <p:nvPr>
            <p:ph idx="1"/>
          </p:nvPr>
        </p:nvSpPr>
        <p:spPr/>
        <p:txBody>
          <a:bodyPr>
            <a:normAutofit fontScale="55000" lnSpcReduction="20000"/>
          </a:bodyPr>
          <a:lstStyle/>
          <a:p>
            <a:pPr algn="ctr"/>
            <a:r>
              <a:rPr lang="id-ID" sz="4000" b="1" dirty="0" smtClean="0"/>
              <a:t>Visi : </a:t>
            </a:r>
          </a:p>
          <a:p>
            <a:pPr>
              <a:buNone/>
            </a:pPr>
            <a:r>
              <a:rPr lang="id-ID" b="1" dirty="0" smtClean="0"/>
              <a:t>Menjadi Fakultas Ilmu-Ilmu Kesehatan yang kompeten di bidang kesehatan masyarakat, ilmu gizi dan ilmu keperawatan, Manajemen Informasi Kesehatan dan Rekam medis dan Informasi Kesehatan berbasis intelektualitas, inovasi dan kewirausahaan yang unggul serta mampu bersaing secara global. </a:t>
            </a:r>
          </a:p>
          <a:p>
            <a:pPr algn="ctr"/>
            <a:r>
              <a:rPr lang="id-ID" sz="4000" b="1" dirty="0" smtClean="0"/>
              <a:t>Misi : </a:t>
            </a:r>
          </a:p>
          <a:p>
            <a:pPr>
              <a:buNone/>
            </a:pPr>
            <a:r>
              <a:rPr lang="id-ID" b="1" dirty="0" smtClean="0"/>
              <a:t>1) Menyelenggarakan pendidikan dan pengajaran bidang Ilmu-Ilmu Kesehatan (Manajemen Informasi Kesehatan, Kesehatan Masyarakat, ilmu gizi dan ilmu Ners, serta Rekam medis dan Informasi Kesehatan) secara efisien dan efektif berbasis pada teknologi informasi. </a:t>
            </a:r>
          </a:p>
          <a:p>
            <a:pPr>
              <a:buNone/>
            </a:pPr>
            <a:r>
              <a:rPr lang="id-ID" b="1" dirty="0" smtClean="0"/>
              <a:t>2) Menyelenggarakan program-program penelitian dan pengembangan guna menghasilkan konsep-konsep, teori dan hasil kajian yang secara fungsional dapat mendukung pengembangan kehidupan bermasyarakat. </a:t>
            </a:r>
          </a:p>
          <a:p>
            <a:pPr>
              <a:buNone/>
            </a:pPr>
            <a:r>
              <a:rPr lang="id-ID" b="1" dirty="0" smtClean="0"/>
              <a:t>3) Melaksanakan dan mengembangkan program-program pengabdian kepada </a:t>
            </a:r>
          </a:p>
          <a:p>
            <a:pPr>
              <a:buNone/>
            </a:pPr>
            <a:r>
              <a:rPr lang="id-ID" b="1" dirty="0" smtClean="0"/>
              <a:t>        masyarakat melalui inovasi di bidang ilmu pengetahuan, teknologi dan seni yang bermanfaat bagi kemajuan bangsa Indonesia.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828800"/>
            <a:ext cx="8229600" cy="4602163"/>
          </a:xfrm>
        </p:spPr>
        <p:txBody>
          <a:bodyPr>
            <a:normAutofit/>
          </a:bodyPr>
          <a:lstStyle/>
          <a:p>
            <a:pPr>
              <a:buNone/>
            </a:pPr>
            <a:r>
              <a:rPr lang="en-US" sz="2800" dirty="0" err="1" smtClean="0"/>
              <a:t>Mahasiswa</a:t>
            </a:r>
            <a:r>
              <a:rPr lang="en-US" sz="2800" dirty="0" smtClean="0"/>
              <a:t> </a:t>
            </a:r>
            <a:r>
              <a:rPr lang="en-US" sz="2800" dirty="0" err="1" smtClean="0"/>
              <a:t>mampu</a:t>
            </a:r>
            <a:r>
              <a:rPr lang="en-US" sz="2800" dirty="0" smtClean="0"/>
              <a:t> </a:t>
            </a:r>
            <a:r>
              <a:rPr lang="en-US" sz="2800" dirty="0" err="1" smtClean="0"/>
              <a:t>menjelaskan</a:t>
            </a:r>
            <a:r>
              <a:rPr lang="en-US" sz="2800" dirty="0" smtClean="0"/>
              <a:t> </a:t>
            </a:r>
            <a:r>
              <a:rPr lang="en-US" sz="2800" dirty="0" err="1" smtClean="0"/>
              <a:t>konsep</a:t>
            </a:r>
            <a:r>
              <a:rPr lang="en-US" sz="2800" dirty="0" smtClean="0"/>
              <a:t> </a:t>
            </a:r>
            <a:r>
              <a:rPr lang="id-ID" sz="2800" dirty="0" smtClean="0">
                <a:latin typeface="Arial" charset="0"/>
                <a:cs typeface="Arial" charset="0"/>
              </a:rPr>
              <a:t> :</a:t>
            </a:r>
          </a:p>
          <a:p>
            <a:pPr marL="514350" indent="-514350">
              <a:buAutoNum type="arabicPeriod"/>
            </a:pPr>
            <a:r>
              <a:rPr lang="id-ID" sz="2800" dirty="0" smtClean="0"/>
              <a:t>Mampu menjelaskan tentang  masyarakat dan rumah sakit</a:t>
            </a:r>
          </a:p>
          <a:p>
            <a:pPr marL="514350" indent="-514350">
              <a:buAutoNum type="arabicPeriod"/>
            </a:pPr>
            <a:r>
              <a:rPr lang="id-ID" sz="2800" dirty="0" smtClean="0"/>
              <a:t>Pengaruh kebudayaan dalam Rumah Sakit</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3"/>
          <p:cNvSpPr txBox="1">
            <a:spLocks noChangeArrowheads="1"/>
          </p:cNvSpPr>
          <p:nvPr/>
        </p:nvSpPr>
        <p:spPr bwMode="auto">
          <a:xfrm>
            <a:off x="1143000" y="685800"/>
            <a:ext cx="7010400" cy="523220"/>
          </a:xfrm>
          <a:prstGeom prst="rect">
            <a:avLst/>
          </a:prstGeom>
          <a:noFill/>
          <a:ln w="9525">
            <a:noFill/>
            <a:miter lim="800000"/>
            <a:headEnd/>
            <a:tailEnd/>
          </a:ln>
        </p:spPr>
        <p:txBody>
          <a:bodyPr>
            <a:spAutoFit/>
          </a:bodyPr>
          <a:lstStyle/>
          <a:p>
            <a:pPr algn="ctr"/>
            <a:endParaRPr lang="en-US" sz="2800" b="1" dirty="0">
              <a:latin typeface="Constantia" pitchFamily="4" charset="0"/>
            </a:endParaRPr>
          </a:p>
        </p:txBody>
      </p:sp>
      <p:sp>
        <p:nvSpPr>
          <p:cNvPr id="17411" name="TextBox 4"/>
          <p:cNvSpPr txBox="1">
            <a:spLocks noChangeArrowheads="1"/>
          </p:cNvSpPr>
          <p:nvPr/>
        </p:nvSpPr>
        <p:spPr bwMode="auto">
          <a:xfrm>
            <a:off x="685800" y="1524000"/>
            <a:ext cx="8153400" cy="4955203"/>
          </a:xfrm>
          <a:prstGeom prst="rect">
            <a:avLst/>
          </a:prstGeom>
          <a:noFill/>
          <a:ln w="9525">
            <a:noFill/>
            <a:miter lim="800000"/>
            <a:headEnd/>
            <a:tailEnd/>
          </a:ln>
        </p:spPr>
        <p:txBody>
          <a:bodyPr wrap="square">
            <a:spAutoFit/>
          </a:bodyPr>
          <a:lstStyle/>
          <a:p>
            <a:r>
              <a:rPr lang="id-ID" sz="2000" dirty="0" smtClean="0"/>
              <a:t>LATAR BELAKANG</a:t>
            </a:r>
          </a:p>
          <a:p>
            <a:r>
              <a:rPr lang="id-ID" sz="2000" dirty="0" smtClean="0"/>
              <a:t> Seiring dengan perkembangan ilmu pengetahuan dan teknologi, masyarakat mengalami peningkatan pengetahuan tentang kesehatan dan perkembangan informasi semakin cepat. Pembangunan fasilitas kesehatan seperti rumah sakit, sebagai unit tempat pelayanan kesehatan, bertanggung jawab dalam memberikan pelayanan yang bermutu sesuai dengan standar untuk memenuhi kebutuhan dan tuntutan masyarakat. Demikian juga dengan upaya pemberian pelayanan keperawatan di rumah sakit yang merupakan bagian integral dari upaya pelayanan kesehatan, dan secara langsung akan memberi konstribusi dalam peningkatan kualitas hospital care. Namun, perubahan pola hidup termasuk dalam bidang kesehatan sering dihadapkan dalam suatu hal yang berhubungan langsung dengan norma dan budaya yang dianut oleh masyarakat yang bermukim dalam suatu tempat tertentu</a:t>
            </a:r>
            <a:endParaRPr lang="id-ID" sz="1600" b="1" dirty="0" smtClean="0"/>
          </a:p>
          <a:p>
            <a:endParaRPr lang="id-ID" sz="1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p:cNvSpPr txBox="1">
            <a:spLocks noChangeArrowheads="1"/>
          </p:cNvSpPr>
          <p:nvPr/>
        </p:nvSpPr>
        <p:spPr bwMode="auto">
          <a:xfrm>
            <a:off x="685800" y="1524000"/>
            <a:ext cx="7924800" cy="2246769"/>
          </a:xfrm>
          <a:prstGeom prst="rect">
            <a:avLst/>
          </a:prstGeom>
          <a:noFill/>
          <a:ln w="9525">
            <a:noFill/>
            <a:miter lim="800000"/>
            <a:headEnd/>
            <a:tailEnd/>
          </a:ln>
        </p:spPr>
        <p:txBody>
          <a:bodyPr>
            <a:spAutoFit/>
          </a:bodyPr>
          <a:lstStyle/>
          <a:p>
            <a:r>
              <a:rPr lang="id-ID" sz="2000" dirty="0" smtClean="0"/>
              <a:t>Kebudayaan Rumah Sakit Mempunyai premis budaya rumah sakit itu sangat penting, nyawa sangat berharga, perlu berbagai upaya yang harus dilakukan oleh Rumah sakit untuk menyelamatkan nyawa pasien. </a:t>
            </a:r>
            <a:endParaRPr lang="en-US" sz="2000" dirty="0">
              <a:solidFill>
                <a:srgbClr val="000000"/>
              </a:solidFill>
              <a:cs typeface="Arial" charset="0"/>
            </a:endParaRPr>
          </a:p>
          <a:p>
            <a:endParaRPr lang="en-US" sz="2000" dirty="0">
              <a:solidFill>
                <a:srgbClr val="000000"/>
              </a:solidFill>
              <a:cs typeface="Arial" charset="0"/>
            </a:endParaRPr>
          </a:p>
          <a:p>
            <a:endParaRPr lang="en-US" sz="2000" dirty="0">
              <a:solidFill>
                <a:srgbClr val="000000"/>
              </a:solidFill>
              <a:cs typeface="Arial" charset="0"/>
            </a:endParaRPr>
          </a:p>
          <a:p>
            <a:pPr>
              <a:buFontTx/>
              <a:buChar char="-"/>
            </a:pPr>
            <a:endParaRPr lang="en-US" sz="2000" dirty="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3"/>
          <p:cNvSpPr txBox="1">
            <a:spLocks noChangeArrowheads="1"/>
          </p:cNvSpPr>
          <p:nvPr/>
        </p:nvSpPr>
        <p:spPr bwMode="auto">
          <a:xfrm>
            <a:off x="685800" y="838200"/>
            <a:ext cx="8001000" cy="6555641"/>
          </a:xfrm>
          <a:prstGeom prst="rect">
            <a:avLst/>
          </a:prstGeom>
          <a:noFill/>
          <a:ln w="9525">
            <a:noFill/>
            <a:miter lim="800000"/>
            <a:headEnd/>
            <a:tailEnd/>
          </a:ln>
        </p:spPr>
        <p:txBody>
          <a:bodyPr wrap="square">
            <a:spAutoFit/>
          </a:bodyPr>
          <a:lstStyle/>
          <a:p>
            <a:pPr lvl="0"/>
            <a:r>
              <a:rPr lang="id-ID" sz="2800" dirty="0" smtClean="0"/>
              <a:t>PERBEDAAN PANDANGAN SOSBUD SEBAGAI SEORANG PASIEN </a:t>
            </a:r>
          </a:p>
          <a:p>
            <a:pPr lvl="0"/>
            <a:r>
              <a:rPr lang="id-ID" sz="2800" dirty="0" smtClean="0"/>
              <a:t>Kebudayaan Indonesia • </a:t>
            </a:r>
          </a:p>
          <a:p>
            <a:pPr lvl="0"/>
            <a:r>
              <a:rPr lang="id-ID" sz="2800" dirty="0" smtClean="0"/>
              <a:t>Kebudayaan di Indonesia, beranggapan bahwa menjadi pasien adalah hal yang tidak mengenakkan, karena harus mengeluarkan biaya mahal, bahkan mendapat bantuan pun masih mengeluarkan biaya, karena bantuan yang diberikan tidak 100% meringankan beban pasien. • Berikut ini adalah beberapa kebiasaan anggapan orang Indonesia terhadap adanya rumah sakit: -Naturalistik memerangi penyakit ke dokter ke rumah sakit. -Personalistik, disebabkan oleh roh-roh jahat, ke dukun dulu </a:t>
            </a:r>
          </a:p>
          <a:p>
            <a:pPr marL="358775" indent="-358775"/>
            <a:r>
              <a:rPr lang="id-ID" sz="2800" dirty="0" smtClean="0"/>
              <a:t>.</a:t>
            </a:r>
            <a:endParaRPr lang="id-ID"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990600" y="762000"/>
            <a:ext cx="7086600" cy="5262979"/>
          </a:xfrm>
          <a:prstGeom prst="rect">
            <a:avLst/>
          </a:prstGeom>
          <a:noFill/>
          <a:ln w="9525">
            <a:noFill/>
            <a:miter lim="800000"/>
            <a:headEnd/>
            <a:tailEnd/>
          </a:ln>
        </p:spPr>
        <p:txBody>
          <a:bodyPr wrap="square">
            <a:spAutoFit/>
          </a:bodyPr>
          <a:lstStyle/>
          <a:p>
            <a:r>
              <a:rPr lang="id-ID" sz="2800" b="1" dirty="0" smtClean="0">
                <a:solidFill>
                  <a:srgbClr val="FF0000"/>
                </a:solidFill>
              </a:rPr>
              <a:t>Kebudayaan Luar Negeri </a:t>
            </a:r>
            <a:r>
              <a:rPr lang="id-ID" sz="2800" dirty="0" smtClean="0"/>
              <a:t>•</a:t>
            </a:r>
          </a:p>
          <a:p>
            <a:r>
              <a:rPr lang="id-ID" sz="2800" dirty="0" smtClean="0"/>
              <a:t> Orang luar negeri yang beranggapan bahwa menjadi pasien adalah: </a:t>
            </a:r>
          </a:p>
          <a:p>
            <a:r>
              <a:rPr lang="id-ID" sz="2800" dirty="0" smtClean="0"/>
              <a:t>1.Sebagai hal yang mengenakkan, karena sambil dirawat ia dapat makan teratur, sebagai tempat rekreasi, dan biaya dibayar oleh asuransi. </a:t>
            </a:r>
          </a:p>
          <a:p>
            <a:r>
              <a:rPr lang="id-ID" sz="2800" dirty="0" smtClean="0"/>
              <a:t>2. Persepsi tentang sehat dan sakit yang dapat dikontrol oleh perawat jika ia dirawat di rumah sakit. </a:t>
            </a:r>
          </a:p>
          <a:p>
            <a:r>
              <a:rPr lang="id-ID" sz="2800" dirty="0" smtClean="0"/>
              <a:t>3.Public pain/menyatakan yang profesional, sekolah mahal </a:t>
            </a:r>
            <a:endParaRPr lang="en-US" sz="2800" b="1" dirty="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2368</TotalTime>
  <Words>1396</Words>
  <Application>Microsoft Office PowerPoint</Application>
  <PresentationFormat>On-screen Show (4:3)</PresentationFormat>
  <Paragraphs>111</Paragraphs>
  <Slides>28</Slides>
  <Notes>9</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Slide 2</vt:lpstr>
      <vt:lpstr>Visi dan Misi Prodi Keperawatan</vt:lpstr>
      <vt:lpstr>  Visi dan Misi Fakultas Ilmu-Ilmu Kesehatan  </vt:lpstr>
      <vt:lpstr>KEMAMPUAN AKHIR YANG DIHARAPKAN</vt:lpstr>
      <vt:lpstr>Slide 6</vt:lpstr>
      <vt:lpstr>Slide 7</vt:lpstr>
      <vt:lpstr>Slide 8</vt:lpstr>
      <vt:lpstr>Slide 9</vt:lpstr>
      <vt:lpstr>Slide 10</vt:lpstr>
      <vt:lpstr>Slide 11</vt:lpstr>
      <vt:lpstr> 6 prinsip dasar penerapan sosial budaya di rumah sakit</vt:lpstr>
      <vt:lpstr>  Asuhan Keperawatan </vt:lpstr>
      <vt:lpstr> Proses keperawatan</vt:lpstr>
      <vt:lpstr>Pengkajian</vt:lpstr>
      <vt:lpstr> DIAGNOSA</vt:lpstr>
      <vt:lpstr> 5) Identitas Diri </vt:lpstr>
      <vt:lpstr>INTERVENSI DAN IMPLEMENTASI</vt:lpstr>
      <vt:lpstr>EVALUASI</vt:lpstr>
      <vt:lpstr>   TANTANGAN DALAM PRAKTEK KEPERAWATAN PROFESIONAL  </vt:lpstr>
      <vt:lpstr>Slide 21</vt:lpstr>
      <vt:lpstr>Daftar Pustaka</vt:lpstr>
      <vt:lpstr>Slide 23</vt:lpstr>
      <vt:lpstr>Slide 24</vt:lpstr>
      <vt:lpstr>Slide 25</vt:lpstr>
      <vt:lpstr>Slide 26</vt:lpstr>
      <vt:lpstr>Slide 27</vt:lpstr>
      <vt:lpstr>TERIMA KASIH</vt:lpstr>
    </vt:vector>
  </TitlesOfParts>
  <Company>trisakti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moentana</dc:creator>
  <cp:lastModifiedBy>Yayah Karyanah</cp:lastModifiedBy>
  <cp:revision>152</cp:revision>
  <dcterms:created xsi:type="dcterms:W3CDTF">2017-09-15T01:31:17Z</dcterms:created>
  <dcterms:modified xsi:type="dcterms:W3CDTF">2018-08-01T04:41:51Z</dcterms:modified>
</cp:coreProperties>
</file>