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35"/>
  </p:notesMasterIdLst>
  <p:handoutMasterIdLst>
    <p:handoutMasterId r:id="rId36"/>
  </p:handoutMasterIdLst>
  <p:sldIdLst>
    <p:sldId id="256" r:id="rId2"/>
    <p:sldId id="278" r:id="rId3"/>
    <p:sldId id="307" r:id="rId4"/>
    <p:sldId id="308" r:id="rId5"/>
    <p:sldId id="282" r:id="rId6"/>
    <p:sldId id="257" r:id="rId7"/>
    <p:sldId id="258" r:id="rId8"/>
    <p:sldId id="259" r:id="rId9"/>
    <p:sldId id="260" r:id="rId10"/>
    <p:sldId id="261" r:id="rId11"/>
    <p:sldId id="262" r:id="rId12"/>
    <p:sldId id="284" r:id="rId13"/>
    <p:sldId id="283" r:id="rId14"/>
    <p:sldId id="286" r:id="rId15"/>
    <p:sldId id="287" r:id="rId16"/>
    <p:sldId id="288" r:id="rId17"/>
    <p:sldId id="295" r:id="rId18"/>
    <p:sldId id="296" r:id="rId19"/>
    <p:sldId id="298" r:id="rId20"/>
    <p:sldId id="289" r:id="rId21"/>
    <p:sldId id="290" r:id="rId22"/>
    <p:sldId id="291" r:id="rId23"/>
    <p:sldId id="292" r:id="rId24"/>
    <p:sldId id="293" r:id="rId25"/>
    <p:sldId id="294" r:id="rId26"/>
    <p:sldId id="300" r:id="rId27"/>
    <p:sldId id="299" r:id="rId28"/>
    <p:sldId id="301" r:id="rId29"/>
    <p:sldId id="302" r:id="rId30"/>
    <p:sldId id="304" r:id="rId31"/>
    <p:sldId id="303" r:id="rId32"/>
    <p:sldId id="306" r:id="rId33"/>
    <p:sldId id="305" r:id="rId34"/>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27" autoAdjust="0"/>
    <p:restoredTop sz="94660"/>
  </p:normalViewPr>
  <p:slideViewPr>
    <p:cSldViewPr>
      <p:cViewPr varScale="1">
        <p:scale>
          <a:sx n="77" d="100"/>
          <a:sy n="77"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8/2/2018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02/08/2018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30650EC-D80B-479D-856A-D38C739E3490}" type="slidenum">
              <a:rPr lang="id-ID" smtClean="0"/>
              <a:pPr>
                <a:defRPr/>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noFill/>
          <a:ln>
            <a:miter lim="800000"/>
            <a:headEnd/>
            <a:tailEnd/>
          </a:ln>
        </p:spPr>
        <p:txBody>
          <a:bodyPr/>
          <a:lstStyle/>
          <a:p>
            <a:fld id="{7F2EE590-137E-4144-9841-AE213719C16F}" type="slidenum">
              <a:rPr lang="id-ID"/>
              <a:pPr/>
              <a:t>6</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0484" name="Slide Number Placeholder 3"/>
          <p:cNvSpPr>
            <a:spLocks noGrp="1"/>
          </p:cNvSpPr>
          <p:nvPr>
            <p:ph type="sldNum" sz="quarter" idx="5"/>
          </p:nvPr>
        </p:nvSpPr>
        <p:spPr bwMode="auto">
          <a:noFill/>
          <a:ln>
            <a:miter lim="800000"/>
            <a:headEnd/>
            <a:tailEnd/>
          </a:ln>
        </p:spPr>
        <p:txBody>
          <a:bodyPr/>
          <a:lstStyle/>
          <a:p>
            <a:fld id="{768DDCB0-A413-49A9-B83A-06AA5050483A}" type="slidenum">
              <a:rPr lang="id-ID"/>
              <a:pPr/>
              <a:t>7</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2532" name="Slide Number Placeholder 3"/>
          <p:cNvSpPr>
            <a:spLocks noGrp="1"/>
          </p:cNvSpPr>
          <p:nvPr>
            <p:ph type="sldNum" sz="quarter" idx="5"/>
          </p:nvPr>
        </p:nvSpPr>
        <p:spPr bwMode="auto">
          <a:noFill/>
          <a:ln>
            <a:miter lim="800000"/>
            <a:headEnd/>
            <a:tailEnd/>
          </a:ln>
        </p:spPr>
        <p:txBody>
          <a:bodyPr/>
          <a:lstStyle/>
          <a:p>
            <a:fld id="{9080F433-5FAF-4F68-973B-B10D980C0567}" type="slidenum">
              <a:rPr lang="id-ID"/>
              <a:pPr/>
              <a:t>8</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4580" name="Slide Number Placeholder 3"/>
          <p:cNvSpPr>
            <a:spLocks noGrp="1"/>
          </p:cNvSpPr>
          <p:nvPr>
            <p:ph type="sldNum" sz="quarter" idx="5"/>
          </p:nvPr>
        </p:nvSpPr>
        <p:spPr bwMode="auto">
          <a:noFill/>
          <a:ln>
            <a:miter lim="800000"/>
            <a:headEnd/>
            <a:tailEnd/>
          </a:ln>
        </p:spPr>
        <p:txBody>
          <a:bodyPr/>
          <a:lstStyle/>
          <a:p>
            <a:fld id="{9DA06347-1DC6-45C6-A22F-6446A75726F9}" type="slidenum">
              <a:rPr lang="id-ID"/>
              <a:pPr/>
              <a:t>9</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pPr eaLnBrk="1" hangingPunct="1">
              <a:spcBef>
                <a:spcPct val="0"/>
              </a:spcBef>
            </a:pPr>
            <a:endParaRPr lang="id-ID"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496752E0-AD0E-40D9-8A33-9436112625DA}" type="slidenum">
              <a:rPr lang="id-ID"/>
              <a:pPr/>
              <a:t>10</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eaLnBrk="1" hangingPunct="1">
              <a:spcBef>
                <a:spcPct val="0"/>
              </a:spcBef>
            </a:pPr>
            <a:endParaRPr lang="id-ID" dirty="0" smtClean="0"/>
          </a:p>
        </p:txBody>
      </p:sp>
      <p:sp>
        <p:nvSpPr>
          <p:cNvPr id="28676" name="Slide Number Placeholder 3"/>
          <p:cNvSpPr>
            <a:spLocks noGrp="1"/>
          </p:cNvSpPr>
          <p:nvPr>
            <p:ph type="sldNum" sz="quarter" idx="5"/>
          </p:nvPr>
        </p:nvSpPr>
        <p:spPr bwMode="auto">
          <a:noFill/>
          <a:ln>
            <a:miter lim="800000"/>
            <a:headEnd/>
            <a:tailEnd/>
          </a:ln>
        </p:spPr>
        <p:txBody>
          <a:bodyPr/>
          <a:lstStyle/>
          <a:p>
            <a:fld id="{0F422062-28DC-4B15-9BE5-5EEEC775D4A6}" type="slidenum">
              <a:rPr lang="id-ID"/>
              <a:pPr/>
              <a:t>11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8/2/2018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8/2/2018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8/2/2018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8/2/2018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8/2/2018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8/2/2018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0"/>
            <a:ext cx="6248400" cy="1200329"/>
          </a:xfrm>
          <a:prstGeom prst="rect">
            <a:avLst/>
          </a:prstGeom>
          <a:noFill/>
          <a:ln w="9525">
            <a:noFill/>
            <a:miter lim="800000"/>
            <a:headEnd/>
            <a:tailEnd/>
          </a:ln>
        </p:spPr>
        <p:txBody>
          <a:bodyPr>
            <a:spAutoFit/>
          </a:bodyPr>
          <a:lstStyle/>
          <a:p>
            <a:pPr algn="ctr"/>
            <a:r>
              <a:rPr lang="id-ID" sz="3600" dirty="0" smtClean="0">
                <a:solidFill>
                  <a:srgbClr val="FFC000"/>
                </a:solidFill>
                <a:latin typeface="Arial Black" pitchFamily="4" charset="0"/>
              </a:rPr>
              <a:t>PSIKOSOSIAL DAN BUDAYA</a:t>
            </a:r>
            <a:endParaRPr lang="en-US" sz="3600" dirty="0">
              <a:solidFill>
                <a:srgbClr val="FFC000"/>
              </a:solidFill>
              <a:latin typeface="Arial Black" pitchFamily="4" charset="0"/>
            </a:endParaRPr>
          </a:p>
        </p:txBody>
      </p:sp>
      <p:sp>
        <p:nvSpPr>
          <p:cNvPr id="5" name="TextBox 4"/>
          <p:cNvSpPr txBox="1"/>
          <p:nvPr/>
        </p:nvSpPr>
        <p:spPr>
          <a:xfrm>
            <a:off x="3429000" y="5029200"/>
            <a:ext cx="5181600" cy="1785104"/>
          </a:xfrm>
          <a:prstGeom prst="rect">
            <a:avLst/>
          </a:prstGeom>
          <a:noFill/>
        </p:spPr>
        <p:txBody>
          <a:bodyPr wrap="square" rtlCol="0">
            <a:spAutoFit/>
          </a:bodyPr>
          <a:lstStyle/>
          <a:p>
            <a:pPr algn="ctr"/>
            <a:r>
              <a:rPr lang="id-ID" sz="2200" b="1" dirty="0" smtClean="0">
                <a:solidFill>
                  <a:schemeClr val="bg1"/>
                </a:solidFill>
              </a:rPr>
              <a:t>PERTEMUAN 7</a:t>
            </a:r>
          </a:p>
          <a:p>
            <a:pPr algn="ctr"/>
            <a:r>
              <a:rPr lang="id-ID" sz="2200" b="1" dirty="0" smtClean="0">
                <a:solidFill>
                  <a:schemeClr val="bg1"/>
                </a:solidFill>
              </a:rPr>
              <a:t>Peran dan Perilaku Pasien</a:t>
            </a:r>
          </a:p>
          <a:p>
            <a:pPr algn="ctr"/>
            <a:r>
              <a:rPr lang="id-ID" sz="2200" b="1" dirty="0" smtClean="0">
                <a:solidFill>
                  <a:schemeClr val="bg1"/>
                </a:solidFill>
              </a:rPr>
              <a:t>YAYAH KARYANAN, S.Sos, MM</a:t>
            </a:r>
          </a:p>
          <a:p>
            <a:pPr algn="ctr"/>
            <a:r>
              <a:rPr lang="id-ID" sz="2200" b="1" dirty="0" smtClean="0">
                <a:solidFill>
                  <a:schemeClr val="bg1"/>
                </a:solidFill>
              </a:rPr>
              <a:t>Program Studi Ilmu Keperawatan</a:t>
            </a:r>
          </a:p>
          <a:p>
            <a:pPr algn="ctr"/>
            <a:r>
              <a:rPr lang="id-ID" sz="2200" b="1" dirty="0" smtClean="0">
                <a:solidFill>
                  <a:schemeClr val="bg1"/>
                </a:solidFill>
              </a:rPr>
              <a:t>Fakultas Ilmu-ilmu Kesehatan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1066800" y="685800"/>
            <a:ext cx="6858000" cy="5783635"/>
          </a:xfrm>
          <a:prstGeom prst="rect">
            <a:avLst/>
          </a:prstGeom>
          <a:noFill/>
          <a:ln w="9525">
            <a:noFill/>
            <a:miter lim="800000"/>
            <a:headEnd/>
            <a:tailEnd/>
          </a:ln>
        </p:spPr>
        <p:txBody>
          <a:bodyPr wrap="square">
            <a:spAutoFit/>
          </a:bodyPr>
          <a:lstStyle/>
          <a:p>
            <a:pPr fontAlgn="auto">
              <a:spcAft>
                <a:spcPts val="0"/>
              </a:spcAft>
              <a:defRPr/>
            </a:pPr>
            <a:r>
              <a:rPr lang="en-US" sz="2800" b="1" dirty="0" err="1" smtClean="0">
                <a:solidFill>
                  <a:schemeClr val="tx2"/>
                </a:solidFill>
                <a:effectLst>
                  <a:outerShdw blurRad="31750" dist="25400" dir="5400000" algn="tl" rotWithShape="0">
                    <a:srgbClr val="000000">
                      <a:alpha val="25000"/>
                    </a:srgbClr>
                  </a:outerShdw>
                </a:effectLst>
              </a:rPr>
              <a:t>Konsep</a:t>
            </a:r>
            <a:r>
              <a:rPr lang="en-US" sz="2800" b="1" dirty="0" smtClean="0">
                <a:solidFill>
                  <a:schemeClr val="tx2"/>
                </a:solidFill>
                <a:effectLst>
                  <a:outerShdw blurRad="31750" dist="25400" dir="5400000" algn="tl" rotWithShape="0">
                    <a:srgbClr val="000000">
                      <a:alpha val="25000"/>
                    </a:srgbClr>
                  </a:outerShdw>
                </a:effectLst>
              </a:rPr>
              <a:t> </a:t>
            </a:r>
            <a:r>
              <a:rPr lang="en-US" sz="2800" b="1" dirty="0" err="1" smtClean="0">
                <a:solidFill>
                  <a:schemeClr val="tx2"/>
                </a:solidFill>
                <a:effectLst>
                  <a:outerShdw blurRad="31750" dist="25400" dir="5400000" algn="tl" rotWithShape="0">
                    <a:srgbClr val="000000">
                      <a:alpha val="25000"/>
                    </a:srgbClr>
                  </a:outerShdw>
                </a:effectLst>
              </a:rPr>
              <a:t>Sehat</a:t>
            </a:r>
            <a:r>
              <a:rPr lang="en-US" sz="2800" b="1" dirty="0" smtClean="0">
                <a:solidFill>
                  <a:schemeClr val="tx2"/>
                </a:solidFill>
                <a:effectLst>
                  <a:outerShdw blurRad="31750" dist="25400" dir="5400000" algn="tl" rotWithShape="0">
                    <a:srgbClr val="000000">
                      <a:alpha val="25000"/>
                    </a:srgbClr>
                  </a:outerShdw>
                </a:effectLst>
              </a:rPr>
              <a:t> </a:t>
            </a:r>
            <a:r>
              <a:rPr lang="en-US" sz="2800" b="1" dirty="0" err="1" smtClean="0">
                <a:solidFill>
                  <a:schemeClr val="tx2"/>
                </a:solidFill>
                <a:effectLst>
                  <a:outerShdw blurRad="31750" dist="25400" dir="5400000" algn="tl" rotWithShape="0">
                    <a:srgbClr val="000000">
                      <a:alpha val="25000"/>
                    </a:srgbClr>
                  </a:outerShdw>
                </a:effectLst>
              </a:rPr>
              <a:t>dan</a:t>
            </a:r>
            <a:r>
              <a:rPr lang="en-US" sz="2800" b="1" dirty="0" smtClean="0">
                <a:solidFill>
                  <a:schemeClr val="tx2"/>
                </a:solidFill>
                <a:effectLst>
                  <a:outerShdw blurRad="31750" dist="25400" dir="5400000" algn="tl" rotWithShape="0">
                    <a:srgbClr val="000000">
                      <a:alpha val="25000"/>
                    </a:srgbClr>
                  </a:outerShdw>
                </a:effectLst>
              </a:rPr>
              <a:t> </a:t>
            </a:r>
            <a:r>
              <a:rPr lang="en-US" sz="2800" b="1" dirty="0" err="1" smtClean="0">
                <a:solidFill>
                  <a:schemeClr val="tx2"/>
                </a:solidFill>
                <a:effectLst>
                  <a:outerShdw blurRad="31750" dist="25400" dir="5400000" algn="tl" rotWithShape="0">
                    <a:srgbClr val="000000">
                      <a:alpha val="25000"/>
                    </a:srgbClr>
                  </a:outerShdw>
                </a:effectLst>
              </a:rPr>
              <a:t>Sakit</a:t>
            </a:r>
            <a:endParaRPr lang="en-US" sz="2800" b="1" dirty="0" smtClean="0">
              <a:solidFill>
                <a:schemeClr val="tx2"/>
              </a:solidFill>
              <a:effectLst>
                <a:outerShdw blurRad="31750" dist="25400" dir="5400000" algn="tl" rotWithShape="0">
                  <a:srgbClr val="000000">
                    <a:alpha val="25000"/>
                  </a:srgbClr>
                </a:outerShdw>
              </a:effectLst>
            </a:endParaRPr>
          </a:p>
          <a:p>
            <a:pPr marL="365125" indent="-255588">
              <a:spcBef>
                <a:spcPts val="400"/>
              </a:spcBef>
              <a:buClr>
                <a:schemeClr val="accent1"/>
              </a:buClr>
              <a:buSzPct val="68000"/>
              <a:buFont typeface="Wingdings 3" pitchFamily="18" charset="2"/>
              <a:buChar char=""/>
            </a:pPr>
            <a:r>
              <a:rPr lang="en-US" sz="2700" dirty="0" smtClean="0">
                <a:latin typeface="Lucida Sans Unicode" pitchFamily="34" charset="0"/>
              </a:rPr>
              <a:t>Linda </a:t>
            </a:r>
            <a:r>
              <a:rPr lang="en-US" sz="2700" dirty="0" err="1" smtClean="0">
                <a:latin typeface="Lucida Sans Unicode" pitchFamily="34" charset="0"/>
              </a:rPr>
              <a:t>Ewles</a:t>
            </a:r>
            <a:r>
              <a:rPr lang="en-US" sz="2700" dirty="0" smtClean="0">
                <a:latin typeface="Lucida Sans Unicode" pitchFamily="34" charset="0"/>
              </a:rPr>
              <a:t> &amp; Ina </a:t>
            </a:r>
            <a:r>
              <a:rPr lang="en-US" sz="2700" dirty="0" err="1" smtClean="0">
                <a:latin typeface="Lucida Sans Unicode" pitchFamily="34" charset="0"/>
              </a:rPr>
              <a:t>Simmet</a:t>
            </a:r>
            <a:r>
              <a:rPr lang="en-US" sz="2700" dirty="0" smtClean="0">
                <a:latin typeface="Lucida Sans Unicode" pitchFamily="34" charset="0"/>
              </a:rPr>
              <a:t> : </a:t>
            </a:r>
          </a:p>
          <a:p>
            <a:pPr marL="620713" lvl="1" indent="-228600">
              <a:spcBef>
                <a:spcPts val="325"/>
              </a:spcBef>
              <a:buClr>
                <a:schemeClr val="accent1"/>
              </a:buClr>
              <a:buFont typeface="Verdana" pitchFamily="34" charset="0"/>
              <a:buChar char="◦"/>
            </a:pPr>
            <a:r>
              <a:rPr lang="en-US" sz="2300" dirty="0" err="1" smtClean="0">
                <a:latin typeface="Lucida Sans Unicode" pitchFamily="34" charset="0"/>
              </a:rPr>
              <a:t>Konsep</a:t>
            </a:r>
            <a:r>
              <a:rPr lang="en-US" sz="2300" dirty="0" smtClean="0">
                <a:latin typeface="Lucida Sans Unicode" pitchFamily="34" charset="0"/>
              </a:rPr>
              <a:t> </a:t>
            </a:r>
            <a:r>
              <a:rPr lang="en-US" sz="2300" dirty="0" err="1" smtClean="0">
                <a:latin typeface="Lucida Sans Unicode" pitchFamily="34" charset="0"/>
              </a:rPr>
              <a:t>sehat</a:t>
            </a:r>
            <a:r>
              <a:rPr lang="en-US" sz="2300" dirty="0" smtClean="0">
                <a:latin typeface="Lucida Sans Unicode" pitchFamily="34" charset="0"/>
              </a:rPr>
              <a:t> </a:t>
            </a:r>
            <a:r>
              <a:rPr lang="en-US" sz="2300" dirty="0" err="1" smtClean="0">
                <a:latin typeface="Lucida Sans Unicode" pitchFamily="34" charset="0"/>
              </a:rPr>
              <a:t>dilihat</a:t>
            </a:r>
            <a:r>
              <a:rPr lang="en-US" sz="2300" dirty="0" smtClean="0">
                <a:latin typeface="Lucida Sans Unicode" pitchFamily="34" charset="0"/>
              </a:rPr>
              <a:t> </a:t>
            </a:r>
            <a:r>
              <a:rPr lang="en-US" sz="2300" dirty="0" err="1" smtClean="0">
                <a:latin typeface="Lucida Sans Unicode" pitchFamily="34" charset="0"/>
              </a:rPr>
              <a:t>dari</a:t>
            </a:r>
            <a:r>
              <a:rPr lang="en-US" sz="2300" dirty="0" smtClean="0">
                <a:latin typeface="Lucida Sans Unicode" pitchFamily="34" charset="0"/>
              </a:rPr>
              <a:t> </a:t>
            </a:r>
            <a:r>
              <a:rPr lang="en-US" sz="2300" b="1" dirty="0" err="1" smtClean="0">
                <a:latin typeface="Lucida Sans Unicode" pitchFamily="34" charset="0"/>
              </a:rPr>
              <a:t>segi</a:t>
            </a:r>
            <a:r>
              <a:rPr lang="en-US" sz="2300" b="1" dirty="0" smtClean="0">
                <a:latin typeface="Lucida Sans Unicode" pitchFamily="34" charset="0"/>
              </a:rPr>
              <a:t> </a:t>
            </a:r>
            <a:r>
              <a:rPr lang="en-US" sz="2300" b="1" dirty="0" err="1" smtClean="0">
                <a:latin typeface="Lucida Sans Unicode" pitchFamily="34" charset="0"/>
              </a:rPr>
              <a:t>jasmani</a:t>
            </a:r>
            <a:r>
              <a:rPr lang="en-US" sz="2300" b="1" dirty="0" smtClean="0">
                <a:latin typeface="Lucida Sans Unicode" pitchFamily="34" charset="0"/>
              </a:rPr>
              <a:t> </a:t>
            </a:r>
            <a:r>
              <a:rPr lang="en-US" sz="2300" dirty="0" err="1" smtClean="0">
                <a:latin typeface="Lucida Sans Unicode" pitchFamily="34" charset="0"/>
              </a:rPr>
              <a:t>yaitu</a:t>
            </a:r>
            <a:r>
              <a:rPr lang="en-US" sz="2300" dirty="0" smtClean="0">
                <a:latin typeface="Lucida Sans Unicode" pitchFamily="34" charset="0"/>
              </a:rPr>
              <a:t> </a:t>
            </a:r>
            <a:r>
              <a:rPr lang="en-US" sz="2300" dirty="0" err="1" smtClean="0">
                <a:latin typeface="Lucida Sans Unicode" pitchFamily="34" charset="0"/>
              </a:rPr>
              <a:t>sehat</a:t>
            </a:r>
            <a:r>
              <a:rPr lang="en-US" sz="2300" dirty="0" smtClean="0">
                <a:latin typeface="Lucida Sans Unicode" pitchFamily="34" charset="0"/>
              </a:rPr>
              <a:t> </a:t>
            </a:r>
            <a:r>
              <a:rPr lang="en-US" sz="2300" dirty="0" err="1" smtClean="0">
                <a:latin typeface="Lucida Sans Unicode" pitchFamily="34" charset="0"/>
              </a:rPr>
              <a:t>yg</a:t>
            </a:r>
            <a:r>
              <a:rPr lang="en-US" sz="2300" dirty="0" smtClean="0">
                <a:latin typeface="Lucida Sans Unicode" pitchFamily="34" charset="0"/>
              </a:rPr>
              <a:t> paling </a:t>
            </a:r>
            <a:r>
              <a:rPr lang="en-US" sz="2300" dirty="0" err="1" smtClean="0">
                <a:latin typeface="Lucida Sans Unicode" pitchFamily="34" charset="0"/>
              </a:rPr>
              <a:t>nyata</a:t>
            </a:r>
            <a:r>
              <a:rPr lang="en-US" sz="2300" dirty="0" smtClean="0">
                <a:latin typeface="Lucida Sans Unicode" pitchFamily="34" charset="0"/>
              </a:rPr>
              <a:t> </a:t>
            </a:r>
            <a:r>
              <a:rPr lang="en-US" sz="2300" dirty="0" err="1" smtClean="0">
                <a:latin typeface="Lucida Sans Unicode" pitchFamily="34" charset="0"/>
              </a:rPr>
              <a:t>karena</a:t>
            </a:r>
            <a:r>
              <a:rPr lang="en-US" sz="2300" dirty="0" smtClean="0">
                <a:latin typeface="Lucida Sans Unicode" pitchFamily="34" charset="0"/>
              </a:rPr>
              <a:t> </a:t>
            </a:r>
            <a:r>
              <a:rPr lang="en-US" sz="2300" dirty="0" err="1" smtClean="0">
                <a:latin typeface="Lucida Sans Unicode" pitchFamily="34" charset="0"/>
              </a:rPr>
              <a:t>perhatianya</a:t>
            </a:r>
            <a:r>
              <a:rPr lang="en-US" sz="2300" dirty="0" smtClean="0">
                <a:latin typeface="Lucida Sans Unicode" pitchFamily="34" charset="0"/>
              </a:rPr>
              <a:t> pd </a:t>
            </a:r>
            <a:r>
              <a:rPr lang="en-US" sz="2300" dirty="0" err="1" smtClean="0">
                <a:latin typeface="Lucida Sans Unicode" pitchFamily="34" charset="0"/>
              </a:rPr>
              <a:t>fungsi</a:t>
            </a:r>
            <a:r>
              <a:rPr lang="en-US" sz="2300" dirty="0" smtClean="0">
                <a:latin typeface="Lucida Sans Unicode" pitchFamily="34" charset="0"/>
              </a:rPr>
              <a:t> </a:t>
            </a:r>
            <a:r>
              <a:rPr lang="en-US" sz="2300" dirty="0" err="1" smtClean="0">
                <a:latin typeface="Lucida Sans Unicode" pitchFamily="34" charset="0"/>
              </a:rPr>
              <a:t>mekanistik</a:t>
            </a:r>
            <a:r>
              <a:rPr lang="en-US" sz="2300" dirty="0" smtClean="0">
                <a:latin typeface="Lucida Sans Unicode" pitchFamily="34" charset="0"/>
              </a:rPr>
              <a:t> </a:t>
            </a:r>
            <a:r>
              <a:rPr lang="en-US" sz="2300" dirty="0" err="1" smtClean="0">
                <a:latin typeface="Lucida Sans Unicode" pitchFamily="34" charset="0"/>
              </a:rPr>
              <a:t>tubuh</a:t>
            </a:r>
            <a:endParaRPr lang="en-US" sz="2300" dirty="0" smtClean="0">
              <a:latin typeface="Lucida Sans Unicode" pitchFamily="34" charset="0"/>
            </a:endParaRPr>
          </a:p>
          <a:p>
            <a:pPr marL="620713" lvl="1" indent="-228600">
              <a:spcBef>
                <a:spcPts val="325"/>
              </a:spcBef>
              <a:buClr>
                <a:schemeClr val="accent1"/>
              </a:buClr>
              <a:buFont typeface="Verdana" pitchFamily="34" charset="0"/>
              <a:buChar char="◦"/>
            </a:pPr>
            <a:endParaRPr lang="en-US" sz="2300" dirty="0" smtClean="0">
              <a:latin typeface="Lucida Sans Unicode" pitchFamily="34" charset="0"/>
            </a:endParaRPr>
          </a:p>
          <a:p>
            <a:pPr marL="620713" lvl="1" indent="-228600">
              <a:spcBef>
                <a:spcPts val="325"/>
              </a:spcBef>
              <a:buClr>
                <a:schemeClr val="accent1"/>
              </a:buClr>
              <a:buFont typeface="Verdana" pitchFamily="34" charset="0"/>
              <a:buChar char="◦"/>
            </a:pPr>
            <a:r>
              <a:rPr lang="en-US" sz="2300" dirty="0" err="1" smtClean="0">
                <a:latin typeface="Lucida Sans Unicode" pitchFamily="34" charset="0"/>
              </a:rPr>
              <a:t>Konsep</a:t>
            </a:r>
            <a:r>
              <a:rPr lang="en-US" sz="2300" dirty="0" smtClean="0">
                <a:latin typeface="Lucida Sans Unicode" pitchFamily="34" charset="0"/>
              </a:rPr>
              <a:t> </a:t>
            </a:r>
            <a:r>
              <a:rPr lang="en-US" sz="2300" dirty="0" err="1" smtClean="0">
                <a:latin typeface="Lucida Sans Unicode" pitchFamily="34" charset="0"/>
              </a:rPr>
              <a:t>sehat</a:t>
            </a:r>
            <a:r>
              <a:rPr lang="en-US" sz="2300" dirty="0" smtClean="0">
                <a:latin typeface="Lucida Sans Unicode" pitchFamily="34" charset="0"/>
              </a:rPr>
              <a:t> </a:t>
            </a:r>
            <a:r>
              <a:rPr lang="en-US" sz="2300" dirty="0" err="1" smtClean="0">
                <a:latin typeface="Lucida Sans Unicode" pitchFamily="34" charset="0"/>
              </a:rPr>
              <a:t>dr</a:t>
            </a:r>
            <a:r>
              <a:rPr lang="en-US" sz="2300" dirty="0" smtClean="0">
                <a:latin typeface="Lucida Sans Unicode" pitchFamily="34" charset="0"/>
              </a:rPr>
              <a:t> </a:t>
            </a:r>
            <a:r>
              <a:rPr lang="en-US" sz="2300" b="1" dirty="0" err="1" smtClean="0">
                <a:latin typeface="Lucida Sans Unicode" pitchFamily="34" charset="0"/>
              </a:rPr>
              <a:t>segi</a:t>
            </a:r>
            <a:r>
              <a:rPr lang="en-US" sz="2300" b="1" dirty="0" smtClean="0">
                <a:latin typeface="Lucida Sans Unicode" pitchFamily="34" charset="0"/>
              </a:rPr>
              <a:t> mental</a:t>
            </a:r>
            <a:r>
              <a:rPr lang="en-US" sz="2300" dirty="0" smtClean="0">
                <a:latin typeface="Lucida Sans Unicode" pitchFamily="34" charset="0"/>
              </a:rPr>
              <a:t>: </a:t>
            </a:r>
            <a:r>
              <a:rPr lang="en-US" sz="2300" dirty="0" err="1" smtClean="0">
                <a:latin typeface="Lucida Sans Unicode" pitchFamily="34" charset="0"/>
              </a:rPr>
              <a:t>yaitu</a:t>
            </a:r>
            <a:r>
              <a:rPr lang="en-US" sz="2300" dirty="0" smtClean="0">
                <a:latin typeface="Lucida Sans Unicode" pitchFamily="34" charset="0"/>
              </a:rPr>
              <a:t> </a:t>
            </a:r>
            <a:r>
              <a:rPr lang="en-US" sz="2300" dirty="0" err="1" smtClean="0">
                <a:latin typeface="Lucida Sans Unicode" pitchFamily="34" charset="0"/>
              </a:rPr>
              <a:t>kemampuan</a:t>
            </a:r>
            <a:r>
              <a:rPr lang="en-US" sz="2300" dirty="0" smtClean="0">
                <a:latin typeface="Lucida Sans Unicode" pitchFamily="34" charset="0"/>
              </a:rPr>
              <a:t> </a:t>
            </a:r>
            <a:r>
              <a:rPr lang="en-US" sz="2300" dirty="0" err="1" smtClean="0">
                <a:latin typeface="Lucida Sans Unicode" pitchFamily="34" charset="0"/>
              </a:rPr>
              <a:t>berfikir</a:t>
            </a:r>
            <a:r>
              <a:rPr lang="en-US" sz="2300" dirty="0" smtClean="0">
                <a:latin typeface="Lucida Sans Unicode" pitchFamily="34" charset="0"/>
              </a:rPr>
              <a:t> </a:t>
            </a:r>
            <a:r>
              <a:rPr lang="en-US" sz="2300" dirty="0" err="1" smtClean="0">
                <a:latin typeface="Lucida Sans Unicode" pitchFamily="34" charset="0"/>
              </a:rPr>
              <a:t>dgn</a:t>
            </a:r>
            <a:r>
              <a:rPr lang="en-US" sz="2300" dirty="0" smtClean="0">
                <a:latin typeface="Lucida Sans Unicode" pitchFamily="34" charset="0"/>
              </a:rPr>
              <a:t> </a:t>
            </a:r>
            <a:r>
              <a:rPr lang="en-US" sz="2300" dirty="0" err="1" smtClean="0">
                <a:latin typeface="Lucida Sans Unicode" pitchFamily="34" charset="0"/>
              </a:rPr>
              <a:t>jernih</a:t>
            </a:r>
            <a:r>
              <a:rPr lang="en-US" sz="2300" dirty="0" smtClean="0">
                <a:latin typeface="Lucida Sans Unicode" pitchFamily="34" charset="0"/>
              </a:rPr>
              <a:t> &amp; </a:t>
            </a:r>
            <a:r>
              <a:rPr lang="en-US" sz="2300" dirty="0" err="1" smtClean="0">
                <a:latin typeface="Lucida Sans Unicode" pitchFamily="34" charset="0"/>
              </a:rPr>
              <a:t>koheren</a:t>
            </a:r>
            <a:r>
              <a:rPr lang="en-US" sz="2300" dirty="0" smtClean="0">
                <a:latin typeface="Lucida Sans Unicode" pitchFamily="34" charset="0"/>
              </a:rPr>
              <a:t>. </a:t>
            </a:r>
          </a:p>
          <a:p>
            <a:pPr marL="620713" lvl="1" indent="-228600">
              <a:spcBef>
                <a:spcPts val="325"/>
              </a:spcBef>
              <a:buClr>
                <a:schemeClr val="accent1"/>
              </a:buClr>
              <a:buFont typeface="Verdana" pitchFamily="34" charset="0"/>
              <a:buChar char="◦"/>
            </a:pPr>
            <a:endParaRPr lang="en-US" sz="2300" dirty="0" smtClean="0">
              <a:latin typeface="Lucida Sans Unicode" pitchFamily="34" charset="0"/>
            </a:endParaRPr>
          </a:p>
          <a:p>
            <a:pPr marL="620713" lvl="1" indent="-228600">
              <a:spcBef>
                <a:spcPts val="325"/>
              </a:spcBef>
              <a:buClr>
                <a:schemeClr val="accent1"/>
              </a:buClr>
              <a:buFont typeface="Verdana" pitchFamily="34" charset="0"/>
              <a:buChar char="◦"/>
            </a:pPr>
            <a:r>
              <a:rPr lang="en-US" sz="2300" dirty="0" err="1" smtClean="0">
                <a:latin typeface="Lucida Sans Unicode" pitchFamily="34" charset="0"/>
              </a:rPr>
              <a:t>Konsep</a:t>
            </a:r>
            <a:r>
              <a:rPr lang="en-US" sz="2300" dirty="0" smtClean="0">
                <a:latin typeface="Lucida Sans Unicode" pitchFamily="34" charset="0"/>
              </a:rPr>
              <a:t> </a:t>
            </a:r>
            <a:r>
              <a:rPr lang="en-US" sz="2300" dirty="0" err="1" smtClean="0">
                <a:latin typeface="Lucida Sans Unicode" pitchFamily="34" charset="0"/>
              </a:rPr>
              <a:t>sehat</a:t>
            </a:r>
            <a:r>
              <a:rPr lang="en-US" sz="2300" dirty="0" smtClean="0">
                <a:latin typeface="Lucida Sans Unicode" pitchFamily="34" charset="0"/>
              </a:rPr>
              <a:t> </a:t>
            </a:r>
            <a:r>
              <a:rPr lang="en-US" sz="2300" dirty="0" err="1" smtClean="0">
                <a:latin typeface="Lucida Sans Unicode" pitchFamily="34" charset="0"/>
              </a:rPr>
              <a:t>dilihat</a:t>
            </a:r>
            <a:r>
              <a:rPr lang="en-US" sz="2300" dirty="0" smtClean="0">
                <a:latin typeface="Lucida Sans Unicode" pitchFamily="34" charset="0"/>
              </a:rPr>
              <a:t> </a:t>
            </a:r>
            <a:r>
              <a:rPr lang="en-US" sz="2300" dirty="0" err="1" smtClean="0">
                <a:latin typeface="Lucida Sans Unicode" pitchFamily="34" charset="0"/>
              </a:rPr>
              <a:t>dr</a:t>
            </a:r>
            <a:r>
              <a:rPr lang="en-US" sz="2300" dirty="0" smtClean="0">
                <a:latin typeface="Lucida Sans Unicode" pitchFamily="34" charset="0"/>
              </a:rPr>
              <a:t> </a:t>
            </a:r>
            <a:r>
              <a:rPr lang="en-US" sz="2300" b="1" dirty="0" err="1" smtClean="0">
                <a:latin typeface="Lucida Sans Unicode" pitchFamily="34" charset="0"/>
              </a:rPr>
              <a:t>segi</a:t>
            </a:r>
            <a:r>
              <a:rPr lang="en-US" sz="2300" b="1" dirty="0" smtClean="0">
                <a:latin typeface="Lucida Sans Unicode" pitchFamily="34" charset="0"/>
              </a:rPr>
              <a:t> </a:t>
            </a:r>
            <a:r>
              <a:rPr lang="en-US" sz="2300" b="1" dirty="0" err="1" smtClean="0">
                <a:latin typeface="Lucida Sans Unicode" pitchFamily="34" charset="0"/>
              </a:rPr>
              <a:t>emosional</a:t>
            </a:r>
            <a:r>
              <a:rPr lang="en-US" sz="2300" dirty="0" smtClean="0">
                <a:latin typeface="Lucida Sans Unicode" pitchFamily="34" charset="0"/>
              </a:rPr>
              <a:t>: </a:t>
            </a:r>
            <a:r>
              <a:rPr lang="en-US" sz="2300" dirty="0" err="1" smtClean="0">
                <a:latin typeface="Lucida Sans Unicode" pitchFamily="34" charset="0"/>
              </a:rPr>
              <a:t>yaitu</a:t>
            </a:r>
            <a:r>
              <a:rPr lang="en-US" sz="2300" dirty="0" smtClean="0">
                <a:latin typeface="Lucida Sans Unicode" pitchFamily="34" charset="0"/>
              </a:rPr>
              <a:t> </a:t>
            </a:r>
            <a:r>
              <a:rPr lang="en-US" sz="2300" dirty="0" err="1" smtClean="0">
                <a:latin typeface="Lucida Sans Unicode" pitchFamily="34" charset="0"/>
              </a:rPr>
              <a:t>kemampuan</a:t>
            </a:r>
            <a:r>
              <a:rPr lang="en-US" sz="2300" dirty="0" smtClean="0">
                <a:latin typeface="Lucida Sans Unicode" pitchFamily="34" charset="0"/>
              </a:rPr>
              <a:t> </a:t>
            </a:r>
            <a:r>
              <a:rPr lang="en-US" sz="2300" dirty="0" err="1" smtClean="0">
                <a:latin typeface="Lucida Sans Unicode" pitchFamily="34" charset="0"/>
              </a:rPr>
              <a:t>untuk</a:t>
            </a:r>
            <a:r>
              <a:rPr lang="en-US" sz="2300" dirty="0" smtClean="0">
                <a:latin typeface="Lucida Sans Unicode" pitchFamily="34" charset="0"/>
              </a:rPr>
              <a:t> </a:t>
            </a:r>
            <a:r>
              <a:rPr lang="en-US" sz="2300" dirty="0" err="1" smtClean="0">
                <a:latin typeface="Lucida Sans Unicode" pitchFamily="34" charset="0"/>
              </a:rPr>
              <a:t>mengenal</a:t>
            </a:r>
            <a:r>
              <a:rPr lang="en-US" sz="2300" dirty="0" smtClean="0">
                <a:latin typeface="Lucida Sans Unicode" pitchFamily="34" charset="0"/>
              </a:rPr>
              <a:t> </a:t>
            </a:r>
            <a:r>
              <a:rPr lang="en-US" sz="2300" dirty="0" err="1" smtClean="0">
                <a:latin typeface="Lucida Sans Unicode" pitchFamily="34" charset="0"/>
              </a:rPr>
              <a:t>emosi</a:t>
            </a:r>
            <a:r>
              <a:rPr lang="en-US" sz="2300" dirty="0" smtClean="0">
                <a:latin typeface="Lucida Sans Unicode" pitchFamily="34" charset="0"/>
              </a:rPr>
              <a:t> </a:t>
            </a:r>
            <a:r>
              <a:rPr lang="en-US" sz="2300" dirty="0" err="1" smtClean="0">
                <a:latin typeface="Lucida Sans Unicode" pitchFamily="34" charset="0"/>
              </a:rPr>
              <a:t>seperti</a:t>
            </a:r>
            <a:r>
              <a:rPr lang="en-US" sz="2300" dirty="0" smtClean="0">
                <a:latin typeface="Lucida Sans Unicode" pitchFamily="34" charset="0"/>
              </a:rPr>
              <a:t> </a:t>
            </a:r>
            <a:r>
              <a:rPr lang="en-US" sz="2300" dirty="0" err="1" smtClean="0">
                <a:latin typeface="Lucida Sans Unicode" pitchFamily="34" charset="0"/>
              </a:rPr>
              <a:t>takut</a:t>
            </a:r>
            <a:r>
              <a:rPr lang="en-US" sz="2300" dirty="0" smtClean="0">
                <a:latin typeface="Lucida Sans Unicode" pitchFamily="34" charset="0"/>
              </a:rPr>
              <a:t>, </a:t>
            </a:r>
            <a:r>
              <a:rPr lang="en-US" sz="2300" dirty="0" err="1" smtClean="0">
                <a:latin typeface="Lucida Sans Unicode" pitchFamily="34" charset="0"/>
              </a:rPr>
              <a:t>nikmat</a:t>
            </a:r>
            <a:r>
              <a:rPr lang="en-US" sz="2300" dirty="0" smtClean="0">
                <a:latin typeface="Lucida Sans Unicode" pitchFamily="34" charset="0"/>
              </a:rPr>
              <a:t>, </a:t>
            </a:r>
            <a:r>
              <a:rPr lang="en-US" sz="2300" dirty="0" err="1" smtClean="0">
                <a:latin typeface="Lucida Sans Unicode" pitchFamily="34" charset="0"/>
              </a:rPr>
              <a:t>duka,marah</a:t>
            </a:r>
            <a:r>
              <a:rPr lang="en-US" sz="2300" dirty="0" smtClean="0">
                <a:latin typeface="Lucida Sans Unicode" pitchFamily="34" charset="0"/>
              </a:rPr>
              <a:t> </a:t>
            </a:r>
            <a:r>
              <a:rPr lang="en-US" sz="2300" dirty="0" err="1" smtClean="0">
                <a:latin typeface="Lucida Sans Unicode" pitchFamily="34" charset="0"/>
              </a:rPr>
              <a:t>dll</a:t>
            </a:r>
            <a:r>
              <a:rPr lang="en-US" sz="2300" dirty="0" smtClean="0">
                <a:latin typeface="Lucida Sans Unicode" pitchFamily="34" charset="0"/>
              </a:rPr>
              <a:t> </a:t>
            </a:r>
            <a:r>
              <a:rPr lang="en-US" sz="2300" dirty="0" err="1" smtClean="0">
                <a:latin typeface="Lucida Sans Unicode" pitchFamily="34" charset="0"/>
              </a:rPr>
              <a:t>dan</a:t>
            </a:r>
            <a:r>
              <a:rPr lang="en-US" sz="2300" dirty="0" smtClean="0">
                <a:latin typeface="Lucida Sans Unicode" pitchFamily="34" charset="0"/>
              </a:rPr>
              <a:t> </a:t>
            </a:r>
            <a:r>
              <a:rPr lang="en-US" sz="2300" dirty="0" err="1" smtClean="0">
                <a:latin typeface="Lucida Sans Unicode" pitchFamily="34" charset="0"/>
              </a:rPr>
              <a:t>untuk</a:t>
            </a:r>
            <a:r>
              <a:rPr lang="en-US" sz="2300" dirty="0" smtClean="0">
                <a:latin typeface="Lucida Sans Unicode" pitchFamily="34" charset="0"/>
              </a:rPr>
              <a:t> </a:t>
            </a:r>
            <a:r>
              <a:rPr lang="en-US" sz="2300" dirty="0" err="1" smtClean="0">
                <a:latin typeface="Lucida Sans Unicode" pitchFamily="34" charset="0"/>
              </a:rPr>
              <a:t>mengekspresikan</a:t>
            </a:r>
            <a:r>
              <a:rPr lang="en-US" sz="2300" dirty="0" smtClean="0">
                <a:latin typeface="Lucida Sans Unicode" pitchFamily="34" charset="0"/>
              </a:rPr>
              <a:t> emosi2 </a:t>
            </a:r>
            <a:r>
              <a:rPr lang="en-US" sz="2300" dirty="0" err="1" smtClean="0">
                <a:latin typeface="Lucida Sans Unicode" pitchFamily="34" charset="0"/>
              </a:rPr>
              <a:t>secara</a:t>
            </a:r>
            <a:r>
              <a:rPr lang="en-US" sz="2300" dirty="0" smtClean="0">
                <a:latin typeface="Lucida Sans Unicode" pitchFamily="34" charset="0"/>
              </a:rPr>
              <a:t> </a:t>
            </a:r>
            <a:r>
              <a:rPr lang="en-US" sz="2300" dirty="0" err="1" smtClean="0">
                <a:latin typeface="Lucida Sans Unicode" pitchFamily="34" charset="0"/>
              </a:rPr>
              <a:t>cepat</a:t>
            </a:r>
            <a:r>
              <a:rPr lang="en-US" sz="2300" dirty="0" smtClean="0">
                <a:latin typeface="Lucida Sans Unicode" pitchFamily="34" charset="0"/>
              </a:rPr>
              <a:t>.</a:t>
            </a:r>
            <a:endParaRPr lang="en-US" sz="2300" dirty="0">
              <a:latin typeface="Lucida Sans Unicode"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533400" y="762000"/>
            <a:ext cx="8001000" cy="584775"/>
          </a:xfrm>
          <a:prstGeom prst="rect">
            <a:avLst/>
          </a:prstGeom>
          <a:noFill/>
          <a:ln w="9525">
            <a:noFill/>
            <a:miter lim="800000"/>
            <a:headEnd/>
            <a:tailEnd/>
          </a:ln>
        </p:spPr>
        <p:txBody>
          <a:bodyPr wrap="square">
            <a:spAutoFit/>
          </a:bodyPr>
          <a:lstStyle/>
          <a:p>
            <a:pPr fontAlgn="auto">
              <a:spcAft>
                <a:spcPts val="0"/>
              </a:spcAft>
              <a:defRPr/>
            </a:pPr>
            <a:r>
              <a:rPr lang="en-US" sz="3200" b="1" dirty="0" err="1" smtClean="0">
                <a:solidFill>
                  <a:schemeClr val="tx2"/>
                </a:solidFill>
                <a:effectLst>
                  <a:outerShdw blurRad="31750" dist="25400" dir="5400000" algn="tl" rotWithShape="0">
                    <a:srgbClr val="000000">
                      <a:alpha val="25000"/>
                    </a:srgbClr>
                  </a:outerShdw>
                </a:effectLst>
              </a:rPr>
              <a:t>Lanjut</a:t>
            </a:r>
            <a:r>
              <a:rPr lang="en-US" sz="3200" b="1" dirty="0" smtClean="0">
                <a:solidFill>
                  <a:schemeClr val="tx2"/>
                </a:solidFill>
                <a:effectLst>
                  <a:outerShdw blurRad="31750" dist="25400" dir="5400000" algn="tl" rotWithShape="0">
                    <a:srgbClr val="000000">
                      <a:alpha val="25000"/>
                    </a:srgbClr>
                  </a:outerShdw>
                </a:effectLst>
              </a:rPr>
              <a:t>…</a:t>
            </a:r>
            <a:endParaRPr lang="en-US" sz="3200" b="1" dirty="0">
              <a:solidFill>
                <a:schemeClr val="tx2"/>
              </a:solidFill>
              <a:effectLst>
                <a:outerShdw blurRad="31750" dist="25400" dir="5400000" algn="tl" rotWithShape="0">
                  <a:srgbClr val="000000">
                    <a:alpha val="25000"/>
                  </a:srgbClr>
                </a:outerShdw>
              </a:effectLst>
            </a:endParaRPr>
          </a:p>
        </p:txBody>
      </p:sp>
      <p:sp>
        <p:nvSpPr>
          <p:cNvPr id="27651" name="TextBox 4"/>
          <p:cNvSpPr txBox="1">
            <a:spLocks noChangeArrowheads="1"/>
          </p:cNvSpPr>
          <p:nvPr/>
        </p:nvSpPr>
        <p:spPr bwMode="auto">
          <a:xfrm>
            <a:off x="381000" y="1447800"/>
            <a:ext cx="8305800" cy="4934684"/>
          </a:xfrm>
          <a:prstGeom prst="rect">
            <a:avLst/>
          </a:prstGeom>
          <a:noFill/>
          <a:ln w="9525">
            <a:noFill/>
            <a:miter lim="800000"/>
            <a:headEnd/>
            <a:tailEnd/>
          </a:ln>
        </p:spPr>
        <p:txBody>
          <a:bodyPr wrap="square">
            <a:spAutoFit/>
          </a:bodyPr>
          <a:lstStyle/>
          <a:p>
            <a:pPr marL="365125" indent="-255588">
              <a:spcBef>
                <a:spcPts val="400"/>
              </a:spcBef>
              <a:buClr>
                <a:schemeClr val="accent1"/>
              </a:buClr>
              <a:buSzPct val="68000"/>
              <a:buFont typeface="Wingdings 3" pitchFamily="18" charset="2"/>
              <a:buChar char=""/>
            </a:pPr>
            <a:r>
              <a:rPr lang="en-US" sz="2800" dirty="0" err="1" smtClean="0">
                <a:latin typeface="Lucida Sans Unicode" pitchFamily="34" charset="0"/>
              </a:rPr>
              <a:t>Konsep</a:t>
            </a:r>
            <a:r>
              <a:rPr lang="en-US" sz="2800" dirty="0" smtClean="0">
                <a:latin typeface="Lucida Sans Unicode" pitchFamily="34" charset="0"/>
              </a:rPr>
              <a:t> </a:t>
            </a:r>
            <a:r>
              <a:rPr lang="en-US" sz="2800" dirty="0" err="1" smtClean="0">
                <a:latin typeface="Lucida Sans Unicode" pitchFamily="34" charset="0"/>
              </a:rPr>
              <a:t>sehat</a:t>
            </a:r>
            <a:r>
              <a:rPr lang="en-US" sz="2800" dirty="0" smtClean="0">
                <a:latin typeface="Lucida Sans Unicode" pitchFamily="34" charset="0"/>
              </a:rPr>
              <a:t> </a:t>
            </a:r>
            <a:r>
              <a:rPr lang="en-US" sz="2800" dirty="0" err="1" smtClean="0">
                <a:latin typeface="Lucida Sans Unicode" pitchFamily="34" charset="0"/>
              </a:rPr>
              <a:t>dilihat</a:t>
            </a:r>
            <a:r>
              <a:rPr lang="en-US" sz="2800" dirty="0" smtClean="0">
                <a:latin typeface="Lucida Sans Unicode" pitchFamily="34" charset="0"/>
              </a:rPr>
              <a:t> </a:t>
            </a:r>
            <a:r>
              <a:rPr lang="en-US" sz="2800" dirty="0" err="1" smtClean="0">
                <a:latin typeface="Lucida Sans Unicode" pitchFamily="34" charset="0"/>
              </a:rPr>
              <a:t>dari</a:t>
            </a:r>
            <a:r>
              <a:rPr lang="en-US" sz="2800" dirty="0" smtClean="0">
                <a:latin typeface="Lucida Sans Unicode" pitchFamily="34" charset="0"/>
              </a:rPr>
              <a:t> </a:t>
            </a:r>
            <a:r>
              <a:rPr lang="en-US" sz="2800" b="1" dirty="0" err="1" smtClean="0">
                <a:latin typeface="Lucida Sans Unicode" pitchFamily="34" charset="0"/>
              </a:rPr>
              <a:t>segi</a:t>
            </a:r>
            <a:r>
              <a:rPr lang="en-US" sz="2800" b="1" dirty="0" smtClean="0">
                <a:latin typeface="Lucida Sans Unicode" pitchFamily="34" charset="0"/>
              </a:rPr>
              <a:t> </a:t>
            </a:r>
            <a:r>
              <a:rPr lang="en-US" sz="2800" b="1" dirty="0" err="1" smtClean="0">
                <a:latin typeface="Lucida Sans Unicode" pitchFamily="34" charset="0"/>
              </a:rPr>
              <a:t>sosial</a:t>
            </a:r>
            <a:r>
              <a:rPr lang="en-US" sz="2800" b="1" dirty="0" smtClean="0">
                <a:latin typeface="Lucida Sans Unicode" pitchFamily="34" charset="0"/>
              </a:rPr>
              <a:t> </a:t>
            </a:r>
            <a:r>
              <a:rPr lang="en-US" sz="2800" dirty="0" err="1" smtClean="0">
                <a:latin typeface="Lucida Sans Unicode" pitchFamily="34" charset="0"/>
              </a:rPr>
              <a:t>berarti</a:t>
            </a:r>
            <a:r>
              <a:rPr lang="en-US" sz="2800" dirty="0" smtClean="0">
                <a:latin typeface="Lucida Sans Unicode" pitchFamily="34" charset="0"/>
              </a:rPr>
              <a:t> </a:t>
            </a:r>
            <a:r>
              <a:rPr lang="en-US" sz="2800" dirty="0" err="1" smtClean="0">
                <a:latin typeface="Lucida Sans Unicode" pitchFamily="34" charset="0"/>
              </a:rPr>
              <a:t>kempuan</a:t>
            </a:r>
            <a:r>
              <a:rPr lang="en-US" sz="2800" dirty="0" smtClean="0">
                <a:latin typeface="Lucida Sans Unicode" pitchFamily="34" charset="0"/>
              </a:rPr>
              <a:t> </a:t>
            </a:r>
            <a:r>
              <a:rPr lang="en-US" sz="2800" dirty="0" err="1" smtClean="0">
                <a:latin typeface="Lucida Sans Unicode" pitchFamily="34" charset="0"/>
              </a:rPr>
              <a:t>untuk</a:t>
            </a:r>
            <a:r>
              <a:rPr lang="en-US" sz="2800" dirty="0" smtClean="0">
                <a:latin typeface="Lucida Sans Unicode" pitchFamily="34" charset="0"/>
              </a:rPr>
              <a:t> </a:t>
            </a:r>
            <a:r>
              <a:rPr lang="en-US" sz="2800" dirty="0" err="1" smtClean="0">
                <a:latin typeface="Lucida Sans Unicode" pitchFamily="34" charset="0"/>
              </a:rPr>
              <a:t>membuat</a:t>
            </a:r>
            <a:r>
              <a:rPr lang="en-US" sz="2800" dirty="0" smtClean="0">
                <a:latin typeface="Lucida Sans Unicode" pitchFamily="34" charset="0"/>
              </a:rPr>
              <a:t> </a:t>
            </a:r>
            <a:r>
              <a:rPr lang="en-US" sz="2800" dirty="0" err="1" smtClean="0">
                <a:latin typeface="Lucida Sans Unicode" pitchFamily="34" charset="0"/>
              </a:rPr>
              <a:t>dan</a:t>
            </a:r>
            <a:r>
              <a:rPr lang="en-US" sz="2800" dirty="0" smtClean="0">
                <a:latin typeface="Lucida Sans Unicode" pitchFamily="34" charset="0"/>
              </a:rPr>
              <a:t> </a:t>
            </a:r>
            <a:r>
              <a:rPr lang="en-US" sz="2800" dirty="0" err="1" smtClean="0">
                <a:latin typeface="Lucida Sans Unicode" pitchFamily="34" charset="0"/>
              </a:rPr>
              <a:t>mempertahankan</a:t>
            </a:r>
            <a:r>
              <a:rPr lang="en-US" sz="2800" dirty="0" smtClean="0">
                <a:latin typeface="Lucida Sans Unicode" pitchFamily="34" charset="0"/>
              </a:rPr>
              <a:t> </a:t>
            </a:r>
            <a:r>
              <a:rPr lang="en-US" sz="2800" dirty="0" err="1" smtClean="0">
                <a:latin typeface="Lucida Sans Unicode" pitchFamily="34" charset="0"/>
              </a:rPr>
              <a:t>hubungan</a:t>
            </a:r>
            <a:r>
              <a:rPr lang="en-US" sz="2800" dirty="0" smtClean="0">
                <a:latin typeface="Lucida Sans Unicode" pitchFamily="34" charset="0"/>
              </a:rPr>
              <a:t> </a:t>
            </a:r>
            <a:r>
              <a:rPr lang="en-US" sz="2800" dirty="0" err="1" smtClean="0">
                <a:latin typeface="Lucida Sans Unicode" pitchFamily="34" charset="0"/>
              </a:rPr>
              <a:t>dgn</a:t>
            </a:r>
            <a:r>
              <a:rPr lang="en-US" sz="2800" dirty="0" smtClean="0">
                <a:latin typeface="Lucida Sans Unicode" pitchFamily="34" charset="0"/>
              </a:rPr>
              <a:t> org lain.</a:t>
            </a:r>
          </a:p>
          <a:p>
            <a:pPr marL="365125" indent="-255588">
              <a:spcBef>
                <a:spcPts val="400"/>
              </a:spcBef>
              <a:buClr>
                <a:schemeClr val="accent1"/>
              </a:buClr>
              <a:buSzPct val="68000"/>
              <a:buFont typeface="Wingdings 3" pitchFamily="18" charset="2"/>
              <a:buChar char=""/>
            </a:pPr>
            <a:r>
              <a:rPr lang="en-US" sz="2800" dirty="0" err="1" smtClean="0">
                <a:latin typeface="Lucida Sans Unicode" pitchFamily="34" charset="0"/>
              </a:rPr>
              <a:t>Konsep</a:t>
            </a:r>
            <a:r>
              <a:rPr lang="en-US" sz="2800" dirty="0" smtClean="0">
                <a:latin typeface="Lucida Sans Unicode" pitchFamily="34" charset="0"/>
              </a:rPr>
              <a:t> </a:t>
            </a:r>
            <a:r>
              <a:rPr lang="en-US" sz="2800" dirty="0" err="1" smtClean="0">
                <a:latin typeface="Lucida Sans Unicode" pitchFamily="34" charset="0"/>
              </a:rPr>
              <a:t>sehat</a:t>
            </a:r>
            <a:r>
              <a:rPr lang="en-US" sz="2800" dirty="0" smtClean="0">
                <a:latin typeface="Lucida Sans Unicode" pitchFamily="34" charset="0"/>
              </a:rPr>
              <a:t> </a:t>
            </a:r>
            <a:r>
              <a:rPr lang="en-US" sz="2800" dirty="0" err="1" smtClean="0">
                <a:latin typeface="Lucida Sans Unicode" pitchFamily="34" charset="0"/>
              </a:rPr>
              <a:t>dr</a:t>
            </a:r>
            <a:r>
              <a:rPr lang="en-US" sz="2800" dirty="0" smtClean="0">
                <a:latin typeface="Lucida Sans Unicode" pitchFamily="34" charset="0"/>
              </a:rPr>
              <a:t> </a:t>
            </a:r>
            <a:r>
              <a:rPr lang="en-US" sz="2800" b="1" dirty="0" err="1" smtClean="0">
                <a:latin typeface="Lucida Sans Unicode" pitchFamily="34" charset="0"/>
              </a:rPr>
              <a:t>aspek</a:t>
            </a:r>
            <a:r>
              <a:rPr lang="en-US" sz="2800" b="1" dirty="0" smtClean="0">
                <a:latin typeface="Lucida Sans Unicode" pitchFamily="34" charset="0"/>
              </a:rPr>
              <a:t> spiritual</a:t>
            </a:r>
            <a:r>
              <a:rPr lang="en-US" sz="2800" dirty="0" smtClean="0">
                <a:latin typeface="Lucida Sans Unicode" pitchFamily="34" charset="0"/>
              </a:rPr>
              <a:t>: </a:t>
            </a:r>
            <a:r>
              <a:rPr lang="en-US" sz="2800" dirty="0" err="1" smtClean="0">
                <a:latin typeface="Lucida Sans Unicode" pitchFamily="34" charset="0"/>
              </a:rPr>
              <a:t>berkenaan</a:t>
            </a:r>
            <a:r>
              <a:rPr lang="en-US" sz="2800" dirty="0" smtClean="0">
                <a:latin typeface="Lucida Sans Unicode" pitchFamily="34" charset="0"/>
              </a:rPr>
              <a:t> </a:t>
            </a:r>
            <a:r>
              <a:rPr lang="en-US" sz="2800" dirty="0" err="1" smtClean="0">
                <a:latin typeface="Lucida Sans Unicode" pitchFamily="34" charset="0"/>
              </a:rPr>
              <a:t>dgn</a:t>
            </a:r>
            <a:r>
              <a:rPr lang="en-US" sz="2800" dirty="0" smtClean="0">
                <a:latin typeface="Lucida Sans Unicode" pitchFamily="34" charset="0"/>
              </a:rPr>
              <a:t> </a:t>
            </a:r>
            <a:r>
              <a:rPr lang="en-US" sz="2800" dirty="0" err="1" smtClean="0">
                <a:latin typeface="Lucida Sans Unicode" pitchFamily="34" charset="0"/>
              </a:rPr>
              <a:t>kepercayaan</a:t>
            </a:r>
            <a:r>
              <a:rPr lang="en-US" sz="2800" dirty="0" smtClean="0">
                <a:latin typeface="Lucida Sans Unicode" pitchFamily="34" charset="0"/>
              </a:rPr>
              <a:t> &amp; </a:t>
            </a:r>
            <a:r>
              <a:rPr lang="en-US" sz="2800" dirty="0" err="1" smtClean="0">
                <a:latin typeface="Lucida Sans Unicode" pitchFamily="34" charset="0"/>
              </a:rPr>
              <a:t>praktek</a:t>
            </a:r>
            <a:r>
              <a:rPr lang="en-US" sz="2800" dirty="0" smtClean="0">
                <a:latin typeface="Lucida Sans Unicode" pitchFamily="34" charset="0"/>
              </a:rPr>
              <a:t> </a:t>
            </a:r>
            <a:r>
              <a:rPr lang="en-US" sz="2800" dirty="0" err="1" smtClean="0">
                <a:latin typeface="Lucida Sans Unicode" pitchFamily="34" charset="0"/>
              </a:rPr>
              <a:t>keagamaan</a:t>
            </a:r>
            <a:r>
              <a:rPr lang="en-US" sz="2800" dirty="0" smtClean="0">
                <a:latin typeface="Lucida Sans Unicode" pitchFamily="34" charset="0"/>
              </a:rPr>
              <a:t>, </a:t>
            </a:r>
            <a:r>
              <a:rPr lang="en-US" sz="2800" dirty="0" err="1" smtClean="0">
                <a:latin typeface="Lucida Sans Unicode" pitchFamily="34" charset="0"/>
              </a:rPr>
              <a:t>perbuatan</a:t>
            </a:r>
            <a:r>
              <a:rPr lang="en-US" sz="2800" dirty="0" smtClean="0">
                <a:latin typeface="Lucida Sans Unicode" pitchFamily="34" charset="0"/>
              </a:rPr>
              <a:t> </a:t>
            </a:r>
            <a:r>
              <a:rPr lang="en-US" sz="2800" dirty="0" err="1" smtClean="0">
                <a:latin typeface="Lucida Sans Unicode" pitchFamily="34" charset="0"/>
              </a:rPr>
              <a:t>baik,prinsip</a:t>
            </a:r>
            <a:r>
              <a:rPr lang="en-US" sz="2800" dirty="0" smtClean="0">
                <a:latin typeface="Lucida Sans Unicode" pitchFamily="34" charset="0"/>
              </a:rPr>
              <a:t> </a:t>
            </a:r>
            <a:r>
              <a:rPr lang="en-US" sz="2800" dirty="0" err="1" smtClean="0">
                <a:latin typeface="Lucida Sans Unicode" pitchFamily="34" charset="0"/>
              </a:rPr>
              <a:t>tingkah</a:t>
            </a:r>
            <a:r>
              <a:rPr lang="id-ID" sz="2800" dirty="0" smtClean="0">
                <a:latin typeface="Lucida Sans Unicode" pitchFamily="34" charset="0"/>
              </a:rPr>
              <a:t> </a:t>
            </a:r>
            <a:r>
              <a:rPr lang="en-US" sz="2800" dirty="0" err="1" smtClean="0">
                <a:latin typeface="Lucida Sans Unicode" pitchFamily="34" charset="0"/>
              </a:rPr>
              <a:t>laku</a:t>
            </a:r>
            <a:r>
              <a:rPr lang="en-US" sz="2800" dirty="0" smtClean="0">
                <a:latin typeface="Lucida Sans Unicode" pitchFamily="34" charset="0"/>
              </a:rPr>
              <a:t>, </a:t>
            </a:r>
            <a:r>
              <a:rPr lang="en-US" sz="2800" dirty="0" err="1" smtClean="0">
                <a:latin typeface="Lucida Sans Unicode" pitchFamily="34" charset="0"/>
              </a:rPr>
              <a:t>cara</a:t>
            </a:r>
            <a:r>
              <a:rPr lang="en-US" sz="2800" dirty="0" smtClean="0">
                <a:latin typeface="Lucida Sans Unicode" pitchFamily="34" charset="0"/>
              </a:rPr>
              <a:t> </a:t>
            </a:r>
            <a:r>
              <a:rPr lang="en-US" sz="2800" dirty="0" err="1" smtClean="0">
                <a:latin typeface="Lucida Sans Unicode" pitchFamily="34" charset="0"/>
              </a:rPr>
              <a:t>mencapai</a:t>
            </a:r>
            <a:r>
              <a:rPr lang="en-US" sz="2800" dirty="0" smtClean="0">
                <a:latin typeface="Lucida Sans Unicode" pitchFamily="34" charset="0"/>
              </a:rPr>
              <a:t> </a:t>
            </a:r>
            <a:r>
              <a:rPr lang="en-US" sz="2800" dirty="0" err="1" smtClean="0">
                <a:latin typeface="Lucida Sans Unicode" pitchFamily="34" charset="0"/>
              </a:rPr>
              <a:t>kedamaian</a:t>
            </a:r>
            <a:endParaRPr lang="en-US" sz="2800" dirty="0" smtClean="0">
              <a:latin typeface="Lucida Sans Unicode" pitchFamily="34" charset="0"/>
            </a:endParaRPr>
          </a:p>
          <a:p>
            <a:pPr marL="365125" indent="-255588">
              <a:spcBef>
                <a:spcPts val="400"/>
              </a:spcBef>
              <a:buClr>
                <a:schemeClr val="accent1"/>
              </a:buClr>
              <a:buSzPct val="68000"/>
              <a:buFont typeface="Wingdings 3" pitchFamily="18" charset="2"/>
              <a:buChar char=""/>
            </a:pPr>
            <a:r>
              <a:rPr lang="en-US" sz="2800" dirty="0" err="1" smtClean="0">
                <a:latin typeface="Lucida Sans Unicode" pitchFamily="34" charset="0"/>
              </a:rPr>
              <a:t>Konsep</a:t>
            </a:r>
            <a:r>
              <a:rPr lang="en-US" sz="2800" dirty="0" smtClean="0">
                <a:latin typeface="Lucida Sans Unicode" pitchFamily="34" charset="0"/>
              </a:rPr>
              <a:t> </a:t>
            </a:r>
            <a:r>
              <a:rPr lang="en-US" sz="2800" dirty="0" err="1" smtClean="0">
                <a:latin typeface="Lucida Sans Unicode" pitchFamily="34" charset="0"/>
              </a:rPr>
              <a:t>sehat</a:t>
            </a:r>
            <a:r>
              <a:rPr lang="en-US" sz="2800" dirty="0" smtClean="0">
                <a:latin typeface="Lucida Sans Unicode" pitchFamily="34" charset="0"/>
              </a:rPr>
              <a:t> </a:t>
            </a:r>
            <a:r>
              <a:rPr lang="en-US" sz="2800" dirty="0" err="1" smtClean="0">
                <a:latin typeface="Lucida Sans Unicode" pitchFamily="34" charset="0"/>
              </a:rPr>
              <a:t>dr</a:t>
            </a:r>
            <a:r>
              <a:rPr lang="en-US" sz="2800" dirty="0" smtClean="0">
                <a:latin typeface="Lucida Sans Unicode" pitchFamily="34" charset="0"/>
              </a:rPr>
              <a:t> </a:t>
            </a:r>
            <a:r>
              <a:rPr lang="en-US" sz="2800" b="1" dirty="0" err="1" smtClean="0">
                <a:latin typeface="Lucida Sans Unicode" pitchFamily="34" charset="0"/>
              </a:rPr>
              <a:t>segi</a:t>
            </a:r>
            <a:r>
              <a:rPr lang="en-US" sz="2800" b="1" dirty="0" smtClean="0">
                <a:latin typeface="Lucida Sans Unicode" pitchFamily="34" charset="0"/>
              </a:rPr>
              <a:t> societal</a:t>
            </a:r>
            <a:r>
              <a:rPr lang="en-US" sz="2800" dirty="0" smtClean="0">
                <a:latin typeface="Lucida Sans Unicode" pitchFamily="34" charset="0"/>
              </a:rPr>
              <a:t>: </a:t>
            </a:r>
            <a:r>
              <a:rPr lang="en-US" sz="2800" dirty="0" err="1" smtClean="0">
                <a:latin typeface="Lucida Sans Unicode" pitchFamily="34" charset="0"/>
              </a:rPr>
              <a:t>sehat</a:t>
            </a:r>
            <a:r>
              <a:rPr lang="en-US" sz="2800" dirty="0" smtClean="0">
                <a:latin typeface="Lucida Sans Unicode" pitchFamily="34" charset="0"/>
              </a:rPr>
              <a:t> pd </a:t>
            </a:r>
            <a:r>
              <a:rPr lang="en-US" sz="2800" dirty="0" err="1" smtClean="0">
                <a:latin typeface="Lucida Sans Unicode" pitchFamily="34" charset="0"/>
              </a:rPr>
              <a:t>tingkat</a:t>
            </a:r>
            <a:r>
              <a:rPr lang="en-US" sz="2800" dirty="0" smtClean="0">
                <a:latin typeface="Lucida Sans Unicode" pitchFamily="34" charset="0"/>
              </a:rPr>
              <a:t> </a:t>
            </a:r>
            <a:r>
              <a:rPr lang="en-US" sz="2800" dirty="0" err="1" smtClean="0">
                <a:latin typeface="Lucida Sans Unicode" pitchFamily="34" charset="0"/>
              </a:rPr>
              <a:t>individu</a:t>
            </a:r>
            <a:r>
              <a:rPr lang="en-US" sz="2800" dirty="0" smtClean="0">
                <a:latin typeface="Lucida Sans Unicode" pitchFamily="34" charset="0"/>
              </a:rPr>
              <a:t>, </a:t>
            </a:r>
            <a:r>
              <a:rPr lang="en-US" sz="2800" dirty="0" err="1" smtClean="0">
                <a:latin typeface="Lucida Sans Unicode" pitchFamily="34" charset="0"/>
              </a:rPr>
              <a:t>yg</a:t>
            </a:r>
            <a:r>
              <a:rPr lang="en-US" sz="2800" dirty="0" smtClean="0">
                <a:latin typeface="Lucida Sans Unicode" pitchFamily="34" charset="0"/>
              </a:rPr>
              <a:t> </a:t>
            </a:r>
            <a:r>
              <a:rPr lang="en-US" sz="2800" dirty="0" err="1" smtClean="0">
                <a:latin typeface="Lucida Sans Unicode" pitchFamily="34" charset="0"/>
              </a:rPr>
              <a:t>terjadi</a:t>
            </a:r>
            <a:r>
              <a:rPr lang="en-US" sz="2800" dirty="0" smtClean="0">
                <a:latin typeface="Lucida Sans Unicode" pitchFamily="34" charset="0"/>
              </a:rPr>
              <a:t> </a:t>
            </a:r>
            <a:r>
              <a:rPr lang="en-US" sz="2800" dirty="0" err="1" smtClean="0">
                <a:latin typeface="Lucida Sans Unicode" pitchFamily="34" charset="0"/>
              </a:rPr>
              <a:t>akibat</a:t>
            </a:r>
            <a:r>
              <a:rPr lang="en-US" sz="2800" dirty="0" smtClean="0">
                <a:latin typeface="Lucida Sans Unicode" pitchFamily="34" charset="0"/>
              </a:rPr>
              <a:t> kondisi2 </a:t>
            </a:r>
            <a:r>
              <a:rPr lang="en-US" sz="2800" dirty="0" err="1" smtClean="0">
                <a:latin typeface="Lucida Sans Unicode" pitchFamily="34" charset="0"/>
              </a:rPr>
              <a:t>sosial,politik,ekonomi</a:t>
            </a:r>
            <a:r>
              <a:rPr lang="en-US" sz="2800" dirty="0" smtClean="0">
                <a:latin typeface="Lucida Sans Unicode" pitchFamily="34" charset="0"/>
              </a:rPr>
              <a:t> &amp; </a:t>
            </a:r>
            <a:r>
              <a:rPr lang="en-US" sz="2800" dirty="0" err="1" smtClean="0">
                <a:latin typeface="Lucida Sans Unicode" pitchFamily="34" charset="0"/>
              </a:rPr>
              <a:t>budaya</a:t>
            </a:r>
            <a:r>
              <a:rPr lang="en-US" sz="2800" dirty="0" smtClean="0">
                <a:latin typeface="Lucida Sans Unicode" pitchFamily="34" charset="0"/>
              </a:rPr>
              <a:t> </a:t>
            </a:r>
            <a:r>
              <a:rPr lang="en-US" sz="2800" dirty="0" err="1" smtClean="0">
                <a:latin typeface="Lucida Sans Unicode" pitchFamily="34" charset="0"/>
              </a:rPr>
              <a:t>yg</a:t>
            </a:r>
            <a:r>
              <a:rPr lang="en-US" sz="2800" dirty="0" smtClean="0">
                <a:latin typeface="Lucida Sans Unicode" pitchFamily="34" charset="0"/>
              </a:rPr>
              <a:t> </a:t>
            </a:r>
            <a:r>
              <a:rPr lang="en-US" sz="2800" dirty="0" err="1" smtClean="0">
                <a:latin typeface="Lucida Sans Unicode" pitchFamily="34" charset="0"/>
              </a:rPr>
              <a:t>melingkupi</a:t>
            </a:r>
            <a:r>
              <a:rPr lang="en-US" sz="2800" dirty="0" smtClean="0">
                <a:latin typeface="Lucida Sans Unicode" pitchFamily="34" charset="0"/>
              </a:rPr>
              <a:t> </a:t>
            </a:r>
            <a:r>
              <a:rPr lang="en-US" sz="2800" dirty="0" err="1" smtClean="0">
                <a:latin typeface="Lucida Sans Unicode" pitchFamily="34" charset="0"/>
              </a:rPr>
              <a:t>indiviu</a:t>
            </a:r>
            <a:r>
              <a:rPr lang="en-US" sz="2800" dirty="0" smtClean="0">
                <a:latin typeface="Lucida Sans Unicode" pitchFamily="34" charset="0"/>
              </a:rPr>
              <a:t> </a:t>
            </a:r>
            <a:r>
              <a:rPr lang="en-US" sz="2800" dirty="0" err="1" smtClean="0">
                <a:latin typeface="Lucida Sans Unicode" pitchFamily="34" charset="0"/>
              </a:rPr>
              <a:t>tsb</a:t>
            </a:r>
            <a:endParaRPr lang="en-US" sz="2800" dirty="0">
              <a:latin typeface="Lucida Sans Unicode"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rmAutofit fontScale="90000"/>
          </a:bodyPr>
          <a:lstStyle/>
          <a:p>
            <a:r>
              <a:rPr lang="id-ID" dirty="0" smtClean="0"/>
              <a:t/>
            </a:r>
            <a:br>
              <a:rPr lang="id-ID" dirty="0" smtClean="0"/>
            </a:br>
            <a:r>
              <a:rPr lang="en-US" b="1" dirty="0" err="1" smtClean="0">
                <a:solidFill>
                  <a:schemeClr val="tx2"/>
                </a:solidFill>
                <a:effectLst>
                  <a:outerShdw blurRad="31750" dist="25400" dir="5400000" algn="tl" rotWithShape="0">
                    <a:srgbClr val="000000">
                      <a:alpha val="25000"/>
                    </a:srgbClr>
                  </a:outerShdw>
                </a:effectLst>
              </a:rPr>
              <a:t>Konsep</a:t>
            </a:r>
            <a:r>
              <a:rPr lang="en-US" b="1" dirty="0" smtClean="0">
                <a:solidFill>
                  <a:schemeClr val="tx2"/>
                </a:solidFill>
                <a:effectLst>
                  <a:outerShdw blurRad="31750" dist="25400" dir="5400000" algn="tl" rotWithShape="0">
                    <a:srgbClr val="000000">
                      <a:alpha val="25000"/>
                    </a:srgbClr>
                  </a:outerShdw>
                </a:effectLst>
              </a:rPr>
              <a:t> </a:t>
            </a:r>
            <a:r>
              <a:rPr lang="en-US" b="1" dirty="0" err="1" smtClean="0">
                <a:solidFill>
                  <a:schemeClr val="tx2"/>
                </a:solidFill>
                <a:effectLst>
                  <a:outerShdw blurRad="31750" dist="25400" dir="5400000" algn="tl" rotWithShape="0">
                    <a:srgbClr val="000000">
                      <a:alpha val="25000"/>
                    </a:srgbClr>
                  </a:outerShdw>
                </a:effectLst>
              </a:rPr>
              <a:t>sehat</a:t>
            </a:r>
            <a:r>
              <a:rPr lang="en-US" b="1" dirty="0" smtClean="0">
                <a:solidFill>
                  <a:schemeClr val="tx2"/>
                </a:solidFill>
                <a:effectLst>
                  <a:outerShdw blurRad="31750" dist="25400" dir="5400000" algn="tl" rotWithShape="0">
                    <a:srgbClr val="000000">
                      <a:alpha val="25000"/>
                    </a:srgbClr>
                  </a:outerShdw>
                </a:effectLst>
              </a:rPr>
              <a:t> WHO</a:t>
            </a:r>
            <a:br>
              <a:rPr lang="en-US" b="1" dirty="0" smtClean="0">
                <a:solidFill>
                  <a:schemeClr val="tx2"/>
                </a:solidFill>
                <a:effectLst>
                  <a:outerShdw blurRad="31750" dist="25400" dir="5400000" algn="tl" rotWithShape="0">
                    <a:srgbClr val="000000">
                      <a:alpha val="25000"/>
                    </a:srgbClr>
                  </a:outerShdw>
                </a:effectLst>
              </a:rPr>
            </a:br>
            <a:endParaRPr lang="id-ID" dirty="0"/>
          </a:p>
        </p:txBody>
      </p:sp>
      <p:sp>
        <p:nvSpPr>
          <p:cNvPr id="3" name="Content Placeholder 2"/>
          <p:cNvSpPr>
            <a:spLocks noGrp="1"/>
          </p:cNvSpPr>
          <p:nvPr>
            <p:ph idx="1"/>
          </p:nvPr>
        </p:nvSpPr>
        <p:spPr>
          <a:xfrm>
            <a:off x="457200" y="2133600"/>
            <a:ext cx="8229600" cy="3992563"/>
          </a:xfrm>
        </p:spPr>
        <p:txBody>
          <a:bodyPr>
            <a:normAutofit/>
          </a:bodyPr>
          <a:lstStyle/>
          <a:p>
            <a:pPr marL="365125" indent="-255588">
              <a:spcBef>
                <a:spcPts val="400"/>
              </a:spcBef>
              <a:buClr>
                <a:schemeClr val="accent1"/>
              </a:buClr>
              <a:buSzPct val="68000"/>
              <a:buFont typeface="Wingdings 3" pitchFamily="18" charset="2"/>
              <a:buChar char=""/>
            </a:pPr>
            <a:r>
              <a:rPr lang="en-US" i="1" dirty="0" smtClean="0">
                <a:latin typeface="Aharoni" pitchFamily="2" charset="-79"/>
                <a:cs typeface="Aharoni" pitchFamily="2" charset="-79"/>
              </a:rPr>
              <a:t>A state of complete physical, mental, and social well being, and not merely the absence of </a:t>
            </a:r>
            <a:r>
              <a:rPr lang="en-US" i="1" dirty="0" err="1" smtClean="0">
                <a:latin typeface="Aharoni" pitchFamily="2" charset="-79"/>
                <a:cs typeface="Aharoni" pitchFamily="2" charset="-79"/>
              </a:rPr>
              <a:t>desease</a:t>
            </a:r>
            <a:r>
              <a:rPr lang="en-US" i="1" dirty="0" smtClean="0">
                <a:latin typeface="Aharoni" pitchFamily="2" charset="-79"/>
                <a:cs typeface="Aharoni" pitchFamily="2" charset="-79"/>
              </a:rPr>
              <a:t> or infirmity”</a:t>
            </a:r>
          </a:p>
          <a:p>
            <a:pPr marL="365125" indent="-255588">
              <a:spcBef>
                <a:spcPts val="400"/>
              </a:spcBef>
              <a:buClr>
                <a:schemeClr val="accent1"/>
              </a:buClr>
              <a:buSzPct val="68000"/>
              <a:buFont typeface="Wingdings 3" pitchFamily="18" charset="2"/>
              <a:buChar char=""/>
            </a:pPr>
            <a:endParaRPr lang="en-US" dirty="0" smtClean="0">
              <a:latin typeface="Aharoni" pitchFamily="2" charset="-79"/>
              <a:cs typeface="Aharoni" pitchFamily="2" charset="-79"/>
            </a:endParaRPr>
          </a:p>
          <a:p>
            <a:pPr marL="365125" indent="-255588">
              <a:spcBef>
                <a:spcPts val="400"/>
              </a:spcBef>
              <a:buClr>
                <a:schemeClr val="accent1"/>
              </a:buClr>
              <a:buSzPct val="68000"/>
              <a:buFont typeface="Wingdings 3" pitchFamily="18" charset="2"/>
              <a:buChar char=""/>
            </a:pPr>
            <a:r>
              <a:rPr lang="en-US" dirty="0" err="1" smtClean="0">
                <a:latin typeface="Aharoni" pitchFamily="2" charset="-79"/>
                <a:cs typeface="Aharoni" pitchFamily="2" charset="-79"/>
              </a:rPr>
              <a:t>Sehat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tidak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menyangkut</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kondisi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fisik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melainkan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jg</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kondisi</a:t>
            </a:r>
            <a:r>
              <a:rPr lang="en-US" dirty="0" smtClean="0">
                <a:latin typeface="Aharoni" pitchFamily="2" charset="-79"/>
                <a:cs typeface="Aharoni" pitchFamily="2" charset="-79"/>
              </a:rPr>
              <a:t> mental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seseorang</a:t>
            </a:r>
            <a:endParaRPr lang="en-US" dirty="0">
              <a:latin typeface="Aharoni" pitchFamily="2" charset="-79"/>
              <a:cs typeface="Aharoni" pitchFamily="2" charset="-79"/>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pPr algn="l"/>
            <a:r>
              <a:rPr lang="id-ID" dirty="0" smtClean="0"/>
              <a:t/>
            </a:r>
            <a:br>
              <a:rPr lang="id-ID" dirty="0" smtClean="0"/>
            </a:br>
            <a:r>
              <a:rPr lang="en-US" sz="3600" b="1" dirty="0" err="1" smtClean="0">
                <a:solidFill>
                  <a:schemeClr val="tx2"/>
                </a:solidFill>
                <a:effectLst>
                  <a:outerShdw blurRad="31750" dist="25400" dir="5400000" algn="tl" rotWithShape="0">
                    <a:srgbClr val="000000">
                      <a:alpha val="25000"/>
                    </a:srgbClr>
                  </a:outerShdw>
                </a:effectLst>
                <a:latin typeface="Algerian" pitchFamily="82" charset="0"/>
              </a:rPr>
              <a:t>Konsep</a:t>
            </a:r>
            <a:r>
              <a:rPr lang="en-US" sz="3600" b="1" dirty="0" smtClean="0">
                <a:solidFill>
                  <a:schemeClr val="tx2"/>
                </a:solidFill>
                <a:effectLst>
                  <a:outerShdw blurRad="31750" dist="25400" dir="5400000" algn="tl" rotWithShape="0">
                    <a:srgbClr val="000000">
                      <a:alpha val="25000"/>
                    </a:srgbClr>
                  </a:outerShdw>
                </a:effectLst>
                <a:latin typeface="Algerian" pitchFamily="82" charset="0"/>
              </a:rPr>
              <a:t> </a:t>
            </a:r>
            <a:r>
              <a:rPr lang="en-US" sz="3600" b="1" dirty="0" err="1" smtClean="0">
                <a:solidFill>
                  <a:schemeClr val="tx2"/>
                </a:solidFill>
                <a:effectLst>
                  <a:outerShdw blurRad="31750" dist="25400" dir="5400000" algn="tl" rotWithShape="0">
                    <a:srgbClr val="000000">
                      <a:alpha val="25000"/>
                    </a:srgbClr>
                  </a:outerShdw>
                </a:effectLst>
                <a:latin typeface="Algerian" pitchFamily="82" charset="0"/>
              </a:rPr>
              <a:t>Sakit</a:t>
            </a:r>
            <a:r>
              <a:rPr lang="en-US" b="1" dirty="0" smtClean="0">
                <a:solidFill>
                  <a:schemeClr val="tx2"/>
                </a:solidFill>
                <a:effectLst>
                  <a:outerShdw blurRad="31750" dist="25400" dir="5400000" algn="tl" rotWithShape="0">
                    <a:srgbClr val="000000">
                      <a:alpha val="25000"/>
                    </a:srgbClr>
                  </a:outerShdw>
                </a:effectLst>
              </a:rPr>
              <a:t/>
            </a:r>
            <a:br>
              <a:rPr lang="en-US" b="1" dirty="0" smtClean="0">
                <a:solidFill>
                  <a:schemeClr val="tx2"/>
                </a:solidFill>
                <a:effectLst>
                  <a:outerShdw blurRad="31750" dist="25400" dir="5400000" algn="tl" rotWithShape="0">
                    <a:srgbClr val="000000">
                      <a:alpha val="25000"/>
                    </a:srgbClr>
                  </a:outerShdw>
                </a:effectLst>
              </a:rPr>
            </a:br>
            <a:endParaRPr lang="id-ID" dirty="0">
              <a:latin typeface="Algerian" pitchFamily="82" charset="0"/>
            </a:endParaRPr>
          </a:p>
        </p:txBody>
      </p:sp>
      <p:sp>
        <p:nvSpPr>
          <p:cNvPr id="3" name="Content Placeholder 2"/>
          <p:cNvSpPr>
            <a:spLocks noGrp="1"/>
          </p:cNvSpPr>
          <p:nvPr>
            <p:ph idx="1"/>
          </p:nvPr>
        </p:nvSpPr>
        <p:spPr/>
        <p:txBody>
          <a:bodyPr>
            <a:normAutofit/>
          </a:bodyPr>
          <a:lstStyle/>
          <a:p>
            <a:pPr marL="365125" indent="-255588">
              <a:spcBef>
                <a:spcPts val="400"/>
              </a:spcBef>
              <a:buClr>
                <a:schemeClr val="accent1"/>
              </a:buClr>
              <a:buSzPct val="68000"/>
              <a:buFont typeface="Wingdings 3" pitchFamily="18" charset="2"/>
              <a:buChar char=""/>
            </a:pPr>
            <a:r>
              <a:rPr lang="en-US" b="1" dirty="0" err="1" smtClean="0">
                <a:latin typeface="Aharoni" pitchFamily="2" charset="-79"/>
                <a:cs typeface="Aharoni" pitchFamily="2" charset="-79"/>
              </a:rPr>
              <a:t>Desease</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penyakit</a:t>
            </a:r>
            <a:r>
              <a:rPr lang="en-US" b="1" dirty="0" smtClean="0">
                <a:latin typeface="Aharoni" pitchFamily="2" charset="-79"/>
                <a:cs typeface="Aharoni" pitchFamily="2" charset="-79"/>
              </a:rPr>
              <a:t>) </a:t>
            </a:r>
            <a:r>
              <a:rPr lang="en-US" dirty="0" err="1" smtClean="0">
                <a:latin typeface="Aharoni" pitchFamily="2" charset="-79"/>
                <a:cs typeface="Aharoni" pitchFamily="2" charset="-79"/>
              </a:rPr>
              <a:t>gangguan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fungsi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fisiologis</a:t>
            </a:r>
            <a:r>
              <a:rPr lang="en-US" dirty="0" smtClean="0">
                <a:latin typeface="Aharoni" pitchFamily="2" charset="-79"/>
                <a:cs typeface="Aharoni" pitchFamily="2" charset="-79"/>
              </a:rPr>
              <a:t> </a:t>
            </a:r>
            <a:r>
              <a:rPr lang="en-US" dirty="0" err="1" smtClean="0">
                <a:latin typeface="Aharoni" pitchFamily="2" charset="-79"/>
                <a:cs typeface="Aharoni" pitchFamily="2" charset="-79"/>
              </a:rPr>
              <a:t>dr</a:t>
            </a:r>
            <a:r>
              <a:rPr lang="en-US" dirty="0" smtClean="0">
                <a:latin typeface="Aharoni" pitchFamily="2" charset="-79"/>
                <a:cs typeface="Aharoni" pitchFamily="2" charset="-79"/>
              </a:rPr>
              <a:t> </a:t>
            </a:r>
            <a:r>
              <a:rPr lang="en-US" dirty="0" err="1" smtClean="0">
                <a:latin typeface="Aharoni" pitchFamily="2" charset="-79"/>
                <a:cs typeface="Aharoni" pitchFamily="2" charset="-79"/>
              </a:rPr>
              <a:t>suatu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organisme</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akibat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terjadi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infeksi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tekanan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lingkungan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konsep</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patologi</a:t>
            </a:r>
            <a:r>
              <a:rPr lang="en-US" dirty="0" smtClean="0">
                <a:latin typeface="Aharoni" pitchFamily="2" charset="-79"/>
                <a:cs typeface="Aharoni" pitchFamily="2" charset="-79"/>
              </a:rPr>
              <a:t>)</a:t>
            </a:r>
          </a:p>
          <a:p>
            <a:pPr marL="365125" indent="-255588">
              <a:spcBef>
                <a:spcPts val="400"/>
              </a:spcBef>
              <a:buClr>
                <a:schemeClr val="accent1"/>
              </a:buClr>
              <a:buSzPct val="68000"/>
              <a:buFont typeface="Wingdings 3" pitchFamily="18" charset="2"/>
              <a:buChar char=""/>
            </a:pPr>
            <a:endParaRPr lang="en-US" dirty="0" smtClean="0">
              <a:latin typeface="Aharoni" pitchFamily="2" charset="-79"/>
              <a:cs typeface="Aharoni" pitchFamily="2" charset="-79"/>
            </a:endParaRPr>
          </a:p>
          <a:p>
            <a:pPr marL="365125" indent="-255588">
              <a:spcBef>
                <a:spcPts val="400"/>
              </a:spcBef>
              <a:buClr>
                <a:schemeClr val="accent1"/>
              </a:buClr>
              <a:buSzPct val="68000"/>
              <a:buFont typeface="Wingdings 3" pitchFamily="18" charset="2"/>
              <a:buChar char=""/>
            </a:pPr>
            <a:r>
              <a:rPr lang="en-US" b="1" dirty="0" smtClean="0">
                <a:latin typeface="Aharoni" pitchFamily="2" charset="-79"/>
                <a:cs typeface="Aharoni" pitchFamily="2" charset="-79"/>
              </a:rPr>
              <a:t>Illness (</a:t>
            </a:r>
            <a:r>
              <a:rPr lang="en-US" b="1" dirty="0" err="1" smtClean="0">
                <a:latin typeface="Aharoni" pitchFamily="2" charset="-79"/>
                <a:cs typeface="Aharoni" pitchFamily="2" charset="-79"/>
              </a:rPr>
              <a:t>Sakit</a:t>
            </a:r>
            <a:r>
              <a:rPr lang="en-US" b="1" dirty="0" smtClean="0">
                <a:latin typeface="Aharoni" pitchFamily="2" charset="-79"/>
                <a:cs typeface="Aharoni" pitchFamily="2" charset="-79"/>
              </a:rPr>
              <a:t>)</a:t>
            </a:r>
            <a:r>
              <a:rPr lang="en-US" dirty="0" smtClean="0">
                <a:latin typeface="Aharoni" pitchFamily="2" charset="-79"/>
                <a:cs typeface="Aharoni" pitchFamily="2" charset="-79"/>
              </a:rPr>
              <a:t> : </a:t>
            </a:r>
            <a:r>
              <a:rPr lang="en-US" dirty="0" err="1" smtClean="0">
                <a:latin typeface="Aharoni" pitchFamily="2" charset="-79"/>
                <a:cs typeface="Aharoni" pitchFamily="2" charset="-79"/>
              </a:rPr>
              <a:t>Penilaian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individu</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terhadap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pengalaman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menderita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suatu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konsep</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a:t>
            </a:r>
            <a:endParaRPr lang="en-US" dirty="0">
              <a:latin typeface="Aharoni" pitchFamily="2" charset="-79"/>
              <a:cs typeface="Aharoni" pitchFamily="2" charset="-79"/>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rmAutofit fontScale="90000"/>
          </a:bodyPr>
          <a:lstStyle/>
          <a:p>
            <a:pPr fontAlgn="auto">
              <a:spcAft>
                <a:spcPts val="0"/>
              </a:spcAft>
              <a:defRPr/>
            </a:pPr>
            <a:r>
              <a:rPr lang="en-US" b="1" dirty="0" smtClean="0">
                <a:solidFill>
                  <a:schemeClr val="tx2"/>
                </a:solidFill>
                <a:effectLst>
                  <a:outerShdw blurRad="31750" dist="25400" dir="5400000" algn="tl" rotWithShape="0">
                    <a:srgbClr val="000000">
                      <a:alpha val="25000"/>
                    </a:srgbClr>
                  </a:outerShdw>
                </a:effectLst>
              </a:rPr>
              <a:t>Tanda2 </a:t>
            </a:r>
            <a:r>
              <a:rPr lang="en-US" b="1" dirty="0" err="1" smtClean="0">
                <a:solidFill>
                  <a:schemeClr val="tx2"/>
                </a:solidFill>
                <a:effectLst>
                  <a:outerShdw blurRad="31750" dist="25400" dir="5400000" algn="tl" rotWithShape="0">
                    <a:srgbClr val="000000">
                      <a:alpha val="25000"/>
                    </a:srgbClr>
                  </a:outerShdw>
                </a:effectLst>
              </a:rPr>
              <a:t>sakit</a:t>
            </a:r>
            <a:r>
              <a:rPr lang="en-US" b="1" dirty="0" smtClean="0">
                <a:solidFill>
                  <a:schemeClr val="tx2"/>
                </a:solidFill>
                <a:effectLst>
                  <a:outerShdw blurRad="31750" dist="25400" dir="5400000" algn="tl" rotWithShape="0">
                    <a:srgbClr val="000000">
                      <a:alpha val="25000"/>
                    </a:srgbClr>
                  </a:outerShdw>
                </a:effectLst>
              </a:rPr>
              <a:t> </a:t>
            </a:r>
            <a:r>
              <a:rPr lang="en-US" b="1" dirty="0" err="1" smtClean="0">
                <a:solidFill>
                  <a:schemeClr val="tx2"/>
                </a:solidFill>
                <a:effectLst>
                  <a:outerShdw blurRad="31750" dist="25400" dir="5400000" algn="tl" rotWithShape="0">
                    <a:srgbClr val="000000">
                      <a:alpha val="25000"/>
                    </a:srgbClr>
                  </a:outerShdw>
                </a:effectLst>
              </a:rPr>
              <a:t>menurut</a:t>
            </a:r>
            <a:r>
              <a:rPr lang="en-US" b="1" dirty="0" smtClean="0">
                <a:solidFill>
                  <a:schemeClr val="tx2"/>
                </a:solidFill>
                <a:effectLst>
                  <a:outerShdw blurRad="31750" dist="25400" dir="5400000" algn="tl" rotWithShape="0">
                    <a:srgbClr val="000000">
                      <a:alpha val="25000"/>
                    </a:srgbClr>
                  </a:outerShdw>
                </a:effectLst>
              </a:rPr>
              <a:t> Cecil </a:t>
            </a:r>
            <a:r>
              <a:rPr lang="en-US" b="1" dirty="0" err="1" smtClean="0">
                <a:solidFill>
                  <a:schemeClr val="tx2"/>
                </a:solidFill>
                <a:effectLst>
                  <a:outerShdw blurRad="31750" dist="25400" dir="5400000" algn="tl" rotWithShape="0">
                    <a:srgbClr val="000000">
                      <a:alpha val="25000"/>
                    </a:srgbClr>
                  </a:outerShdw>
                </a:effectLst>
              </a:rPr>
              <a:t>Helman</a:t>
            </a:r>
            <a:r>
              <a:rPr lang="en-US" b="1" dirty="0" smtClean="0">
                <a:solidFill>
                  <a:schemeClr val="tx2"/>
                </a:solidFill>
                <a:effectLst>
                  <a:outerShdw blurRad="31750" dist="25400" dir="5400000" algn="tl" rotWithShape="0">
                    <a:srgbClr val="000000">
                      <a:alpha val="25000"/>
                    </a:srgbClr>
                  </a:outerShdw>
                </a:effectLst>
              </a:rPr>
              <a:t>:</a:t>
            </a:r>
            <a:endParaRPr lang="en-US" b="1" dirty="0">
              <a:solidFill>
                <a:schemeClr val="tx2"/>
              </a:solidFill>
              <a:effectLst>
                <a:outerShdw blurRad="31750" dist="25400" dir="5400000" algn="tl" rotWithShape="0">
                  <a:srgbClr val="000000">
                    <a:alpha val="25000"/>
                  </a:srgbClr>
                </a:outerShdw>
              </a:effectLst>
            </a:endParaRPr>
          </a:p>
        </p:txBody>
      </p:sp>
      <p:sp>
        <p:nvSpPr>
          <p:cNvPr id="3" name="Content Placeholder 2"/>
          <p:cNvSpPr>
            <a:spLocks noGrp="1"/>
          </p:cNvSpPr>
          <p:nvPr>
            <p:ph idx="1"/>
          </p:nvPr>
        </p:nvSpPr>
        <p:spPr>
          <a:xfrm>
            <a:off x="609600" y="1905000"/>
            <a:ext cx="8077200" cy="4221163"/>
          </a:xfrm>
        </p:spPr>
        <p:txBody>
          <a:bodyPr>
            <a:normAutofit lnSpcReduction="10000"/>
          </a:bodyPr>
          <a:lstStyle/>
          <a:p>
            <a:pPr marL="365125" indent="-255588">
              <a:spcBef>
                <a:spcPts val="400"/>
              </a:spcBef>
              <a:buClr>
                <a:schemeClr val="accent1"/>
              </a:buClr>
              <a:buSzPct val="68000"/>
              <a:buFont typeface="Wingdings 3" pitchFamily="18" charset="2"/>
              <a:buChar char=""/>
            </a:pPr>
            <a:r>
              <a:rPr lang="en-US" sz="2800" dirty="0" err="1" smtClean="0">
                <a:latin typeface="Aharoni" pitchFamily="2" charset="-79"/>
                <a:cs typeface="Aharoni" pitchFamily="2" charset="-79"/>
              </a:rPr>
              <a:t>Terjadinya</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perubahan</a:t>
            </a:r>
            <a:r>
              <a:rPr lang="en-US" sz="2800" dirty="0" smtClean="0">
                <a:latin typeface="Aharoni" pitchFamily="2" charset="-79"/>
                <a:cs typeface="Aharoni" pitchFamily="2" charset="-79"/>
              </a:rPr>
              <a:t> pd </a:t>
            </a:r>
            <a:r>
              <a:rPr lang="en-US" sz="2800" dirty="0" err="1" smtClean="0">
                <a:latin typeface="Aharoni" pitchFamily="2" charset="-79"/>
                <a:cs typeface="Aharoni" pitchFamily="2" charset="-79"/>
              </a:rPr>
              <a:t>tampilan</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tubuh</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seperti</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jd</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kurus</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perubahan</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warna</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kulit</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rambut</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rontok</a:t>
            </a:r>
            <a:r>
              <a:rPr lang="en-US" sz="2800" dirty="0" smtClean="0">
                <a:latin typeface="Aharoni" pitchFamily="2" charset="-79"/>
                <a:cs typeface="Aharoni" pitchFamily="2" charset="-79"/>
              </a:rPr>
              <a:t>.</a:t>
            </a:r>
          </a:p>
          <a:p>
            <a:pPr marL="365125" indent="-255588">
              <a:spcBef>
                <a:spcPts val="400"/>
              </a:spcBef>
              <a:buClr>
                <a:schemeClr val="accent1"/>
              </a:buClr>
              <a:buSzPct val="68000"/>
              <a:buFont typeface="Wingdings 3" pitchFamily="18" charset="2"/>
              <a:buChar char=""/>
            </a:pPr>
            <a:r>
              <a:rPr lang="en-US" sz="2800" dirty="0" err="1" smtClean="0">
                <a:latin typeface="Aharoni" pitchFamily="2" charset="-79"/>
                <a:cs typeface="Aharoni" pitchFamily="2" charset="-79"/>
              </a:rPr>
              <a:t>Perubahan</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fungsi</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tubh</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seperti</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frekuensi</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berkemih</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menstruasi</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yg</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banyak</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irama</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jantung</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yg</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tidak</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biasa</a:t>
            </a:r>
            <a:endParaRPr lang="en-US" sz="2800" dirty="0" smtClean="0">
              <a:latin typeface="Aharoni" pitchFamily="2" charset="-79"/>
              <a:cs typeface="Aharoni" pitchFamily="2" charset="-79"/>
            </a:endParaRPr>
          </a:p>
          <a:p>
            <a:pPr marL="365125" indent="-255588">
              <a:spcBef>
                <a:spcPts val="400"/>
              </a:spcBef>
              <a:buClr>
                <a:schemeClr val="accent1"/>
              </a:buClr>
              <a:buSzPct val="68000"/>
              <a:buFont typeface="Wingdings 3" pitchFamily="18" charset="2"/>
              <a:buChar char=""/>
            </a:pPr>
            <a:r>
              <a:rPr lang="en-US" sz="2800" dirty="0" err="1" smtClean="0">
                <a:latin typeface="Aharoni" pitchFamily="2" charset="-79"/>
                <a:cs typeface="Aharoni" pitchFamily="2" charset="-79"/>
              </a:rPr>
              <a:t>Pengeluaran</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sesuatu</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dr</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tubuh</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yg</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tidak</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biasa</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seperti</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darah</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dlm</a:t>
            </a:r>
            <a:r>
              <a:rPr lang="en-US" sz="2800" dirty="0" smtClean="0">
                <a:latin typeface="Aharoni" pitchFamily="2" charset="-79"/>
                <a:cs typeface="Aharoni" pitchFamily="2" charset="-79"/>
              </a:rPr>
              <a:t> urine, </a:t>
            </a:r>
            <a:r>
              <a:rPr lang="en-US" sz="2800" dirty="0" err="1" smtClean="0">
                <a:latin typeface="Aharoni" pitchFamily="2" charset="-79"/>
                <a:cs typeface="Aharoni" pitchFamily="2" charset="-79"/>
              </a:rPr>
              <a:t>dahak</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buang</a:t>
            </a:r>
            <a:r>
              <a:rPr lang="en-US" sz="2800" dirty="0" smtClean="0">
                <a:latin typeface="Aharoni" pitchFamily="2" charset="-79"/>
                <a:cs typeface="Aharoni" pitchFamily="2" charset="-79"/>
              </a:rPr>
              <a:t> air </a:t>
            </a:r>
            <a:r>
              <a:rPr lang="en-US" sz="2800" dirty="0" err="1" smtClean="0">
                <a:latin typeface="Aharoni" pitchFamily="2" charset="-79"/>
                <a:cs typeface="Aharoni" pitchFamily="2" charset="-79"/>
              </a:rPr>
              <a:t>besar</a:t>
            </a:r>
            <a:r>
              <a:rPr lang="en-US" sz="2800" dirty="0" smtClean="0">
                <a:latin typeface="Aharoni" pitchFamily="2" charset="-79"/>
                <a:cs typeface="Aharoni" pitchFamily="2" charset="-79"/>
              </a:rPr>
              <a:t>.</a:t>
            </a:r>
          </a:p>
          <a:p>
            <a:pPr marL="365125" indent="-255588">
              <a:spcBef>
                <a:spcPts val="400"/>
              </a:spcBef>
              <a:buClr>
                <a:schemeClr val="accent1"/>
              </a:buClr>
              <a:buSzPct val="68000"/>
              <a:buFont typeface="Wingdings 3" pitchFamily="18" charset="2"/>
              <a:buChar char=""/>
            </a:pPr>
            <a:r>
              <a:rPr lang="en-US" sz="2800" dirty="0" err="1" smtClean="0">
                <a:latin typeface="Aharoni" pitchFamily="2" charset="-79"/>
                <a:cs typeface="Aharoni" pitchFamily="2" charset="-79"/>
              </a:rPr>
              <a:t>Perubahan</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fungsi</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anggota</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tubuh</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kaku</a:t>
            </a:r>
            <a:r>
              <a:rPr lang="en-US" sz="2800" dirty="0" smtClean="0">
                <a:latin typeface="Aharoni" pitchFamily="2" charset="-79"/>
                <a:cs typeface="Aharoni" pitchFamily="2" charset="-79"/>
              </a:rPr>
              <a:t>)</a:t>
            </a:r>
            <a:endParaRPr lang="en-US" sz="2800" dirty="0">
              <a:latin typeface="Aharoni" pitchFamily="2" charset="-79"/>
              <a:cs typeface="Aharoni" pitchFamily="2" charset="-79"/>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
            </a:r>
            <a:br>
              <a:rPr lang="id-ID" dirty="0" smtClean="0"/>
            </a:br>
            <a:r>
              <a:rPr lang="id-ID" dirty="0" smtClean="0">
                <a:latin typeface="Algerian" pitchFamily="82" charset="0"/>
              </a:rPr>
              <a:t>Lanjut</a:t>
            </a:r>
            <a:endParaRPr lang="id-ID" dirty="0"/>
          </a:p>
        </p:txBody>
      </p:sp>
      <p:sp>
        <p:nvSpPr>
          <p:cNvPr id="3" name="Content Placeholder 2"/>
          <p:cNvSpPr>
            <a:spLocks noGrp="1"/>
          </p:cNvSpPr>
          <p:nvPr>
            <p:ph idx="1"/>
          </p:nvPr>
        </p:nvSpPr>
        <p:spPr/>
        <p:txBody>
          <a:bodyPr>
            <a:normAutofit fontScale="92500" lnSpcReduction="10000"/>
          </a:bodyPr>
          <a:lstStyle/>
          <a:p>
            <a:pPr marL="365125" indent="-255588">
              <a:spcBef>
                <a:spcPts val="400"/>
              </a:spcBef>
              <a:buClr>
                <a:schemeClr val="accent1"/>
              </a:buClr>
              <a:buSzPct val="68000"/>
              <a:buFont typeface="Wingdings 3" pitchFamily="18" charset="2"/>
              <a:buChar char=""/>
            </a:pPr>
            <a:r>
              <a:rPr lang="en-US" dirty="0" err="1" smtClean="0">
                <a:latin typeface="Aharoni" pitchFamily="2" charset="-79"/>
                <a:cs typeface="Aharoni" pitchFamily="2" charset="-79"/>
              </a:rPr>
              <a:t>Perubahan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panca</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indera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kurang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pendengaran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penglihatan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mati</a:t>
            </a:r>
            <a:r>
              <a:rPr lang="en-US" dirty="0" smtClean="0">
                <a:latin typeface="Aharoni" pitchFamily="2" charset="-79"/>
                <a:cs typeface="Aharoni" pitchFamily="2" charset="-79"/>
              </a:rPr>
              <a:t> rasa</a:t>
            </a:r>
          </a:p>
          <a:p>
            <a:pPr marL="365125" indent="-255588">
              <a:spcBef>
                <a:spcPts val="400"/>
              </a:spcBef>
              <a:buClr>
                <a:schemeClr val="accent1"/>
              </a:buClr>
              <a:buSzPct val="68000"/>
              <a:buFont typeface="Wingdings 3" pitchFamily="18" charset="2"/>
              <a:buChar char=""/>
            </a:pPr>
            <a:r>
              <a:rPr lang="en-US" dirty="0" err="1" smtClean="0">
                <a:latin typeface="Aharoni" pitchFamily="2" charset="-79"/>
                <a:cs typeface="Aharoni" pitchFamily="2" charset="-79"/>
              </a:rPr>
              <a:t>Simptom</a:t>
            </a:r>
            <a:r>
              <a:rPr lang="en-US" dirty="0" smtClean="0">
                <a:latin typeface="Aharoni" pitchFamily="2" charset="-79"/>
                <a:cs typeface="Aharoni" pitchFamily="2" charset="-79"/>
              </a:rPr>
              <a:t> </a:t>
            </a:r>
            <a:r>
              <a:rPr lang="en-US" dirty="0" err="1" smtClean="0">
                <a:latin typeface="Aharoni" pitchFamily="2" charset="-79"/>
                <a:cs typeface="Aharoni" pitchFamily="2" charset="-79"/>
              </a:rPr>
              <a:t>fisik</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berupa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ketidak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nyamanan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seperti</a:t>
            </a:r>
            <a:r>
              <a:rPr lang="en-US" dirty="0" smtClean="0">
                <a:latin typeface="Aharoni" pitchFamily="2" charset="-79"/>
                <a:cs typeface="Aharoni" pitchFamily="2" charset="-79"/>
              </a:rPr>
              <a:t> rasa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kepala,sakit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perut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demam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menggigil</a:t>
            </a:r>
            <a:endParaRPr lang="en-US" dirty="0" smtClean="0">
              <a:latin typeface="Aharoni" pitchFamily="2" charset="-79"/>
              <a:cs typeface="Aharoni" pitchFamily="2" charset="-79"/>
            </a:endParaRPr>
          </a:p>
          <a:p>
            <a:pPr marL="365125" indent="-255588">
              <a:spcBef>
                <a:spcPts val="400"/>
              </a:spcBef>
              <a:buClr>
                <a:schemeClr val="accent1"/>
              </a:buClr>
              <a:buSzPct val="68000"/>
              <a:buFont typeface="Wingdings 3" pitchFamily="18" charset="2"/>
              <a:buChar char=""/>
            </a:pPr>
            <a:r>
              <a:rPr lang="en-US" dirty="0" err="1" smtClean="0">
                <a:latin typeface="Aharoni" pitchFamily="2" charset="-79"/>
                <a:cs typeface="Aharoni" pitchFamily="2" charset="-79"/>
              </a:rPr>
              <a:t>Perubahan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emosi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seperti</a:t>
            </a:r>
            <a:r>
              <a:rPr lang="en-US" dirty="0" smtClean="0">
                <a:latin typeface="Aharoni" pitchFamily="2" charset="-79"/>
                <a:cs typeface="Aharoni" pitchFamily="2" charset="-79"/>
              </a:rPr>
              <a:t> </a:t>
            </a:r>
            <a:r>
              <a:rPr lang="en-US" dirty="0" err="1" smtClean="0">
                <a:latin typeface="Aharoni" pitchFamily="2" charset="-79"/>
                <a:cs typeface="Aharoni" pitchFamily="2" charset="-79"/>
              </a:rPr>
              <a:t>gelisah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depresi</a:t>
            </a:r>
            <a:r>
              <a:rPr lang="en-US" dirty="0" smtClean="0">
                <a:latin typeface="Aharoni" pitchFamily="2" charset="-79"/>
                <a:cs typeface="Aharoni" pitchFamily="2" charset="-79"/>
              </a:rPr>
              <a:t>, rasa </a:t>
            </a:r>
            <a:r>
              <a:rPr lang="en-US" dirty="0" err="1" smtClean="0">
                <a:latin typeface="Aharoni" pitchFamily="2" charset="-79"/>
                <a:cs typeface="Aharoni" pitchFamily="2" charset="-79"/>
              </a:rPr>
              <a:t>takut</a:t>
            </a:r>
            <a:r>
              <a:rPr lang="en-US" dirty="0" smtClean="0">
                <a:latin typeface="Aharoni" pitchFamily="2" charset="-79"/>
                <a:cs typeface="Aharoni" pitchFamily="2" charset="-79"/>
              </a:rPr>
              <a:t> </a:t>
            </a:r>
            <a:r>
              <a:rPr lang="en-US" dirty="0" err="1" smtClean="0">
                <a:latin typeface="Aharoni" pitchFamily="2" charset="-79"/>
                <a:cs typeface="Aharoni" pitchFamily="2" charset="-79"/>
              </a:rPr>
              <a:t>yg</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sangat</a:t>
            </a:r>
            <a:endParaRPr lang="en-US" dirty="0" smtClean="0">
              <a:latin typeface="Aharoni" pitchFamily="2" charset="-79"/>
              <a:cs typeface="Aharoni" pitchFamily="2" charset="-79"/>
            </a:endParaRPr>
          </a:p>
          <a:p>
            <a:pPr marL="365125" indent="-255588">
              <a:spcBef>
                <a:spcPts val="400"/>
              </a:spcBef>
              <a:buClr>
                <a:schemeClr val="accent1"/>
              </a:buClr>
              <a:buSzPct val="68000"/>
              <a:buFont typeface="Wingdings 3" pitchFamily="18" charset="2"/>
              <a:buChar char=""/>
            </a:pPr>
            <a:r>
              <a:rPr lang="en-US" dirty="0" err="1" smtClean="0">
                <a:latin typeface="Aharoni" pitchFamily="2" charset="-79"/>
                <a:cs typeface="Aharoni" pitchFamily="2" charset="-79"/>
              </a:rPr>
              <a:t>Perubahan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dlm</a:t>
            </a:r>
            <a:r>
              <a:rPr lang="en-US" dirty="0" smtClean="0">
                <a:latin typeface="Aharoni" pitchFamily="2" charset="-79"/>
                <a:cs typeface="Aharoni" pitchFamily="2" charset="-79"/>
              </a:rPr>
              <a:t> </a:t>
            </a:r>
            <a:r>
              <a:rPr lang="en-US" dirty="0" err="1" smtClean="0">
                <a:latin typeface="Aharoni" pitchFamily="2" charset="-79"/>
                <a:cs typeface="Aharoni" pitchFamily="2" charset="-79"/>
              </a:rPr>
              <a:t>hubungan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dgn</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orang</a:t>
            </a:r>
            <a:r>
              <a:rPr lang="en-US" dirty="0" smtClean="0">
                <a:latin typeface="Aharoni" pitchFamily="2" charset="-79"/>
                <a:cs typeface="Aharoni" pitchFamily="2" charset="-79"/>
              </a:rPr>
              <a:t> lain, </a:t>
            </a:r>
            <a:r>
              <a:rPr lang="en-US" dirty="0" err="1" smtClean="0">
                <a:latin typeface="Aharoni" pitchFamily="2" charset="-79"/>
                <a:cs typeface="Aharoni" pitchFamily="2" charset="-79"/>
              </a:rPr>
              <a:t>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masalah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keluarga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pekerjaan</a:t>
            </a:r>
            <a:endParaRPr lang="en-US" dirty="0" smtClean="0">
              <a:latin typeface="Aharoni" pitchFamily="2" charset="-79"/>
              <a:cs typeface="Aharoni" pitchFamily="2" charset="-79"/>
            </a:endParaRP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pPr algn="l"/>
            <a:r>
              <a:rPr lang="id-ID" dirty="0" smtClean="0"/>
              <a:t/>
            </a:r>
            <a:br>
              <a:rPr lang="id-ID" dirty="0" smtClean="0"/>
            </a:br>
            <a:r>
              <a:rPr lang="en-US" dirty="0" err="1" smtClean="0">
                <a:latin typeface="Algerian" pitchFamily="82" charset="0"/>
              </a:rPr>
              <a:t>Perilaku</a:t>
            </a:r>
            <a:r>
              <a:rPr lang="en-US" dirty="0" smtClean="0">
                <a:latin typeface="Algerian" pitchFamily="82" charset="0"/>
              </a:rPr>
              <a:t> </a:t>
            </a:r>
            <a:r>
              <a:rPr lang="en-US" dirty="0" err="1" smtClean="0">
                <a:latin typeface="Algerian" pitchFamily="82" charset="0"/>
              </a:rPr>
              <a:t>Kesehatan</a:t>
            </a:r>
            <a:r>
              <a:rPr lang="id-ID" dirty="0" smtClean="0">
                <a:latin typeface="Algerian" pitchFamily="82" charset="0"/>
              </a:rPr>
              <a:t/>
            </a:r>
            <a:br>
              <a:rPr lang="id-ID" dirty="0" smtClean="0">
                <a:latin typeface="Algerian" pitchFamily="82" charset="0"/>
              </a:rPr>
            </a:br>
            <a:endParaRPr lang="id-ID" dirty="0">
              <a:latin typeface="Algerian" pitchFamily="82" charset="0"/>
            </a:endParaRPr>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pPr marL="265176" indent="-265176">
              <a:buFont typeface="Wingdings 2"/>
              <a:buChar char=""/>
              <a:defRPr/>
            </a:pPr>
            <a:r>
              <a:rPr lang="en-US" dirty="0" err="1" smtClean="0">
                <a:latin typeface="Aharoni" pitchFamily="2" charset="-79"/>
                <a:cs typeface="Aharoni" pitchFamily="2" charset="-79"/>
              </a:rPr>
              <a:t>Solita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Sarwono</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segala</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pengalaman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interaksi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individu</a:t>
            </a:r>
            <a:r>
              <a:rPr lang="en-US" dirty="0" smtClean="0">
                <a:latin typeface="Aharoni" pitchFamily="2" charset="-79"/>
                <a:cs typeface="Aharoni" pitchFamily="2" charset="-79"/>
              </a:rPr>
              <a:t> </a:t>
            </a:r>
            <a:r>
              <a:rPr lang="en-US" dirty="0" err="1" smtClean="0">
                <a:latin typeface="Aharoni" pitchFamily="2" charset="-79"/>
                <a:cs typeface="Aharoni" pitchFamily="2" charset="-79"/>
              </a:rPr>
              <a:t>dgn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lingkungannya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khususnya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menyangkut</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pengetahuan</a:t>
            </a:r>
            <a:r>
              <a:rPr lang="en-US" dirty="0" smtClean="0">
                <a:latin typeface="Aharoni" pitchFamily="2" charset="-79"/>
                <a:cs typeface="Aharoni" pitchFamily="2" charset="-79"/>
              </a:rPr>
              <a:t> &amp; </a:t>
            </a:r>
            <a:r>
              <a:rPr lang="en-US" dirty="0" err="1" smtClean="0">
                <a:latin typeface="Aharoni" pitchFamily="2" charset="-79"/>
                <a:cs typeface="Aharoni" pitchFamily="2" charset="-79"/>
              </a:rPr>
              <a:t>sikap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ttg</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serta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tindakannya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yg</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berhubungan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dgn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&amp; </a:t>
            </a:r>
            <a:r>
              <a:rPr lang="en-US" dirty="0" err="1" smtClean="0">
                <a:latin typeface="Aharoni" pitchFamily="2" charset="-79"/>
                <a:cs typeface="Aharoni" pitchFamily="2" charset="-79"/>
              </a:rPr>
              <a:t>penyakit</a:t>
            </a:r>
            <a:r>
              <a:rPr lang="en-US" dirty="0" smtClean="0">
                <a:latin typeface="Aharoni" pitchFamily="2" charset="-79"/>
                <a:cs typeface="Aharoni" pitchFamily="2" charset="-79"/>
              </a:rPr>
              <a:t>.</a:t>
            </a:r>
          </a:p>
          <a:p>
            <a:pPr marL="265176" indent="-265176">
              <a:buFont typeface="Wingdings 2"/>
              <a:buChar char=""/>
              <a:defRPr/>
            </a:pPr>
            <a:endParaRPr lang="en-US" dirty="0" smtClean="0">
              <a:latin typeface="Aharoni" pitchFamily="2" charset="-79"/>
              <a:cs typeface="Aharoni" pitchFamily="2" charset="-79"/>
            </a:endParaRPr>
          </a:p>
          <a:p>
            <a:pPr marL="265176" indent="-265176">
              <a:buFont typeface="Wingdings 2"/>
              <a:buChar char=""/>
              <a:defRPr/>
            </a:pPr>
            <a:r>
              <a:rPr lang="en-US" dirty="0" smtClean="0">
                <a:latin typeface="Aharoni" pitchFamily="2" charset="-79"/>
                <a:cs typeface="Aharoni" pitchFamily="2" charset="-79"/>
              </a:rPr>
              <a:t>Bloom :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merupakan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aspek</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mementukan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derajat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masyarakat</a:t>
            </a:r>
            <a:endParaRPr lang="en-US" dirty="0" smtClean="0">
              <a:latin typeface="Aharoni" pitchFamily="2" charset="-79"/>
              <a:cs typeface="Aharoni" pitchFamily="2" charset="-79"/>
            </a:endParaRP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Autofit/>
          </a:bodyPr>
          <a:lstStyle/>
          <a:p>
            <a:r>
              <a:rPr lang="en-US" sz="3200" b="1" dirty="0" err="1" smtClean="0">
                <a:latin typeface="Algerian" pitchFamily="82" charset="0"/>
              </a:rPr>
              <a:t>Faktor</a:t>
            </a:r>
            <a:r>
              <a:rPr lang="en-US" sz="3200" b="1" dirty="0" smtClean="0">
                <a:latin typeface="Algerian" pitchFamily="82" charset="0"/>
              </a:rPr>
              <a:t> </a:t>
            </a:r>
            <a:r>
              <a:rPr lang="en-US" sz="3200" b="1" dirty="0" err="1" smtClean="0">
                <a:latin typeface="Algerian" pitchFamily="82" charset="0"/>
              </a:rPr>
              <a:t>yg</a:t>
            </a:r>
            <a:r>
              <a:rPr lang="en-US" sz="3200" b="1" dirty="0" smtClean="0">
                <a:latin typeface="Algerian" pitchFamily="82" charset="0"/>
              </a:rPr>
              <a:t> </a:t>
            </a:r>
            <a:r>
              <a:rPr lang="en-US" sz="3200" b="1" dirty="0" err="1" smtClean="0">
                <a:latin typeface="Algerian" pitchFamily="82" charset="0"/>
              </a:rPr>
              <a:t>mempengaruhi</a:t>
            </a:r>
            <a:r>
              <a:rPr lang="en-US" sz="3200" b="1" dirty="0" smtClean="0">
                <a:latin typeface="Algerian" pitchFamily="82" charset="0"/>
              </a:rPr>
              <a:t> </a:t>
            </a:r>
            <a:r>
              <a:rPr lang="en-US" sz="3200" b="1" dirty="0" err="1" smtClean="0">
                <a:latin typeface="Algerian" pitchFamily="82" charset="0"/>
              </a:rPr>
              <a:t>derajat</a:t>
            </a:r>
            <a:r>
              <a:rPr lang="en-US" sz="3200" b="1" dirty="0" smtClean="0">
                <a:latin typeface="Algerian" pitchFamily="82" charset="0"/>
              </a:rPr>
              <a:t> </a:t>
            </a:r>
            <a:r>
              <a:rPr lang="id-ID" sz="3200" b="1" dirty="0" smtClean="0">
                <a:latin typeface="Algerian" pitchFamily="82" charset="0"/>
              </a:rPr>
              <a:t/>
            </a:r>
            <a:br>
              <a:rPr lang="id-ID" sz="3200" b="1" dirty="0" smtClean="0">
                <a:latin typeface="Algerian" pitchFamily="82" charset="0"/>
              </a:rPr>
            </a:br>
            <a:r>
              <a:rPr lang="en-US" sz="3200" b="1" dirty="0" err="1" smtClean="0">
                <a:latin typeface="Algerian" pitchFamily="82" charset="0"/>
              </a:rPr>
              <a:t>kesehatan</a:t>
            </a:r>
            <a:r>
              <a:rPr lang="en-US" sz="3200" b="1" dirty="0" smtClean="0">
                <a:latin typeface="Algerian" pitchFamily="82" charset="0"/>
              </a:rPr>
              <a:t> (</a:t>
            </a:r>
            <a:r>
              <a:rPr lang="id-ID" sz="3200" b="1" dirty="0" smtClean="0">
                <a:latin typeface="Algerian" pitchFamily="82" charset="0"/>
              </a:rPr>
              <a:t>HL Blum</a:t>
            </a:r>
            <a:r>
              <a:rPr lang="en-US" sz="3200" b="1" dirty="0" smtClean="0">
                <a:latin typeface="Algerian" pitchFamily="82" charset="0"/>
              </a:rPr>
              <a:t>)</a:t>
            </a:r>
            <a:endParaRPr lang="id-ID" sz="3200" b="1" dirty="0">
              <a:latin typeface="Algerian" pitchFamily="82" charset="0"/>
            </a:endParaRPr>
          </a:p>
        </p:txBody>
      </p:sp>
      <p:sp>
        <p:nvSpPr>
          <p:cNvPr id="3" name="Content Placeholder 2"/>
          <p:cNvSpPr>
            <a:spLocks noGrp="1"/>
          </p:cNvSpPr>
          <p:nvPr>
            <p:ph idx="1"/>
          </p:nvPr>
        </p:nvSpPr>
        <p:spPr>
          <a:xfrm>
            <a:off x="457200" y="1676400"/>
            <a:ext cx="8229600" cy="4449763"/>
          </a:xfrm>
        </p:spPr>
        <p:txBody>
          <a:bodyPr>
            <a:normAutofit/>
          </a:bodyPr>
          <a:lstStyle/>
          <a:p>
            <a:pPr>
              <a:buNone/>
            </a:pPr>
            <a:endParaRPr lang="id-ID" dirty="0"/>
          </a:p>
        </p:txBody>
      </p:sp>
      <p:sp>
        <p:nvSpPr>
          <p:cNvPr id="4" name="Oval 3"/>
          <p:cNvSpPr/>
          <p:nvPr/>
        </p:nvSpPr>
        <p:spPr>
          <a:xfrm>
            <a:off x="1828800" y="3276600"/>
            <a:ext cx="16764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Fasilitas Kesehatan</a:t>
            </a:r>
            <a:endParaRPr lang="id-ID" dirty="0"/>
          </a:p>
        </p:txBody>
      </p:sp>
      <p:sp>
        <p:nvSpPr>
          <p:cNvPr id="5" name="Oval 4"/>
          <p:cNvSpPr/>
          <p:nvPr/>
        </p:nvSpPr>
        <p:spPr>
          <a:xfrm>
            <a:off x="3657600" y="1752600"/>
            <a:ext cx="1676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Keturunan</a:t>
            </a:r>
            <a:endParaRPr lang="id-ID" dirty="0"/>
          </a:p>
        </p:txBody>
      </p:sp>
      <p:sp>
        <p:nvSpPr>
          <p:cNvPr id="6" name="Oval 5"/>
          <p:cNvSpPr/>
          <p:nvPr/>
        </p:nvSpPr>
        <p:spPr>
          <a:xfrm>
            <a:off x="3810000" y="4724400"/>
            <a:ext cx="1600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Perilaku</a:t>
            </a:r>
            <a:endParaRPr lang="id-ID" dirty="0">
              <a:solidFill>
                <a:schemeClr val="bg1"/>
              </a:solidFill>
            </a:endParaRPr>
          </a:p>
        </p:txBody>
      </p:sp>
      <p:sp>
        <p:nvSpPr>
          <p:cNvPr id="7" name="Oval 6"/>
          <p:cNvSpPr/>
          <p:nvPr/>
        </p:nvSpPr>
        <p:spPr>
          <a:xfrm>
            <a:off x="5867400" y="3200400"/>
            <a:ext cx="1828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Lingkungan fisik Sos Bud</a:t>
            </a:r>
            <a:endParaRPr lang="id-ID" dirty="0"/>
          </a:p>
        </p:txBody>
      </p:sp>
      <p:sp>
        <p:nvSpPr>
          <p:cNvPr id="8" name="Oval 7"/>
          <p:cNvSpPr/>
          <p:nvPr/>
        </p:nvSpPr>
        <p:spPr>
          <a:xfrm>
            <a:off x="3733800" y="3124200"/>
            <a:ext cx="18288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STATUS KESEHATAN</a:t>
            </a:r>
            <a:endParaRPr lang="id-ID" dirty="0"/>
          </a:p>
        </p:txBody>
      </p:sp>
      <p:cxnSp>
        <p:nvCxnSpPr>
          <p:cNvPr id="10" name="Straight Arrow Connector 9"/>
          <p:cNvCxnSpPr/>
          <p:nvPr/>
        </p:nvCxnSpPr>
        <p:spPr>
          <a:xfrm flipV="1">
            <a:off x="2743200" y="2514600"/>
            <a:ext cx="838200" cy="609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5334000" y="2667000"/>
            <a:ext cx="685800" cy="685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048000" y="4572000"/>
            <a:ext cx="685800" cy="609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flipV="1">
            <a:off x="5410200" y="4572000"/>
            <a:ext cx="762000" cy="457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pPr fontAlgn="auto">
              <a:spcBef>
                <a:spcPts val="0"/>
              </a:spcBef>
              <a:spcAft>
                <a:spcPts val="0"/>
              </a:spcAft>
              <a:defRPr/>
            </a:pPr>
            <a:r>
              <a:rPr lang="en-US" sz="3100" b="1" dirty="0" smtClean="0"/>
              <a:t>Faktor2 </a:t>
            </a:r>
            <a:r>
              <a:rPr lang="en-US" sz="3100" b="1" dirty="0" err="1" smtClean="0"/>
              <a:t>yg</a:t>
            </a:r>
            <a:r>
              <a:rPr lang="en-US" sz="3100" b="1" dirty="0" smtClean="0"/>
              <a:t> </a:t>
            </a:r>
            <a:r>
              <a:rPr lang="en-US" sz="3100" b="1" dirty="0" err="1" smtClean="0"/>
              <a:t>mempengaruhi</a:t>
            </a:r>
            <a:r>
              <a:rPr lang="en-US" sz="3100" b="1" dirty="0" smtClean="0"/>
              <a:t> </a:t>
            </a:r>
            <a:r>
              <a:rPr lang="en-US" sz="3100" b="1" dirty="0" err="1" smtClean="0"/>
              <a:t>kesehatan</a:t>
            </a:r>
            <a:r>
              <a:rPr lang="en-US" sz="3100" b="1" dirty="0" smtClean="0"/>
              <a:t> (FL. Dunn</a:t>
            </a:r>
            <a:r>
              <a:rPr lang="en-US" b="1" dirty="0" smtClean="0"/>
              <a:t>)</a:t>
            </a:r>
            <a:endParaRPr lang="en-US" b="1" dirty="0"/>
          </a:p>
        </p:txBody>
      </p:sp>
      <p:sp>
        <p:nvSpPr>
          <p:cNvPr id="3" name="Content Placeholder 2"/>
          <p:cNvSpPr>
            <a:spLocks noGrp="1"/>
          </p:cNvSpPr>
          <p:nvPr>
            <p:ph idx="1"/>
          </p:nvPr>
        </p:nvSpPr>
        <p:spPr/>
        <p:txBody>
          <a:bodyPr>
            <a:normAutofit fontScale="85000" lnSpcReduction="10000"/>
          </a:bodyPr>
          <a:lstStyle/>
          <a:p>
            <a:pPr>
              <a:buNone/>
            </a:pPr>
            <a:r>
              <a:rPr lang="id-ID" sz="2000" b="1" dirty="0" smtClean="0">
                <a:latin typeface="Aharoni" pitchFamily="2" charset="-79"/>
                <a:cs typeface="Aharoni" pitchFamily="2" charset="-79"/>
              </a:rPr>
              <a:t>Faktor eksogen                                      Sehat/individu/kelompok                                                                 </a:t>
            </a:r>
          </a:p>
          <a:p>
            <a:pPr>
              <a:buNone/>
            </a:pPr>
            <a:r>
              <a:rPr lang="id-ID" sz="2000" b="1" dirty="0" smtClean="0">
                <a:latin typeface="Aharoni" pitchFamily="2" charset="-79"/>
                <a:cs typeface="Aharoni" pitchFamily="2" charset="-79"/>
              </a:rPr>
              <a:t>      Biotik                                                                                              sembuh dari </a:t>
            </a:r>
          </a:p>
          <a:p>
            <a:pPr>
              <a:buNone/>
            </a:pPr>
            <a:r>
              <a:rPr lang="id-ID" sz="2000" b="1" dirty="0" smtClean="0">
                <a:latin typeface="Aharoni" pitchFamily="2" charset="-79"/>
                <a:cs typeface="Aharoni" pitchFamily="2" charset="-79"/>
              </a:rPr>
              <a:t>                                                                                                                    sakit</a:t>
            </a:r>
          </a:p>
          <a:p>
            <a:pPr>
              <a:buNone/>
            </a:pPr>
            <a:r>
              <a:rPr lang="id-ID" sz="2000" b="1" dirty="0" smtClean="0">
                <a:latin typeface="Aharoni" pitchFamily="2" charset="-79"/>
                <a:cs typeface="Aharoni" pitchFamily="2" charset="-79"/>
              </a:rPr>
              <a:t>      Non Biotik</a:t>
            </a:r>
          </a:p>
          <a:p>
            <a:pPr>
              <a:buNone/>
            </a:pPr>
            <a:r>
              <a:rPr lang="id-ID" sz="2000" b="1" dirty="0" smtClean="0">
                <a:latin typeface="Aharoni" pitchFamily="2" charset="-79"/>
                <a:cs typeface="Aharoni" pitchFamily="2" charset="-79"/>
              </a:rPr>
              <a:t>Faktor endogen                                                                              Disabilitas lanjut</a:t>
            </a:r>
          </a:p>
          <a:p>
            <a:pPr>
              <a:buNone/>
            </a:pPr>
            <a:r>
              <a:rPr lang="id-ID" sz="2000" b="1" dirty="0" smtClean="0">
                <a:latin typeface="Aharoni" pitchFamily="2" charset="-79"/>
                <a:cs typeface="Aharoni" pitchFamily="2" charset="-79"/>
              </a:rPr>
              <a:t>    Genetik      Anatmy</a:t>
            </a:r>
          </a:p>
          <a:p>
            <a:pPr>
              <a:buNone/>
            </a:pPr>
            <a:r>
              <a:rPr lang="id-ID" sz="2000" b="1" dirty="0" smtClean="0">
                <a:latin typeface="Aharoni" pitchFamily="2" charset="-79"/>
                <a:cs typeface="Aharoni" pitchFamily="2" charset="-79"/>
              </a:rPr>
              <a:t>                        Fisiologi                        Sakit/</a:t>
            </a:r>
          </a:p>
          <a:p>
            <a:pPr>
              <a:buNone/>
            </a:pPr>
            <a:r>
              <a:rPr lang="id-ID" sz="2000" b="1" dirty="0" smtClean="0">
                <a:latin typeface="Aharoni" pitchFamily="2" charset="-79"/>
                <a:cs typeface="Aharoni" pitchFamily="2" charset="-79"/>
              </a:rPr>
              <a:t>                                                            gangguan                               Disabilitas</a:t>
            </a:r>
          </a:p>
          <a:p>
            <a:pPr>
              <a:buNone/>
            </a:pPr>
            <a:r>
              <a:rPr lang="id-ID" sz="2000" b="1" dirty="0" smtClean="0">
                <a:latin typeface="Aharoni" pitchFamily="2" charset="-79"/>
                <a:cs typeface="Aharoni" pitchFamily="2" charset="-79"/>
              </a:rPr>
              <a:t>                                                                                                              lanjut (berat)</a:t>
            </a:r>
          </a:p>
          <a:p>
            <a:pPr>
              <a:buNone/>
            </a:pPr>
            <a:r>
              <a:rPr lang="id-ID" sz="2000" b="1" dirty="0" smtClean="0">
                <a:latin typeface="Aharoni" pitchFamily="2" charset="-79"/>
                <a:cs typeface="Aharoni" pitchFamily="2" charset="-79"/>
              </a:rPr>
              <a:t>Faktor perilaku</a:t>
            </a:r>
          </a:p>
          <a:p>
            <a:pPr>
              <a:buNone/>
            </a:pPr>
            <a:r>
              <a:rPr lang="id-ID" sz="2000" b="1" dirty="0" smtClean="0">
                <a:latin typeface="Aharoni" pitchFamily="2" charset="-79"/>
                <a:cs typeface="Aharoni" pitchFamily="2" charset="-79"/>
              </a:rPr>
              <a:t>    Budaya</a:t>
            </a:r>
          </a:p>
          <a:p>
            <a:pPr>
              <a:buNone/>
            </a:pPr>
            <a:r>
              <a:rPr lang="id-ID" sz="2000" b="1" dirty="0" smtClean="0">
                <a:latin typeface="Aharoni" pitchFamily="2" charset="-79"/>
                <a:cs typeface="Aharoni" pitchFamily="2" charset="-79"/>
              </a:rPr>
              <a:t>    Sosial               Prilaku        Sengaja </a:t>
            </a:r>
          </a:p>
          <a:p>
            <a:pPr>
              <a:buNone/>
            </a:pPr>
            <a:r>
              <a:rPr lang="id-ID" sz="2000" b="1" dirty="0" smtClean="0">
                <a:latin typeface="Aharoni" pitchFamily="2" charset="-79"/>
                <a:cs typeface="Aharoni" pitchFamily="2" charset="-79"/>
              </a:rPr>
              <a:t>                                              Tidak sengaja                                                 Mati</a:t>
            </a:r>
          </a:p>
          <a:p>
            <a:pPr>
              <a:buNone/>
            </a:pPr>
            <a:r>
              <a:rPr lang="id-ID" sz="2000" b="1" dirty="0" smtClean="0">
                <a:latin typeface="Aharoni" pitchFamily="2" charset="-79"/>
                <a:cs typeface="Aharoni" pitchFamily="2" charset="-79"/>
              </a:rPr>
              <a:t>    Psikologis</a:t>
            </a:r>
          </a:p>
          <a:p>
            <a:pPr>
              <a:buNone/>
            </a:pPr>
            <a:r>
              <a:rPr lang="id-ID" sz="2000" b="1" dirty="0" smtClean="0">
                <a:latin typeface="Aharoni" pitchFamily="2" charset="-79"/>
                <a:cs typeface="Aharoni" pitchFamily="2" charset="-79"/>
              </a:rPr>
              <a:t>Faktor Kepadatan Penduduk                                                        Sakit</a:t>
            </a:r>
          </a:p>
          <a:p>
            <a:pPr>
              <a:buNone/>
            </a:pPr>
            <a:endParaRPr lang="id-ID" sz="2000" dirty="0" smtClean="0">
              <a:latin typeface="Aharoni" pitchFamily="2" charset="-79"/>
              <a:cs typeface="Aharoni" pitchFamily="2" charset="-79"/>
            </a:endParaRPr>
          </a:p>
          <a:p>
            <a:endParaRPr lang="id-ID" dirty="0"/>
          </a:p>
        </p:txBody>
      </p:sp>
      <p:cxnSp>
        <p:nvCxnSpPr>
          <p:cNvPr id="5" name="Straight Connector 4"/>
          <p:cNvCxnSpPr/>
          <p:nvPr/>
        </p:nvCxnSpPr>
        <p:spPr>
          <a:xfrm>
            <a:off x="1828800" y="4419600"/>
            <a:ext cx="609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00200" y="4724400"/>
            <a:ext cx="91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981200" y="48768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1828800" y="3276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828800" y="34290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048000" y="3581400"/>
            <a:ext cx="2057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895600" y="3276600"/>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3619500" y="3924300"/>
            <a:ext cx="1371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362200" y="251460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2705100" y="3695700"/>
            <a:ext cx="2438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28800" y="2133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2743200" y="3886200"/>
            <a:ext cx="3657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0800000">
            <a:off x="4038600" y="5791200"/>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0" name="Left Bracket 39"/>
          <p:cNvSpPr/>
          <p:nvPr/>
        </p:nvSpPr>
        <p:spPr>
          <a:xfrm>
            <a:off x="533400" y="1828800"/>
            <a:ext cx="76200" cy="1066800"/>
          </a:xfrm>
          <a:prstGeom prst="leftBracket">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1" name="Left Bracket 50"/>
          <p:cNvSpPr/>
          <p:nvPr/>
        </p:nvSpPr>
        <p:spPr>
          <a:xfrm>
            <a:off x="533400" y="2895600"/>
            <a:ext cx="45719" cy="1143000"/>
          </a:xfrm>
          <a:prstGeom prst="leftBracket">
            <a:avLst/>
          </a:prstGeom>
          <a:ln w="38100">
            <a:solidFill>
              <a:srgbClr val="92D05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2" name="Left Bracket 51"/>
          <p:cNvSpPr/>
          <p:nvPr/>
        </p:nvSpPr>
        <p:spPr>
          <a:xfrm>
            <a:off x="533400" y="4038600"/>
            <a:ext cx="76200" cy="1828800"/>
          </a:xfrm>
          <a:prstGeom prst="leftBracket">
            <a:avLst/>
          </a:prstGeom>
          <a:ln w="38100">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56" name="Straight Connector 55"/>
          <p:cNvCxnSpPr/>
          <p:nvPr/>
        </p:nvCxnSpPr>
        <p:spPr>
          <a:xfrm>
            <a:off x="6096000" y="2057400"/>
            <a:ext cx="762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096000" y="2895600"/>
            <a:ext cx="762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324600" y="3733800"/>
            <a:ext cx="762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6781800" y="5181600"/>
            <a:ext cx="762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flipH="1" flipV="1">
            <a:off x="5372894" y="3390106"/>
            <a:ext cx="2667000"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6705600" y="4724400"/>
            <a:ext cx="914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err="1" smtClean="0">
                <a:latin typeface="Algerian" pitchFamily="82" charset="0"/>
              </a:rPr>
              <a:t>Perilaku</a:t>
            </a:r>
            <a:r>
              <a:rPr lang="en-US" b="1" dirty="0" smtClean="0">
                <a:latin typeface="Algerian" pitchFamily="82" charset="0"/>
              </a:rPr>
              <a:t> </a:t>
            </a:r>
            <a:r>
              <a:rPr lang="en-US" b="1" dirty="0" err="1" smtClean="0">
                <a:latin typeface="Algerian" pitchFamily="82" charset="0"/>
              </a:rPr>
              <a:t>Sehat</a:t>
            </a:r>
            <a:r>
              <a:rPr lang="en-US" b="1" dirty="0" smtClean="0">
                <a:latin typeface="Algerian" pitchFamily="82" charset="0"/>
              </a:rPr>
              <a:t> </a:t>
            </a:r>
            <a:endParaRPr lang="id-ID" b="1"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pPr marL="265176" indent="-265176">
              <a:buFont typeface="Wingdings 2"/>
              <a:buChar char=""/>
              <a:defRPr/>
            </a:pP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sehat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tindakan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yg</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dilakukan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seseorang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yg</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merasa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dirinya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sehat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bertujuan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memelihara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mempertahankan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meningkatkan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a:t>
            </a:r>
          </a:p>
          <a:p>
            <a:pPr marL="265176" indent="-265176">
              <a:buFont typeface="Wingdings 2"/>
              <a:buChar char=""/>
              <a:defRPr/>
            </a:pPr>
            <a:endParaRPr lang="en-US" dirty="0" smtClean="0">
              <a:latin typeface="Aharoni" pitchFamily="2" charset="-79"/>
              <a:cs typeface="Aharoni" pitchFamily="2" charset="-79"/>
            </a:endParaRPr>
          </a:p>
          <a:p>
            <a:pPr marL="265176" indent="-265176">
              <a:buFont typeface="Wingdings 2"/>
              <a:buChar char=""/>
              <a:defRPr/>
            </a:pPr>
            <a:r>
              <a:rPr lang="en-US" dirty="0" smtClean="0">
                <a:latin typeface="Aharoni" pitchFamily="2" charset="-79"/>
                <a:cs typeface="Aharoni" pitchFamily="2" charset="-79"/>
              </a:rPr>
              <a:t>3 </a:t>
            </a:r>
            <a:r>
              <a:rPr lang="en-US" dirty="0" err="1" smtClean="0">
                <a:latin typeface="Aharoni" pitchFamily="2" charset="-79"/>
                <a:cs typeface="Aharoni" pitchFamily="2" charset="-79"/>
              </a:rPr>
              <a:t>tujuan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yg</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ingin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dicapai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dlm</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sehat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ini</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adalah</a:t>
            </a:r>
            <a:r>
              <a:rPr lang="en-US" dirty="0" smtClean="0">
                <a:latin typeface="Aharoni" pitchFamily="2" charset="-79"/>
                <a:cs typeface="Aharoni" pitchFamily="2" charset="-79"/>
              </a:rPr>
              <a:t> :</a:t>
            </a:r>
          </a:p>
          <a:p>
            <a:pPr marL="548640" lvl="1" indent="-201168">
              <a:buFont typeface="Verdana"/>
              <a:buChar char="◦"/>
              <a:defRPr/>
            </a:pPr>
            <a:r>
              <a:rPr lang="en-US" dirty="0" err="1" smtClean="0">
                <a:latin typeface="Aharoni" pitchFamily="2" charset="-79"/>
                <a:cs typeface="Aharoni" pitchFamily="2" charset="-79"/>
              </a:rPr>
              <a:t>Promotive</a:t>
            </a:r>
            <a:endParaRPr lang="en-US" dirty="0" smtClean="0">
              <a:latin typeface="Aharoni" pitchFamily="2" charset="-79"/>
              <a:cs typeface="Aharoni" pitchFamily="2" charset="-79"/>
            </a:endParaRPr>
          </a:p>
          <a:p>
            <a:pPr marL="548640" lvl="1" indent="-201168">
              <a:buFont typeface="Verdana"/>
              <a:buChar char="◦"/>
              <a:defRPr/>
            </a:pP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preventive</a:t>
            </a:r>
          </a:p>
          <a:p>
            <a:pPr marL="548640" lvl="1" indent="-201168">
              <a:buFont typeface="Verdana"/>
              <a:buChar char="◦"/>
              <a:defRPr/>
            </a:pPr>
            <a:r>
              <a:rPr lang="en-US" dirty="0" smtClean="0">
                <a:latin typeface="Aharoni" pitchFamily="2" charset="-79"/>
                <a:cs typeface="Aharoni" pitchFamily="2" charset="-79"/>
              </a:rPr>
              <a:t>Protective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2" name="TextBox 1"/>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3078" name="Content Placeholder 7"/>
          <p:cNvPicPr>
            <a:picLocks noGrp="1" noChangeAspect="1"/>
          </p:cNvPicPr>
          <p:nvPr>
            <p:ph idx="1"/>
          </p:nvPr>
        </p:nvPicPr>
        <p:blipFill>
          <a:blip r:embed="rId4" cstate="print"/>
          <a:srcRect/>
          <a:stretch>
            <a:fillRect/>
          </a:stretch>
        </p:blipFill>
        <p:spPr>
          <a:xfrm>
            <a:off x="0" y="1524000"/>
            <a:ext cx="9144000" cy="4840287"/>
          </a:xfrm>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lgerian" pitchFamily="82" charset="0"/>
              </a:rPr>
              <a:t>Perilaku</a:t>
            </a:r>
            <a:r>
              <a:rPr lang="en-US" b="1" dirty="0" smtClean="0">
                <a:latin typeface="Algerian" pitchFamily="82" charset="0"/>
              </a:rPr>
              <a:t> preventive</a:t>
            </a:r>
            <a:endParaRPr lang="id-ID" b="1" dirty="0">
              <a:latin typeface="Algerian" pitchFamily="82" charset="0"/>
            </a:endParaRPr>
          </a:p>
        </p:txBody>
      </p:sp>
      <p:sp>
        <p:nvSpPr>
          <p:cNvPr id="3" name="Content Placeholder 2"/>
          <p:cNvSpPr>
            <a:spLocks noGrp="1"/>
          </p:cNvSpPr>
          <p:nvPr>
            <p:ph idx="1"/>
          </p:nvPr>
        </p:nvSpPr>
        <p:spPr/>
        <p:txBody>
          <a:bodyPr>
            <a:normAutofit fontScale="85000" lnSpcReduction="10000"/>
          </a:bodyPr>
          <a:lstStyle/>
          <a:p>
            <a:pPr marL="365760" lvl="1" indent="-256032">
              <a:spcBef>
                <a:spcPts val="400"/>
              </a:spcBef>
              <a:buSzPct val="68000"/>
              <a:buFont typeface="Wingdings 3"/>
              <a:buChar char=""/>
              <a:defRPr/>
            </a:pP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preventif</a:t>
            </a:r>
            <a:r>
              <a:rPr lang="en-US" dirty="0" smtClean="0">
                <a:latin typeface="Aharoni" pitchFamily="2" charset="-79"/>
                <a:cs typeface="Aharoni" pitchFamily="2" charset="-79"/>
              </a:rPr>
              <a:t>: </a:t>
            </a:r>
            <a:r>
              <a:rPr lang="en-US" dirty="0" err="1" smtClean="0">
                <a:latin typeface="Aharoni" pitchFamily="2" charset="-79"/>
                <a:cs typeface="Aharoni" pitchFamily="2" charset="-79"/>
              </a:rPr>
              <a:t>upaya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memelihara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dgn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mencegah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datangnya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penyakit</a:t>
            </a:r>
            <a:r>
              <a:rPr lang="en-US" dirty="0" smtClean="0">
                <a:latin typeface="Aharoni" pitchFamily="2" charset="-79"/>
                <a:cs typeface="Aharoni" pitchFamily="2" charset="-79"/>
              </a:rPr>
              <a:t>. </a:t>
            </a:r>
          </a:p>
          <a:p>
            <a:pPr marL="365760" lvl="1" indent="-256032">
              <a:spcBef>
                <a:spcPts val="400"/>
              </a:spcBef>
              <a:buSzPct val="68000"/>
              <a:buFont typeface="Wingdings 3"/>
              <a:buChar char=""/>
              <a:defRPr/>
            </a:pPr>
            <a:endParaRPr lang="en-US" dirty="0" smtClean="0">
              <a:latin typeface="Aharoni" pitchFamily="2" charset="-79"/>
              <a:cs typeface="Aharoni" pitchFamily="2" charset="-79"/>
            </a:endParaRPr>
          </a:p>
          <a:p>
            <a:pPr marL="365760" lvl="1" indent="-256032">
              <a:spcBef>
                <a:spcPts val="400"/>
              </a:spcBef>
              <a:buSzPct val="68000"/>
              <a:buFont typeface="Wingdings 3"/>
              <a:buChar char=""/>
              <a:defRPr/>
            </a:pPr>
            <a:r>
              <a:rPr lang="en-US" dirty="0" err="1" smtClean="0">
                <a:latin typeface="Aharoni" pitchFamily="2" charset="-79"/>
                <a:cs typeface="Aharoni" pitchFamily="2" charset="-79"/>
              </a:rPr>
              <a:t>Caranya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dpt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dlilakukan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dgn</a:t>
            </a:r>
            <a:r>
              <a:rPr lang="en-US" dirty="0" smtClean="0">
                <a:latin typeface="Aharoni" pitchFamily="2" charset="-79"/>
                <a:cs typeface="Aharoni" pitchFamily="2" charset="-79"/>
              </a:rPr>
              <a:t> Medical activities &amp; non-medical activities</a:t>
            </a:r>
          </a:p>
          <a:p>
            <a:pPr marL="365760" lvl="1" indent="-256032">
              <a:spcBef>
                <a:spcPts val="400"/>
              </a:spcBef>
              <a:buSzPct val="68000"/>
              <a:buFont typeface="Wingdings 3"/>
              <a:buChar char=""/>
              <a:defRPr/>
            </a:pPr>
            <a:endParaRPr lang="en-US" dirty="0" smtClean="0">
              <a:latin typeface="Aharoni" pitchFamily="2" charset="-79"/>
              <a:cs typeface="Aharoni" pitchFamily="2" charset="-79"/>
            </a:endParaRPr>
          </a:p>
          <a:p>
            <a:pPr marL="365760" indent="-256032">
              <a:buFont typeface="Wingdings 3"/>
              <a:buChar char=""/>
              <a:defRPr/>
            </a:pPr>
            <a:r>
              <a:rPr lang="en-US" dirty="0" err="1" smtClean="0">
                <a:latin typeface="Aharoni" pitchFamily="2" charset="-79"/>
                <a:cs typeface="Aharoni" pitchFamily="2" charset="-79"/>
              </a:rPr>
              <a:t>Terdapat</a:t>
            </a:r>
            <a:r>
              <a:rPr lang="en-US" dirty="0" smtClean="0">
                <a:latin typeface="Aharoni" pitchFamily="2" charset="-79"/>
                <a:cs typeface="Aharoni" pitchFamily="2" charset="-79"/>
              </a:rPr>
              <a:t> 2 </a:t>
            </a:r>
            <a:r>
              <a:rPr lang="en-US" dirty="0" err="1" smtClean="0">
                <a:latin typeface="Aharoni" pitchFamily="2" charset="-79"/>
                <a:cs typeface="Aharoni" pitchFamily="2" charset="-79"/>
              </a:rPr>
              <a:t>tingkatan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yaitu</a:t>
            </a:r>
            <a:r>
              <a:rPr lang="en-US" dirty="0" smtClean="0">
                <a:latin typeface="Aharoni" pitchFamily="2" charset="-79"/>
                <a:cs typeface="Aharoni" pitchFamily="2" charset="-79"/>
              </a:rPr>
              <a:t>: </a:t>
            </a:r>
          </a:p>
          <a:p>
            <a:pPr marL="621792" lvl="1" indent="-201168">
              <a:spcBef>
                <a:spcPts val="324"/>
              </a:spcBef>
              <a:buFont typeface="Verdana"/>
              <a:buChar char="◦"/>
              <a:defRPr/>
            </a:pPr>
            <a:r>
              <a:rPr lang="en-US" dirty="0" smtClean="0">
                <a:latin typeface="Aharoni" pitchFamily="2" charset="-79"/>
                <a:cs typeface="Aharoni" pitchFamily="2" charset="-79"/>
              </a:rPr>
              <a:t>Primary preventive: </a:t>
            </a:r>
            <a:r>
              <a:rPr lang="en-US" dirty="0" err="1" smtClean="0">
                <a:latin typeface="Aharoni" pitchFamily="2" charset="-79"/>
                <a:cs typeface="Aharoni" pitchFamily="2" charset="-79"/>
              </a:rPr>
              <a:t>langsung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mencegah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penyakit</a:t>
            </a:r>
            <a:r>
              <a:rPr lang="en-US" dirty="0" smtClean="0">
                <a:latin typeface="Aharoni" pitchFamily="2" charset="-79"/>
                <a:cs typeface="Aharoni" pitchFamily="2" charset="-79"/>
              </a:rPr>
              <a:t>: medical </a:t>
            </a:r>
            <a:r>
              <a:rPr lang="en-US" dirty="0" err="1" smtClean="0">
                <a:latin typeface="Aharoni" pitchFamily="2" charset="-79"/>
                <a:cs typeface="Aharoni" pitchFamily="2" charset="-79"/>
              </a:rPr>
              <a:t>actiities</a:t>
            </a:r>
            <a:r>
              <a:rPr lang="en-US" dirty="0" smtClean="0">
                <a:latin typeface="Aharoni" pitchFamily="2" charset="-79"/>
                <a:cs typeface="Aharoni" pitchFamily="2" charset="-79"/>
              </a:rPr>
              <a:t> (</a:t>
            </a:r>
            <a:r>
              <a:rPr lang="id-ID" dirty="0" smtClean="0">
                <a:latin typeface="Aharoni" pitchFamily="2" charset="-79"/>
                <a:cs typeface="Aharoni" pitchFamily="2" charset="-79"/>
              </a:rPr>
              <a:t>minum vitamin</a:t>
            </a:r>
            <a:r>
              <a:rPr lang="en-US" dirty="0" smtClean="0">
                <a:latin typeface="Aharoni" pitchFamily="2" charset="-79"/>
                <a:cs typeface="Aharoni" pitchFamily="2" charset="-79"/>
              </a:rPr>
              <a:t>), non medical act (</a:t>
            </a:r>
            <a:r>
              <a:rPr lang="en-US" dirty="0" err="1" smtClean="0">
                <a:latin typeface="Aharoni" pitchFamily="2" charset="-79"/>
                <a:cs typeface="Aharoni" pitchFamily="2" charset="-79"/>
              </a:rPr>
              <a:t>minum</a:t>
            </a:r>
            <a:r>
              <a:rPr lang="en-US" dirty="0" smtClean="0">
                <a:latin typeface="Aharoni" pitchFamily="2" charset="-79"/>
                <a:cs typeface="Aharoni" pitchFamily="2" charset="-79"/>
              </a:rPr>
              <a:t> </a:t>
            </a:r>
            <a:r>
              <a:rPr lang="en-US" dirty="0" err="1" smtClean="0">
                <a:latin typeface="Aharoni" pitchFamily="2" charset="-79"/>
                <a:cs typeface="Aharoni" pitchFamily="2" charset="-79"/>
              </a:rPr>
              <a:t>jamu</a:t>
            </a:r>
            <a:r>
              <a:rPr lang="en-US" dirty="0" smtClean="0">
                <a:latin typeface="Aharoni" pitchFamily="2" charset="-79"/>
                <a:cs typeface="Aharoni" pitchFamily="2" charset="-79"/>
              </a:rPr>
              <a:t>)</a:t>
            </a:r>
          </a:p>
          <a:p>
            <a:pPr marL="621792" lvl="1" indent="-201168">
              <a:spcBef>
                <a:spcPts val="324"/>
              </a:spcBef>
              <a:buFont typeface="Verdana"/>
              <a:buChar char="◦"/>
              <a:defRPr/>
            </a:pPr>
            <a:r>
              <a:rPr lang="en-US" dirty="0" smtClean="0">
                <a:latin typeface="Aharoni" pitchFamily="2" charset="-79"/>
                <a:cs typeface="Aharoni" pitchFamily="2" charset="-79"/>
              </a:rPr>
              <a:t>Secondary preventive: </a:t>
            </a:r>
            <a:r>
              <a:rPr lang="en-US" dirty="0" err="1" smtClean="0">
                <a:latin typeface="Aharoni" pitchFamily="2" charset="-79"/>
                <a:cs typeface="Aharoni" pitchFamily="2" charset="-79"/>
              </a:rPr>
              <a:t>tidak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langsung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mencegah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mandi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rekresi</a:t>
            </a:r>
            <a:r>
              <a:rPr lang="en-US" dirty="0" smtClean="0">
                <a:latin typeface="Aharoni" pitchFamily="2" charset="-79"/>
                <a:cs typeface="Aharoni" pitchFamily="2" charset="-79"/>
              </a:rPr>
              <a:t>).</a:t>
            </a:r>
          </a:p>
          <a:p>
            <a:pPr>
              <a:buNone/>
            </a:pP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normAutofit fontScale="90000"/>
          </a:bodyPr>
          <a:lstStyle/>
          <a:p>
            <a:r>
              <a:rPr lang="id-ID" dirty="0" smtClean="0">
                <a:effectLst>
                  <a:outerShdw blurRad="38100" dist="38100" dir="2700000" algn="tl">
                    <a:srgbClr val="333333"/>
                  </a:outerShdw>
                </a:effectLst>
              </a:rPr>
              <a:t/>
            </a:r>
            <a:br>
              <a:rPr lang="id-ID" dirty="0" smtClean="0">
                <a:effectLst>
                  <a:outerShdw blurRad="38100" dist="38100" dir="2700000" algn="tl">
                    <a:srgbClr val="333333"/>
                  </a:outerShdw>
                </a:effectLst>
              </a:rPr>
            </a:br>
            <a:r>
              <a:rPr lang="en-US" sz="4000" dirty="0" smtClean="0">
                <a:effectLst>
                  <a:outerShdw blurRad="38100" dist="38100" dir="2700000" algn="tl">
                    <a:srgbClr val="333333"/>
                  </a:outerShdw>
                </a:effectLst>
                <a:latin typeface="Algerian" pitchFamily="82" charset="0"/>
              </a:rPr>
              <a:t>Five level of Prevention</a:t>
            </a:r>
            <a:r>
              <a:rPr lang="en-US" sz="4000" dirty="0" smtClean="0">
                <a:latin typeface="Algerian" pitchFamily="82" charset="0"/>
              </a:rPr>
              <a:t>  </a:t>
            </a:r>
            <a:br>
              <a:rPr lang="en-US" sz="4000" dirty="0" smtClean="0">
                <a:latin typeface="Algerian" pitchFamily="82" charset="0"/>
              </a:rPr>
            </a:br>
            <a:r>
              <a:rPr lang="en-US" sz="4000" dirty="0" smtClean="0">
                <a:latin typeface="Algerian" pitchFamily="82" charset="0"/>
              </a:rPr>
              <a:t>(</a:t>
            </a:r>
            <a:r>
              <a:rPr lang="en-US" sz="4000" dirty="0" err="1" smtClean="0">
                <a:latin typeface="Algerian" pitchFamily="82" charset="0"/>
              </a:rPr>
              <a:t>Leavel</a:t>
            </a:r>
            <a:r>
              <a:rPr lang="en-US" sz="4000" dirty="0" smtClean="0">
                <a:latin typeface="Algerian" pitchFamily="82" charset="0"/>
              </a:rPr>
              <a:t> &amp; Clark</a:t>
            </a:r>
            <a:r>
              <a:rPr lang="en-US" sz="4000" dirty="0" smtClean="0"/>
              <a:t>):</a:t>
            </a:r>
            <a:endParaRPr lang="id-ID" sz="4000" dirty="0"/>
          </a:p>
        </p:txBody>
      </p:sp>
      <p:sp>
        <p:nvSpPr>
          <p:cNvPr id="3" name="Content Placeholder 2"/>
          <p:cNvSpPr>
            <a:spLocks noGrp="1"/>
          </p:cNvSpPr>
          <p:nvPr>
            <p:ph idx="1"/>
          </p:nvPr>
        </p:nvSpPr>
        <p:spPr>
          <a:xfrm>
            <a:off x="2057400" y="2286000"/>
            <a:ext cx="6629400" cy="3840163"/>
          </a:xfrm>
        </p:spPr>
        <p:txBody>
          <a:bodyPr/>
          <a:lstStyle/>
          <a:p>
            <a:r>
              <a:rPr lang="en-US" i="1" dirty="0" smtClean="0">
                <a:latin typeface="Aharoni" pitchFamily="2" charset="-79"/>
                <a:cs typeface="Aharoni" pitchFamily="2" charset="-79"/>
              </a:rPr>
              <a:t>Health Promotion </a:t>
            </a:r>
          </a:p>
          <a:p>
            <a:r>
              <a:rPr lang="en-US" i="1" dirty="0" smtClean="0">
                <a:latin typeface="Aharoni" pitchFamily="2" charset="-79"/>
                <a:cs typeface="Aharoni" pitchFamily="2" charset="-79"/>
              </a:rPr>
              <a:t>Specific Protection</a:t>
            </a:r>
          </a:p>
          <a:p>
            <a:r>
              <a:rPr lang="en-US" i="1" dirty="0" smtClean="0">
                <a:latin typeface="Aharoni" pitchFamily="2" charset="-79"/>
                <a:cs typeface="Aharoni" pitchFamily="2" charset="-79"/>
              </a:rPr>
              <a:t>Early Diagnosis and Prompt Treatment </a:t>
            </a:r>
          </a:p>
          <a:p>
            <a:r>
              <a:rPr lang="en-US" i="1" dirty="0" smtClean="0">
                <a:latin typeface="Aharoni" pitchFamily="2" charset="-79"/>
                <a:cs typeface="Aharoni" pitchFamily="2" charset="-79"/>
              </a:rPr>
              <a:t>Disability Limitation </a:t>
            </a:r>
          </a:p>
          <a:p>
            <a:r>
              <a:rPr lang="en-US" i="1" dirty="0" smtClean="0">
                <a:latin typeface="Aharoni" pitchFamily="2" charset="-79"/>
                <a:cs typeface="Aharoni" pitchFamily="2" charset="-79"/>
              </a:rPr>
              <a:t>Rehabilitation</a:t>
            </a:r>
            <a:endParaRPr lang="id-ID" dirty="0">
              <a:latin typeface="Aharoni" pitchFamily="2" charset="-79"/>
              <a:cs typeface="Aharoni" pitchFamily="2" charset="-79"/>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en-US" b="1" u="sng" dirty="0" smtClean="0">
                <a:latin typeface="Algerian" pitchFamily="82" charset="0"/>
              </a:rPr>
              <a:t>Model </a:t>
            </a:r>
            <a:r>
              <a:rPr lang="en-US" b="1" u="sng" dirty="0" err="1" smtClean="0">
                <a:latin typeface="Algerian" pitchFamily="82" charset="0"/>
              </a:rPr>
              <a:t>Antonovsky</a:t>
            </a:r>
            <a:r>
              <a:rPr lang="en-US" b="1" u="sng" dirty="0" smtClean="0">
                <a:latin typeface="Algerian" pitchFamily="82" charset="0"/>
              </a:rPr>
              <a:t> </a:t>
            </a:r>
            <a:r>
              <a:rPr lang="en-US" b="1" u="sng" dirty="0" err="1" smtClean="0">
                <a:latin typeface="Algerian" pitchFamily="82" charset="0"/>
              </a:rPr>
              <a:t>dan</a:t>
            </a:r>
            <a:r>
              <a:rPr lang="en-US" b="1" u="sng" dirty="0" smtClean="0">
                <a:latin typeface="Algerian" pitchFamily="82" charset="0"/>
              </a:rPr>
              <a:t> Kats</a:t>
            </a:r>
            <a:endParaRPr lang="id-ID" b="1" dirty="0">
              <a:latin typeface="Algerian" pitchFamily="82" charset="0"/>
            </a:endParaRPr>
          </a:p>
        </p:txBody>
      </p:sp>
      <p:sp>
        <p:nvSpPr>
          <p:cNvPr id="3" name="Content Placeholder 2"/>
          <p:cNvSpPr>
            <a:spLocks noGrp="1"/>
          </p:cNvSpPr>
          <p:nvPr>
            <p:ph idx="1"/>
          </p:nvPr>
        </p:nvSpPr>
        <p:spPr/>
        <p:txBody>
          <a:bodyPr>
            <a:normAutofit lnSpcReduction="10000"/>
          </a:bodyPr>
          <a:lstStyle/>
          <a:p>
            <a:r>
              <a:rPr lang="en-US" dirty="0" smtClean="0">
                <a:latin typeface="Aharoni" pitchFamily="2" charset="-79"/>
                <a:cs typeface="Aharoni" pitchFamily="2" charset="-79"/>
              </a:rPr>
              <a:t>Model </a:t>
            </a:r>
            <a:r>
              <a:rPr lang="en-US" dirty="0" err="1" smtClean="0">
                <a:latin typeface="Aharoni" pitchFamily="2" charset="-79"/>
                <a:cs typeface="Aharoni" pitchFamily="2" charset="-79"/>
              </a:rPr>
              <a:t>ini</a:t>
            </a:r>
            <a:r>
              <a:rPr lang="en-US" dirty="0" smtClean="0">
                <a:latin typeface="Aharoni" pitchFamily="2" charset="-79"/>
                <a:cs typeface="Aharoni" pitchFamily="2" charset="-79"/>
              </a:rPr>
              <a:t> </a:t>
            </a:r>
            <a:r>
              <a:rPr lang="en-US" dirty="0" err="1" smtClean="0">
                <a:latin typeface="Aharoni" pitchFamily="2" charset="-79"/>
                <a:cs typeface="Aharoni" pitchFamily="2" charset="-79"/>
              </a:rPr>
              <a:t>fokusnya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preventif</a:t>
            </a:r>
            <a:r>
              <a:rPr lang="en-US" dirty="0" smtClean="0">
                <a:latin typeface="Aharoni" pitchFamily="2" charset="-79"/>
                <a:cs typeface="Aharoni" pitchFamily="2" charset="-79"/>
              </a:rPr>
              <a:t>.</a:t>
            </a:r>
          </a:p>
          <a:p>
            <a:endParaRPr lang="en-US" dirty="0" smtClean="0">
              <a:latin typeface="Aharoni" pitchFamily="2" charset="-79"/>
              <a:cs typeface="Aharoni" pitchFamily="2" charset="-79"/>
            </a:endParaRPr>
          </a:p>
          <a:p>
            <a:r>
              <a:rPr lang="en-US" dirty="0" err="1" smtClean="0">
                <a:latin typeface="Aharoni" pitchFamily="2" charset="-79"/>
                <a:cs typeface="Aharoni" pitchFamily="2" charset="-79"/>
              </a:rPr>
              <a:t>Ada</a:t>
            </a:r>
            <a:r>
              <a:rPr lang="en-US" dirty="0" smtClean="0">
                <a:latin typeface="Aharoni" pitchFamily="2" charset="-79"/>
                <a:cs typeface="Aharoni" pitchFamily="2" charset="-79"/>
              </a:rPr>
              <a:t> </a:t>
            </a:r>
            <a:r>
              <a:rPr lang="en-US" sz="4000" dirty="0" smtClean="0">
                <a:latin typeface="Aharoni" pitchFamily="2" charset="-79"/>
                <a:cs typeface="Aharoni" pitchFamily="2" charset="-79"/>
              </a:rPr>
              <a:t>3</a:t>
            </a:r>
            <a:r>
              <a:rPr lang="en-US" dirty="0" smtClean="0">
                <a:latin typeface="Aharoni" pitchFamily="2" charset="-79"/>
                <a:cs typeface="Aharoni" pitchFamily="2" charset="-79"/>
              </a:rPr>
              <a:t> </a:t>
            </a:r>
            <a:r>
              <a:rPr lang="en-US" dirty="0" err="1" smtClean="0">
                <a:latin typeface="Aharoni" pitchFamily="2" charset="-79"/>
                <a:cs typeface="Aharoni" pitchFamily="2" charset="-79"/>
              </a:rPr>
              <a:t>golongan</a:t>
            </a:r>
            <a:r>
              <a:rPr lang="en-US" dirty="0" smtClean="0">
                <a:latin typeface="Aharoni" pitchFamily="2" charset="-79"/>
                <a:cs typeface="Aharoni" pitchFamily="2" charset="-79"/>
              </a:rPr>
              <a:t> variable yang </a:t>
            </a:r>
            <a:r>
              <a:rPr lang="en-US" dirty="0" err="1" smtClean="0">
                <a:latin typeface="Aharoni" pitchFamily="2" charset="-79"/>
                <a:cs typeface="Aharoni" pitchFamily="2" charset="-79"/>
              </a:rPr>
              <a:t>diidentifikasi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sebagai</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determinan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pencegahan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gangguan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gigi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yaitu</a:t>
            </a:r>
            <a:r>
              <a:rPr lang="en-US" dirty="0" smtClean="0">
                <a:solidFill>
                  <a:srgbClr val="FF0000"/>
                </a:solidFill>
                <a:latin typeface="Aharoni" pitchFamily="2" charset="-79"/>
                <a:cs typeface="Aharoni" pitchFamily="2" charset="-79"/>
              </a:rPr>
              <a:t> </a:t>
            </a:r>
            <a:r>
              <a:rPr lang="en-US" dirty="0" err="1" smtClean="0">
                <a:solidFill>
                  <a:srgbClr val="FF0000"/>
                </a:solidFill>
                <a:latin typeface="Aharoni" pitchFamily="2" charset="-79"/>
                <a:cs typeface="Aharoni" pitchFamily="2" charset="-79"/>
              </a:rPr>
              <a:t>motivasi</a:t>
            </a:r>
            <a:r>
              <a:rPr lang="en-US" dirty="0" smtClean="0">
                <a:solidFill>
                  <a:srgbClr val="FF0000"/>
                </a:solidFill>
                <a:latin typeface="Aharoni" pitchFamily="2" charset="-79"/>
                <a:cs typeface="Aharoni" pitchFamily="2" charset="-79"/>
              </a:rPr>
              <a:t> </a:t>
            </a:r>
            <a:r>
              <a:rPr lang="en-US" dirty="0" err="1" smtClean="0">
                <a:solidFill>
                  <a:srgbClr val="FF0000"/>
                </a:solidFill>
                <a:latin typeface="Aharoni" pitchFamily="2" charset="-79"/>
                <a:cs typeface="Aharoni" pitchFamily="2" charset="-79"/>
              </a:rPr>
              <a:t>prediposisi</a:t>
            </a:r>
            <a:r>
              <a:rPr lang="en-US" dirty="0" smtClean="0">
                <a:solidFill>
                  <a:srgbClr val="FF0000"/>
                </a:solidFill>
                <a:latin typeface="Aharoni" pitchFamily="2" charset="-79"/>
                <a:cs typeface="Aharoni" pitchFamily="2" charset="-79"/>
              </a:rPr>
              <a:t>, variable </a:t>
            </a:r>
            <a:r>
              <a:rPr lang="en-US" dirty="0" err="1" smtClean="0">
                <a:solidFill>
                  <a:srgbClr val="FF0000"/>
                </a:solidFill>
                <a:latin typeface="Aharoni" pitchFamily="2" charset="-79"/>
                <a:cs typeface="Aharoni" pitchFamily="2" charset="-79"/>
              </a:rPr>
              <a:t>kendala</a:t>
            </a:r>
            <a:r>
              <a:rPr lang="en-US" dirty="0" smtClean="0">
                <a:solidFill>
                  <a:srgbClr val="FF0000"/>
                </a:solidFill>
                <a:latin typeface="Aharoni" pitchFamily="2" charset="-79"/>
                <a:cs typeface="Aharoni" pitchFamily="2" charset="-79"/>
              </a:rPr>
              <a:t> </a:t>
            </a:r>
            <a:r>
              <a:rPr lang="en-US" dirty="0" err="1" smtClean="0">
                <a:solidFill>
                  <a:srgbClr val="FF0000"/>
                </a:solidFill>
                <a:latin typeface="Aharoni" pitchFamily="2" charset="-79"/>
                <a:cs typeface="Aharoni" pitchFamily="2" charset="-79"/>
              </a:rPr>
              <a:t>dan</a:t>
            </a:r>
            <a:r>
              <a:rPr lang="en-US" dirty="0" smtClean="0">
                <a:solidFill>
                  <a:srgbClr val="FF0000"/>
                </a:solidFill>
                <a:latin typeface="Aharoni" pitchFamily="2" charset="-79"/>
                <a:cs typeface="Aharoni" pitchFamily="2" charset="-79"/>
              </a:rPr>
              <a:t> variable </a:t>
            </a:r>
            <a:r>
              <a:rPr lang="en-US" dirty="0" err="1" smtClean="0">
                <a:solidFill>
                  <a:srgbClr val="FF0000"/>
                </a:solidFill>
                <a:latin typeface="Aharoni" pitchFamily="2" charset="-79"/>
                <a:cs typeface="Aharoni" pitchFamily="2" charset="-79"/>
              </a:rPr>
              <a:t>Kondisi</a:t>
            </a:r>
            <a:r>
              <a:rPr lang="en-US" dirty="0" smtClean="0">
                <a:solidFill>
                  <a:srgbClr val="FF0000"/>
                </a:solidFill>
                <a:latin typeface="Aharoni" pitchFamily="2" charset="-79"/>
                <a:cs typeface="Aharoni" pitchFamily="2" charset="-79"/>
              </a:rPr>
              <a:t>.</a:t>
            </a:r>
            <a:endParaRPr lang="id-ID" dirty="0">
              <a:solidFill>
                <a:srgbClr val="FF0000"/>
              </a:solidFill>
              <a:latin typeface="Aharoni" pitchFamily="2" charset="-79"/>
              <a:cs typeface="Aharoni" pitchFamily="2" charset="-79"/>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marL="365760" indent="-256032">
              <a:buFont typeface="Wingdings 3"/>
              <a:buChar char=""/>
              <a:defRPr/>
            </a:pPr>
            <a:r>
              <a:rPr lang="en-US" dirty="0" err="1" smtClean="0">
                <a:latin typeface="Aharoni" pitchFamily="2" charset="-79"/>
                <a:cs typeface="Aharoni" pitchFamily="2" charset="-79"/>
              </a:rPr>
              <a:t>Motivasi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predisposisi</a:t>
            </a:r>
            <a:r>
              <a:rPr lang="en-US" dirty="0" smtClean="0">
                <a:latin typeface="Aharoni" pitchFamily="2" charset="-79"/>
                <a:cs typeface="Aharoni" pitchFamily="2" charset="-79"/>
              </a:rPr>
              <a:t>. </a:t>
            </a:r>
          </a:p>
          <a:p>
            <a:pPr marL="365760" indent="0">
              <a:buNone/>
              <a:defRPr/>
            </a:pPr>
            <a:r>
              <a:rPr lang="en-US" dirty="0" err="1" smtClean="0">
                <a:latin typeface="Aharoni" pitchFamily="2" charset="-79"/>
                <a:cs typeface="Aharoni" pitchFamily="2" charset="-79"/>
              </a:rPr>
              <a:t>Bahwa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setiap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motivasinya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yaitu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mencapai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suatu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tujuan</a:t>
            </a:r>
            <a:r>
              <a:rPr lang="en-US" dirty="0" smtClean="0">
                <a:latin typeface="Aharoni" pitchFamily="2" charset="-79"/>
                <a:cs typeface="Aharoni" pitchFamily="2" charset="-79"/>
              </a:rPr>
              <a:t>.</a:t>
            </a:r>
          </a:p>
          <a:p>
            <a:pPr marL="365760" indent="0">
              <a:buNone/>
              <a:defRPr/>
            </a:pPr>
            <a:r>
              <a:rPr lang="en-US" dirty="0" err="1" smtClean="0">
                <a:latin typeface="Aharoni" pitchFamily="2" charset="-79"/>
                <a:cs typeface="Aharoni" pitchFamily="2" charset="-79"/>
              </a:rPr>
              <a:t>Ada</a:t>
            </a:r>
            <a:r>
              <a:rPr lang="en-US" dirty="0" smtClean="0">
                <a:latin typeface="Aharoni" pitchFamily="2" charset="-79"/>
                <a:cs typeface="Aharoni" pitchFamily="2" charset="-79"/>
              </a:rPr>
              <a:t> 3 </a:t>
            </a:r>
            <a:r>
              <a:rPr lang="en-US" dirty="0" err="1" smtClean="0">
                <a:latin typeface="Aharoni" pitchFamily="2" charset="-79"/>
                <a:cs typeface="Aharoni" pitchFamily="2" charset="-79"/>
              </a:rPr>
              <a:t>tipe</a:t>
            </a:r>
            <a:r>
              <a:rPr lang="en-US" dirty="0" smtClean="0">
                <a:latin typeface="Aharoni" pitchFamily="2" charset="-79"/>
                <a:cs typeface="Aharoni" pitchFamily="2" charset="-79"/>
              </a:rPr>
              <a:t> </a:t>
            </a:r>
            <a:r>
              <a:rPr lang="en-US" dirty="0" err="1" smtClean="0">
                <a:latin typeface="Aharoni" pitchFamily="2" charset="-79"/>
                <a:cs typeface="Aharoni" pitchFamily="2" charset="-79"/>
              </a:rPr>
              <a:t>tujuan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melakukan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pencegahan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ggi</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masing-masing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berbeda</a:t>
            </a:r>
            <a:r>
              <a:rPr lang="en-US" dirty="0" smtClean="0">
                <a:latin typeface="Aharoni" pitchFamily="2" charset="-79"/>
                <a:cs typeface="Aharoni" pitchFamily="2" charset="-79"/>
              </a:rPr>
              <a:t> :</a:t>
            </a:r>
          </a:p>
          <a:p>
            <a:pPr marL="621792" lvl="1" indent="-201168">
              <a:spcBef>
                <a:spcPts val="324"/>
              </a:spcBef>
              <a:buFont typeface="Verdana"/>
              <a:buChar char="◦"/>
              <a:defRPr/>
            </a:pP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meningkatkan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derajat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menghindari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kemungkinan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a:t>
            </a:r>
          </a:p>
          <a:p>
            <a:pPr marL="621792" lvl="1" indent="-201168">
              <a:spcBef>
                <a:spcPts val="324"/>
              </a:spcBef>
              <a:buFont typeface="Verdana"/>
              <a:buChar char="◦"/>
              <a:defRPr/>
            </a:pP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mendapatkan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persetujuan</a:t>
            </a:r>
            <a:r>
              <a:rPr lang="en-US" dirty="0" smtClean="0">
                <a:latin typeface="Aharoni" pitchFamily="2" charset="-79"/>
                <a:cs typeface="Aharoni" pitchFamily="2" charset="-79"/>
              </a:rPr>
              <a:t> orang2 </a:t>
            </a:r>
            <a:r>
              <a:rPr lang="en-US" dirty="0" err="1" smtClean="0">
                <a:latin typeface="Aharoni" pitchFamily="2" charset="-79"/>
                <a:cs typeface="Aharoni" pitchFamily="2" charset="-79"/>
              </a:rPr>
              <a:t>terdekat</a:t>
            </a:r>
            <a:endParaRPr lang="en-US" dirty="0" smtClean="0">
              <a:latin typeface="Aharoni" pitchFamily="2" charset="-79"/>
              <a:cs typeface="Aharoni" pitchFamily="2" charset="-79"/>
            </a:endParaRPr>
          </a:p>
          <a:p>
            <a:pPr marL="621792" lvl="1" indent="-201168">
              <a:spcBef>
                <a:spcPts val="324"/>
              </a:spcBef>
              <a:buFont typeface="Verdana"/>
              <a:buChar char="◦"/>
              <a:defRPr/>
            </a:pP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memperoleh</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pengertian</a:t>
            </a:r>
            <a:r>
              <a:rPr lang="en-US" dirty="0" smtClean="0">
                <a:latin typeface="Aharoni" pitchFamily="2" charset="-79"/>
                <a:cs typeface="Aharoni" pitchFamily="2" charset="-79"/>
              </a:rPr>
              <a:t> agar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tertentu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disetujui</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diakui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sendiri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manfaatnya</a:t>
            </a:r>
            <a:r>
              <a:rPr lang="en-US" dirty="0" smtClean="0">
                <a:latin typeface="Aharoni" pitchFamily="2" charset="-79"/>
                <a:cs typeface="Aharoni" pitchFamily="2" charset="-79"/>
              </a:rPr>
              <a:t>.</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marL="365760" indent="-256032">
              <a:buFont typeface="Wingdings 3"/>
              <a:buChar char=""/>
              <a:defRPr/>
            </a:pPr>
            <a:r>
              <a:rPr lang="en-US" dirty="0" err="1" smtClean="0">
                <a:latin typeface="Aharoni" pitchFamily="2" charset="-79"/>
                <a:cs typeface="Aharoni" pitchFamily="2" charset="-79"/>
              </a:rPr>
              <a:t>Variabel</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Kendala</a:t>
            </a:r>
            <a:endParaRPr lang="en-US" dirty="0" smtClean="0">
              <a:latin typeface="Aharoni" pitchFamily="2" charset="-79"/>
              <a:cs typeface="Aharoni" pitchFamily="2" charset="-79"/>
            </a:endParaRPr>
          </a:p>
          <a:p>
            <a:pPr marL="365125" indent="-6350">
              <a:buNone/>
              <a:defRPr/>
            </a:pPr>
            <a:r>
              <a:rPr lang="en-US" dirty="0" smtClean="0">
                <a:latin typeface="Aharoni" pitchFamily="2" charset="-79"/>
                <a:cs typeface="Aharoni" pitchFamily="2" charset="-79"/>
              </a:rPr>
              <a:t>Yang </a:t>
            </a:r>
            <a:r>
              <a:rPr lang="en-US" dirty="0" err="1" smtClean="0">
                <a:latin typeface="Aharoni" pitchFamily="2" charset="-79"/>
                <a:cs typeface="Aharoni" pitchFamily="2" charset="-79"/>
              </a:rPr>
              <a:t>merintangi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orang</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telah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termotivasi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melakukan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suatu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p>
          <a:p>
            <a:pPr marL="365760" indent="-256032">
              <a:buNone/>
              <a:defRPr/>
            </a:pPr>
            <a:r>
              <a:rPr lang="en-US" b="1" dirty="0" smtClean="0">
                <a:latin typeface="Aharoni" pitchFamily="2" charset="-79"/>
                <a:cs typeface="Aharoni" pitchFamily="2" charset="-79"/>
              </a:rPr>
              <a:t>Internal</a:t>
            </a:r>
            <a:r>
              <a:rPr lang="en-US" dirty="0" smtClean="0">
                <a:latin typeface="Aharoni" pitchFamily="2" charset="-79"/>
                <a:cs typeface="Aharoni" pitchFamily="2" charset="-79"/>
              </a:rPr>
              <a:t> = </a:t>
            </a:r>
            <a:r>
              <a:rPr lang="en-US" dirty="0" err="1" smtClean="0">
                <a:latin typeface="Aharoni" pitchFamily="2" charset="-79"/>
                <a:cs typeface="Aharoni" pitchFamily="2" charset="-79"/>
              </a:rPr>
              <a:t>kurang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pengetahuan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tentang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sehat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ketakutan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pengobatan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gigi</a:t>
            </a:r>
            <a:r>
              <a:rPr lang="en-US" dirty="0" smtClean="0">
                <a:latin typeface="Aharoni" pitchFamily="2" charset="-79"/>
                <a:cs typeface="Aharoni" pitchFamily="2" charset="-79"/>
              </a:rPr>
              <a:t>.</a:t>
            </a:r>
          </a:p>
          <a:p>
            <a:pPr marL="365760" indent="-256032">
              <a:buNone/>
              <a:defRPr/>
            </a:pPr>
            <a:r>
              <a:rPr lang="en-US" b="1" dirty="0" err="1" smtClean="0">
                <a:latin typeface="Aharoni" pitchFamily="2" charset="-79"/>
                <a:cs typeface="Aharoni" pitchFamily="2" charset="-79"/>
              </a:rPr>
              <a:t>Eksternal</a:t>
            </a:r>
            <a:r>
              <a:rPr lang="en-US" dirty="0" smtClean="0">
                <a:latin typeface="Aharoni" pitchFamily="2" charset="-79"/>
                <a:cs typeface="Aharoni" pitchFamily="2" charset="-79"/>
              </a:rPr>
              <a:t> = </a:t>
            </a:r>
            <a:r>
              <a:rPr lang="en-US" dirty="0" err="1" smtClean="0">
                <a:latin typeface="Aharoni" pitchFamily="2" charset="-79"/>
                <a:cs typeface="Aharoni" pitchFamily="2" charset="-79"/>
              </a:rPr>
              <a:t>kekurangan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sumberdaya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uang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waktu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dokter</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diperlukan</a:t>
            </a:r>
            <a:r>
              <a:rPr lang="en-US" dirty="0" smtClean="0">
                <a:latin typeface="Aharoni" pitchFamily="2" charset="-79"/>
                <a:cs typeface="Aharoni" pitchFamily="2" charset="-79"/>
              </a:rPr>
              <a:t>)</a:t>
            </a:r>
          </a:p>
          <a:p>
            <a:pPr marL="365760" indent="-256032">
              <a:buNone/>
              <a:defRPr/>
            </a:pPr>
            <a:endParaRPr lang="en-US" dirty="0" smtClean="0">
              <a:latin typeface="Aharoni" pitchFamily="2" charset="-79"/>
              <a:cs typeface="Aharoni" pitchFamily="2" charset="-79"/>
            </a:endParaRPr>
          </a:p>
          <a:p>
            <a:pPr marL="365760" indent="-256032">
              <a:buFont typeface="Wingdings 3"/>
              <a:buChar char=""/>
              <a:defRPr/>
            </a:pPr>
            <a:r>
              <a:rPr lang="en-US" dirty="0" err="1" smtClean="0">
                <a:latin typeface="Aharoni" pitchFamily="2" charset="-79"/>
                <a:cs typeface="Aharoni" pitchFamily="2" charset="-79"/>
              </a:rPr>
              <a:t>Variabel</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Kondisi</a:t>
            </a:r>
            <a:endParaRPr lang="en-US" dirty="0" smtClean="0">
              <a:latin typeface="Aharoni" pitchFamily="2" charset="-79"/>
              <a:cs typeface="Aharoni" pitchFamily="2" charset="-79"/>
            </a:endParaRPr>
          </a:p>
          <a:p>
            <a:pPr marL="621792" lvl="1" indent="-201168">
              <a:spcBef>
                <a:spcPts val="324"/>
              </a:spcBef>
              <a:buFont typeface="Verdana"/>
              <a:buChar char="◦"/>
              <a:defRPr/>
            </a:pPr>
            <a:r>
              <a:rPr lang="en-US" dirty="0" smtClean="0">
                <a:latin typeface="Aharoni" pitchFamily="2" charset="-79"/>
                <a:cs typeface="Aharoni" pitchFamily="2" charset="-79"/>
              </a:rPr>
              <a:t>Tingkat </a:t>
            </a:r>
            <a:r>
              <a:rPr lang="en-US" dirty="0" err="1" smtClean="0">
                <a:latin typeface="Aharoni" pitchFamily="2" charset="-79"/>
                <a:cs typeface="Aharoni" pitchFamily="2" charset="-79"/>
              </a:rPr>
              <a:t>pendidikan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sama</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halnya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megurangi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kendala</a:t>
            </a:r>
            <a:endParaRPr lang="en-US" dirty="0" smtClean="0">
              <a:latin typeface="Aharoni" pitchFamily="2" charset="-79"/>
              <a:cs typeface="Aharoni" pitchFamily="2" charset="-79"/>
            </a:endParaRPr>
          </a:p>
          <a:p>
            <a:pPr marL="621792" lvl="1" indent="-201168">
              <a:spcBef>
                <a:spcPts val="324"/>
              </a:spcBef>
              <a:buFont typeface="Verdana"/>
              <a:buChar char="◦"/>
              <a:defRPr/>
            </a:pPr>
            <a:r>
              <a:rPr lang="en-US" dirty="0" err="1" smtClean="0">
                <a:latin typeface="Aharoni" pitchFamily="2" charset="-79"/>
                <a:cs typeface="Aharoni" pitchFamily="2" charset="-79"/>
              </a:rPr>
              <a:t>Pengalaman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sebelumnya</a:t>
            </a:r>
            <a:endParaRPr lang="en-US" dirty="0" smtClean="0">
              <a:latin typeface="Aharoni" pitchFamily="2" charset="-79"/>
              <a:cs typeface="Aharoni" pitchFamily="2" charset="-79"/>
            </a:endParaRPr>
          </a:p>
          <a:p>
            <a:pPr marL="621792" lvl="1" indent="-201168">
              <a:spcBef>
                <a:spcPts val="324"/>
              </a:spcBef>
              <a:buFont typeface="Verdana"/>
              <a:buChar char="◦"/>
              <a:defRPr/>
            </a:pPr>
            <a:r>
              <a:rPr lang="en-US" dirty="0" smtClean="0">
                <a:latin typeface="Aharoni" pitchFamily="2" charset="-79"/>
                <a:cs typeface="Aharoni" pitchFamily="2" charset="-79"/>
              </a:rPr>
              <a:t>Status social </a:t>
            </a:r>
            <a:r>
              <a:rPr lang="en-US" dirty="0" err="1" smtClean="0">
                <a:latin typeface="Aharoni" pitchFamily="2" charset="-79"/>
                <a:cs typeface="Aharoni" pitchFamily="2" charset="-79"/>
              </a:rPr>
              <a:t>ekonomi</a:t>
            </a:r>
            <a:endParaRPr lang="id-ID" dirty="0">
              <a:latin typeface="Aharoni" pitchFamily="2" charset="-79"/>
              <a:cs typeface="Aharoni" pitchFamily="2" charset="-79"/>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latin typeface="Algerian" pitchFamily="82" charset="0"/>
              </a:rPr>
              <a:t>Perilaku</a:t>
            </a:r>
            <a:r>
              <a:rPr lang="en-US" b="1" dirty="0" smtClean="0">
                <a:latin typeface="Algerian" pitchFamily="82" charset="0"/>
              </a:rPr>
              <a:t> Protective</a:t>
            </a:r>
            <a:endParaRPr lang="id-ID" b="1" dirty="0">
              <a:latin typeface="Algerian" pitchFamily="82" charset="0"/>
            </a:endParaRPr>
          </a:p>
        </p:txBody>
      </p:sp>
      <p:sp>
        <p:nvSpPr>
          <p:cNvPr id="3" name="Content Placeholder 2"/>
          <p:cNvSpPr>
            <a:spLocks noGrp="1"/>
          </p:cNvSpPr>
          <p:nvPr>
            <p:ph idx="1"/>
          </p:nvPr>
        </p:nvSpPr>
        <p:spPr>
          <a:xfrm>
            <a:off x="457200" y="1219200"/>
            <a:ext cx="8229600" cy="4906963"/>
          </a:xfrm>
        </p:spPr>
        <p:txBody>
          <a:bodyPr/>
          <a:lstStyle/>
          <a:p>
            <a:pPr>
              <a:buNone/>
            </a:pPr>
            <a:r>
              <a:rPr lang="en-US" dirty="0" err="1" smtClean="0">
                <a:latin typeface="Aharoni" pitchFamily="2" charset="-79"/>
                <a:cs typeface="Aharoni" pitchFamily="2" charset="-79"/>
              </a:rPr>
              <a:t>Melindungi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tubuh</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gangguan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penyakit</a:t>
            </a:r>
            <a:r>
              <a:rPr lang="en-US" dirty="0" smtClean="0">
                <a:latin typeface="Aharoni" pitchFamily="2" charset="-79"/>
                <a:cs typeface="Aharoni" pitchFamily="2" charset="-79"/>
              </a:rPr>
              <a:t> (</a:t>
            </a:r>
            <a:r>
              <a:rPr lang="id-ID" dirty="0" smtClean="0">
                <a:latin typeface="Aharoni" pitchFamily="2" charset="-79"/>
                <a:cs typeface="Aharoni" pitchFamily="2" charset="-79"/>
              </a:rPr>
              <a:t>imunisasi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pakai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kondom</a:t>
            </a:r>
            <a:r>
              <a:rPr lang="en-US" dirty="0" smtClean="0">
                <a:latin typeface="Aharoni" pitchFamily="2" charset="-79"/>
                <a:cs typeface="Aharoni" pitchFamily="2" charset="-79"/>
              </a:rPr>
              <a:t>, </a:t>
            </a:r>
            <a:r>
              <a:rPr lang="id-ID" dirty="0" smtClean="0">
                <a:latin typeface="Aharoni" pitchFamily="2" charset="-79"/>
                <a:cs typeface="Aharoni" pitchFamily="2" charset="-79"/>
              </a:rPr>
              <a:t>helm</a:t>
            </a:r>
            <a:r>
              <a:rPr lang="en-US" dirty="0" smtClean="0">
                <a:latin typeface="Aharoni" pitchFamily="2" charset="-79"/>
                <a:cs typeface="Aharoni" pitchFamily="2" charset="-79"/>
              </a:rPr>
              <a:t>)</a:t>
            </a:r>
          </a:p>
          <a:p>
            <a:r>
              <a:rPr lang="en-US" b="1" dirty="0" err="1" smtClean="0">
                <a:effectLst>
                  <a:outerShdw blurRad="31750" dist="25400" dir="5400000" algn="tl" rotWithShape="0">
                    <a:srgbClr val="000000">
                      <a:alpha val="25000"/>
                    </a:srgbClr>
                  </a:outerShdw>
                </a:effectLst>
                <a:latin typeface="Aharoni" pitchFamily="2" charset="-79"/>
                <a:cs typeface="Aharoni" pitchFamily="2" charset="-79"/>
              </a:rPr>
              <a:t>Perilaku</a:t>
            </a:r>
            <a:r>
              <a:rPr lang="en-US" b="1" dirty="0" smtClean="0">
                <a:effectLst>
                  <a:outerShdw blurRad="31750" dist="25400" dir="5400000" algn="tl" rotWithShape="0">
                    <a:srgbClr val="000000">
                      <a:alpha val="25000"/>
                    </a:srgbClr>
                  </a:outerShdw>
                </a:effectLst>
                <a:latin typeface="Aharoni" pitchFamily="2" charset="-79"/>
                <a:cs typeface="Aharoni" pitchFamily="2" charset="-79"/>
              </a:rPr>
              <a:t> </a:t>
            </a:r>
            <a:r>
              <a:rPr lang="en-US" b="1" dirty="0" err="1" smtClean="0">
                <a:effectLst>
                  <a:outerShdw blurRad="31750" dist="25400" dir="5400000" algn="tl" rotWithShape="0">
                    <a:srgbClr val="000000">
                      <a:alpha val="25000"/>
                    </a:srgbClr>
                  </a:outerShdw>
                </a:effectLst>
                <a:latin typeface="Aharoni" pitchFamily="2" charset="-79"/>
                <a:cs typeface="Aharoni" pitchFamily="2" charset="-79"/>
              </a:rPr>
              <a:t>Promotive</a:t>
            </a:r>
            <a:endParaRPr lang="en-US" b="1" dirty="0" smtClean="0">
              <a:effectLst>
                <a:outerShdw blurRad="31750" dist="25400" dir="5400000" algn="tl" rotWithShape="0">
                  <a:srgbClr val="000000">
                    <a:alpha val="25000"/>
                  </a:srgbClr>
                </a:outerShdw>
              </a:effectLst>
              <a:latin typeface="Aharoni" pitchFamily="2" charset="-79"/>
              <a:cs typeface="Aharoni" pitchFamily="2" charset="-79"/>
            </a:endParaRPr>
          </a:p>
          <a:p>
            <a:pPr>
              <a:buNone/>
            </a:pPr>
            <a:r>
              <a:rPr lang="id-ID" dirty="0" smtClean="0">
                <a:latin typeface="Aharoni" pitchFamily="2" charset="-79"/>
                <a:cs typeface="Aharoni" pitchFamily="2" charset="-79"/>
              </a:rPr>
              <a:t>   </a:t>
            </a:r>
            <a:r>
              <a:rPr lang="en-US" dirty="0" err="1" smtClean="0">
                <a:latin typeface="Aharoni" pitchFamily="2" charset="-79"/>
                <a:cs typeface="Aharoni" pitchFamily="2" charset="-79"/>
              </a:rPr>
              <a:t>Peningkatan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kualitas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derajat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konsumsi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vit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olah</a:t>
            </a:r>
            <a:r>
              <a:rPr lang="en-US" dirty="0" smtClean="0">
                <a:latin typeface="Aharoni" pitchFamily="2" charset="-79"/>
                <a:cs typeface="Aharoni" pitchFamily="2" charset="-79"/>
              </a:rPr>
              <a:t> raga, menu </a:t>
            </a:r>
            <a:r>
              <a:rPr lang="en-US" dirty="0" err="1" smtClean="0">
                <a:latin typeface="Aharoni" pitchFamily="2" charset="-79"/>
                <a:cs typeface="Aharoni" pitchFamily="2" charset="-79"/>
              </a:rPr>
              <a:t>makan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diatur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diatur</a:t>
            </a:r>
            <a:r>
              <a:rPr lang="en-US" dirty="0" smtClean="0">
                <a:latin typeface="Aharoni" pitchFamily="2" charset="-79"/>
                <a:cs typeface="Aharoni" pitchFamily="2" charset="-79"/>
              </a:rPr>
              <a:t>.</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latin typeface="Algerian" pitchFamily="82" charset="0"/>
              </a:rPr>
              <a:t>Perilaku</a:t>
            </a:r>
            <a:r>
              <a:rPr lang="en-US" b="1" dirty="0" smtClean="0">
                <a:latin typeface="Algerian" pitchFamily="82" charset="0"/>
              </a:rPr>
              <a:t> </a:t>
            </a:r>
            <a:r>
              <a:rPr lang="en-US" b="1" dirty="0" err="1" smtClean="0">
                <a:latin typeface="Algerian" pitchFamily="82" charset="0"/>
              </a:rPr>
              <a:t>Sakit</a:t>
            </a:r>
            <a:r>
              <a:rPr lang="en-US" dirty="0" smtClean="0">
                <a:latin typeface="Algerian" pitchFamily="82" charset="0"/>
              </a:rPr>
              <a:t>.</a:t>
            </a:r>
            <a:endParaRPr lang="id-ID"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pPr marL="265176" indent="-265176">
              <a:buFont typeface="Wingdings 2"/>
              <a:buChar char=""/>
              <a:defRPr/>
            </a:pPr>
            <a:r>
              <a:rPr lang="en-US" dirty="0" err="1" smtClean="0">
                <a:latin typeface="Aharoni" pitchFamily="2" charset="-79"/>
                <a:cs typeface="Aharoni" pitchFamily="2" charset="-79"/>
              </a:rPr>
              <a:t>Solita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Sarwono</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tindakan</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dilakukan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yg</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merasa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dirinya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sedang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agar </a:t>
            </a:r>
            <a:r>
              <a:rPr lang="en-US" dirty="0" err="1" smtClean="0">
                <a:latin typeface="Aharoni" pitchFamily="2" charset="-79"/>
                <a:cs typeface="Aharoni" pitchFamily="2" charset="-79"/>
              </a:rPr>
              <a:t>memperoleh</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kesembuhan</a:t>
            </a:r>
            <a:r>
              <a:rPr lang="en-US" dirty="0" smtClean="0">
                <a:latin typeface="Aharoni" pitchFamily="2" charset="-79"/>
                <a:cs typeface="Aharoni" pitchFamily="2" charset="-79"/>
              </a:rPr>
              <a:t>.</a:t>
            </a:r>
          </a:p>
          <a:p>
            <a:pPr marL="265176" indent="-265176">
              <a:buFont typeface="Wingdings 2"/>
              <a:buChar char=""/>
              <a:defRPr/>
            </a:pPr>
            <a:endParaRPr lang="en-US" dirty="0" smtClean="0">
              <a:latin typeface="Aharoni" pitchFamily="2" charset="-79"/>
              <a:cs typeface="Aharoni" pitchFamily="2" charset="-79"/>
            </a:endParaRPr>
          </a:p>
          <a:p>
            <a:pPr marL="265176" indent="-265176">
              <a:buFont typeface="Wingdings 2"/>
              <a:buChar char=""/>
              <a:defRPr/>
            </a:pP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r>
              <a:rPr lang="en-US" i="1" dirty="0" smtClean="0">
                <a:latin typeface="Aharoni" pitchFamily="2" charset="-79"/>
                <a:cs typeface="Aharoni" pitchFamily="2" charset="-79"/>
              </a:rPr>
              <a:t>Illness Behavior</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seseorang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bereaksi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terhadap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gejala-gejala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penyakit</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dipengaruhi</a:t>
            </a:r>
            <a:r>
              <a:rPr lang="en-US" dirty="0" smtClean="0">
                <a:latin typeface="Aharoni" pitchFamily="2" charset="-79"/>
                <a:cs typeface="Aharoni" pitchFamily="2" charset="-79"/>
              </a:rPr>
              <a:t> </a:t>
            </a:r>
            <a:r>
              <a:rPr lang="en-US" dirty="0" err="1" smtClean="0">
                <a:latin typeface="Aharoni" pitchFamily="2" charset="-79"/>
                <a:cs typeface="Aharoni" pitchFamily="2" charset="-79"/>
              </a:rPr>
              <a:t>oleh</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keyakinan-keyakinannya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terhadap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apa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harus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diperbuat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menghadapinya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Fauzi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Muzaham</a:t>
            </a:r>
            <a:r>
              <a:rPr lang="en-US" dirty="0" smtClean="0"/>
              <a:t>)</a:t>
            </a:r>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Mechanic &amp; </a:t>
            </a:r>
            <a:r>
              <a:rPr lang="en-US" dirty="0" err="1" smtClean="0">
                <a:latin typeface="Aharoni" pitchFamily="2" charset="-79"/>
                <a:cs typeface="Aharoni" pitchFamily="2" charset="-79"/>
              </a:rPr>
              <a:t>Volkhart</a:t>
            </a:r>
            <a:r>
              <a:rPr lang="en-US" dirty="0" smtClean="0">
                <a:latin typeface="Aharoni" pitchFamily="2" charset="-79"/>
                <a:cs typeface="Aharoni" pitchFamily="2" charset="-79"/>
              </a:rPr>
              <a:t> : cara2 </a:t>
            </a:r>
            <a:r>
              <a:rPr lang="en-US" dirty="0" err="1" smtClean="0">
                <a:latin typeface="Aharoni" pitchFamily="2" charset="-79"/>
                <a:cs typeface="Aharoni" pitchFamily="2" charset="-79"/>
              </a:rPr>
              <a:t>dimana</a:t>
            </a:r>
            <a:r>
              <a:rPr lang="en-US" dirty="0" smtClean="0">
                <a:latin typeface="Aharoni" pitchFamily="2" charset="-79"/>
                <a:cs typeface="Aharoni" pitchFamily="2" charset="-79"/>
              </a:rPr>
              <a:t> gejala2 </a:t>
            </a:r>
            <a:r>
              <a:rPr lang="en-US" dirty="0" err="1" smtClean="0">
                <a:latin typeface="Aharoni" pitchFamily="2" charset="-79"/>
                <a:cs typeface="Aharoni" pitchFamily="2" charset="-79"/>
              </a:rPr>
              <a:t>ditanggapi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dievaluasi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diperankan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oleh</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seorang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individu</a:t>
            </a:r>
            <a:r>
              <a:rPr lang="en-US" dirty="0" smtClean="0">
                <a:latin typeface="Aharoni" pitchFamily="2" charset="-79"/>
                <a:cs typeface="Aharoni" pitchFamily="2" charset="-79"/>
              </a:rPr>
              <a:t>, </a:t>
            </a:r>
            <a:r>
              <a:rPr lang="en-US" dirty="0" err="1" smtClean="0">
                <a:latin typeface="Aharoni" pitchFamily="2" charset="-79"/>
                <a:cs typeface="Aharoni" pitchFamily="2" charset="-79"/>
              </a:rPr>
              <a:t>yg</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mengalami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tanda2 lain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fungsi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tubuh</a:t>
            </a:r>
            <a:r>
              <a:rPr lang="en-US" dirty="0" smtClean="0">
                <a:latin typeface="Aharoni" pitchFamily="2" charset="-79"/>
                <a:cs typeface="Aharoni" pitchFamily="2" charset="-79"/>
              </a:rPr>
              <a:t> </a:t>
            </a:r>
            <a:r>
              <a:rPr lang="en-US" dirty="0" err="1" smtClean="0">
                <a:latin typeface="Aharoni" pitchFamily="2" charset="-79"/>
                <a:cs typeface="Aharoni" pitchFamily="2" charset="-79"/>
              </a:rPr>
              <a:t>yg</a:t>
            </a:r>
            <a:r>
              <a:rPr lang="en-US" dirty="0" smtClean="0">
                <a:latin typeface="Aharoni" pitchFamily="2" charset="-79"/>
                <a:cs typeface="Aharoni" pitchFamily="2" charset="-79"/>
              </a:rPr>
              <a:t> </a:t>
            </a:r>
            <a:r>
              <a:rPr lang="en-US" dirty="0" err="1" smtClean="0">
                <a:latin typeface="Aharoni" pitchFamily="2" charset="-79"/>
                <a:cs typeface="Aharoni" pitchFamily="2" charset="-79"/>
              </a:rPr>
              <a:t>kurang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baik</a:t>
            </a:r>
            <a:r>
              <a:rPr lang="en-US" dirty="0" smtClean="0">
                <a:latin typeface="Aharoni" pitchFamily="2" charset="-79"/>
                <a:cs typeface="Aharoni" pitchFamily="2" charset="-79"/>
              </a:rPr>
              <a:t>.</a:t>
            </a:r>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pPr algn="l"/>
            <a:r>
              <a:rPr lang="en-US" dirty="0" smtClean="0">
                <a:latin typeface="Algerian" pitchFamily="82" charset="0"/>
              </a:rPr>
              <a:t>MODEL SUCHMAN</a:t>
            </a:r>
            <a:endParaRPr lang="id-ID" dirty="0">
              <a:latin typeface="Algerian" pitchFamily="82" charset="0"/>
            </a:endParaRP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marL="365760" indent="-256032">
              <a:buFont typeface="Wingdings 3"/>
              <a:buChar char=""/>
              <a:defRPr/>
            </a:pPr>
            <a:r>
              <a:rPr lang="en-US" dirty="0" err="1" smtClean="0">
                <a:latin typeface="Aharoni" pitchFamily="2" charset="-79"/>
                <a:cs typeface="Aharoni" pitchFamily="2" charset="-79"/>
              </a:rPr>
              <a:t>Pola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tampak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menemukan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melakukan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medis</a:t>
            </a:r>
            <a:r>
              <a:rPr lang="en-US" dirty="0" smtClean="0">
                <a:latin typeface="Aharoni" pitchFamily="2" charset="-79"/>
                <a:cs typeface="Aharoni" pitchFamily="2" charset="-79"/>
              </a:rPr>
              <a:t>.</a:t>
            </a:r>
          </a:p>
          <a:p>
            <a:pPr marL="365760" indent="-256032">
              <a:buFont typeface="Wingdings 3"/>
              <a:buChar char=""/>
              <a:defRPr/>
            </a:pPr>
            <a:r>
              <a:rPr lang="en-US" dirty="0" smtClean="0">
                <a:latin typeface="Aharoni" pitchFamily="2" charset="-79"/>
                <a:cs typeface="Aharoni" pitchFamily="2" charset="-79"/>
              </a:rPr>
              <a:t>4 </a:t>
            </a:r>
            <a:r>
              <a:rPr lang="en-US" dirty="0" err="1" smtClean="0">
                <a:latin typeface="Aharoni" pitchFamily="2" charset="-79"/>
                <a:cs typeface="Aharoni" pitchFamily="2" charset="-79"/>
              </a:rPr>
              <a:t>unsur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utama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memahami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p>
          <a:p>
            <a:pPr marL="621792" lvl="1" indent="-201168">
              <a:spcBef>
                <a:spcPts val="324"/>
              </a:spcBef>
              <a:buFont typeface="Verdana"/>
              <a:buChar char="◦"/>
              <a:defRPr/>
            </a:pP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itu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sendiri</a:t>
            </a:r>
            <a:r>
              <a:rPr lang="en-US" dirty="0" smtClean="0">
                <a:latin typeface="Aharoni" pitchFamily="2" charset="-79"/>
                <a:cs typeface="Aharoni" pitchFamily="2" charset="-79"/>
              </a:rPr>
              <a:t> (alternative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a:t>
            </a:r>
          </a:p>
          <a:p>
            <a:pPr marL="1024128" lvl="3" indent="-182880">
              <a:spcBef>
                <a:spcPts val="230"/>
              </a:spcBef>
              <a:buClr>
                <a:schemeClr val="accent2">
                  <a:tint val="85000"/>
                  <a:satMod val="285000"/>
                </a:schemeClr>
              </a:buClr>
              <a:buFont typeface="Wingdings 2"/>
              <a:buChar char=""/>
              <a:defRPr/>
            </a:pPr>
            <a:r>
              <a:rPr lang="en-US" dirty="0" err="1" smtClean="0">
                <a:latin typeface="Aharoni" pitchFamily="2" charset="-79"/>
                <a:cs typeface="Aharoni" pitchFamily="2" charset="-79"/>
              </a:rPr>
              <a:t>Mencari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pertolongan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medis</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sumber</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pemberi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layanan</a:t>
            </a:r>
            <a:r>
              <a:rPr lang="en-US" dirty="0" smtClean="0">
                <a:latin typeface="Aharoni" pitchFamily="2" charset="-79"/>
                <a:cs typeface="Aharoni" pitchFamily="2" charset="-79"/>
              </a:rPr>
              <a:t>.</a:t>
            </a:r>
          </a:p>
          <a:p>
            <a:pPr marL="1024128" lvl="3" indent="-182880">
              <a:spcBef>
                <a:spcPts val="230"/>
              </a:spcBef>
              <a:buClr>
                <a:schemeClr val="accent2">
                  <a:tint val="85000"/>
                  <a:satMod val="285000"/>
                </a:schemeClr>
              </a:buClr>
              <a:buFont typeface="Wingdings 2"/>
              <a:buChar char=""/>
              <a:defRPr/>
            </a:pPr>
            <a:r>
              <a:rPr lang="en-US" dirty="0" err="1" smtClean="0">
                <a:latin typeface="Aharoni" pitchFamily="2" charset="-79"/>
                <a:cs typeface="Aharoni" pitchFamily="2" charset="-79"/>
              </a:rPr>
              <a:t>Fragmentasi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mdis</a:t>
            </a:r>
            <a:r>
              <a:rPr lang="en-US" dirty="0" smtClean="0">
                <a:latin typeface="Aharoni" pitchFamily="2" charset="-79"/>
                <a:cs typeface="Aharoni" pitchFamily="2" charset="-79"/>
              </a:rPr>
              <a:t>.</a:t>
            </a:r>
          </a:p>
          <a:p>
            <a:pPr marL="1024128" lvl="3" indent="-182880">
              <a:spcBef>
                <a:spcPts val="230"/>
              </a:spcBef>
              <a:buClr>
                <a:schemeClr val="accent2">
                  <a:tint val="85000"/>
                  <a:satMod val="285000"/>
                </a:schemeClr>
              </a:buClr>
              <a:buFont typeface="Wingdings 2"/>
              <a:buChar char=""/>
              <a:defRPr/>
            </a:pPr>
            <a:r>
              <a:rPr lang="en-US" dirty="0" err="1" smtClean="0">
                <a:latin typeface="Aharoni" pitchFamily="2" charset="-79"/>
                <a:cs typeface="Aharoni" pitchFamily="2" charset="-79"/>
              </a:rPr>
              <a:t>Menunda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upaya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pertolongan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sesuai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gejala</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keadaan</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dirasakan</a:t>
            </a:r>
            <a:r>
              <a:rPr lang="en-US" dirty="0" smtClean="0">
                <a:latin typeface="Aharoni" pitchFamily="2" charset="-79"/>
                <a:cs typeface="Aharoni" pitchFamily="2" charset="-79"/>
              </a:rPr>
              <a:t>.</a:t>
            </a:r>
          </a:p>
          <a:p>
            <a:pPr marL="1024128" lvl="3" indent="-182880">
              <a:spcBef>
                <a:spcPts val="230"/>
              </a:spcBef>
              <a:buClr>
                <a:schemeClr val="accent2">
                  <a:tint val="85000"/>
                  <a:satMod val="285000"/>
                </a:schemeClr>
              </a:buClr>
              <a:buFont typeface="Wingdings 2"/>
              <a:buChar char=""/>
              <a:defRPr/>
            </a:pPr>
            <a:r>
              <a:rPr lang="en-US" dirty="0" err="1" smtClean="0">
                <a:latin typeface="Aharoni" pitchFamily="2" charset="-79"/>
                <a:cs typeface="Aharoni" pitchFamily="2" charset="-79"/>
              </a:rPr>
              <a:t>Melakukan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pengobatan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sendiri</a:t>
            </a:r>
            <a:r>
              <a:rPr lang="en-US" dirty="0" smtClean="0">
                <a:latin typeface="Aharoni" pitchFamily="2" charset="-79"/>
                <a:cs typeface="Aharoni" pitchFamily="2" charset="-79"/>
              </a:rPr>
              <a:t>.</a:t>
            </a:r>
          </a:p>
          <a:p>
            <a:pPr marL="1024128" lvl="3" indent="-182880">
              <a:spcBef>
                <a:spcPts val="230"/>
              </a:spcBef>
              <a:buClr>
                <a:schemeClr val="accent2">
                  <a:tint val="85000"/>
                  <a:satMod val="285000"/>
                </a:schemeClr>
              </a:buClr>
              <a:buFont typeface="Wingdings 2"/>
              <a:buChar char=""/>
              <a:defRPr/>
            </a:pPr>
            <a:r>
              <a:rPr lang="en-US" dirty="0" err="1" smtClean="0">
                <a:latin typeface="Aharoni" pitchFamily="2" charset="-79"/>
                <a:cs typeface="Aharoni" pitchFamily="2" charset="-79"/>
              </a:rPr>
              <a:t>Membatalkan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menghentikan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pengobatan</a:t>
            </a:r>
            <a:r>
              <a:rPr lang="en-US" dirty="0" smtClean="0">
                <a:latin typeface="Aharoni" pitchFamily="2" charset="-79"/>
                <a:cs typeface="Aharoni" pitchFamily="2" charset="-79"/>
              </a:rPr>
              <a:t>.</a:t>
            </a:r>
            <a:endParaRPr lang="id-ID" dirty="0">
              <a:latin typeface="Aharoni" pitchFamily="2" charset="-79"/>
              <a:cs typeface="Aharoni" pitchFamily="2" charset="-79"/>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id-ID"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marL="365760" indent="-256032">
              <a:buFont typeface="Wingdings 3"/>
              <a:buChar char=""/>
              <a:defRPr/>
            </a:pPr>
            <a:r>
              <a:rPr lang="en-US" dirty="0" err="1" smtClean="0">
                <a:latin typeface="Aharoni" pitchFamily="2" charset="-79"/>
                <a:cs typeface="Aharoni" pitchFamily="2" charset="-79"/>
              </a:rPr>
              <a:t>Sekuensinya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peristiwa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medis</a:t>
            </a:r>
            <a:r>
              <a:rPr lang="en-US" dirty="0" smtClean="0">
                <a:latin typeface="Aharoni" pitchFamily="2" charset="-79"/>
                <a:cs typeface="Aharoni" pitchFamily="2" charset="-79"/>
              </a:rPr>
              <a:t> 5 </a:t>
            </a:r>
            <a:r>
              <a:rPr lang="en-US" dirty="0" err="1" smtClean="0">
                <a:latin typeface="Aharoni" pitchFamily="2" charset="-79"/>
                <a:cs typeface="Aharoni" pitchFamily="2" charset="-79"/>
              </a:rPr>
              <a:t>tingkat</a:t>
            </a:r>
            <a:endParaRPr lang="en-US" dirty="0" smtClean="0">
              <a:latin typeface="Aharoni" pitchFamily="2" charset="-79"/>
              <a:cs typeface="Aharoni" pitchFamily="2" charset="-79"/>
            </a:endParaRPr>
          </a:p>
          <a:p>
            <a:pPr marL="621792" lvl="1" indent="-201168">
              <a:spcBef>
                <a:spcPts val="324"/>
              </a:spcBef>
              <a:buFont typeface="Verdana"/>
              <a:buChar char="◦"/>
              <a:defRPr/>
            </a:pPr>
            <a:r>
              <a:rPr lang="en-US" dirty="0" err="1" smtClean="0">
                <a:latin typeface="Aharoni" pitchFamily="2" charset="-79"/>
                <a:cs typeface="Aharoni" pitchFamily="2" charset="-79"/>
              </a:rPr>
              <a:t>Pengalaman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gejala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penyakit</a:t>
            </a:r>
            <a:r>
              <a:rPr lang="en-US" dirty="0" smtClean="0">
                <a:latin typeface="Aharoni" pitchFamily="2" charset="-79"/>
                <a:cs typeface="Aharoni" pitchFamily="2" charset="-79"/>
              </a:rPr>
              <a:t> (3 </a:t>
            </a:r>
            <a:r>
              <a:rPr lang="en-US" dirty="0" err="1" smtClean="0">
                <a:latin typeface="Aharoni" pitchFamily="2" charset="-79"/>
                <a:cs typeface="Aharoni" pitchFamily="2" charset="-79"/>
              </a:rPr>
              <a:t>dimensi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gejala</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 </a:t>
            </a:r>
            <a:r>
              <a:rPr lang="en-US" dirty="0" err="1" smtClean="0">
                <a:latin typeface="Aharoni" pitchFamily="2" charset="-79"/>
                <a:cs typeface="Aharoni" pitchFamily="2" charset="-79"/>
              </a:rPr>
              <a:t>ada</a:t>
            </a:r>
            <a:r>
              <a:rPr lang="en-US" dirty="0" smtClean="0">
                <a:latin typeface="Aharoni" pitchFamily="2" charset="-79"/>
                <a:cs typeface="Aharoni" pitchFamily="2" charset="-79"/>
              </a:rPr>
              <a:t> rasa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kurang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enak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Karena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tahu</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maka</a:t>
            </a:r>
            <a:r>
              <a:rPr lang="en-US" dirty="0" smtClean="0">
                <a:latin typeface="Aharoni" pitchFamily="2" charset="-79"/>
                <a:cs typeface="Aharoni" pitchFamily="2" charset="-79"/>
              </a:rPr>
              <a:t> </a:t>
            </a:r>
            <a:r>
              <a:rPr lang="en-US" dirty="0" err="1" smtClean="0">
                <a:latin typeface="Aharoni" pitchFamily="2" charset="-79"/>
                <a:cs typeface="Aharoni" pitchFamily="2" charset="-79"/>
              </a:rPr>
              <a:t>bisa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menafsirkan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akibat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penyakit</a:t>
            </a:r>
            <a:r>
              <a:rPr lang="en-US" dirty="0" smtClean="0">
                <a:latin typeface="Aharoni" pitchFamily="2" charset="-79"/>
                <a:cs typeface="Aharoni" pitchFamily="2" charset="-79"/>
              </a:rPr>
              <a:t> , </a:t>
            </a:r>
            <a:r>
              <a:rPr lang="en-US" dirty="0" err="1" smtClean="0">
                <a:latin typeface="Aharoni" pitchFamily="2" charset="-79"/>
                <a:cs typeface="Aharoni" pitchFamily="2" charset="-79"/>
              </a:rPr>
              <a:t>Ada</a:t>
            </a:r>
            <a:r>
              <a:rPr lang="en-US" dirty="0" smtClean="0">
                <a:latin typeface="Aharoni" pitchFamily="2" charset="-79"/>
                <a:cs typeface="Aharoni" pitchFamily="2" charset="-79"/>
              </a:rPr>
              <a:t> rasa </a:t>
            </a:r>
            <a:r>
              <a:rPr lang="en-US" dirty="0" err="1" smtClean="0">
                <a:latin typeface="Aharoni" pitchFamily="2" charset="-79"/>
                <a:cs typeface="Aharoni" pitchFamily="2" charset="-79"/>
              </a:rPr>
              <a:t>taku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cemas</a:t>
            </a:r>
            <a:endParaRPr lang="en-US" dirty="0" smtClean="0">
              <a:latin typeface="Aharoni" pitchFamily="2" charset="-79"/>
              <a:cs typeface="Aharoni" pitchFamily="2" charset="-79"/>
            </a:endParaRPr>
          </a:p>
          <a:p>
            <a:pPr marL="621792" lvl="1" indent="-201168">
              <a:spcBef>
                <a:spcPts val="324"/>
              </a:spcBef>
              <a:buFont typeface="Verdana"/>
              <a:buChar char="◦"/>
              <a:defRPr/>
            </a:pPr>
            <a:r>
              <a:rPr lang="en-US" dirty="0" err="1" smtClean="0">
                <a:latin typeface="Aharoni" pitchFamily="2" charset="-79"/>
                <a:cs typeface="Aharoni" pitchFamily="2" charset="-79"/>
              </a:rPr>
              <a:t>Saat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tahu</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dirinnya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mencoba</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mengobati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sendiri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keluarga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sistem</a:t>
            </a:r>
            <a:r>
              <a:rPr lang="en-US" dirty="0" smtClean="0">
                <a:latin typeface="Aharoni" pitchFamily="2" charset="-79"/>
                <a:cs typeface="Aharoni" pitchFamily="2" charset="-79"/>
              </a:rPr>
              <a:t> </a:t>
            </a:r>
            <a:r>
              <a:rPr lang="en-US" dirty="0" err="1" smtClean="0">
                <a:latin typeface="Aharoni" pitchFamily="2" charset="-79"/>
                <a:cs typeface="Aharoni" pitchFamily="2" charset="-79"/>
              </a:rPr>
              <a:t>rujukan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awam</a:t>
            </a:r>
            <a:r>
              <a:rPr lang="en-US" dirty="0" smtClean="0">
                <a:latin typeface="Aharoni" pitchFamily="2" charset="-79"/>
                <a:cs typeface="Aharoni" pitchFamily="2" charset="-79"/>
              </a:rPr>
              <a:t>-</a:t>
            </a:r>
            <a:r>
              <a:rPr lang="en-US" i="1" dirty="0" smtClean="0">
                <a:latin typeface="Aharoni" pitchFamily="2" charset="-79"/>
                <a:cs typeface="Aharoni" pitchFamily="2" charset="-79"/>
              </a:rPr>
              <a:t>lay referral system.</a:t>
            </a:r>
            <a:r>
              <a:rPr lang="en-US" dirty="0" smtClean="0">
                <a:latin typeface="Aharoni" pitchFamily="2" charset="-79"/>
                <a:cs typeface="Aharoni" pitchFamily="2" charset="-79"/>
              </a:rPr>
              <a:t> </a:t>
            </a:r>
            <a:r>
              <a:rPr lang="en-US" dirty="0" err="1" smtClean="0">
                <a:latin typeface="Aharoni" pitchFamily="2" charset="-79"/>
                <a:cs typeface="Aharoni" pitchFamily="2" charset="-79"/>
              </a:rPr>
              <a:t>Supaya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dapat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pengakuan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lepas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tanggungjawab</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sosialx</a:t>
            </a:r>
            <a:r>
              <a:rPr lang="en-US" dirty="0" smtClean="0">
                <a:latin typeface="Aharoni" pitchFamily="2" charset="-79"/>
                <a:cs typeface="Aharoni" pitchFamily="2" charset="-79"/>
              </a:rPr>
              <a:t>.</a:t>
            </a:r>
          </a:p>
          <a:p>
            <a:pPr marL="621792" lvl="1" indent="-201168">
              <a:spcBef>
                <a:spcPts val="324"/>
              </a:spcBef>
              <a:buFont typeface="Verdana"/>
              <a:buChar char="◦"/>
              <a:defRPr/>
            </a:pPr>
            <a:r>
              <a:rPr lang="en-US" dirty="0" err="1" smtClean="0">
                <a:latin typeface="Aharoni" pitchFamily="2" charset="-79"/>
                <a:cs typeface="Aharoni" pitchFamily="2" charset="-79"/>
              </a:rPr>
              <a:t>Tunduk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aturan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dokter</a:t>
            </a:r>
            <a:r>
              <a:rPr lang="en-US" dirty="0" smtClean="0">
                <a:latin typeface="Aharoni" pitchFamily="2" charset="-79"/>
                <a:cs typeface="Aharoni" pitchFamily="2" charset="-79"/>
              </a:rPr>
              <a:t>.</a:t>
            </a:r>
          </a:p>
          <a:p>
            <a:pPr marL="621792" lvl="1" indent="-201168">
              <a:spcBef>
                <a:spcPts val="324"/>
              </a:spcBef>
              <a:buFont typeface="Verdana"/>
              <a:buChar char="◦"/>
              <a:defRPr/>
            </a:pPr>
            <a:r>
              <a:rPr lang="en-US" dirty="0" err="1" smtClean="0">
                <a:latin typeface="Aharoni" pitchFamily="2" charset="-79"/>
                <a:cs typeface="Aharoni" pitchFamily="2" charset="-79"/>
              </a:rPr>
              <a:t>Sembuh</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rehabilitasi</a:t>
            </a:r>
            <a:r>
              <a:rPr lang="en-US" dirty="0" smtClean="0">
                <a:latin typeface="Aharoni" pitchFamily="2" charset="-79"/>
                <a:cs typeface="Aharoni" pitchFamily="2" charset="-79"/>
              </a:rPr>
              <a:t>.</a:t>
            </a:r>
          </a:p>
          <a:p>
            <a:pPr marL="621792" lvl="1" indent="-201168">
              <a:spcBef>
                <a:spcPts val="324"/>
              </a:spcBef>
              <a:buFont typeface="Verdana"/>
              <a:buChar char="◦"/>
              <a:defRPr/>
            </a:pPr>
            <a:endParaRPr lang="en-US" dirty="0" smtClean="0">
              <a:latin typeface="Aharoni" pitchFamily="2" charset="-79"/>
              <a:cs typeface="Aharoni" pitchFamily="2" charset="-79"/>
            </a:endParaRPr>
          </a:p>
          <a:p>
            <a:pPr marL="365760" indent="-256032">
              <a:buFont typeface="Wingdings 3"/>
              <a:buChar char=""/>
              <a:defRPr/>
            </a:pPr>
            <a:r>
              <a:rPr lang="en-US" dirty="0" err="1" smtClean="0">
                <a:latin typeface="Aharoni" pitchFamily="2" charset="-79"/>
                <a:cs typeface="Aharoni" pitchFamily="2" charset="-79"/>
              </a:rPr>
              <a:t>Tempat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ruang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lingkup</a:t>
            </a:r>
            <a:endParaRPr lang="en-US" dirty="0" smtClean="0">
              <a:latin typeface="Aharoni" pitchFamily="2" charset="-79"/>
              <a:cs typeface="Aharoni" pitchFamily="2" charset="-79"/>
            </a:endParaRPr>
          </a:p>
          <a:p>
            <a:pPr marL="365760" indent="-256032">
              <a:buFont typeface="Wingdings 3"/>
              <a:buChar char=""/>
              <a:defRPr/>
            </a:pPr>
            <a:r>
              <a:rPr lang="en-US" dirty="0" err="1" smtClean="0">
                <a:latin typeface="Aharoni" pitchFamily="2" charset="-79"/>
                <a:cs typeface="Aharoni" pitchFamily="2" charset="-79"/>
              </a:rPr>
              <a:t>Variasi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selama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tahap-tahap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medis</a:t>
            </a:r>
            <a:endParaRPr lang="en-US" dirty="0" smtClean="0">
              <a:latin typeface="Aharoni" pitchFamily="2" charset="-79"/>
              <a:cs typeface="Aharoni" pitchFamily="2" charset="-79"/>
            </a:endParaRP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000" dirty="0" smtClean="0">
                <a:latin typeface="Algerian" pitchFamily="82" charset="0"/>
              </a:rPr>
              <a:t>Visi dan Misi Prodi Keperawatan</a:t>
            </a:r>
            <a:endParaRPr lang="id-ID" sz="2000" dirty="0"/>
          </a:p>
        </p:txBody>
      </p:sp>
      <p:sp>
        <p:nvSpPr>
          <p:cNvPr id="3" name="Content Placeholder 2"/>
          <p:cNvSpPr>
            <a:spLocks noGrp="1"/>
          </p:cNvSpPr>
          <p:nvPr>
            <p:ph idx="1"/>
          </p:nvPr>
        </p:nvSpPr>
        <p:spPr/>
        <p:txBody>
          <a:bodyPr>
            <a:normAutofit fontScale="47500" lnSpcReduction="20000"/>
          </a:bodyPr>
          <a:lstStyle/>
          <a:p>
            <a:pPr algn="ctr">
              <a:buNone/>
            </a:pPr>
            <a:r>
              <a:rPr lang="id-ID" sz="4400" dirty="0" smtClean="0">
                <a:latin typeface="Algerian" pitchFamily="82" charset="0"/>
              </a:rPr>
              <a:t>Visi </a:t>
            </a:r>
          </a:p>
          <a:p>
            <a:pPr>
              <a:buNone/>
            </a:pPr>
            <a:r>
              <a:rPr lang="id-ID" dirty="0" smtClean="0">
                <a:latin typeface="Aharoni" pitchFamily="2" charset="-79"/>
                <a:cs typeface="Aharoni" pitchFamily="2" charset="-79"/>
              </a:rPr>
              <a:t>Menjadi pusat pendidikan Ners yang kompeten berbasis intelektulitas, kreatifitas, dan kewirausahaan, dengan keunggulan dibidang </a:t>
            </a:r>
            <a:r>
              <a:rPr lang="id-ID" i="1" dirty="0" smtClean="0">
                <a:latin typeface="Aharoni" pitchFamily="2" charset="-79"/>
                <a:cs typeface="Aharoni" pitchFamily="2" charset="-79"/>
              </a:rPr>
              <a:t>nursing home care serta berdaya saing global pada tahun 2020</a:t>
            </a:r>
          </a:p>
          <a:p>
            <a:pPr algn="ctr">
              <a:buNone/>
            </a:pPr>
            <a:r>
              <a:rPr lang="id-ID" dirty="0" smtClean="0">
                <a:latin typeface="Algerian" pitchFamily="82" charset="0"/>
              </a:rPr>
              <a:t>Misi </a:t>
            </a:r>
          </a:p>
          <a:p>
            <a:pPr>
              <a:buNone/>
            </a:pPr>
            <a:r>
              <a:rPr lang="id-ID" dirty="0" smtClean="0">
                <a:latin typeface="Aharoni" pitchFamily="2" charset="-79"/>
                <a:cs typeface="Aharoni" pitchFamily="2" charset="-79"/>
              </a:rPr>
              <a:t>1) Mengembangkan program pendidikan Ners dengan keunggulan </a:t>
            </a:r>
            <a:r>
              <a:rPr lang="id-ID" i="1" dirty="0" smtClean="0">
                <a:latin typeface="Aharoni" pitchFamily="2" charset="-79"/>
                <a:cs typeface="Aharoni" pitchFamily="2" charset="-79"/>
              </a:rPr>
              <a:t>nursing home care yang berwawasan global dan berbasis Ilmu pengetahuan dan teknologi </a:t>
            </a:r>
          </a:p>
          <a:p>
            <a:pPr>
              <a:buNone/>
            </a:pPr>
            <a:r>
              <a:rPr lang="id-ID" dirty="0" smtClean="0">
                <a:latin typeface="Aharoni" pitchFamily="2" charset="-79"/>
                <a:cs typeface="Aharoni" pitchFamily="2" charset="-79"/>
              </a:rPr>
              <a:t>2) Mengembangkan Ilmu Pengetahuan dan Teknologi di bidang keperawatan dengan keunggulan </a:t>
            </a:r>
            <a:r>
              <a:rPr lang="id-ID" i="1" dirty="0" smtClean="0">
                <a:latin typeface="Aharoni" pitchFamily="2" charset="-79"/>
                <a:cs typeface="Aharoni" pitchFamily="2" charset="-79"/>
              </a:rPr>
              <a:t>nursing home care melalui kegiatan penelitian </a:t>
            </a:r>
          </a:p>
          <a:p>
            <a:pPr>
              <a:buNone/>
            </a:pPr>
            <a:r>
              <a:rPr lang="id-ID" dirty="0" smtClean="0">
                <a:latin typeface="Aharoni" pitchFamily="2" charset="-79"/>
                <a:cs typeface="Aharoni" pitchFamily="2" charset="-79"/>
              </a:rPr>
              <a:t>3) Menerapkan dan mengembangkan ilmu keperawatan dengan keunggulan </a:t>
            </a:r>
            <a:r>
              <a:rPr lang="id-ID" i="1" dirty="0" smtClean="0">
                <a:latin typeface="Aharoni" pitchFamily="2" charset="-79"/>
                <a:cs typeface="Aharoni" pitchFamily="2" charset="-79"/>
              </a:rPr>
              <a:t>nursing home care melalui pengabdian kepada masyarakat </a:t>
            </a:r>
          </a:p>
          <a:p>
            <a:pPr>
              <a:buNone/>
            </a:pPr>
            <a:r>
              <a:rPr lang="id-ID" dirty="0" smtClean="0">
                <a:latin typeface="Aharoni" pitchFamily="2" charset="-79"/>
                <a:cs typeface="Aharoni" pitchFamily="2" charset="-79"/>
              </a:rPr>
              <a:t>4) Menyiapkan sumber daya manusia keperawatan dengan keunggulan </a:t>
            </a:r>
            <a:r>
              <a:rPr lang="id-ID" i="1" dirty="0" smtClean="0">
                <a:latin typeface="Aharoni" pitchFamily="2" charset="-79"/>
                <a:cs typeface="Aharoni" pitchFamily="2" charset="-79"/>
              </a:rPr>
              <a:t>nursing home care yang berdaya saing global dan menciptakan calon pemimpin yang berkarakter bagi bangsa dan negara </a:t>
            </a:r>
          </a:p>
          <a:p>
            <a:pPr>
              <a:buNone/>
            </a:pPr>
            <a:r>
              <a:rPr lang="id-ID" i="1" dirty="0" smtClean="0">
                <a:latin typeface="Aharoni" pitchFamily="2" charset="-79"/>
                <a:cs typeface="Aharoni" pitchFamily="2" charset="-79"/>
              </a:rPr>
              <a:t>5) Mengelola sarana dan prasarana yang menunjang program akademik dan profesi keperawatan dengan keunggulan nursing home care </a:t>
            </a:r>
          </a:p>
          <a:p>
            <a:pPr>
              <a:buNone/>
            </a:pPr>
            <a:r>
              <a:rPr lang="id-ID" dirty="0" smtClean="0">
                <a:latin typeface="Aharoni" pitchFamily="2" charset="-79"/>
                <a:cs typeface="Aharoni" pitchFamily="2" charset="-79"/>
              </a:rPr>
              <a:t>6) Berperan aktif dalam menerapkan dan mengembangkan ilmu keperawatan dengan keunggulan </a:t>
            </a:r>
            <a:r>
              <a:rPr lang="id-ID" i="1" dirty="0" smtClean="0">
                <a:latin typeface="Aharoni" pitchFamily="2" charset="-79"/>
                <a:cs typeface="Aharoni" pitchFamily="2" charset="-79"/>
              </a:rPr>
              <a:t>nursing home care yang bermanfaat bagi organisasi profesi, bagi bangsa dan negara Indonesia serta segenap umat manusia</a:t>
            </a: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lgerian" pitchFamily="82" charset="0"/>
              </a:rPr>
              <a:t/>
            </a:r>
            <a:br>
              <a:rPr lang="id-ID" dirty="0" smtClean="0">
                <a:latin typeface="Algerian" pitchFamily="82" charset="0"/>
              </a:rPr>
            </a:br>
            <a:r>
              <a:rPr lang="en-US" sz="3600" b="1" dirty="0" err="1" smtClean="0">
                <a:latin typeface="Algerian" pitchFamily="82" charset="0"/>
              </a:rPr>
              <a:t>Peranan</a:t>
            </a:r>
            <a:r>
              <a:rPr lang="en-US" sz="3600" b="1" dirty="0" smtClean="0">
                <a:latin typeface="Algerian" pitchFamily="82" charset="0"/>
              </a:rPr>
              <a:t> </a:t>
            </a:r>
            <a:r>
              <a:rPr lang="en-US" sz="3600" b="1" dirty="0" err="1" smtClean="0">
                <a:latin typeface="Algerian" pitchFamily="82" charset="0"/>
              </a:rPr>
              <a:t>Sakit</a:t>
            </a:r>
            <a:r>
              <a:rPr lang="en-US" sz="3600" b="1" dirty="0" smtClean="0">
                <a:latin typeface="Algerian" pitchFamily="82" charset="0"/>
              </a:rPr>
              <a:t> &amp; </a:t>
            </a:r>
            <a:r>
              <a:rPr lang="en-US" sz="3600" b="1" dirty="0" err="1" smtClean="0">
                <a:latin typeface="Algerian" pitchFamily="82" charset="0"/>
              </a:rPr>
              <a:t>Peranan</a:t>
            </a:r>
            <a:r>
              <a:rPr lang="en-US" sz="3600" b="1" dirty="0" smtClean="0">
                <a:latin typeface="Algerian" pitchFamily="82" charset="0"/>
              </a:rPr>
              <a:t> </a:t>
            </a:r>
            <a:r>
              <a:rPr lang="en-US" sz="3600" b="1" dirty="0" err="1" smtClean="0">
                <a:latin typeface="Algerian" pitchFamily="82" charset="0"/>
              </a:rPr>
              <a:t>Pasien</a:t>
            </a:r>
            <a:endParaRPr lang="id-ID" sz="3600" b="1" dirty="0">
              <a:latin typeface="Algerian" pitchFamily="82" charset="0"/>
            </a:endParaRPr>
          </a:p>
        </p:txBody>
      </p:sp>
      <p:sp>
        <p:nvSpPr>
          <p:cNvPr id="3" name="Content Placeholder 2"/>
          <p:cNvSpPr>
            <a:spLocks noGrp="1"/>
          </p:cNvSpPr>
          <p:nvPr>
            <p:ph idx="1"/>
          </p:nvPr>
        </p:nvSpPr>
        <p:spPr/>
        <p:txBody>
          <a:bodyPr>
            <a:normAutofit fontScale="92500" lnSpcReduction="10000"/>
          </a:bodyPr>
          <a:lstStyle/>
          <a:p>
            <a:pPr marL="265176" indent="-265176">
              <a:buFont typeface="Wingdings 2"/>
              <a:buChar char=""/>
              <a:defRPr/>
            </a:pPr>
            <a:r>
              <a:rPr lang="en-US" dirty="0" err="1" smtClean="0">
                <a:latin typeface="Aharoni" pitchFamily="2" charset="-79"/>
                <a:cs typeface="Aharoni" pitchFamily="2" charset="-79"/>
              </a:rPr>
              <a:t>Peranan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terjadi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jika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didefinisikan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cukup</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serius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sehingga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tdk</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dapat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melakukan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sebagian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seluruh</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normalnya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serta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memberikan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tuntutan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tambahan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kepada</a:t>
            </a:r>
            <a:r>
              <a:rPr lang="en-US" dirty="0" smtClean="0">
                <a:latin typeface="Aharoni" pitchFamily="2" charset="-79"/>
                <a:cs typeface="Aharoni" pitchFamily="2" charset="-79"/>
              </a:rPr>
              <a:t> orang2 </a:t>
            </a:r>
            <a:r>
              <a:rPr lang="en-US" dirty="0" err="1" smtClean="0">
                <a:latin typeface="Aharoni" pitchFamily="2" charset="-79"/>
                <a:cs typeface="Aharoni" pitchFamily="2" charset="-79"/>
              </a:rPr>
              <a:t>disekelilingnya</a:t>
            </a:r>
            <a:r>
              <a:rPr lang="en-US" dirty="0" smtClean="0">
                <a:latin typeface="Aharoni" pitchFamily="2" charset="-79"/>
                <a:cs typeface="Aharoni" pitchFamily="2" charset="-79"/>
              </a:rPr>
              <a:t> .</a:t>
            </a:r>
          </a:p>
          <a:p>
            <a:pPr marL="265176" indent="-265176">
              <a:buFont typeface="Wingdings 2"/>
              <a:buChar char=""/>
              <a:defRPr/>
            </a:pPr>
            <a:endParaRPr lang="en-US" dirty="0" smtClean="0">
              <a:latin typeface="Aharoni" pitchFamily="2" charset="-79"/>
              <a:cs typeface="Aharoni" pitchFamily="2" charset="-79"/>
            </a:endParaRPr>
          </a:p>
          <a:p>
            <a:pPr marL="265176" indent="-265176">
              <a:buFont typeface="Wingdings 2"/>
              <a:buChar char=""/>
              <a:defRPr/>
            </a:pPr>
            <a:r>
              <a:rPr lang="en-US" dirty="0" err="1" smtClean="0">
                <a:latin typeface="Aharoni" pitchFamily="2" charset="-79"/>
                <a:cs typeface="Aharoni" pitchFamily="2" charset="-79"/>
              </a:rPr>
              <a:t>Peranan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pasien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terjadi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jika</a:t>
            </a:r>
            <a:r>
              <a:rPr lang="en-US" dirty="0" smtClean="0">
                <a:latin typeface="Aharoni" pitchFamily="2" charset="-79"/>
                <a:cs typeface="Aharoni" pitchFamily="2" charset="-79"/>
              </a:rPr>
              <a:t> </a:t>
            </a:r>
            <a:r>
              <a:rPr lang="en-US" dirty="0" err="1" smtClean="0">
                <a:latin typeface="Aharoni" pitchFamily="2" charset="-79"/>
                <a:cs typeface="Aharoni" pitchFamily="2" charset="-79"/>
              </a:rPr>
              <a:t>yg</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menghubungi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dokter</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tunduk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instruksi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dokter</a:t>
            </a:r>
            <a:r>
              <a:rPr lang="en-US" dirty="0" smtClean="0"/>
              <a:t>.</a:t>
            </a:r>
          </a:p>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chemeClr val="accent1">
                    <a:tint val="88000"/>
                    <a:satMod val="150000"/>
                  </a:schemeClr>
                </a:solidFill>
              </a:rPr>
              <a:t/>
            </a:r>
            <a:br>
              <a:rPr lang="id-ID" dirty="0" smtClean="0">
                <a:solidFill>
                  <a:schemeClr val="accent1">
                    <a:tint val="88000"/>
                    <a:satMod val="150000"/>
                  </a:schemeClr>
                </a:solidFill>
              </a:rPr>
            </a:br>
            <a:r>
              <a:rPr lang="en-US" sz="3600" b="1" dirty="0" err="1" smtClean="0">
                <a:latin typeface="Algerian" pitchFamily="82" charset="0"/>
              </a:rPr>
              <a:t>Perilaku</a:t>
            </a:r>
            <a:r>
              <a:rPr lang="en-US" sz="3600" b="1" dirty="0" smtClean="0">
                <a:latin typeface="Algerian" pitchFamily="82" charset="0"/>
              </a:rPr>
              <a:t> </a:t>
            </a:r>
            <a:r>
              <a:rPr lang="en-US" sz="3600" b="1" dirty="0" err="1" smtClean="0">
                <a:latin typeface="Algerian" pitchFamily="82" charset="0"/>
              </a:rPr>
              <a:t>dlm</a:t>
            </a:r>
            <a:r>
              <a:rPr lang="en-US" sz="3600" b="1" dirty="0" smtClean="0">
                <a:latin typeface="Algerian" pitchFamily="82" charset="0"/>
              </a:rPr>
              <a:t> </a:t>
            </a:r>
            <a:r>
              <a:rPr lang="en-US" sz="3600" b="1" dirty="0" err="1" smtClean="0">
                <a:latin typeface="Algerian" pitchFamily="82" charset="0"/>
              </a:rPr>
              <a:t>memilih</a:t>
            </a:r>
            <a:r>
              <a:rPr lang="en-US" sz="3600" b="1" dirty="0" smtClean="0">
                <a:latin typeface="Algerian" pitchFamily="82" charset="0"/>
              </a:rPr>
              <a:t> </a:t>
            </a:r>
            <a:r>
              <a:rPr lang="en-US" sz="3600" b="1" dirty="0" err="1" smtClean="0">
                <a:latin typeface="Algerian" pitchFamily="82" charset="0"/>
              </a:rPr>
              <a:t>layanan</a:t>
            </a:r>
            <a:r>
              <a:rPr lang="en-US" sz="3600" b="1" dirty="0" smtClean="0">
                <a:latin typeface="Algerian" pitchFamily="82" charset="0"/>
              </a:rPr>
              <a:t> </a:t>
            </a:r>
            <a:r>
              <a:rPr lang="en-US" sz="3600" b="1" dirty="0" err="1" smtClean="0">
                <a:latin typeface="Algerian" pitchFamily="82" charset="0"/>
              </a:rPr>
              <a:t>kesehatan</a:t>
            </a:r>
            <a:endParaRPr lang="id-ID" sz="3600" b="1" dirty="0">
              <a:latin typeface="Algerian" pitchFamily="82" charset="0"/>
            </a:endParaRPr>
          </a:p>
        </p:txBody>
      </p:sp>
      <p:sp>
        <p:nvSpPr>
          <p:cNvPr id="3" name="Content Placeholder 2"/>
          <p:cNvSpPr>
            <a:spLocks noGrp="1"/>
          </p:cNvSpPr>
          <p:nvPr>
            <p:ph idx="1"/>
          </p:nvPr>
        </p:nvSpPr>
        <p:spPr/>
        <p:txBody>
          <a:bodyPr>
            <a:normAutofit fontScale="70000" lnSpcReduction="20000"/>
          </a:bodyPr>
          <a:lstStyle/>
          <a:p>
            <a:pPr marL="365760" indent="-256032">
              <a:buNone/>
              <a:defRPr/>
            </a:pPr>
            <a:r>
              <a:rPr lang="en-US" b="1" dirty="0" smtClean="0">
                <a:latin typeface="Aharoni" pitchFamily="2" charset="-79"/>
                <a:cs typeface="Aharoni" pitchFamily="2" charset="-79"/>
              </a:rPr>
              <a:t>MODEL ANDERSEN</a:t>
            </a:r>
            <a:endParaRPr lang="en-US" dirty="0" smtClean="0">
              <a:latin typeface="Aharoni" pitchFamily="2" charset="-79"/>
              <a:cs typeface="Aharoni" pitchFamily="2" charset="-79"/>
            </a:endParaRPr>
          </a:p>
          <a:p>
            <a:pPr marL="365760" indent="-256032">
              <a:buFont typeface="Wingdings 3"/>
              <a:buChar char=""/>
              <a:defRPr/>
            </a:pPr>
            <a:r>
              <a:rPr lang="en-US" dirty="0" smtClean="0">
                <a:latin typeface="Aharoni" pitchFamily="2" charset="-79"/>
                <a:cs typeface="Aharoni" pitchFamily="2" charset="-79"/>
              </a:rPr>
              <a:t>Model </a:t>
            </a:r>
            <a:r>
              <a:rPr lang="en-US" dirty="0" err="1" smtClean="0">
                <a:latin typeface="Aharoni" pitchFamily="2" charset="-79"/>
                <a:cs typeface="Aharoni" pitchFamily="2" charset="-79"/>
              </a:rPr>
              <a:t>ini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mengambarkan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deteminansi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individu</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terhadap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pemanfaatan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p>
          <a:p>
            <a:pPr marL="621792" lvl="1" indent="-201168">
              <a:spcBef>
                <a:spcPts val="324"/>
              </a:spcBef>
              <a:buFont typeface="Verdana"/>
              <a:buChar char="◦"/>
              <a:defRPr/>
            </a:pPr>
            <a:r>
              <a:rPr lang="en-US" dirty="0" err="1" smtClean="0">
                <a:latin typeface="Aharoni" pitchFamily="2" charset="-79"/>
                <a:cs typeface="Aharoni" pitchFamily="2" charset="-79"/>
              </a:rPr>
              <a:t>Predisposisi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keluarga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menggunakan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Kecenderungan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berbeda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karena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perbedaan</a:t>
            </a:r>
            <a:r>
              <a:rPr lang="en-US" dirty="0" smtClean="0">
                <a:latin typeface="Aharoni" pitchFamily="2" charset="-79"/>
                <a:cs typeface="Aharoni" pitchFamily="2" charset="-79"/>
              </a:rPr>
              <a:t> </a:t>
            </a:r>
            <a:r>
              <a:rPr lang="en-US" b="1" dirty="0" smtClean="0">
                <a:latin typeface="Aharoni" pitchFamily="2" charset="-79"/>
                <a:cs typeface="Aharoni" pitchFamily="2" charset="-79"/>
              </a:rPr>
              <a:t>variable </a:t>
            </a:r>
            <a:r>
              <a:rPr lang="en-US" b="1" dirty="0" err="1" smtClean="0">
                <a:latin typeface="Aharoni" pitchFamily="2" charset="-79"/>
                <a:cs typeface="Aharoni" pitchFamily="2" charset="-79"/>
              </a:rPr>
              <a:t>demografik</a:t>
            </a:r>
            <a:r>
              <a:rPr lang="en-US" b="1" dirty="0" smtClean="0">
                <a:latin typeface="Aharoni" pitchFamily="2" charset="-79"/>
                <a:cs typeface="Aharoni" pitchFamily="2" charset="-79"/>
              </a:rPr>
              <a:t> </a:t>
            </a:r>
            <a:r>
              <a:rPr lang="en-US" dirty="0" smtClean="0">
                <a:latin typeface="Aharoni" pitchFamily="2" charset="-79"/>
                <a:cs typeface="Aharoni" pitchFamily="2" charset="-79"/>
              </a:rPr>
              <a:t>(</a:t>
            </a:r>
            <a:r>
              <a:rPr lang="en-US" dirty="0" err="1" smtClean="0">
                <a:latin typeface="Aharoni" pitchFamily="2" charset="-79"/>
                <a:cs typeface="Aharoni" pitchFamily="2" charset="-79"/>
              </a:rPr>
              <a:t>umur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jenis</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kelamin</a:t>
            </a:r>
            <a:r>
              <a:rPr lang="en-US" dirty="0" smtClean="0">
                <a:latin typeface="Aharoni" pitchFamily="2" charset="-79"/>
                <a:cs typeface="Aharoni" pitchFamily="2" charset="-79"/>
              </a:rPr>
              <a:t>, status </a:t>
            </a:r>
            <a:r>
              <a:rPr lang="en-US" dirty="0" err="1" smtClean="0">
                <a:latin typeface="Aharoni" pitchFamily="2" charset="-79"/>
                <a:cs typeface="Aharoni" pitchFamily="2" charset="-79"/>
              </a:rPr>
              <a:t>perkawinan</a:t>
            </a:r>
            <a:r>
              <a:rPr lang="en-US" dirty="0" smtClean="0">
                <a:latin typeface="Aharoni" pitchFamily="2" charset="-79"/>
                <a:cs typeface="Aharoni" pitchFamily="2" charset="-79"/>
              </a:rPr>
              <a:t>), </a:t>
            </a:r>
            <a:r>
              <a:rPr lang="en-US" b="1" dirty="0" smtClean="0">
                <a:latin typeface="Aharoni" pitchFamily="2" charset="-79"/>
                <a:cs typeface="Aharoni" pitchFamily="2" charset="-79"/>
              </a:rPr>
              <a:t>variable </a:t>
            </a:r>
            <a:r>
              <a:rPr lang="en-US" b="1" dirty="0" err="1" smtClean="0">
                <a:latin typeface="Aharoni" pitchFamily="2" charset="-79"/>
                <a:cs typeface="Aharoni" pitchFamily="2" charset="-79"/>
              </a:rPr>
              <a:t>stuktur</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sosial</a:t>
            </a:r>
            <a:r>
              <a:rPr lang="en-US" b="1" dirty="0" smtClean="0">
                <a:latin typeface="Aharoni" pitchFamily="2" charset="-79"/>
                <a:cs typeface="Aharoni" pitchFamily="2" charset="-79"/>
              </a:rPr>
              <a:t> </a:t>
            </a:r>
            <a:r>
              <a:rPr lang="en-US" dirty="0" smtClean="0">
                <a:latin typeface="Aharoni" pitchFamily="2" charset="-79"/>
                <a:cs typeface="Aharoni" pitchFamily="2" charset="-79"/>
              </a:rPr>
              <a:t>(</a:t>
            </a:r>
            <a:r>
              <a:rPr lang="en-US" dirty="0" err="1" smtClean="0">
                <a:latin typeface="Aharoni" pitchFamily="2" charset="-79"/>
                <a:cs typeface="Aharoni" pitchFamily="2" charset="-79"/>
              </a:rPr>
              <a:t>pendidikan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pekerjaan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kepala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keluarga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serta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kepercayaan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terhadap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medis</a:t>
            </a:r>
            <a:r>
              <a:rPr lang="en-US" dirty="0" smtClean="0">
                <a:latin typeface="Aharoni" pitchFamily="2" charset="-79"/>
                <a:cs typeface="Aharoni" pitchFamily="2" charset="-79"/>
              </a:rPr>
              <a:t>.</a:t>
            </a:r>
          </a:p>
          <a:p>
            <a:pPr marL="621792" lvl="1" indent="-201168">
              <a:spcBef>
                <a:spcPts val="324"/>
              </a:spcBef>
              <a:buFont typeface="Verdana"/>
              <a:buChar char="◦"/>
              <a:defRPr/>
            </a:pPr>
            <a:r>
              <a:rPr lang="en-US" b="1" dirty="0" smtClean="0">
                <a:latin typeface="Aharoni" pitchFamily="2" charset="-79"/>
                <a:cs typeface="Aharoni" pitchFamily="2" charset="-79"/>
              </a:rPr>
              <a:t>Factor </a:t>
            </a:r>
            <a:r>
              <a:rPr lang="en-US" b="1" dirty="0" err="1" smtClean="0">
                <a:latin typeface="Aharoni" pitchFamily="2" charset="-79"/>
                <a:cs typeface="Aharoni" pitchFamily="2" charset="-79"/>
              </a:rPr>
              <a:t>kemampuan</a:t>
            </a:r>
            <a:r>
              <a:rPr lang="en-US" dirty="0" smtClean="0">
                <a:latin typeface="Aharoni" pitchFamily="2" charset="-79"/>
                <a:cs typeface="Aharoni" pitchFamily="2" charset="-79"/>
              </a:rPr>
              <a:t>. Dari </a:t>
            </a:r>
            <a:r>
              <a:rPr lang="en-US" dirty="0" err="1" smtClean="0">
                <a:latin typeface="Aharoni" pitchFamily="2" charset="-79"/>
                <a:cs typeface="Aharoni" pitchFamily="2" charset="-79"/>
              </a:rPr>
              <a:t>segi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keluarga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penghasilan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simpanan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komunitas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tersedianya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fasilitas</a:t>
            </a:r>
            <a:r>
              <a:rPr lang="en-US" dirty="0" smtClean="0">
                <a:latin typeface="Aharoni" pitchFamily="2" charset="-79"/>
                <a:cs typeface="Aharoni" pitchFamily="2" charset="-79"/>
              </a:rPr>
              <a:t> &amp; </a:t>
            </a:r>
            <a:r>
              <a:rPr lang="en-US" dirty="0" err="1" smtClean="0">
                <a:latin typeface="Aharoni" pitchFamily="2" charset="-79"/>
                <a:cs typeface="Aharoni" pitchFamily="2" charset="-79"/>
              </a:rPr>
              <a:t>tenaga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lamanya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menunggu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lamanya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waktu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mencapai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fasilitas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a:t>
            </a:r>
          </a:p>
          <a:p>
            <a:pPr marL="621792" lvl="1" indent="-201168">
              <a:spcBef>
                <a:spcPts val="324"/>
              </a:spcBef>
              <a:buFont typeface="Verdana"/>
              <a:buChar char="◦"/>
              <a:defRPr/>
            </a:pPr>
            <a:r>
              <a:rPr lang="en-US" b="1" dirty="0" err="1" smtClean="0">
                <a:latin typeface="Aharoni" pitchFamily="2" charset="-79"/>
                <a:cs typeface="Aharoni" pitchFamily="2" charset="-79"/>
              </a:rPr>
              <a:t>Kebutuhan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terhadap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jasa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i="1" dirty="0" smtClean="0">
                <a:latin typeface="Aharoni" pitchFamily="2" charset="-79"/>
                <a:cs typeface="Aharoni" pitchFamily="2" charset="-79"/>
              </a:rPr>
              <a:t>perceived </a:t>
            </a:r>
            <a:r>
              <a:rPr lang="en-US" i="1" dirty="0" smtClean="0"/>
              <a:t>need</a:t>
            </a:r>
            <a:r>
              <a:rPr lang="en-US" dirty="0" smtClean="0"/>
              <a:t>)</a:t>
            </a:r>
          </a:p>
          <a:p>
            <a:pPr>
              <a:buNone/>
            </a:pP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id-ID" dirty="0"/>
          </a:p>
        </p:txBody>
      </p:sp>
      <p:sp>
        <p:nvSpPr>
          <p:cNvPr id="3" name="Content Placeholder 2"/>
          <p:cNvSpPr>
            <a:spLocks noGrp="1"/>
          </p:cNvSpPr>
          <p:nvPr>
            <p:ph idx="1"/>
          </p:nvPr>
        </p:nvSpPr>
        <p:spPr>
          <a:xfrm>
            <a:off x="457200" y="838200"/>
            <a:ext cx="8229600" cy="5287963"/>
          </a:xfrm>
        </p:spPr>
        <p:txBody>
          <a:bodyPr>
            <a:normAutofit fontScale="70000" lnSpcReduction="20000"/>
          </a:bodyPr>
          <a:lstStyle/>
          <a:p>
            <a:pPr marL="365760" indent="-256032">
              <a:buNone/>
              <a:defRPr/>
            </a:pPr>
            <a:r>
              <a:rPr lang="en-US" b="1" u="sng" dirty="0" smtClean="0">
                <a:latin typeface="Aharoni" pitchFamily="2" charset="-79"/>
                <a:cs typeface="Aharoni" pitchFamily="2" charset="-79"/>
              </a:rPr>
              <a:t>Model Anderson </a:t>
            </a:r>
            <a:r>
              <a:rPr lang="en-US" b="1" u="sng" dirty="0" err="1" smtClean="0">
                <a:latin typeface="Aharoni" pitchFamily="2" charset="-79"/>
                <a:cs typeface="Aharoni" pitchFamily="2" charset="-79"/>
              </a:rPr>
              <a:t>dan</a:t>
            </a:r>
            <a:r>
              <a:rPr lang="en-US" b="1" u="sng" dirty="0" smtClean="0">
                <a:latin typeface="Aharoni" pitchFamily="2" charset="-79"/>
                <a:cs typeface="Aharoni" pitchFamily="2" charset="-79"/>
              </a:rPr>
              <a:t> </a:t>
            </a:r>
            <a:r>
              <a:rPr lang="en-US" b="1" u="sng" dirty="0" err="1" smtClean="0">
                <a:latin typeface="Aharoni" pitchFamily="2" charset="-79"/>
                <a:cs typeface="Aharoni" pitchFamily="2" charset="-79"/>
              </a:rPr>
              <a:t>Bartkus</a:t>
            </a:r>
            <a:endParaRPr lang="en-US" b="1" u="sng" dirty="0" smtClean="0">
              <a:latin typeface="Aharoni" pitchFamily="2" charset="-79"/>
              <a:cs typeface="Aharoni" pitchFamily="2" charset="-79"/>
            </a:endParaRPr>
          </a:p>
          <a:p>
            <a:pPr marL="365760" indent="0">
              <a:buNone/>
              <a:defRPr/>
            </a:pPr>
            <a:r>
              <a:rPr lang="en-US" dirty="0" smtClean="0">
                <a:latin typeface="Aharoni" pitchFamily="2" charset="-79"/>
                <a:cs typeface="Aharoni" pitchFamily="2" charset="-79"/>
              </a:rPr>
              <a:t>Model </a:t>
            </a:r>
            <a:r>
              <a:rPr lang="en-US" dirty="0" err="1" smtClean="0">
                <a:latin typeface="Aharoni" pitchFamily="2" charset="-79"/>
                <a:cs typeface="Aharoni" pitchFamily="2" charset="-79"/>
              </a:rPr>
              <a:t>ini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mencoba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mengaitkan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faktor</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sosiodemografik</a:t>
            </a:r>
            <a:r>
              <a:rPr lang="en-US" dirty="0" smtClean="0">
                <a:latin typeface="Aharoni" pitchFamily="2" charset="-79"/>
                <a:cs typeface="Aharoni" pitchFamily="2" charset="-79"/>
              </a:rPr>
              <a:t>, </a:t>
            </a:r>
            <a:r>
              <a:rPr lang="en-US" dirty="0" err="1" smtClean="0">
                <a:latin typeface="Aharoni" pitchFamily="2" charset="-79"/>
                <a:cs typeface="Aharoni" pitchFamily="2" charset="-79"/>
              </a:rPr>
              <a:t>ekonomi</a:t>
            </a:r>
            <a:r>
              <a:rPr lang="en-US" dirty="0" smtClean="0">
                <a:latin typeface="Aharoni" pitchFamily="2" charset="-79"/>
                <a:cs typeface="Aharoni" pitchFamily="2" charset="-79"/>
              </a:rPr>
              <a:t>, </a:t>
            </a:r>
            <a:r>
              <a:rPr lang="en-US" dirty="0" err="1" smtClean="0">
                <a:latin typeface="Aharoni" pitchFamily="2" charset="-79"/>
                <a:cs typeface="Aharoni" pitchFamily="2" charset="-79"/>
              </a:rPr>
              <a:t>ekologi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sosiopsikologi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kebutuhan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endParaRPr lang="en-US" dirty="0" smtClean="0">
              <a:latin typeface="Aharoni" pitchFamily="2" charset="-79"/>
              <a:cs typeface="Aharoni" pitchFamily="2" charset="-79"/>
            </a:endParaRPr>
          </a:p>
          <a:p>
            <a:pPr marL="365760" indent="-256032">
              <a:buFont typeface="Wingdings 3"/>
              <a:buChar char=""/>
              <a:defRPr/>
            </a:pPr>
            <a:r>
              <a:rPr lang="en-US" b="1" dirty="0" err="1" smtClean="0">
                <a:latin typeface="Aharoni" pitchFamily="2" charset="-79"/>
                <a:cs typeface="Aharoni" pitchFamily="2" charset="-79"/>
              </a:rPr>
              <a:t>Faktor</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ekonomi</a:t>
            </a:r>
            <a:r>
              <a:rPr lang="en-US" b="1" dirty="0" smtClean="0">
                <a:latin typeface="Aharoni" pitchFamily="2" charset="-79"/>
                <a:cs typeface="Aharoni" pitchFamily="2" charset="-79"/>
              </a:rPr>
              <a:t> </a:t>
            </a:r>
            <a:r>
              <a:rPr lang="en-US" dirty="0" err="1" smtClean="0">
                <a:latin typeface="Aharoni" pitchFamily="2" charset="-79"/>
                <a:cs typeface="Aharoni" pitchFamily="2" charset="-79"/>
              </a:rPr>
              <a:t>diukur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kemampuan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membayar</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p>
          <a:p>
            <a:pPr marL="365760" indent="-256032">
              <a:buFont typeface="Wingdings 3"/>
              <a:buChar char=""/>
              <a:defRPr/>
            </a:pPr>
            <a:r>
              <a:rPr lang="en-US" b="1" dirty="0" err="1" smtClean="0">
                <a:latin typeface="Aharoni" pitchFamily="2" charset="-79"/>
                <a:cs typeface="Aharoni" pitchFamily="2" charset="-79"/>
              </a:rPr>
              <a:t>Faktor</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ekologi</a:t>
            </a:r>
            <a:r>
              <a:rPr lang="en-US" b="1" dirty="0" smtClean="0">
                <a:latin typeface="Aharoni" pitchFamily="2" charset="-79"/>
                <a:cs typeface="Aharoni" pitchFamily="2" charset="-79"/>
              </a:rPr>
              <a:t> </a:t>
            </a:r>
            <a:r>
              <a:rPr lang="en-US" dirty="0" err="1" smtClean="0">
                <a:latin typeface="Aharoni" pitchFamily="2" charset="-79"/>
                <a:cs typeface="Aharoni" pitchFamily="2" charset="-79"/>
              </a:rPr>
              <a:t>diukur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mengetahui</a:t>
            </a:r>
            <a:r>
              <a:rPr lang="en-US" dirty="0" smtClean="0">
                <a:latin typeface="Aharoni" pitchFamily="2" charset="-79"/>
                <a:cs typeface="Aharoni" pitchFamily="2" charset="-79"/>
              </a:rPr>
              <a:t> </a:t>
            </a:r>
            <a:r>
              <a:rPr lang="en-US" dirty="0" err="1" smtClean="0">
                <a:latin typeface="Aharoni" pitchFamily="2" charset="-79"/>
                <a:cs typeface="Aharoni" pitchFamily="2" charset="-79"/>
              </a:rPr>
              <a:t>apakah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diberikan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orang</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dekat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tempat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tinggalnya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jauh</a:t>
            </a:r>
            <a:r>
              <a:rPr lang="en-US" dirty="0" smtClean="0">
                <a:latin typeface="Aharoni" pitchFamily="2" charset="-79"/>
                <a:cs typeface="Aharoni" pitchFamily="2" charset="-79"/>
              </a:rPr>
              <a:t> </a:t>
            </a:r>
            <a:r>
              <a:rPr lang="en-US" dirty="0" err="1" smtClean="0">
                <a:latin typeface="Aharoni" pitchFamily="2" charset="-79"/>
                <a:cs typeface="Aharoni" pitchFamily="2" charset="-79"/>
              </a:rPr>
              <a:t>juga</a:t>
            </a:r>
            <a:endParaRPr lang="en-US" dirty="0" smtClean="0">
              <a:latin typeface="Aharoni" pitchFamily="2" charset="-79"/>
              <a:cs typeface="Aharoni" pitchFamily="2" charset="-79"/>
            </a:endParaRPr>
          </a:p>
          <a:p>
            <a:pPr marL="365760" indent="-256032">
              <a:buFont typeface="Wingdings 3"/>
              <a:buChar char=""/>
              <a:defRPr/>
            </a:pPr>
            <a:r>
              <a:rPr lang="en-US" b="1" dirty="0" err="1" smtClean="0">
                <a:latin typeface="Aharoni" pitchFamily="2" charset="-79"/>
                <a:cs typeface="Aharoni" pitchFamily="2" charset="-79"/>
              </a:rPr>
              <a:t>Faktor</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sosiodemografik</a:t>
            </a:r>
            <a:r>
              <a:rPr lang="en-US" b="1" dirty="0" smtClean="0">
                <a:latin typeface="Aharoni" pitchFamily="2" charset="-79"/>
                <a:cs typeface="Aharoni" pitchFamily="2" charset="-79"/>
              </a:rPr>
              <a:t> </a:t>
            </a:r>
            <a:r>
              <a:rPr lang="en-US" dirty="0" err="1" smtClean="0">
                <a:latin typeface="Aharoni" pitchFamily="2" charset="-79"/>
                <a:cs typeface="Aharoni" pitchFamily="2" charset="-79"/>
              </a:rPr>
              <a:t>dianggap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berpengaruh</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terhadap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perbedaan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diukur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mengetahui</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tingkat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pendidikan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umur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jenis</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kelamin</a:t>
            </a:r>
            <a:r>
              <a:rPr lang="en-US" dirty="0" smtClean="0">
                <a:latin typeface="Aharoni" pitchFamily="2" charset="-79"/>
                <a:cs typeface="Aharoni" pitchFamily="2" charset="-79"/>
              </a:rPr>
              <a:t>, status </a:t>
            </a:r>
            <a:r>
              <a:rPr lang="en-US" dirty="0" err="1" smtClean="0">
                <a:latin typeface="Aharoni" pitchFamily="2" charset="-79"/>
                <a:cs typeface="Aharoni" pitchFamily="2" charset="-79"/>
              </a:rPr>
              <a:t>perkawinan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ataukah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punya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dokter</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keluarga</a:t>
            </a:r>
            <a:r>
              <a:rPr lang="en-US" dirty="0" smtClean="0">
                <a:latin typeface="Aharoni" pitchFamily="2" charset="-79"/>
                <a:cs typeface="Aharoni" pitchFamily="2" charset="-79"/>
              </a:rPr>
              <a:t>.</a:t>
            </a:r>
          </a:p>
          <a:p>
            <a:pPr marL="365760" indent="-256032">
              <a:buFont typeface="Wingdings 3"/>
              <a:buChar char=""/>
              <a:defRPr/>
            </a:pPr>
            <a:r>
              <a:rPr lang="en-US" b="1" dirty="0" err="1" smtClean="0">
                <a:latin typeface="Aharoni" pitchFamily="2" charset="-79"/>
                <a:cs typeface="Aharoni" pitchFamily="2" charset="-79"/>
              </a:rPr>
              <a:t>Faktor</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sosiopsikologi</a:t>
            </a:r>
            <a:r>
              <a:rPr lang="en-US" b="1" dirty="0" smtClean="0">
                <a:latin typeface="Aharoni" pitchFamily="2" charset="-79"/>
                <a:cs typeface="Aharoni" pitchFamily="2" charset="-79"/>
              </a:rPr>
              <a:t> </a:t>
            </a:r>
            <a:r>
              <a:rPr lang="en-US" dirty="0" err="1" smtClean="0">
                <a:latin typeface="Aharoni" pitchFamily="2" charset="-79"/>
                <a:cs typeface="Aharoni" pitchFamily="2" charset="-79"/>
              </a:rPr>
              <a:t>diukur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penilaian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teman-teman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terhadap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i="1" dirty="0" smtClean="0">
                <a:latin typeface="Aharoni" pitchFamily="2" charset="-79"/>
                <a:cs typeface="Aharoni" pitchFamily="2" charset="-79"/>
              </a:rPr>
              <a:t>lay referral system) </a:t>
            </a:r>
            <a:r>
              <a:rPr lang="en-US" dirty="0" smtClean="0">
                <a:latin typeface="Aharoni" pitchFamily="2" charset="-79"/>
                <a:cs typeface="Aharoni" pitchFamily="2" charset="-79"/>
              </a:rPr>
              <a:t>yang </a:t>
            </a:r>
            <a:r>
              <a:rPr lang="en-US" dirty="0" err="1" smtClean="0">
                <a:latin typeface="Aharoni" pitchFamily="2" charset="-79"/>
                <a:cs typeface="Aharoni" pitchFamily="2" charset="-79"/>
              </a:rPr>
              <a:t>mempengaruhi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pandangan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individu</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terhadap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tersebut</a:t>
            </a:r>
            <a:r>
              <a:rPr lang="en-US" dirty="0" smtClean="0">
                <a:latin typeface="Aharoni" pitchFamily="2" charset="-79"/>
                <a:cs typeface="Aharoni" pitchFamily="2" charset="-79"/>
              </a:rPr>
              <a:t>.</a:t>
            </a:r>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pPr algn="l"/>
            <a:r>
              <a:rPr lang="en-US" sz="3200" b="1" dirty="0" err="1" smtClean="0">
                <a:latin typeface="Algerian" pitchFamily="82" charset="0"/>
              </a:rPr>
              <a:t>Referensi</a:t>
            </a:r>
            <a:endParaRPr lang="id-ID" sz="3200" b="1" dirty="0">
              <a:latin typeface="Algerian" pitchFamily="82" charset="0"/>
            </a:endParaRPr>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marL="365760" indent="-256032">
              <a:buFont typeface="Wingdings 3"/>
              <a:buChar char=""/>
              <a:defRPr/>
            </a:pPr>
            <a:r>
              <a:rPr lang="en-US" dirty="0" smtClean="0">
                <a:latin typeface="Aharoni" pitchFamily="2" charset="-79"/>
                <a:cs typeface="Aharoni" pitchFamily="2" charset="-79"/>
              </a:rPr>
              <a:t>Foster, </a:t>
            </a:r>
            <a:r>
              <a:rPr lang="en-US" dirty="0" err="1" smtClean="0">
                <a:latin typeface="Aharoni" pitchFamily="2" charset="-79"/>
                <a:cs typeface="Aharoni" pitchFamily="2" charset="-79"/>
              </a:rPr>
              <a:t>Gerge</a:t>
            </a:r>
            <a:r>
              <a:rPr lang="en-US" dirty="0" smtClean="0">
                <a:latin typeface="Aharoni" pitchFamily="2" charset="-79"/>
                <a:cs typeface="Aharoni" pitchFamily="2" charset="-79"/>
              </a:rPr>
              <a:t> M., Barbara G. Anderson. 1986. </a:t>
            </a:r>
            <a:r>
              <a:rPr lang="en-US" dirty="0" err="1" smtClean="0">
                <a:latin typeface="Aharoni" pitchFamily="2" charset="-79"/>
                <a:cs typeface="Aharoni" pitchFamily="2" charset="-79"/>
              </a:rPr>
              <a:t>Antropologi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Jakarta: UI Press</a:t>
            </a:r>
          </a:p>
          <a:p>
            <a:pPr marL="365760" indent="-256032">
              <a:buFont typeface="Wingdings 3"/>
              <a:buChar char=""/>
              <a:defRPr/>
            </a:pPr>
            <a:r>
              <a:rPr lang="en-US" dirty="0" err="1" smtClean="0">
                <a:latin typeface="Aharoni" pitchFamily="2" charset="-79"/>
                <a:cs typeface="Aharoni" pitchFamily="2" charset="-79"/>
              </a:rPr>
              <a:t>Joyomartono</a:t>
            </a:r>
            <a:r>
              <a:rPr lang="en-US" dirty="0" smtClean="0">
                <a:latin typeface="Aharoni" pitchFamily="2" charset="-79"/>
                <a:cs typeface="Aharoni" pitchFamily="2" charset="-79"/>
              </a:rPr>
              <a:t>, </a:t>
            </a:r>
            <a:r>
              <a:rPr lang="en-US" dirty="0" err="1" smtClean="0">
                <a:latin typeface="Aharoni" pitchFamily="2" charset="-79"/>
                <a:cs typeface="Aharoni" pitchFamily="2" charset="-79"/>
              </a:rPr>
              <a:t>Mulyono</a:t>
            </a:r>
            <a:r>
              <a:rPr lang="en-US" dirty="0" smtClean="0">
                <a:latin typeface="Aharoni" pitchFamily="2" charset="-79"/>
                <a:cs typeface="Aharoni" pitchFamily="2" charset="-79"/>
              </a:rPr>
              <a:t>. 2007. </a:t>
            </a:r>
            <a:r>
              <a:rPr lang="en-US" dirty="0" err="1" smtClean="0">
                <a:latin typeface="Aharoni" pitchFamily="2" charset="-79"/>
                <a:cs typeface="Aharoni" pitchFamily="2" charset="-79"/>
              </a:rPr>
              <a:t>Pengantar</a:t>
            </a:r>
            <a:r>
              <a:rPr lang="en-US" dirty="0" smtClean="0">
                <a:latin typeface="Aharoni" pitchFamily="2" charset="-79"/>
                <a:cs typeface="Aharoni" pitchFamily="2" charset="-79"/>
              </a:rPr>
              <a:t> </a:t>
            </a:r>
            <a:r>
              <a:rPr lang="en-US" dirty="0" err="1" smtClean="0">
                <a:latin typeface="Aharoni" pitchFamily="2" charset="-79"/>
                <a:cs typeface="Aharoni" pitchFamily="2" charset="-79"/>
              </a:rPr>
              <a:t>Antropologi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Semarang: </a:t>
            </a:r>
            <a:r>
              <a:rPr lang="en-US" dirty="0" err="1" smtClean="0">
                <a:latin typeface="Aharoni" pitchFamily="2" charset="-79"/>
                <a:cs typeface="Aharoni" pitchFamily="2" charset="-79"/>
              </a:rPr>
              <a:t>Unnes</a:t>
            </a:r>
            <a:r>
              <a:rPr lang="en-US" dirty="0" smtClean="0">
                <a:latin typeface="Aharoni" pitchFamily="2" charset="-79"/>
                <a:cs typeface="Aharoni" pitchFamily="2" charset="-79"/>
              </a:rPr>
              <a:t> Press</a:t>
            </a:r>
          </a:p>
          <a:p>
            <a:pPr marL="365760" indent="-256032">
              <a:buFont typeface="Wingdings 3"/>
              <a:buChar char=""/>
              <a:defRPr/>
            </a:pPr>
            <a:r>
              <a:rPr lang="en-US" dirty="0" err="1" smtClean="0">
                <a:latin typeface="Aharoni" pitchFamily="2" charset="-79"/>
                <a:cs typeface="Aharoni" pitchFamily="2" charset="-79"/>
              </a:rPr>
              <a:t>Kalangie</a:t>
            </a:r>
            <a:r>
              <a:rPr lang="en-US" dirty="0" smtClean="0">
                <a:latin typeface="Aharoni" pitchFamily="2" charset="-79"/>
                <a:cs typeface="Aharoni" pitchFamily="2" charset="-79"/>
              </a:rPr>
              <a:t>, </a:t>
            </a:r>
            <a:r>
              <a:rPr lang="en-US" dirty="0" err="1" smtClean="0">
                <a:latin typeface="Aharoni" pitchFamily="2" charset="-79"/>
                <a:cs typeface="Aharoni" pitchFamily="2" charset="-79"/>
              </a:rPr>
              <a:t>Nico</a:t>
            </a:r>
            <a:r>
              <a:rPr lang="en-US" dirty="0" smtClean="0">
                <a:latin typeface="Aharoni" pitchFamily="2" charset="-79"/>
                <a:cs typeface="Aharoni" pitchFamily="2" charset="-79"/>
              </a:rPr>
              <a:t> S. 1994.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Pengembangan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Primer </a:t>
            </a:r>
            <a:r>
              <a:rPr lang="en-US" dirty="0" err="1" smtClean="0">
                <a:latin typeface="Aharoni" pitchFamily="2" charset="-79"/>
                <a:cs typeface="Aharoni" pitchFamily="2" charset="-79"/>
              </a:rPr>
              <a:t>Melalui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Pendekatan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Sosiobudaya.Megapoin</a:t>
            </a:r>
            <a:r>
              <a:rPr lang="en-US" dirty="0" smtClean="0">
                <a:latin typeface="Aharoni" pitchFamily="2" charset="-79"/>
                <a:cs typeface="Aharoni" pitchFamily="2" charset="-79"/>
              </a:rPr>
              <a:t>, Jakarta: </a:t>
            </a:r>
            <a:r>
              <a:rPr lang="en-US" dirty="0" err="1" smtClean="0">
                <a:latin typeface="Aharoni" pitchFamily="2" charset="-79"/>
                <a:cs typeface="Aharoni" pitchFamily="2" charset="-79"/>
              </a:rPr>
              <a:t>Kesaint</a:t>
            </a:r>
            <a:r>
              <a:rPr lang="en-US" dirty="0" smtClean="0">
                <a:latin typeface="Aharoni" pitchFamily="2" charset="-79"/>
                <a:cs typeface="Aharoni" pitchFamily="2" charset="-79"/>
              </a:rPr>
              <a:t> Blanc Indah</a:t>
            </a:r>
          </a:p>
          <a:p>
            <a:pPr marL="365760" indent="-256032">
              <a:buFont typeface="Wingdings 3"/>
              <a:buChar char=""/>
              <a:defRPr/>
            </a:pPr>
            <a:r>
              <a:rPr lang="en-US" dirty="0" err="1" smtClean="0">
                <a:latin typeface="Aharoni" pitchFamily="2" charset="-79"/>
                <a:cs typeface="Aharoni" pitchFamily="2" charset="-79"/>
              </a:rPr>
              <a:t>Muzaham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Fauzi</a:t>
            </a:r>
            <a:r>
              <a:rPr lang="en-US" dirty="0" smtClean="0">
                <a:latin typeface="Aharoni" pitchFamily="2" charset="-79"/>
                <a:cs typeface="Aharoni" pitchFamily="2" charset="-79"/>
              </a:rPr>
              <a:t> (</a:t>
            </a:r>
            <a:r>
              <a:rPr lang="en-US" dirty="0" err="1" smtClean="0">
                <a:latin typeface="Aharoni" pitchFamily="2" charset="-79"/>
                <a:cs typeface="Aharoni" pitchFamily="2" charset="-79"/>
              </a:rPr>
              <a:t>ed</a:t>
            </a:r>
            <a:r>
              <a:rPr lang="en-US" dirty="0" smtClean="0">
                <a:latin typeface="Aharoni" pitchFamily="2" charset="-79"/>
                <a:cs typeface="Aharoni" pitchFamily="2" charset="-79"/>
              </a:rPr>
              <a:t>). 1995. </a:t>
            </a:r>
            <a:r>
              <a:rPr lang="en-US" dirty="0" err="1" smtClean="0">
                <a:latin typeface="Aharoni" pitchFamily="2" charset="-79"/>
                <a:cs typeface="Aharoni" pitchFamily="2" charset="-79"/>
              </a:rPr>
              <a:t>Memperkenalkan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Jakarta: UI Press</a:t>
            </a:r>
          </a:p>
          <a:p>
            <a:pPr marL="365760" indent="-256032">
              <a:buFont typeface="Wingdings 3"/>
              <a:buChar char=""/>
              <a:defRPr/>
            </a:pPr>
            <a:r>
              <a:rPr lang="en-US" dirty="0" err="1" smtClean="0">
                <a:latin typeface="Aharoni" pitchFamily="2" charset="-79"/>
                <a:cs typeface="Aharoni" pitchFamily="2" charset="-79"/>
              </a:rPr>
              <a:t>Sarwono</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Solita</a:t>
            </a:r>
            <a:r>
              <a:rPr lang="en-US" dirty="0" smtClean="0">
                <a:latin typeface="Aharoni" pitchFamily="2" charset="-79"/>
                <a:cs typeface="Aharoni" pitchFamily="2" charset="-79"/>
              </a:rPr>
              <a:t>. 2007. </a:t>
            </a:r>
            <a:r>
              <a:rPr lang="en-US" dirty="0" err="1" smtClean="0">
                <a:latin typeface="Aharoni" pitchFamily="2" charset="-79"/>
                <a:cs typeface="Aharoni" pitchFamily="2" charset="-79"/>
              </a:rPr>
              <a:t>Sosiologi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Beberara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Konsep</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Beserta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Aplikasinya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Yogyakata</a:t>
            </a:r>
            <a:r>
              <a:rPr lang="en-US" dirty="0" smtClean="0">
                <a:latin typeface="Aharoni" pitchFamily="2" charset="-79"/>
                <a:cs typeface="Aharoni" pitchFamily="2" charset="-79"/>
              </a:rPr>
              <a:t>: GMU Press</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000" b="1" dirty="0" smtClean="0">
                <a:latin typeface="Algerian" pitchFamily="82" charset="0"/>
              </a:rPr>
              <a:t>Visi dan Misi Fakultas Ilmu-Ilmu Kesehatan</a:t>
            </a:r>
            <a:endParaRPr lang="id-ID" sz="2000" dirty="0"/>
          </a:p>
        </p:txBody>
      </p:sp>
      <p:sp>
        <p:nvSpPr>
          <p:cNvPr id="3" name="Content Placeholder 2"/>
          <p:cNvSpPr>
            <a:spLocks noGrp="1"/>
          </p:cNvSpPr>
          <p:nvPr>
            <p:ph idx="1"/>
          </p:nvPr>
        </p:nvSpPr>
        <p:spPr/>
        <p:txBody>
          <a:bodyPr>
            <a:normAutofit fontScale="55000" lnSpcReduction="20000"/>
          </a:bodyPr>
          <a:lstStyle/>
          <a:p>
            <a:pPr algn="ctr"/>
            <a:r>
              <a:rPr lang="id-ID" sz="4000" b="1" dirty="0" smtClean="0"/>
              <a:t>Visi : </a:t>
            </a:r>
          </a:p>
          <a:p>
            <a:pPr>
              <a:buNone/>
            </a:pPr>
            <a:r>
              <a:rPr lang="id-ID" b="1"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sz="4000" b="1" dirty="0" smtClean="0"/>
              <a:t>Misi : </a:t>
            </a:r>
          </a:p>
          <a:p>
            <a:pPr>
              <a:buNone/>
            </a:pPr>
            <a:r>
              <a:rPr lang="id-ID" b="1"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pPr>
              <a:buNone/>
            </a:pPr>
            <a:r>
              <a:rPr lang="id-ID" b="1" dirty="0" smtClean="0"/>
              <a:t>2) Menyelenggarakan program-program penelitian dan pengembangan guna menghasilkan konsep-konsep, teori dan hasil kajian yang secara fungsional dapat mendukung pengembangan kehidupan bermasyarakat. </a:t>
            </a:r>
          </a:p>
          <a:p>
            <a:pPr>
              <a:buNone/>
            </a:pPr>
            <a:r>
              <a:rPr lang="id-ID" b="1" dirty="0" smtClean="0"/>
              <a:t>3) Melaksanakan dan mengembangkan program-program pengabdian kepada </a:t>
            </a:r>
          </a:p>
          <a:p>
            <a:pPr>
              <a:buNone/>
            </a:pPr>
            <a:r>
              <a:rPr lang="id-ID" b="1" dirty="0" smtClean="0"/>
              <a:t>        masyarakat melalui inovasi di bidang ilmu pengetahuan, teknologi dan seni yang bermanfaat bagi kemajuan bangsa Indonesia.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828800"/>
            <a:ext cx="8229600" cy="4602163"/>
          </a:xfrm>
        </p:spPr>
        <p:txBody>
          <a:bodyPr>
            <a:normAutofit/>
          </a:bodyPr>
          <a:lstStyle/>
          <a:p>
            <a:pPr>
              <a:buNone/>
            </a:pPr>
            <a:r>
              <a:rPr lang="id-ID" sz="2800" dirty="0" smtClean="0"/>
              <a:t>Mahasiswa  memahami</a:t>
            </a:r>
          </a:p>
          <a:p>
            <a:r>
              <a:rPr lang="en-US" sz="2800" dirty="0" err="1" smtClean="0"/>
              <a:t>Konsep</a:t>
            </a:r>
            <a:r>
              <a:rPr lang="en-US" sz="2800" dirty="0" smtClean="0"/>
              <a:t> </a:t>
            </a:r>
            <a:r>
              <a:rPr lang="en-US" sz="2800" dirty="0" err="1" smtClean="0"/>
              <a:t>teoritis</a:t>
            </a:r>
            <a:r>
              <a:rPr lang="en-US" sz="2800" dirty="0" smtClean="0"/>
              <a:t> </a:t>
            </a:r>
            <a:r>
              <a:rPr lang="en-US" sz="2800" dirty="0" err="1" smtClean="0"/>
              <a:t>Antropologi</a:t>
            </a:r>
            <a:r>
              <a:rPr lang="en-US" sz="2800" dirty="0" smtClean="0"/>
              <a:t> </a:t>
            </a:r>
            <a:r>
              <a:rPr lang="en-US" sz="2800" dirty="0" err="1" smtClean="0"/>
              <a:t>tentang</a:t>
            </a:r>
            <a:r>
              <a:rPr lang="en-US" sz="2800" dirty="0" smtClean="0"/>
              <a:t> </a:t>
            </a:r>
            <a:r>
              <a:rPr lang="en-US" sz="2800" dirty="0" err="1" smtClean="0"/>
              <a:t>Peran</a:t>
            </a:r>
            <a:r>
              <a:rPr lang="en-US" sz="2800" dirty="0" smtClean="0"/>
              <a:t> </a:t>
            </a:r>
            <a:r>
              <a:rPr lang="en-US" sz="2800" dirty="0" err="1" smtClean="0"/>
              <a:t>Pasien</a:t>
            </a:r>
            <a:r>
              <a:rPr lang="id-ID" sz="2800" dirty="0" smtClean="0"/>
              <a:t> dan </a:t>
            </a:r>
          </a:p>
          <a:p>
            <a:r>
              <a:rPr lang="en-US" sz="2800" dirty="0" err="1" smtClean="0"/>
              <a:t>Perilaku</a:t>
            </a:r>
            <a:r>
              <a:rPr lang="en-US" sz="2800" dirty="0" smtClean="0"/>
              <a:t> </a:t>
            </a:r>
            <a:r>
              <a:rPr lang="en-US" sz="2800" dirty="0" err="1" smtClean="0"/>
              <a:t>pasien</a:t>
            </a:r>
            <a:r>
              <a:rPr lang="id-ID" sz="2800" dirty="0" smtClean="0"/>
              <a:t>dalam keperawatan yang peka budaya </a:t>
            </a:r>
            <a:endParaRPr lang="id-ID" sz="2800"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p:cNvSpPr txBox="1">
            <a:spLocks noChangeArrowheads="1"/>
          </p:cNvSpPr>
          <p:nvPr/>
        </p:nvSpPr>
        <p:spPr bwMode="auto">
          <a:xfrm>
            <a:off x="1143000" y="685800"/>
            <a:ext cx="7010400" cy="523220"/>
          </a:xfrm>
          <a:prstGeom prst="rect">
            <a:avLst/>
          </a:prstGeom>
          <a:noFill/>
          <a:ln w="9525">
            <a:noFill/>
            <a:miter lim="800000"/>
            <a:headEnd/>
            <a:tailEnd/>
          </a:ln>
        </p:spPr>
        <p:txBody>
          <a:bodyPr>
            <a:spAutoFit/>
          </a:bodyPr>
          <a:lstStyle/>
          <a:p>
            <a:pPr algn="ctr"/>
            <a:endParaRPr lang="en-US" sz="2800" b="1" dirty="0">
              <a:latin typeface="Constantia" pitchFamily="4" charset="0"/>
            </a:endParaRPr>
          </a:p>
        </p:txBody>
      </p:sp>
      <p:sp>
        <p:nvSpPr>
          <p:cNvPr id="17411" name="TextBox 4"/>
          <p:cNvSpPr txBox="1">
            <a:spLocks noChangeArrowheads="1"/>
          </p:cNvSpPr>
          <p:nvPr/>
        </p:nvSpPr>
        <p:spPr bwMode="auto">
          <a:xfrm>
            <a:off x="685800" y="1066800"/>
            <a:ext cx="8153400" cy="4955203"/>
          </a:xfrm>
          <a:prstGeom prst="rect">
            <a:avLst/>
          </a:prstGeom>
          <a:noFill/>
          <a:ln w="9525">
            <a:noFill/>
            <a:miter lim="800000"/>
            <a:headEnd/>
            <a:tailEnd/>
          </a:ln>
        </p:spPr>
        <p:txBody>
          <a:bodyPr wrap="square">
            <a:spAutoFit/>
          </a:bodyPr>
          <a:lstStyle/>
          <a:p>
            <a:r>
              <a:rPr lang="en-US" sz="2800" b="1" dirty="0" err="1" smtClean="0">
                <a:latin typeface="Algerian" pitchFamily="82" charset="0"/>
              </a:rPr>
              <a:t>Perilaku</a:t>
            </a:r>
            <a:r>
              <a:rPr lang="en-US" sz="2800" b="1" dirty="0" smtClean="0">
                <a:latin typeface="Algerian" pitchFamily="82" charset="0"/>
              </a:rPr>
              <a:t> </a:t>
            </a:r>
            <a:r>
              <a:rPr lang="en-US" sz="2800" b="1" dirty="0" err="1" smtClean="0">
                <a:latin typeface="Algerian" pitchFamily="82" charset="0"/>
              </a:rPr>
              <a:t>Kesehatan</a:t>
            </a:r>
            <a:endParaRPr lang="id-ID" sz="2800" b="1" dirty="0" smtClean="0">
              <a:latin typeface="Algerian" pitchFamily="82" charset="0"/>
            </a:endParaRPr>
          </a:p>
          <a:p>
            <a:endParaRPr lang="id-ID" sz="2000" b="1" dirty="0" smtClean="0"/>
          </a:p>
          <a:p>
            <a:r>
              <a:rPr lang="en-US" sz="2800" b="1" dirty="0" err="1" smtClean="0"/>
              <a:t>Materi</a:t>
            </a:r>
            <a:r>
              <a:rPr lang="en-US" sz="2800" b="1" dirty="0" smtClean="0"/>
              <a:t> </a:t>
            </a:r>
            <a:endParaRPr lang="id-ID" sz="2800" b="1" dirty="0" smtClean="0"/>
          </a:p>
          <a:p>
            <a:endParaRPr lang="id-ID" sz="2800" b="1" dirty="0" smtClean="0"/>
          </a:p>
          <a:p>
            <a:pPr eaLnBrk="1" hangingPunct="1"/>
            <a:r>
              <a:rPr lang="en-US" sz="2800" dirty="0" err="1" smtClean="0">
                <a:latin typeface="Aharoni" pitchFamily="2" charset="-79"/>
                <a:cs typeface="Aharoni" pitchFamily="2" charset="-79"/>
              </a:rPr>
              <a:t>Pengertian</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dan</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relevansinya</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bagi</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studi</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kesehatan</a:t>
            </a:r>
            <a:endParaRPr lang="en-US" sz="2800" dirty="0" smtClean="0">
              <a:latin typeface="Aharoni" pitchFamily="2" charset="-79"/>
              <a:cs typeface="Aharoni" pitchFamily="2" charset="-79"/>
            </a:endParaRPr>
          </a:p>
          <a:p>
            <a:pPr eaLnBrk="1" hangingPunct="1"/>
            <a:r>
              <a:rPr lang="en-US" sz="2800" dirty="0" err="1" smtClean="0">
                <a:latin typeface="Aharoni" pitchFamily="2" charset="-79"/>
                <a:cs typeface="Aharoni" pitchFamily="2" charset="-79"/>
              </a:rPr>
              <a:t>Perilaku</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sehat</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sakit</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dan</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peranan</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sakit</a:t>
            </a:r>
            <a:endParaRPr lang="en-US" sz="2800" dirty="0" smtClean="0">
              <a:latin typeface="Aharoni" pitchFamily="2" charset="-79"/>
              <a:cs typeface="Aharoni" pitchFamily="2" charset="-79"/>
            </a:endParaRPr>
          </a:p>
          <a:p>
            <a:pPr eaLnBrk="1" hangingPunct="1"/>
            <a:r>
              <a:rPr lang="en-US" sz="2800" dirty="0" smtClean="0">
                <a:latin typeface="Aharoni" pitchFamily="2" charset="-79"/>
                <a:cs typeface="Aharoni" pitchFamily="2" charset="-79"/>
              </a:rPr>
              <a:t>Faktor2 </a:t>
            </a:r>
            <a:r>
              <a:rPr lang="en-US" sz="2800" dirty="0" err="1" smtClean="0">
                <a:latin typeface="Aharoni" pitchFamily="2" charset="-79"/>
                <a:cs typeface="Aharoni" pitchFamily="2" charset="-79"/>
              </a:rPr>
              <a:t>Psiko-sosio-budaya</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pada</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perilaku</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kesehatan</a:t>
            </a:r>
            <a:endParaRPr lang="en-US" sz="2800" dirty="0" smtClean="0">
              <a:latin typeface="Aharoni" pitchFamily="2" charset="-79"/>
              <a:cs typeface="Aharoni" pitchFamily="2" charset="-79"/>
            </a:endParaRPr>
          </a:p>
          <a:p>
            <a:pPr eaLnBrk="1" hangingPunct="1"/>
            <a:r>
              <a:rPr lang="en-US" sz="2800" dirty="0" err="1" smtClean="0">
                <a:latin typeface="Aharoni" pitchFamily="2" charset="-79"/>
                <a:cs typeface="Aharoni" pitchFamily="2" charset="-79"/>
              </a:rPr>
              <a:t>Perilaku</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preventif</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dan</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protektif</a:t>
            </a:r>
            <a:endParaRPr lang="en-US" sz="2800" dirty="0" smtClean="0">
              <a:latin typeface="Aharoni" pitchFamily="2" charset="-79"/>
              <a:cs typeface="Aharoni" pitchFamily="2" charset="-79"/>
            </a:endParaRPr>
          </a:p>
          <a:p>
            <a:pPr eaLnBrk="1" hangingPunct="1"/>
            <a:r>
              <a:rPr lang="en-US" sz="2800" dirty="0" err="1" smtClean="0">
                <a:latin typeface="Aharoni" pitchFamily="2" charset="-79"/>
                <a:cs typeface="Aharoni" pitchFamily="2" charset="-79"/>
              </a:rPr>
              <a:t>Analisis</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pelilaku</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sehat</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dari</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Kassl</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dan</a:t>
            </a:r>
            <a:r>
              <a:rPr lang="en-US" sz="2800" dirty="0" smtClean="0">
                <a:latin typeface="Aharoni" pitchFamily="2" charset="-79"/>
                <a:cs typeface="Aharoni" pitchFamily="2" charset="-79"/>
              </a:rPr>
              <a:t> Cobb</a:t>
            </a:r>
          </a:p>
          <a:p>
            <a:r>
              <a:rPr lang="en-US" sz="1600" dirty="0" smtClean="0">
                <a:solidFill>
                  <a:schemeClr val="accent1">
                    <a:tint val="88000"/>
                    <a:satMod val="150000"/>
                  </a:schemeClr>
                </a:solidFill>
              </a:rPr>
              <a:t>:</a:t>
            </a:r>
            <a:endParaRPr lang="id-ID"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685800" y="838200"/>
            <a:ext cx="7924800" cy="954107"/>
          </a:xfrm>
          <a:prstGeom prst="rect">
            <a:avLst/>
          </a:prstGeom>
          <a:noFill/>
          <a:ln w="9525">
            <a:noFill/>
            <a:miter lim="800000"/>
            <a:headEnd/>
            <a:tailEnd/>
          </a:ln>
        </p:spPr>
        <p:txBody>
          <a:bodyPr wrap="square">
            <a:spAutoFit/>
          </a:bodyPr>
          <a:lstStyle/>
          <a:p>
            <a:endParaRPr lang="en-US" sz="2000" dirty="0">
              <a:solidFill>
                <a:srgbClr val="000000"/>
              </a:solidFill>
              <a:cs typeface="Arial" charset="0"/>
            </a:endParaRPr>
          </a:p>
          <a:p>
            <a:pPr>
              <a:buFontTx/>
              <a:buChar char="-"/>
            </a:pPr>
            <a:r>
              <a:rPr lang="en-US" sz="3600" b="1" dirty="0" err="1" smtClean="0">
                <a:latin typeface="Algerian" pitchFamily="82" charset="0"/>
              </a:rPr>
              <a:t>Masalah</a:t>
            </a:r>
            <a:r>
              <a:rPr lang="en-US" sz="3600" b="1" dirty="0" smtClean="0">
                <a:latin typeface="Algerian" pitchFamily="82" charset="0"/>
              </a:rPr>
              <a:t> </a:t>
            </a:r>
            <a:r>
              <a:rPr lang="en-US" sz="3600" b="1" dirty="0" err="1" smtClean="0">
                <a:latin typeface="Algerian" pitchFamily="82" charset="0"/>
              </a:rPr>
              <a:t>Kesehatan</a:t>
            </a:r>
            <a:endParaRPr lang="en-US" sz="3600" b="1" dirty="0">
              <a:latin typeface="Algerian" pitchFamily="82" charset="0"/>
              <a:cs typeface="Arial" charset="0"/>
            </a:endParaRPr>
          </a:p>
        </p:txBody>
      </p:sp>
      <p:sp>
        <p:nvSpPr>
          <p:cNvPr id="3" name="Rectangle 2"/>
          <p:cNvSpPr/>
          <p:nvPr/>
        </p:nvSpPr>
        <p:spPr>
          <a:xfrm>
            <a:off x="1066800" y="1905000"/>
            <a:ext cx="1752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Aspek fisik</a:t>
            </a:r>
            <a:endParaRPr lang="id-ID" dirty="0"/>
          </a:p>
        </p:txBody>
      </p:sp>
      <p:sp>
        <p:nvSpPr>
          <p:cNvPr id="4" name="Rectangle 3"/>
          <p:cNvSpPr/>
          <p:nvPr/>
        </p:nvSpPr>
        <p:spPr>
          <a:xfrm>
            <a:off x="1676400" y="47244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Lingkungan</a:t>
            </a:r>
            <a:endParaRPr lang="id-ID" dirty="0"/>
          </a:p>
        </p:txBody>
      </p:sp>
      <p:sp>
        <p:nvSpPr>
          <p:cNvPr id="5" name="Rectangle 4"/>
          <p:cNvSpPr/>
          <p:nvPr/>
        </p:nvSpPr>
        <p:spPr>
          <a:xfrm>
            <a:off x="5181600" y="47244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Perilaku</a:t>
            </a:r>
            <a:endParaRPr lang="id-ID" dirty="0"/>
          </a:p>
        </p:txBody>
      </p:sp>
      <p:sp>
        <p:nvSpPr>
          <p:cNvPr id="6" name="Rectangle 5"/>
          <p:cNvSpPr/>
          <p:nvPr/>
        </p:nvSpPr>
        <p:spPr>
          <a:xfrm>
            <a:off x="5105400" y="33528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Budaya</a:t>
            </a:r>
            <a:endParaRPr lang="id-ID" dirty="0"/>
          </a:p>
        </p:txBody>
      </p:sp>
      <p:sp>
        <p:nvSpPr>
          <p:cNvPr id="7" name="Rectangle 6"/>
          <p:cNvSpPr/>
          <p:nvPr/>
        </p:nvSpPr>
        <p:spPr>
          <a:xfrm>
            <a:off x="4419600" y="19812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Aspek Non Fisisk</a:t>
            </a:r>
            <a:endParaRPr lang="id-ID" dirty="0"/>
          </a:p>
        </p:txBody>
      </p:sp>
      <p:sp>
        <p:nvSpPr>
          <p:cNvPr id="8" name="Rectangle 7"/>
          <p:cNvSpPr/>
          <p:nvPr/>
        </p:nvSpPr>
        <p:spPr>
          <a:xfrm>
            <a:off x="1600200" y="33528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Fasilitas obat-obatan</a:t>
            </a:r>
            <a:endParaRPr lang="id-ID" dirty="0"/>
          </a:p>
        </p:txBody>
      </p:sp>
      <p:sp>
        <p:nvSpPr>
          <p:cNvPr id="9" name="Rectangle 8"/>
          <p:cNvSpPr/>
          <p:nvPr/>
        </p:nvSpPr>
        <p:spPr>
          <a:xfrm>
            <a:off x="4423516" y="3869810"/>
            <a:ext cx="306494" cy="369332"/>
          </a:xfrm>
          <a:prstGeom prst="rect">
            <a:avLst/>
          </a:prstGeom>
        </p:spPr>
        <p:txBody>
          <a:bodyPr wrap="none">
            <a:spAutoFit/>
          </a:bodyPr>
          <a:lstStyle/>
          <a:p>
            <a:r>
              <a:rPr lang="id-ID" dirty="0" smtClean="0">
                <a:solidFill>
                  <a:prstClr val="white"/>
                </a:solidFill>
                <a:latin typeface="Calibri"/>
                <a:ea typeface="+mn-ea"/>
              </a:rPr>
              <a:t>d</a:t>
            </a:r>
            <a:endParaRPr lang="id-ID" dirty="0"/>
          </a:p>
        </p:txBody>
      </p:sp>
      <p:sp>
        <p:nvSpPr>
          <p:cNvPr id="11" name="Straight Connector 3"/>
          <p:cNvSpPr/>
          <p:nvPr/>
        </p:nvSpPr>
        <p:spPr>
          <a:xfrm>
            <a:off x="1219200" y="2743200"/>
            <a:ext cx="381000" cy="2438400"/>
          </a:xfrm>
          <a:custGeom>
            <a:avLst/>
            <a:gdLst/>
            <a:ahLst/>
            <a:cxnLst/>
            <a:rect l="0" t="0" r="0" b="0"/>
            <a:pathLst>
              <a:path>
                <a:moveTo>
                  <a:pt x="0" y="0"/>
                </a:moveTo>
                <a:lnTo>
                  <a:pt x="0" y="2389536"/>
                </a:lnTo>
                <a:lnTo>
                  <a:pt x="238953" y="238953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Straight Connector 3"/>
          <p:cNvSpPr/>
          <p:nvPr/>
        </p:nvSpPr>
        <p:spPr>
          <a:xfrm>
            <a:off x="4876800" y="2895600"/>
            <a:ext cx="238953" cy="2389536"/>
          </a:xfrm>
          <a:custGeom>
            <a:avLst/>
            <a:gdLst/>
            <a:ahLst/>
            <a:cxnLst/>
            <a:rect l="0" t="0" r="0" b="0"/>
            <a:pathLst>
              <a:path>
                <a:moveTo>
                  <a:pt x="0" y="0"/>
                </a:moveTo>
                <a:lnTo>
                  <a:pt x="0" y="2389536"/>
                </a:lnTo>
                <a:lnTo>
                  <a:pt x="238953" y="238953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cxnSp>
        <p:nvCxnSpPr>
          <p:cNvPr id="14" name="Straight Connector 13"/>
          <p:cNvCxnSpPr>
            <a:endCxn id="8" idx="1"/>
          </p:cNvCxnSpPr>
          <p:nvPr/>
        </p:nvCxnSpPr>
        <p:spPr>
          <a:xfrm>
            <a:off x="1219200" y="3810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6" idx="1"/>
          </p:cNvCxnSpPr>
          <p:nvPr/>
        </p:nvCxnSpPr>
        <p:spPr>
          <a:xfrm>
            <a:off x="4876800" y="38100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219200" y="5105400"/>
            <a:ext cx="533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685800" y="838200"/>
            <a:ext cx="8001000" cy="5816977"/>
          </a:xfrm>
          <a:prstGeom prst="rect">
            <a:avLst/>
          </a:prstGeom>
          <a:noFill/>
          <a:ln w="9525">
            <a:noFill/>
            <a:miter lim="800000"/>
            <a:headEnd/>
            <a:tailEnd/>
          </a:ln>
        </p:spPr>
        <p:txBody>
          <a:bodyPr wrap="square">
            <a:spAutoFit/>
          </a:bodyPr>
          <a:lstStyle/>
          <a:p>
            <a:pPr lvl="0"/>
            <a:r>
              <a:rPr lang="en-US" sz="3600" b="1" dirty="0" err="1" smtClean="0"/>
              <a:t>Apa</a:t>
            </a:r>
            <a:r>
              <a:rPr lang="en-US" sz="3600" b="1" dirty="0" smtClean="0"/>
              <a:t> </a:t>
            </a:r>
            <a:r>
              <a:rPr lang="en-US" sz="3600" b="1" dirty="0" err="1" smtClean="0"/>
              <a:t>itu</a:t>
            </a:r>
            <a:r>
              <a:rPr lang="en-US" sz="3600" b="1" dirty="0" smtClean="0"/>
              <a:t> </a:t>
            </a:r>
            <a:r>
              <a:rPr lang="en-US" sz="3600" b="1" dirty="0" err="1" smtClean="0"/>
              <a:t>perilaku</a:t>
            </a:r>
            <a:r>
              <a:rPr lang="en-US" sz="3600" b="1" dirty="0" smtClean="0"/>
              <a:t>?</a:t>
            </a:r>
            <a:endParaRPr lang="id-ID" sz="3600" b="1" dirty="0" smtClean="0"/>
          </a:p>
          <a:p>
            <a:pPr eaLnBrk="1" hangingPunct="1"/>
            <a:endParaRPr lang="id-ID" sz="2800" dirty="0" smtClean="0"/>
          </a:p>
          <a:p>
            <a:pPr eaLnBrk="1" hangingPunct="1"/>
            <a:r>
              <a:rPr lang="en-US" sz="2800" dirty="0" err="1" smtClean="0"/>
              <a:t>Talcot</a:t>
            </a:r>
            <a:r>
              <a:rPr lang="en-US" sz="2800" dirty="0" smtClean="0"/>
              <a:t> Parsons: </a:t>
            </a:r>
            <a:endParaRPr lang="id-ID" sz="2800" dirty="0" smtClean="0"/>
          </a:p>
          <a:p>
            <a:pPr eaLnBrk="1" hangingPunct="1"/>
            <a:r>
              <a:rPr lang="id-ID" sz="2800" dirty="0" smtClean="0"/>
              <a:t>P</a:t>
            </a:r>
            <a:r>
              <a:rPr lang="en-US" sz="2800" dirty="0" err="1" smtClean="0"/>
              <a:t>erilaku</a:t>
            </a:r>
            <a:r>
              <a:rPr lang="en-US" sz="2800" dirty="0" smtClean="0"/>
              <a:t> </a:t>
            </a:r>
            <a:r>
              <a:rPr lang="en-US" sz="2800" dirty="0" err="1" smtClean="0"/>
              <a:t>merupakan</a:t>
            </a:r>
            <a:r>
              <a:rPr lang="en-US" sz="2800" dirty="0" smtClean="0"/>
              <a:t> </a:t>
            </a:r>
            <a:r>
              <a:rPr lang="en-US" sz="2800" dirty="0" err="1" smtClean="0"/>
              <a:t>reaksi</a:t>
            </a:r>
            <a:r>
              <a:rPr lang="en-US" sz="2800" dirty="0" smtClean="0"/>
              <a:t> </a:t>
            </a:r>
            <a:r>
              <a:rPr lang="en-US" sz="2800" dirty="0" err="1" smtClean="0"/>
              <a:t>seorang</a:t>
            </a:r>
            <a:r>
              <a:rPr lang="en-US" sz="2800" dirty="0" smtClean="0"/>
              <a:t> </a:t>
            </a:r>
            <a:r>
              <a:rPr lang="en-US" sz="2800" dirty="0" err="1" smtClean="0"/>
              <a:t>individu</a:t>
            </a:r>
            <a:r>
              <a:rPr lang="en-US" sz="2800" dirty="0" smtClean="0"/>
              <a:t> </a:t>
            </a:r>
            <a:r>
              <a:rPr lang="en-US" sz="2800" dirty="0" err="1" smtClean="0"/>
              <a:t>terhadap</a:t>
            </a:r>
            <a:r>
              <a:rPr lang="en-US" sz="2800" dirty="0" smtClean="0"/>
              <a:t> stimulus </a:t>
            </a:r>
            <a:r>
              <a:rPr lang="en-US" sz="2800" dirty="0" err="1" smtClean="0"/>
              <a:t>yg</a:t>
            </a:r>
            <a:r>
              <a:rPr lang="en-US" sz="2800" dirty="0" smtClean="0"/>
              <a:t> </a:t>
            </a:r>
            <a:r>
              <a:rPr lang="en-US" sz="2800" dirty="0" err="1" smtClean="0"/>
              <a:t>berasal</a:t>
            </a:r>
            <a:r>
              <a:rPr lang="en-US" sz="2800" dirty="0" smtClean="0"/>
              <a:t> </a:t>
            </a:r>
            <a:r>
              <a:rPr lang="en-US" sz="2800" dirty="0" err="1" smtClean="0"/>
              <a:t>dr</a:t>
            </a:r>
            <a:r>
              <a:rPr lang="en-US" sz="2800" dirty="0" smtClean="0"/>
              <a:t> </a:t>
            </a:r>
            <a:r>
              <a:rPr lang="en-US" sz="2800" dirty="0" err="1" smtClean="0"/>
              <a:t>luar</a:t>
            </a:r>
            <a:r>
              <a:rPr lang="en-US" sz="2800" dirty="0" smtClean="0"/>
              <a:t> </a:t>
            </a:r>
            <a:r>
              <a:rPr lang="en-US" sz="2800" dirty="0" err="1" smtClean="0"/>
              <a:t>maupun</a:t>
            </a:r>
            <a:r>
              <a:rPr lang="en-US" sz="2800" dirty="0" smtClean="0"/>
              <a:t> </a:t>
            </a:r>
            <a:r>
              <a:rPr lang="en-US" sz="2800" dirty="0" err="1" smtClean="0"/>
              <a:t>dari</a:t>
            </a:r>
            <a:r>
              <a:rPr lang="en-US" sz="2800" dirty="0" smtClean="0"/>
              <a:t> </a:t>
            </a:r>
            <a:r>
              <a:rPr lang="en-US" sz="2800" dirty="0" err="1" smtClean="0"/>
              <a:t>dalam</a:t>
            </a:r>
            <a:r>
              <a:rPr lang="en-US" sz="2800" dirty="0" smtClean="0"/>
              <a:t> </a:t>
            </a:r>
            <a:r>
              <a:rPr lang="en-US" sz="2800" dirty="0" err="1" smtClean="0"/>
              <a:t>dirinya</a:t>
            </a:r>
            <a:endParaRPr lang="en-US" sz="2800" dirty="0" smtClean="0"/>
          </a:p>
          <a:p>
            <a:pPr eaLnBrk="1" hangingPunct="1"/>
            <a:endParaRPr lang="en-US" sz="2800" dirty="0" smtClean="0"/>
          </a:p>
          <a:p>
            <a:pPr eaLnBrk="1" hangingPunct="1"/>
            <a:r>
              <a:rPr lang="en-US" sz="2800" dirty="0" err="1" smtClean="0"/>
              <a:t>Penggolongan</a:t>
            </a:r>
            <a:r>
              <a:rPr lang="en-US" sz="2800" dirty="0" smtClean="0"/>
              <a:t> </a:t>
            </a:r>
            <a:r>
              <a:rPr lang="en-US" sz="2800" dirty="0" err="1" smtClean="0"/>
              <a:t>perilaku</a:t>
            </a:r>
            <a:r>
              <a:rPr lang="en-US" sz="2800" dirty="0" smtClean="0"/>
              <a:t>:</a:t>
            </a:r>
          </a:p>
          <a:p>
            <a:pPr lvl="1" eaLnBrk="1" hangingPunct="1"/>
            <a:r>
              <a:rPr lang="id-ID" sz="2800" dirty="0" smtClean="0"/>
              <a:t>1. </a:t>
            </a:r>
            <a:r>
              <a:rPr lang="en-US" sz="2800" dirty="0" err="1" smtClean="0"/>
              <a:t>Perilaku</a:t>
            </a:r>
            <a:r>
              <a:rPr lang="en-US" sz="2800" dirty="0" smtClean="0"/>
              <a:t> </a:t>
            </a:r>
            <a:r>
              <a:rPr lang="en-US" sz="2800" dirty="0" err="1" smtClean="0"/>
              <a:t>pasif</a:t>
            </a:r>
            <a:r>
              <a:rPr lang="en-US" sz="2800" dirty="0" smtClean="0"/>
              <a:t>/covert : (</a:t>
            </a:r>
            <a:r>
              <a:rPr lang="en-US" sz="2800" dirty="0" err="1" smtClean="0"/>
              <a:t>tidak</a:t>
            </a:r>
            <a:r>
              <a:rPr lang="en-US" sz="2800" dirty="0" smtClean="0"/>
              <a:t> </a:t>
            </a:r>
            <a:r>
              <a:rPr lang="en-US" sz="2800" dirty="0" err="1" smtClean="0"/>
              <a:t>te</a:t>
            </a:r>
            <a:r>
              <a:rPr lang="id-ID" sz="2800" dirty="0" smtClean="0"/>
              <a:t>r</a:t>
            </a:r>
            <a:r>
              <a:rPr lang="en-US" sz="2800" dirty="0" err="1" smtClean="0"/>
              <a:t>lihat</a:t>
            </a:r>
            <a:r>
              <a:rPr lang="en-US" sz="2800" dirty="0" smtClean="0"/>
              <a:t> </a:t>
            </a:r>
            <a:r>
              <a:rPr lang="en-US" sz="2800" dirty="0" err="1" smtClean="0"/>
              <a:t>oleh</a:t>
            </a:r>
            <a:r>
              <a:rPr lang="en-US" sz="2800" dirty="0" smtClean="0"/>
              <a:t> </a:t>
            </a:r>
            <a:r>
              <a:rPr lang="en-US" sz="2800" dirty="0" err="1" smtClean="0"/>
              <a:t>mata</a:t>
            </a:r>
            <a:r>
              <a:rPr lang="en-US" sz="2800" dirty="0" smtClean="0"/>
              <a:t> </a:t>
            </a:r>
            <a:r>
              <a:rPr lang="en-US" sz="2800" dirty="0" err="1" smtClean="0"/>
              <a:t>dan</a:t>
            </a:r>
            <a:r>
              <a:rPr lang="en-US" sz="2800" dirty="0" smtClean="0"/>
              <a:t> </a:t>
            </a:r>
            <a:r>
              <a:rPr lang="en-US" sz="2800" dirty="0" err="1" smtClean="0"/>
              <a:t>terwujud</a:t>
            </a:r>
            <a:r>
              <a:rPr lang="en-US" sz="2800" dirty="0" smtClean="0"/>
              <a:t> </a:t>
            </a:r>
            <a:r>
              <a:rPr lang="en-US" sz="2800" dirty="0" err="1" smtClean="0"/>
              <a:t>dlm</a:t>
            </a:r>
            <a:r>
              <a:rPr lang="en-US" sz="2800" dirty="0" smtClean="0"/>
              <a:t> </a:t>
            </a:r>
            <a:r>
              <a:rPr lang="en-US" sz="2800" dirty="0" err="1" smtClean="0"/>
              <a:t>pikiran</a:t>
            </a:r>
            <a:r>
              <a:rPr lang="en-US" sz="2800" dirty="0" smtClean="0"/>
              <a:t>)</a:t>
            </a:r>
          </a:p>
          <a:p>
            <a:pPr lvl="1" eaLnBrk="1" hangingPunct="1"/>
            <a:r>
              <a:rPr lang="id-ID" sz="2800" dirty="0" smtClean="0"/>
              <a:t>2. </a:t>
            </a:r>
            <a:r>
              <a:rPr lang="en-US" sz="2800" dirty="0" err="1" smtClean="0"/>
              <a:t>Perilaku</a:t>
            </a:r>
            <a:r>
              <a:rPr lang="en-US" sz="2800" dirty="0" smtClean="0"/>
              <a:t> </a:t>
            </a:r>
            <a:r>
              <a:rPr lang="en-US" sz="2800" dirty="0" err="1" smtClean="0"/>
              <a:t>aktif</a:t>
            </a:r>
            <a:r>
              <a:rPr lang="en-US" sz="2800" dirty="0" smtClean="0"/>
              <a:t> / overt : </a:t>
            </a:r>
            <a:r>
              <a:rPr lang="en-US" sz="2800" dirty="0" err="1" smtClean="0"/>
              <a:t>terlihat</a:t>
            </a:r>
            <a:r>
              <a:rPr lang="en-US" sz="2800" dirty="0" smtClean="0"/>
              <a:t> </a:t>
            </a:r>
            <a:r>
              <a:rPr lang="en-US" sz="2800" dirty="0" err="1" smtClean="0"/>
              <a:t>nyata</a:t>
            </a:r>
            <a:r>
              <a:rPr lang="en-US" sz="2800" dirty="0" smtClean="0"/>
              <a:t> </a:t>
            </a:r>
            <a:r>
              <a:rPr lang="en-US" sz="2800" dirty="0" err="1" smtClean="0"/>
              <a:t>melalui</a:t>
            </a:r>
            <a:r>
              <a:rPr lang="en-US" sz="2800" dirty="0" smtClean="0"/>
              <a:t> </a:t>
            </a:r>
            <a:r>
              <a:rPr lang="en-US" sz="2800" dirty="0" err="1" smtClean="0"/>
              <a:t>tindakan</a:t>
            </a:r>
            <a:r>
              <a:rPr lang="en-US" sz="2800" dirty="0" smtClean="0"/>
              <a:t> (action).</a:t>
            </a:r>
          </a:p>
          <a:p>
            <a:pPr lvl="0"/>
            <a:r>
              <a:rPr lang="id-ID" sz="2800" dirty="0" smtClean="0"/>
              <a:t>.</a:t>
            </a:r>
            <a:endParaRPr lang="id-ID"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990600" y="762000"/>
            <a:ext cx="7086600" cy="2739211"/>
          </a:xfrm>
          <a:prstGeom prst="rect">
            <a:avLst/>
          </a:prstGeom>
          <a:noFill/>
          <a:ln w="9525">
            <a:noFill/>
            <a:miter lim="800000"/>
            <a:headEnd/>
            <a:tailEnd/>
          </a:ln>
        </p:spPr>
        <p:txBody>
          <a:bodyPr wrap="square">
            <a:spAutoFit/>
          </a:bodyPr>
          <a:lstStyle/>
          <a:p>
            <a:r>
              <a:rPr lang="en-US" sz="3200" b="1" dirty="0" err="1" smtClean="0"/>
              <a:t>Menurut</a:t>
            </a:r>
            <a:r>
              <a:rPr lang="en-US" sz="3200" b="1" dirty="0" smtClean="0"/>
              <a:t> Bloom:</a:t>
            </a:r>
            <a:r>
              <a:rPr lang="id-ID" sz="3200" b="1" dirty="0" smtClean="0"/>
              <a:t> </a:t>
            </a:r>
          </a:p>
          <a:p>
            <a:endParaRPr lang="id-ID" sz="2800" b="1" dirty="0" smtClean="0">
              <a:solidFill>
                <a:schemeClr val="accent1">
                  <a:tint val="88000"/>
                  <a:satMod val="150000"/>
                </a:schemeClr>
              </a:solidFill>
              <a:cs typeface="Arial" charset="0"/>
            </a:endParaRPr>
          </a:p>
          <a:p>
            <a:pPr eaLnBrk="1" hangingPunct="1"/>
            <a:r>
              <a:rPr lang="en-US" sz="2800" dirty="0" err="1" smtClean="0"/>
              <a:t>Perilaku</a:t>
            </a:r>
            <a:r>
              <a:rPr lang="en-US" sz="2800" dirty="0" smtClean="0"/>
              <a:t> </a:t>
            </a:r>
            <a:r>
              <a:rPr lang="en-US" sz="2800" dirty="0" err="1" smtClean="0"/>
              <a:t>Kognitif</a:t>
            </a:r>
            <a:r>
              <a:rPr lang="en-US" sz="2800" dirty="0" smtClean="0"/>
              <a:t> (</a:t>
            </a:r>
            <a:r>
              <a:rPr lang="en-US" sz="2800" dirty="0" err="1" smtClean="0"/>
              <a:t>kesadaran</a:t>
            </a:r>
            <a:r>
              <a:rPr lang="en-US" sz="2800" dirty="0" smtClean="0"/>
              <a:t>/</a:t>
            </a:r>
            <a:r>
              <a:rPr lang="en-US" sz="2800" dirty="0" err="1" smtClean="0"/>
              <a:t>pengetahuan</a:t>
            </a:r>
            <a:r>
              <a:rPr lang="en-US" sz="2800" dirty="0" smtClean="0"/>
              <a:t>)</a:t>
            </a:r>
          </a:p>
          <a:p>
            <a:pPr eaLnBrk="1" hangingPunct="1"/>
            <a:r>
              <a:rPr lang="en-US" sz="2800" dirty="0" err="1" smtClean="0"/>
              <a:t>Perilaku</a:t>
            </a:r>
            <a:r>
              <a:rPr lang="en-US" sz="2800" dirty="0" smtClean="0"/>
              <a:t> </a:t>
            </a:r>
            <a:r>
              <a:rPr lang="en-US" sz="2800" dirty="0" err="1" smtClean="0"/>
              <a:t>afektif</a:t>
            </a:r>
            <a:r>
              <a:rPr lang="en-US" sz="2800" dirty="0" smtClean="0"/>
              <a:t> (</a:t>
            </a:r>
            <a:r>
              <a:rPr lang="en-US" sz="2800" dirty="0" err="1" smtClean="0"/>
              <a:t>sikap</a:t>
            </a:r>
            <a:r>
              <a:rPr lang="en-US" sz="2800" dirty="0" smtClean="0"/>
              <a:t> </a:t>
            </a:r>
            <a:r>
              <a:rPr lang="en-US" sz="2800" dirty="0" err="1" smtClean="0"/>
              <a:t>dan</a:t>
            </a:r>
            <a:r>
              <a:rPr lang="en-US" sz="2800" dirty="0" smtClean="0"/>
              <a:t> </a:t>
            </a:r>
            <a:r>
              <a:rPr lang="en-US" sz="2800" dirty="0" err="1" smtClean="0"/>
              <a:t>emosi</a:t>
            </a:r>
            <a:r>
              <a:rPr lang="en-US" sz="2800" dirty="0" smtClean="0"/>
              <a:t>)</a:t>
            </a:r>
          </a:p>
          <a:p>
            <a:pPr eaLnBrk="1" hangingPunct="1"/>
            <a:r>
              <a:rPr lang="en-US" sz="2800" dirty="0" err="1" smtClean="0"/>
              <a:t>Psikomotorik</a:t>
            </a:r>
            <a:r>
              <a:rPr lang="en-US" sz="2800" dirty="0" smtClean="0"/>
              <a:t> (</a:t>
            </a:r>
            <a:r>
              <a:rPr lang="en-US" sz="2800" dirty="0" err="1" smtClean="0"/>
              <a:t>perilaku</a:t>
            </a:r>
            <a:r>
              <a:rPr lang="en-US" sz="2800" dirty="0" smtClean="0"/>
              <a:t> </a:t>
            </a:r>
            <a:r>
              <a:rPr lang="en-US" sz="2800" dirty="0" err="1" smtClean="0"/>
              <a:t>yg</a:t>
            </a:r>
            <a:r>
              <a:rPr lang="en-US" sz="2800" dirty="0" smtClean="0"/>
              <a:t> </a:t>
            </a:r>
            <a:r>
              <a:rPr lang="en-US" sz="2800" dirty="0" err="1" smtClean="0"/>
              <a:t>terwujud</a:t>
            </a:r>
            <a:r>
              <a:rPr lang="en-US" sz="2800" dirty="0" smtClean="0"/>
              <a:t> </a:t>
            </a:r>
            <a:r>
              <a:rPr lang="en-US" sz="2800" dirty="0" err="1" smtClean="0"/>
              <a:t>dlm</a:t>
            </a:r>
            <a:r>
              <a:rPr lang="en-US" sz="2800" dirty="0" smtClean="0"/>
              <a:t> </a:t>
            </a:r>
            <a:r>
              <a:rPr lang="en-US" sz="2800" dirty="0" err="1" smtClean="0"/>
              <a:t>gerakan</a:t>
            </a:r>
            <a:r>
              <a:rPr lang="en-US" sz="2800" dirty="0" smtClean="0"/>
              <a:t> (</a:t>
            </a:r>
            <a:r>
              <a:rPr lang="en-US" sz="2800" dirty="0" err="1" smtClean="0"/>
              <a:t>aksi</a:t>
            </a:r>
            <a:r>
              <a:rPr lang="en-US" sz="2800" dirty="0" smtClean="0"/>
              <a:t>) / </a:t>
            </a:r>
            <a:r>
              <a:rPr lang="en-US" sz="2800" dirty="0" err="1" smtClean="0"/>
              <a:t>tindakan</a:t>
            </a:r>
            <a:r>
              <a:rPr lang="en-US" sz="2800" dirty="0" smtClean="0"/>
              <a:t> </a:t>
            </a:r>
            <a:r>
              <a:rPr lang="en-US" sz="2800" dirty="0" err="1" smtClean="0"/>
              <a:t>fisik</a:t>
            </a:r>
            <a:r>
              <a:rPr lang="en-US" sz="2800" dirty="0" smtClean="0"/>
              <a:t> </a:t>
            </a:r>
            <a:r>
              <a:rPr lang="en-US" sz="2800" dirty="0" err="1" smtClean="0"/>
              <a:t>jelas</a:t>
            </a:r>
            <a:endParaRPr lang="en-US" sz="2800" b="1" dirty="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2910</TotalTime>
  <Words>1777</Words>
  <Application>Microsoft Office PowerPoint</Application>
  <PresentationFormat>On-screen Show (4:3)</PresentationFormat>
  <Paragraphs>214</Paragraphs>
  <Slides>33</Slides>
  <Notes>9</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Visi dan Misi Prodi Keperawatan</vt:lpstr>
      <vt:lpstr>Visi dan Misi Fakultas Ilmu-Ilmu Kesehatan</vt:lpstr>
      <vt:lpstr>KEMAMPUAN AKHIR YANG DIHARAPKAN</vt:lpstr>
      <vt:lpstr>Slide 6</vt:lpstr>
      <vt:lpstr>Slide 7</vt:lpstr>
      <vt:lpstr>Slide 8</vt:lpstr>
      <vt:lpstr>Slide 9</vt:lpstr>
      <vt:lpstr>Slide 10</vt:lpstr>
      <vt:lpstr>Slide 11</vt:lpstr>
      <vt:lpstr> Konsep sehat WHO </vt:lpstr>
      <vt:lpstr> Konsep Sakit </vt:lpstr>
      <vt:lpstr>Tanda2 sakit menurut Cecil Helman:</vt:lpstr>
      <vt:lpstr> Lanjut</vt:lpstr>
      <vt:lpstr> Perilaku Kesehatan </vt:lpstr>
      <vt:lpstr>Faktor yg mempengaruhi derajat  kesehatan (HL Blum)</vt:lpstr>
      <vt:lpstr>Faktor2 yg mempengaruhi kesehatan (FL. Dunn)</vt:lpstr>
      <vt:lpstr>Perilaku Sehat </vt:lpstr>
      <vt:lpstr>Perilaku preventive</vt:lpstr>
      <vt:lpstr> Five level of Prevention   (Leavel &amp; Clark):</vt:lpstr>
      <vt:lpstr>Model Antonovsky dan Kats</vt:lpstr>
      <vt:lpstr>Slide 23</vt:lpstr>
      <vt:lpstr>Slide 24</vt:lpstr>
      <vt:lpstr>Perilaku Protective</vt:lpstr>
      <vt:lpstr>Perilaku Sakit.</vt:lpstr>
      <vt:lpstr>Slide 27</vt:lpstr>
      <vt:lpstr>MODEL SUCHMAN</vt:lpstr>
      <vt:lpstr>Slide 29</vt:lpstr>
      <vt:lpstr> Peranan Sakit &amp; Peranan Pasien</vt:lpstr>
      <vt:lpstr> Perilaku dlm memilih layanan kesehatan</vt:lpstr>
      <vt:lpstr>Slide 32</vt:lpstr>
      <vt:lpstr>Referensi</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171</cp:revision>
  <dcterms:created xsi:type="dcterms:W3CDTF">2017-09-15T01:31:17Z</dcterms:created>
  <dcterms:modified xsi:type="dcterms:W3CDTF">2018-08-02T07:30:08Z</dcterms:modified>
</cp:coreProperties>
</file>