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9" r:id="rId1"/>
  </p:sldMasterIdLst>
  <p:notesMasterIdLst>
    <p:notesMasterId r:id="rId26"/>
  </p:notesMasterIdLst>
  <p:handoutMasterIdLst>
    <p:handoutMasterId r:id="rId27"/>
  </p:handoutMasterIdLst>
  <p:sldIdLst>
    <p:sldId id="256" r:id="rId2"/>
    <p:sldId id="329" r:id="rId3"/>
    <p:sldId id="330" r:id="rId4"/>
    <p:sldId id="331" r:id="rId5"/>
    <p:sldId id="282" r:id="rId6"/>
    <p:sldId id="307" r:id="rId7"/>
    <p:sldId id="308" r:id="rId8"/>
    <p:sldId id="309" r:id="rId9"/>
    <p:sldId id="310" r:id="rId10"/>
    <p:sldId id="314" r:id="rId11"/>
    <p:sldId id="315" r:id="rId12"/>
    <p:sldId id="316" r:id="rId13"/>
    <p:sldId id="317" r:id="rId14"/>
    <p:sldId id="318" r:id="rId15"/>
    <p:sldId id="319" r:id="rId16"/>
    <p:sldId id="320" r:id="rId17"/>
    <p:sldId id="321" r:id="rId18"/>
    <p:sldId id="322" r:id="rId19"/>
    <p:sldId id="323" r:id="rId20"/>
    <p:sldId id="324" r:id="rId21"/>
    <p:sldId id="325" r:id="rId22"/>
    <p:sldId id="326" r:id="rId23"/>
    <p:sldId id="327" r:id="rId24"/>
    <p:sldId id="328" r:id="rId25"/>
  </p:sldIdLst>
  <p:sldSz cx="9144000" cy="6858000" type="screen4x3"/>
  <p:notesSz cx="7077075" cy="9077325"/>
  <p:defaultTextStyle>
    <a:defPPr>
      <a:defRPr lang="en-US"/>
    </a:defPPr>
    <a:lvl1pPr algn="l" rtl="0" fontAlgn="base">
      <a:spcBef>
        <a:spcPct val="0"/>
      </a:spcBef>
      <a:spcAft>
        <a:spcPct val="0"/>
      </a:spcAft>
      <a:defRPr kern="1200">
        <a:solidFill>
          <a:schemeClr val="tx1"/>
        </a:solidFill>
        <a:latin typeface="Arial" charset="0"/>
        <a:ea typeface="ＭＳ Ｐゴシック" pitchFamily="4" charset="-128"/>
        <a:cs typeface="+mn-cs"/>
      </a:defRPr>
    </a:lvl1pPr>
    <a:lvl2pPr marL="457200" algn="l" rtl="0" fontAlgn="base">
      <a:spcBef>
        <a:spcPct val="0"/>
      </a:spcBef>
      <a:spcAft>
        <a:spcPct val="0"/>
      </a:spcAft>
      <a:defRPr kern="1200">
        <a:solidFill>
          <a:schemeClr val="tx1"/>
        </a:solidFill>
        <a:latin typeface="Arial" charset="0"/>
        <a:ea typeface="ＭＳ Ｐゴシック" pitchFamily="4" charset="-128"/>
        <a:cs typeface="+mn-cs"/>
      </a:defRPr>
    </a:lvl2pPr>
    <a:lvl3pPr marL="914400" algn="l" rtl="0" fontAlgn="base">
      <a:spcBef>
        <a:spcPct val="0"/>
      </a:spcBef>
      <a:spcAft>
        <a:spcPct val="0"/>
      </a:spcAft>
      <a:defRPr kern="1200">
        <a:solidFill>
          <a:schemeClr val="tx1"/>
        </a:solidFill>
        <a:latin typeface="Arial" charset="0"/>
        <a:ea typeface="ＭＳ Ｐゴシック" pitchFamily="4" charset="-128"/>
        <a:cs typeface="+mn-cs"/>
      </a:defRPr>
    </a:lvl3pPr>
    <a:lvl4pPr marL="1371600" algn="l" rtl="0" fontAlgn="base">
      <a:spcBef>
        <a:spcPct val="0"/>
      </a:spcBef>
      <a:spcAft>
        <a:spcPct val="0"/>
      </a:spcAft>
      <a:defRPr kern="1200">
        <a:solidFill>
          <a:schemeClr val="tx1"/>
        </a:solidFill>
        <a:latin typeface="Arial" charset="0"/>
        <a:ea typeface="ＭＳ Ｐゴシック" pitchFamily="4" charset="-128"/>
        <a:cs typeface="+mn-cs"/>
      </a:defRPr>
    </a:lvl4pPr>
    <a:lvl5pPr marL="1828800" algn="l" rtl="0" fontAlgn="base">
      <a:spcBef>
        <a:spcPct val="0"/>
      </a:spcBef>
      <a:spcAft>
        <a:spcPct val="0"/>
      </a:spcAft>
      <a:defRPr kern="1200">
        <a:solidFill>
          <a:schemeClr val="tx1"/>
        </a:solidFill>
        <a:latin typeface="Arial" charset="0"/>
        <a:ea typeface="ＭＳ Ｐゴシック" pitchFamily="4" charset="-128"/>
        <a:cs typeface="+mn-cs"/>
      </a:defRPr>
    </a:lvl5pPr>
    <a:lvl6pPr marL="2286000" algn="l" defTabSz="914400" rtl="0" eaLnBrk="1" latinLnBrk="0" hangingPunct="1">
      <a:defRPr kern="1200">
        <a:solidFill>
          <a:schemeClr val="tx1"/>
        </a:solidFill>
        <a:latin typeface="Arial" charset="0"/>
        <a:ea typeface="ＭＳ Ｐゴシック" pitchFamily="4" charset="-128"/>
        <a:cs typeface="+mn-cs"/>
      </a:defRPr>
    </a:lvl6pPr>
    <a:lvl7pPr marL="2743200" algn="l" defTabSz="914400" rtl="0" eaLnBrk="1" latinLnBrk="0" hangingPunct="1">
      <a:defRPr kern="1200">
        <a:solidFill>
          <a:schemeClr val="tx1"/>
        </a:solidFill>
        <a:latin typeface="Arial" charset="0"/>
        <a:ea typeface="ＭＳ Ｐゴシック" pitchFamily="4" charset="-128"/>
        <a:cs typeface="+mn-cs"/>
      </a:defRPr>
    </a:lvl7pPr>
    <a:lvl8pPr marL="3200400" algn="l" defTabSz="914400" rtl="0" eaLnBrk="1" latinLnBrk="0" hangingPunct="1">
      <a:defRPr kern="1200">
        <a:solidFill>
          <a:schemeClr val="tx1"/>
        </a:solidFill>
        <a:latin typeface="Arial" charset="0"/>
        <a:ea typeface="ＭＳ Ｐゴシック" pitchFamily="4" charset="-128"/>
        <a:cs typeface="+mn-cs"/>
      </a:defRPr>
    </a:lvl8pPr>
    <a:lvl9pPr marL="3657600" algn="l" defTabSz="914400" rtl="0" eaLnBrk="1" latinLnBrk="0" hangingPunct="1">
      <a:defRPr kern="1200">
        <a:solidFill>
          <a:schemeClr val="tx1"/>
        </a:solidFill>
        <a:latin typeface="Arial" charset="0"/>
        <a:ea typeface="ＭＳ Ｐゴシック" pitchFamily="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FFCC"/>
    <a:srgbClr val="66FF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34559" autoAdjust="0"/>
    <p:restoredTop sz="86441" autoAdjust="0"/>
  </p:normalViewPr>
  <p:slideViewPr>
    <p:cSldViewPr>
      <p:cViewPr varScale="1">
        <p:scale>
          <a:sx n="82" d="100"/>
          <a:sy n="82" d="100"/>
        </p:scale>
        <p:origin x="-1578" y="-84"/>
      </p:cViewPr>
      <p:guideLst>
        <p:guide orient="horz" pos="2160"/>
        <p:guide pos="2880"/>
      </p:guideLst>
    </p:cSldViewPr>
  </p:slideViewPr>
  <p:outlineViewPr>
    <p:cViewPr>
      <p:scale>
        <a:sx n="33" d="100"/>
        <a:sy n="33" d="100"/>
      </p:scale>
      <p:origin x="246" y="276768"/>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7050" cy="454025"/>
          </a:xfrm>
          <a:prstGeom prst="rect">
            <a:avLst/>
          </a:prstGeom>
        </p:spPr>
        <p:txBody>
          <a:bodyPr vert="horz" wrap="square" lIns="91440" tIns="45720" rIns="91440" bIns="45720" numCol="1" anchor="t" anchorCtr="0" compatLnSpc="1">
            <a:prstTxWarp prst="textNoShape">
              <a:avLst/>
            </a:prstTxWarp>
          </a:bodyPr>
          <a:lstStyle>
            <a:lvl1pPr>
              <a:defRPr sz="1200"/>
            </a:lvl1pPr>
          </a:lstStyle>
          <a:p>
            <a:endParaRPr lang="id-ID"/>
          </a:p>
        </p:txBody>
      </p:sp>
      <p:sp>
        <p:nvSpPr>
          <p:cNvPr id="3" name="Date Placeholder 2"/>
          <p:cNvSpPr>
            <a:spLocks noGrp="1"/>
          </p:cNvSpPr>
          <p:nvPr>
            <p:ph type="dt" sz="quarter" idx="1"/>
          </p:nvPr>
        </p:nvSpPr>
        <p:spPr>
          <a:xfrm>
            <a:off x="4008438" y="0"/>
            <a:ext cx="3067050" cy="454025"/>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585BA78B-BAD3-47BC-B89F-C83F4D865A51}" type="datetime1">
              <a:rPr lang="en-US"/>
              <a:pPr/>
              <a:t>8/2/2018</a:t>
            </a:fld>
            <a:endParaRPr lang="en-US"/>
          </a:p>
        </p:txBody>
      </p:sp>
      <p:sp>
        <p:nvSpPr>
          <p:cNvPr id="4" name="Footer Placeholder 3"/>
          <p:cNvSpPr>
            <a:spLocks noGrp="1"/>
          </p:cNvSpPr>
          <p:nvPr>
            <p:ph type="ftr" sz="quarter" idx="2"/>
          </p:nvPr>
        </p:nvSpPr>
        <p:spPr>
          <a:xfrm>
            <a:off x="0" y="8621713"/>
            <a:ext cx="3067050" cy="454025"/>
          </a:xfrm>
          <a:prstGeom prst="rect">
            <a:avLst/>
          </a:prstGeom>
        </p:spPr>
        <p:txBody>
          <a:bodyPr vert="horz" wrap="square" lIns="91440" tIns="45720" rIns="91440" bIns="45720" numCol="1" anchor="b" anchorCtr="0" compatLnSpc="1">
            <a:prstTxWarp prst="textNoShape">
              <a:avLst/>
            </a:prstTxWarp>
          </a:bodyPr>
          <a:lstStyle>
            <a:lvl1pPr>
              <a:defRPr sz="1200"/>
            </a:lvl1pPr>
          </a:lstStyle>
          <a:p>
            <a:endParaRPr lang="id-ID"/>
          </a:p>
        </p:txBody>
      </p:sp>
      <p:sp>
        <p:nvSpPr>
          <p:cNvPr id="5" name="Slide Number Placeholder 4"/>
          <p:cNvSpPr>
            <a:spLocks noGrp="1"/>
          </p:cNvSpPr>
          <p:nvPr>
            <p:ph type="sldNum" sz="quarter" idx="3"/>
          </p:nvPr>
        </p:nvSpPr>
        <p:spPr>
          <a:xfrm>
            <a:off x="4008438" y="8621713"/>
            <a:ext cx="3067050" cy="454025"/>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3E4B4B89-743B-4B64-BBA4-B2496448229D}"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7050" cy="454025"/>
          </a:xfrm>
          <a:prstGeom prst="rect">
            <a:avLst/>
          </a:prstGeom>
        </p:spPr>
        <p:txBody>
          <a:bodyPr vert="horz" wrap="square" lIns="91440" tIns="45720" rIns="91440" bIns="45720" numCol="1" anchor="t" anchorCtr="0" compatLnSpc="1">
            <a:prstTxWarp prst="textNoShape">
              <a:avLst/>
            </a:prstTxWarp>
          </a:bodyPr>
          <a:lstStyle>
            <a:lvl1pPr>
              <a:defRPr sz="1200"/>
            </a:lvl1pPr>
          </a:lstStyle>
          <a:p>
            <a:endParaRPr lang="id-ID"/>
          </a:p>
        </p:txBody>
      </p:sp>
      <p:sp>
        <p:nvSpPr>
          <p:cNvPr id="3" name="Date Placeholder 2"/>
          <p:cNvSpPr>
            <a:spLocks noGrp="1"/>
          </p:cNvSpPr>
          <p:nvPr>
            <p:ph type="dt" idx="1"/>
          </p:nvPr>
        </p:nvSpPr>
        <p:spPr>
          <a:xfrm>
            <a:off x="4008438" y="0"/>
            <a:ext cx="3067050" cy="454025"/>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EB3C1358-E261-4C73-981B-6605C98F8A6A}" type="datetime1">
              <a:rPr lang="id-ID"/>
              <a:pPr/>
              <a:t>02/08/2018</a:t>
            </a:fld>
            <a:endParaRPr lang="id-ID"/>
          </a:p>
        </p:txBody>
      </p:sp>
      <p:sp>
        <p:nvSpPr>
          <p:cNvPr id="4" name="Slide Image Placeholder 3"/>
          <p:cNvSpPr>
            <a:spLocks noGrp="1" noRot="1" noChangeAspect="1"/>
          </p:cNvSpPr>
          <p:nvPr>
            <p:ph type="sldImg" idx="2"/>
          </p:nvPr>
        </p:nvSpPr>
        <p:spPr>
          <a:xfrm>
            <a:off x="1270000" y="681038"/>
            <a:ext cx="4537075" cy="3403600"/>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id-ID" smtClean="0"/>
          </a:p>
        </p:txBody>
      </p:sp>
      <p:sp>
        <p:nvSpPr>
          <p:cNvPr id="5" name="Notes Placeholder 4"/>
          <p:cNvSpPr>
            <a:spLocks noGrp="1"/>
          </p:cNvSpPr>
          <p:nvPr>
            <p:ph type="body" sz="quarter" idx="3"/>
          </p:nvPr>
        </p:nvSpPr>
        <p:spPr>
          <a:xfrm>
            <a:off x="708025" y="4311650"/>
            <a:ext cx="5661025" cy="4084638"/>
          </a:xfrm>
          <a:prstGeom prst="rect">
            <a:avLst/>
          </a:prstGeom>
        </p:spPr>
        <p:txBody>
          <a:bodyPr vert="horz" wrap="square" lIns="91440" tIns="45720" rIns="91440" bIns="45720" numCol="1" anchor="t" anchorCtr="0" compatLnSpc="1">
            <a:prstTxWarp prst="textNoShape">
              <a:avLst/>
            </a:prstTxWarp>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smtClean="0"/>
          </a:p>
        </p:txBody>
      </p:sp>
      <p:sp>
        <p:nvSpPr>
          <p:cNvPr id="6" name="Footer Placeholder 5"/>
          <p:cNvSpPr>
            <a:spLocks noGrp="1"/>
          </p:cNvSpPr>
          <p:nvPr>
            <p:ph type="ftr" sz="quarter" idx="4"/>
          </p:nvPr>
        </p:nvSpPr>
        <p:spPr>
          <a:xfrm>
            <a:off x="0" y="8621713"/>
            <a:ext cx="3067050" cy="454025"/>
          </a:xfrm>
          <a:prstGeom prst="rect">
            <a:avLst/>
          </a:prstGeom>
        </p:spPr>
        <p:txBody>
          <a:bodyPr vert="horz" wrap="square" lIns="91440" tIns="45720" rIns="91440" bIns="45720" numCol="1" anchor="b" anchorCtr="0" compatLnSpc="1">
            <a:prstTxWarp prst="textNoShape">
              <a:avLst/>
            </a:prstTxWarp>
          </a:bodyPr>
          <a:lstStyle>
            <a:lvl1pPr>
              <a:defRPr sz="1200"/>
            </a:lvl1pPr>
          </a:lstStyle>
          <a:p>
            <a:endParaRPr lang="id-ID"/>
          </a:p>
        </p:txBody>
      </p:sp>
      <p:sp>
        <p:nvSpPr>
          <p:cNvPr id="7" name="Slide Number Placeholder 6"/>
          <p:cNvSpPr>
            <a:spLocks noGrp="1"/>
          </p:cNvSpPr>
          <p:nvPr>
            <p:ph type="sldNum" sz="quarter" idx="5"/>
          </p:nvPr>
        </p:nvSpPr>
        <p:spPr>
          <a:xfrm>
            <a:off x="4008438" y="8621713"/>
            <a:ext cx="3067050" cy="454025"/>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053125A4-7B4C-4A7F-9A86-415CFF60C746}" type="slidenum">
              <a:rPr lang="id-ID"/>
              <a:pPr/>
              <a:t>‹#›</a:t>
            </a:fld>
            <a:endParaRPr lang="id-ID"/>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pitchFamily="4" charset="-128"/>
        <a:cs typeface="+mn-cs"/>
      </a:defRPr>
    </a:lvl1pPr>
    <a:lvl2pPr marL="457200" algn="l" rtl="0" eaLnBrk="0" fontAlgn="base" hangingPunct="0">
      <a:spcBef>
        <a:spcPct val="30000"/>
      </a:spcBef>
      <a:spcAft>
        <a:spcPct val="0"/>
      </a:spcAft>
      <a:defRPr sz="1200" kern="1200">
        <a:solidFill>
          <a:schemeClr val="tx1"/>
        </a:solidFill>
        <a:latin typeface="+mn-lt"/>
        <a:ea typeface="ＭＳ Ｐゴシック" pitchFamily="4" charset="-128"/>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pitchFamily="4" charset="-128"/>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pitchFamily="4" charset="-128"/>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pitchFamily="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noFill/>
          <a:ln>
            <a:solidFill>
              <a:srgbClr val="000000"/>
            </a:solidFill>
            <a:miter lim="800000"/>
            <a:headEnd/>
            <a:tailEnd/>
          </a:ln>
        </p:spPr>
      </p:sp>
      <p:sp>
        <p:nvSpPr>
          <p:cNvPr id="16387" name="Notes Placeholder 2"/>
          <p:cNvSpPr>
            <a:spLocks noGrp="1"/>
          </p:cNvSpPr>
          <p:nvPr>
            <p:ph type="body" idx="1"/>
          </p:nvPr>
        </p:nvSpPr>
        <p:spPr bwMode="auto">
          <a:noFill/>
        </p:spPr>
        <p:txBody>
          <a:bodyPr/>
          <a:lstStyle/>
          <a:p>
            <a:pPr eaLnBrk="1" hangingPunct="1">
              <a:spcBef>
                <a:spcPct val="0"/>
              </a:spcBef>
            </a:pPr>
            <a:endParaRPr lang="id-ID" smtClean="0"/>
          </a:p>
        </p:txBody>
      </p:sp>
      <p:sp>
        <p:nvSpPr>
          <p:cNvPr id="16388" name="Slide Number Placeholder 3"/>
          <p:cNvSpPr>
            <a:spLocks noGrp="1"/>
          </p:cNvSpPr>
          <p:nvPr>
            <p:ph type="sldNum" sz="quarter" idx="5"/>
          </p:nvPr>
        </p:nvSpPr>
        <p:spPr bwMode="auto">
          <a:noFill/>
          <a:ln>
            <a:miter lim="800000"/>
            <a:headEnd/>
            <a:tailEnd/>
          </a:ln>
        </p:spPr>
        <p:txBody>
          <a:bodyPr/>
          <a:lstStyle/>
          <a:p>
            <a:fld id="{D1518162-A720-4E0E-9C4E-DDCFBD163B10}" type="slidenum">
              <a:rPr lang="id-ID"/>
              <a:pPr/>
              <a:t>1</a:t>
            </a:fld>
            <a:endParaRPr lang="id-ID"/>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p:spPr>
      </p:sp>
      <p:sp>
        <p:nvSpPr>
          <p:cNvPr id="1945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E078A9B2-305E-4A01-957F-56D2BEA8A2CF}" type="slidenum">
              <a:rPr lang="id-ID" smtClean="0"/>
              <a:pPr>
                <a:defRPr/>
              </a:pPr>
              <a:t>5</a:t>
            </a:fld>
            <a:endParaRPr lang="id-ID"/>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C27F9273-F174-49F3-B6B6-85E9231B404C}" type="datetime1">
              <a:rPr lang="en-US" smtClean="0"/>
              <a:pPr/>
              <a:t>8/2/2018</a:t>
            </a:fld>
            <a:endParaRPr lang="en-US"/>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5F1DCF79-6906-47A6-BEAB-ABF4348BDBD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5AECD704-E827-4948-B475-899A11861CA3}" type="datetime1">
              <a:rPr lang="en-US" smtClean="0"/>
              <a:pPr/>
              <a:t>8/2/2018</a:t>
            </a:fld>
            <a:endParaRPr lang="en-US"/>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6046838B-086A-410F-BC59-0E5D18BFBD9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0D735276-29DB-4492-A9B0-CC0647D8A061}" type="datetime1">
              <a:rPr lang="en-US" smtClean="0"/>
              <a:pPr/>
              <a:t>8/2/2018</a:t>
            </a:fld>
            <a:endParaRPr lang="en-US"/>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8BA34D20-A051-4DA7-BB6E-A3A82EE09C5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40E4D0C6-29DE-4A10-98DA-7E6E452C0E34}" type="datetime1">
              <a:rPr lang="en-US" smtClean="0"/>
              <a:pPr/>
              <a:t>8/2/2018</a:t>
            </a:fld>
            <a:endParaRPr lang="en-US"/>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AF9050F-001D-48F3-A6AD-8C035EDFE65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35605B9-84B0-4508-A7D9-5338F0F58DFF}" type="datetime1">
              <a:rPr lang="en-US" smtClean="0"/>
              <a:pPr/>
              <a:t>8/2/2018</a:t>
            </a:fld>
            <a:endParaRPr lang="en-US"/>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09C072C-3058-43C2-994B-943BE215B54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C25D892F-8A4B-4A16-A77F-86659EFA17BF}" type="datetime1">
              <a:rPr lang="en-US" smtClean="0"/>
              <a:pPr/>
              <a:t>8/2/2018</a:t>
            </a:fld>
            <a:endParaRPr lang="en-US"/>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D9875DEC-153E-466C-BAB2-BD3FC4E7D57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982F62BD-D565-45D6-82F9-A66C246AFAA5}" type="datetime1">
              <a:rPr lang="en-US" smtClean="0"/>
              <a:pPr/>
              <a:t>8/2/2018</a:t>
            </a:fld>
            <a:endParaRPr lang="en-US"/>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1955E114-D690-4AD2-99E0-1974830065A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47E5D075-B175-405A-8934-C848A1E21714}" type="datetime1">
              <a:rPr lang="en-US" smtClean="0"/>
              <a:pPr/>
              <a:t>8/2/2018</a:t>
            </a:fld>
            <a:endParaRPr lang="en-US"/>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69A65F87-E993-4919-AD5E-07DC44D854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E81258-F44E-49BC-AE21-E323BB0C3A09}" type="datetime1">
              <a:rPr lang="en-US" smtClean="0"/>
              <a:pPr/>
              <a:t>8/2/2018</a:t>
            </a:fld>
            <a:endParaRPr lang="en-US"/>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2A4C15CA-0E68-4936-A87E-A2E21D94DC6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AD04C3-4A44-41A8-BA5C-17D6D2A246C1}" type="datetime1">
              <a:rPr lang="en-US" smtClean="0"/>
              <a:pPr/>
              <a:t>8/2/2018</a:t>
            </a:fld>
            <a:endParaRPr lang="en-US"/>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EA0B9C28-E3FD-42B2-801F-E6DA29CEE2D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C2F2376-8853-4C3F-B60E-8239FEA052DA}" type="datetime1">
              <a:rPr lang="en-US" smtClean="0"/>
              <a:pPr/>
              <a:t>8/2/2018</a:t>
            </a:fld>
            <a:endParaRPr lang="en-US"/>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3220E280-ADFC-4EEE-A175-79EEC2673A2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E65F79-B83E-4D26-B536-A01356D7A0CF}" type="datetime1">
              <a:rPr lang="en-US" smtClean="0"/>
              <a:pPr/>
              <a:t>8/2/2018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AAF156-437A-4C76-B4F0-9E2EBA49646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970" r:id="rId1"/>
    <p:sldLayoutId id="2147483971" r:id="rId2"/>
    <p:sldLayoutId id="2147483972" r:id="rId3"/>
    <p:sldLayoutId id="2147483973" r:id="rId4"/>
    <p:sldLayoutId id="2147483974" r:id="rId5"/>
    <p:sldLayoutId id="2147483975" r:id="rId6"/>
    <p:sldLayoutId id="2147483976" r:id="rId7"/>
    <p:sldLayoutId id="2147483977" r:id="rId8"/>
    <p:sldLayoutId id="2147483978" r:id="rId9"/>
    <p:sldLayoutId id="2147483979" r:id="rId10"/>
    <p:sldLayoutId id="2147483980"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jpg"/>
          <p:cNvPicPr>
            <a:picLocks noChangeAspect="1" noChangeArrowheads="1"/>
          </p:cNvPicPr>
          <p:nvPr/>
        </p:nvPicPr>
        <p:blipFill>
          <a:blip r:embed="rId3" cstate="print"/>
          <a:srcRect l="1051" r="800" b="504"/>
          <a:stretch>
            <a:fillRect/>
          </a:stretch>
        </p:blipFill>
        <p:spPr bwMode="auto">
          <a:xfrm>
            <a:off x="0" y="0"/>
            <a:ext cx="9144000" cy="6840538"/>
          </a:xfrm>
          <a:prstGeom prst="rect">
            <a:avLst/>
          </a:prstGeom>
          <a:noFill/>
          <a:ln w="9525">
            <a:noFill/>
            <a:miter lim="800000"/>
            <a:headEnd/>
            <a:tailEnd/>
          </a:ln>
        </p:spPr>
      </p:pic>
      <p:sp>
        <p:nvSpPr>
          <p:cNvPr id="15362" name="TextBox 3"/>
          <p:cNvSpPr txBox="1">
            <a:spLocks noChangeArrowheads="1"/>
          </p:cNvSpPr>
          <p:nvPr/>
        </p:nvSpPr>
        <p:spPr bwMode="auto">
          <a:xfrm>
            <a:off x="2895600" y="3505201"/>
            <a:ext cx="6248400" cy="1200329"/>
          </a:xfrm>
          <a:prstGeom prst="rect">
            <a:avLst/>
          </a:prstGeom>
          <a:noFill/>
          <a:ln w="9525">
            <a:noFill/>
            <a:miter lim="800000"/>
            <a:headEnd/>
            <a:tailEnd/>
          </a:ln>
        </p:spPr>
        <p:txBody>
          <a:bodyPr wrap="square">
            <a:spAutoFit/>
          </a:bodyPr>
          <a:lstStyle/>
          <a:p>
            <a:pPr algn="ctr"/>
            <a:r>
              <a:rPr lang="id-ID" sz="3600" dirty="0" smtClean="0">
                <a:solidFill>
                  <a:srgbClr val="FFC000"/>
                </a:solidFill>
                <a:latin typeface="Arial Black" pitchFamily="4" charset="0"/>
              </a:rPr>
              <a:t>PSIKOSOSIAL DAN BUDAYA</a:t>
            </a:r>
            <a:endParaRPr lang="en-US" sz="3600" dirty="0">
              <a:solidFill>
                <a:srgbClr val="FFC000"/>
              </a:solidFill>
              <a:latin typeface="Arial Black" pitchFamily="4" charset="0"/>
            </a:endParaRPr>
          </a:p>
        </p:txBody>
      </p:sp>
      <p:sp>
        <p:nvSpPr>
          <p:cNvPr id="5" name="TextBox 4"/>
          <p:cNvSpPr txBox="1"/>
          <p:nvPr/>
        </p:nvSpPr>
        <p:spPr>
          <a:xfrm>
            <a:off x="3429000" y="5029200"/>
            <a:ext cx="5181600" cy="1815882"/>
          </a:xfrm>
          <a:prstGeom prst="rect">
            <a:avLst/>
          </a:prstGeom>
          <a:noFill/>
        </p:spPr>
        <p:txBody>
          <a:bodyPr wrap="square" rtlCol="0">
            <a:spAutoFit/>
          </a:bodyPr>
          <a:lstStyle/>
          <a:p>
            <a:pPr algn="ctr"/>
            <a:r>
              <a:rPr lang="id-ID" b="1" dirty="0" smtClean="0">
                <a:solidFill>
                  <a:schemeClr val="bg1"/>
                </a:solidFill>
              </a:rPr>
              <a:t>PERTEMUAN  8</a:t>
            </a:r>
          </a:p>
          <a:p>
            <a:pPr algn="ctr"/>
            <a:r>
              <a:rPr lang="id-ID" b="1" dirty="0" smtClean="0">
                <a:solidFill>
                  <a:schemeClr val="bg1"/>
                </a:solidFill>
              </a:rPr>
              <a:t>Respon nyeri dan  Faktor yang mempengaruhi</a:t>
            </a:r>
          </a:p>
          <a:p>
            <a:pPr algn="ctr"/>
            <a:r>
              <a:rPr lang="id-ID" b="1" dirty="0" smtClean="0">
                <a:solidFill>
                  <a:schemeClr val="bg1"/>
                </a:solidFill>
              </a:rPr>
              <a:t>YAYAH KARYANAN, S.Sos, MM</a:t>
            </a:r>
          </a:p>
          <a:p>
            <a:pPr algn="ctr"/>
            <a:r>
              <a:rPr lang="id-ID" b="1" dirty="0" smtClean="0">
                <a:solidFill>
                  <a:schemeClr val="bg1"/>
                </a:solidFill>
              </a:rPr>
              <a:t>Program Studi Ilmu Keperawatan</a:t>
            </a:r>
          </a:p>
          <a:p>
            <a:pPr algn="ctr"/>
            <a:r>
              <a:rPr lang="id-ID" b="1" dirty="0" smtClean="0">
                <a:solidFill>
                  <a:schemeClr val="bg1"/>
                </a:solidFill>
              </a:rPr>
              <a:t>Fakultas Ilmu-ilmu Keseha</a:t>
            </a:r>
            <a:r>
              <a:rPr lang="id-ID" sz="2200" b="1" dirty="0" smtClean="0">
                <a:solidFill>
                  <a:schemeClr val="bg1"/>
                </a:solidFill>
              </a:rPr>
              <a:t>tan</a:t>
            </a:r>
            <a:endParaRPr lang="id-ID" sz="2200" b="1" dirty="0">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84238"/>
          </a:xfrm>
        </p:spPr>
        <p:txBody>
          <a:bodyPr/>
          <a:lstStyle/>
          <a:p>
            <a:r>
              <a:rPr lang="id-ID" dirty="0" smtClean="0"/>
              <a:t> STIMULUS NYERI :</a:t>
            </a:r>
            <a:endParaRPr lang="id-ID" dirty="0"/>
          </a:p>
        </p:txBody>
      </p:sp>
      <p:sp>
        <p:nvSpPr>
          <p:cNvPr id="3" name="Content Placeholder 2"/>
          <p:cNvSpPr>
            <a:spLocks noGrp="1"/>
          </p:cNvSpPr>
          <p:nvPr>
            <p:ph idx="1"/>
          </p:nvPr>
        </p:nvSpPr>
        <p:spPr/>
        <p:txBody>
          <a:bodyPr>
            <a:normAutofit lnSpcReduction="10000"/>
          </a:bodyPr>
          <a:lstStyle/>
          <a:p>
            <a:pPr>
              <a:buNone/>
            </a:pPr>
            <a:r>
              <a:rPr lang="id-ID" dirty="0" smtClean="0"/>
              <a:t>1.Mekanik : diterima oleh reseptor nyeri mekano-sensitif, misalnya distensi ductus, tumor </a:t>
            </a:r>
          </a:p>
          <a:p>
            <a:pPr>
              <a:buNone/>
            </a:pPr>
            <a:r>
              <a:rPr lang="id-ID" dirty="0" smtClean="0"/>
              <a:t>2.Thermal (panas/dingin) : diterima oleh reseptor thermosensitif, misalnya terbakar (akibat panas/dingin yg ekstrem) </a:t>
            </a:r>
          </a:p>
          <a:p>
            <a:pPr>
              <a:buNone/>
            </a:pPr>
            <a:r>
              <a:rPr lang="id-ID" dirty="0" smtClean="0"/>
              <a:t>3.Kimiawi : diterima oleh reseptor nyeri chemosensitif, misalnya perforasi organ viseral</a:t>
            </a:r>
          </a:p>
          <a:p>
            <a:pPr>
              <a:buNone/>
            </a:pPr>
            <a:r>
              <a:rPr lang="id-ID" dirty="0" smtClean="0"/>
              <a:t> 4.Listrik, misalnya lapisan kulit terbakar </a:t>
            </a:r>
            <a:endParaRPr lang="id-ID"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endParaRPr lang="id-ID" dirty="0"/>
          </a:p>
        </p:txBody>
      </p:sp>
      <p:sp>
        <p:nvSpPr>
          <p:cNvPr id="3" name="Content Placeholder 2"/>
          <p:cNvSpPr>
            <a:spLocks noGrp="1"/>
          </p:cNvSpPr>
          <p:nvPr>
            <p:ph idx="1"/>
          </p:nvPr>
        </p:nvSpPr>
        <p:spPr>
          <a:xfrm>
            <a:off x="1600200" y="1143000"/>
            <a:ext cx="7086600" cy="4983163"/>
          </a:xfrm>
        </p:spPr>
        <p:txBody>
          <a:bodyPr>
            <a:normAutofit/>
          </a:bodyPr>
          <a:lstStyle/>
          <a:p>
            <a:pPr>
              <a:buNone/>
            </a:pPr>
            <a:r>
              <a:rPr lang="id-ID" dirty="0" smtClean="0"/>
              <a:t>1. Neurotransmitter : </a:t>
            </a:r>
          </a:p>
          <a:p>
            <a:pPr marL="514350" indent="-63500">
              <a:buAutoNum type="alphaLcPeriod"/>
            </a:pPr>
            <a:r>
              <a:rPr lang="id-ID" dirty="0" smtClean="0"/>
              <a:t>Substansi P </a:t>
            </a:r>
          </a:p>
          <a:p>
            <a:pPr marL="514350" indent="-63500">
              <a:buNone/>
            </a:pPr>
            <a:r>
              <a:rPr lang="id-ID" dirty="0" smtClean="0"/>
              <a:t>b. Serotonin</a:t>
            </a:r>
          </a:p>
          <a:p>
            <a:pPr marL="514350" indent="-63500">
              <a:buNone/>
            </a:pPr>
            <a:r>
              <a:rPr lang="id-ID" dirty="0" smtClean="0"/>
              <a:t>c. Prostaglandinc</a:t>
            </a:r>
          </a:p>
          <a:p>
            <a:pPr marL="514350" indent="-514350">
              <a:buNone/>
            </a:pPr>
            <a:r>
              <a:rPr lang="id-ID" dirty="0" smtClean="0"/>
              <a:t>2. Neuromodulator : </a:t>
            </a:r>
          </a:p>
          <a:p>
            <a:pPr marL="514350" indent="-63500">
              <a:buAutoNum type="alphaLcPeriod"/>
            </a:pPr>
            <a:r>
              <a:rPr lang="id-ID" dirty="0" smtClean="0"/>
              <a:t>Endorfin &amp;  dinorfin </a:t>
            </a:r>
          </a:p>
          <a:p>
            <a:pPr marL="514350" indent="-63500">
              <a:buNone/>
            </a:pPr>
            <a:r>
              <a:rPr lang="id-ID" dirty="0" smtClean="0"/>
              <a:t>b.  Bradikinin</a:t>
            </a:r>
            <a:endParaRPr lang="id-ID"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3200" dirty="0" smtClean="0"/>
              <a:t>TEORI GATE CONTROLTEORI GATE CONTROL</a:t>
            </a:r>
            <a:endParaRPr lang="id-ID" sz="3200" dirty="0"/>
          </a:p>
        </p:txBody>
      </p:sp>
      <p:sp>
        <p:nvSpPr>
          <p:cNvPr id="3" name="Content Placeholder 2"/>
          <p:cNvSpPr>
            <a:spLocks noGrp="1"/>
          </p:cNvSpPr>
          <p:nvPr>
            <p:ph idx="1"/>
          </p:nvPr>
        </p:nvSpPr>
        <p:spPr/>
        <p:txBody>
          <a:bodyPr>
            <a:normAutofit fontScale="85000" lnSpcReduction="10000"/>
          </a:bodyPr>
          <a:lstStyle/>
          <a:p>
            <a:r>
              <a:rPr lang="id-ID" dirty="0" smtClean="0"/>
              <a:t>Peneliti mengetahui bhw tidak ada pusat Teori gate control (Melzack</a:t>
            </a:r>
            <a:r>
              <a:rPr lang="id-ID" dirty="0" smtClean="0">
                <a:sym typeface="Symbol"/>
              </a:rPr>
              <a:t></a:t>
            </a:r>
            <a:r>
              <a:rPr lang="id-ID" dirty="0" smtClean="0"/>
              <a:t> &amp; Wall; 1965) :Teori gate control (Melzack &amp; Wall; 1965) : ““impuls nyeri dpt diatur atau bahkan dihambat impuls nyeri dpt diatur atau bahkan dihambat o/mekanisme pertahanan di sepanjang SSP, impuls nyeri dibuka saat sebuah pertahanan dibuka”. contohnya : menggosok punggung dgn lambat,</a:t>
            </a:r>
          </a:p>
          <a:p>
            <a:r>
              <a:rPr lang="id-ID" dirty="0" smtClean="0"/>
              <a:t>contohnya : menggosok punggung dgn lambat, teknik distraksi, konseling, &amp; pemberian plasebo teknik distraksi, konseling, &amp; pemberian plasebo melepaskan endorfin &amp;</a:t>
            </a:r>
            <a:endParaRPr lang="id-ID"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PERSEPSI</a:t>
            </a:r>
            <a:endParaRPr lang="id-ID" dirty="0"/>
          </a:p>
        </p:txBody>
      </p:sp>
      <p:sp>
        <p:nvSpPr>
          <p:cNvPr id="3" name="Content Placeholder 2"/>
          <p:cNvSpPr>
            <a:spLocks noGrp="1"/>
          </p:cNvSpPr>
          <p:nvPr>
            <p:ph idx="1"/>
          </p:nvPr>
        </p:nvSpPr>
        <p:spPr/>
        <p:txBody>
          <a:bodyPr>
            <a:normAutofit fontScale="92500"/>
          </a:bodyPr>
          <a:lstStyle/>
          <a:p>
            <a:r>
              <a:rPr lang="id-ID" dirty="0" smtClean="0"/>
              <a:t>Persepsi mrp titik kesadaran sso</a:t>
            </a:r>
            <a:r>
              <a:rPr lang="id-ID" dirty="0" smtClean="0">
                <a:sym typeface="Symbol"/>
              </a:rPr>
              <a:t></a:t>
            </a:r>
            <a:r>
              <a:rPr lang="id-ID" dirty="0" smtClean="0"/>
              <a:t> terhadap nyeri. </a:t>
            </a:r>
          </a:p>
          <a:p>
            <a:r>
              <a:rPr lang="id-ID" dirty="0" smtClean="0"/>
              <a:t>Stimulus nyeri ditransmisikan ke</a:t>
            </a:r>
            <a:r>
              <a:rPr lang="id-ID" dirty="0" smtClean="0">
                <a:sym typeface="Symbol"/>
              </a:rPr>
              <a:t></a:t>
            </a:r>
            <a:r>
              <a:rPr lang="id-ID" dirty="0" smtClean="0"/>
              <a:t> medulla spinalis, talamus, &amp; otak tengah. Dari talamus naik ke bbg area otak, termasuk korteks sensori &amp; korteks asosiasi (di kedua lobus parietalis), lobus frontalis, dan sistem limbik (Paice, 1991). </a:t>
            </a:r>
          </a:p>
          <a:p>
            <a:r>
              <a:rPr lang="id-ID" dirty="0" smtClean="0"/>
              <a:t>Saat individu sadar akan nyeri : terjadi</a:t>
            </a:r>
            <a:r>
              <a:rPr lang="id-ID" dirty="0" smtClean="0">
                <a:sym typeface="Symbol"/>
              </a:rPr>
              <a:t></a:t>
            </a:r>
            <a:r>
              <a:rPr lang="id-ID" dirty="0" smtClean="0"/>
              <a:t> reaksi kompleks.</a:t>
            </a:r>
            <a:endParaRPr lang="id-ID"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pPr lvl="0">
              <a:buNone/>
            </a:pPr>
            <a:r>
              <a:rPr lang="id-ID" dirty="0" smtClean="0"/>
              <a:t>3 sistem interaksi persepsi nyeri (Meinhart &amp; McCaffery, 1983) : </a:t>
            </a:r>
          </a:p>
          <a:p>
            <a:pPr lvl="0" indent="15875">
              <a:buNone/>
            </a:pPr>
            <a:r>
              <a:rPr lang="id-ID" dirty="0" smtClean="0"/>
              <a:t>1. Sensori-diskriminatif </a:t>
            </a:r>
          </a:p>
          <a:p>
            <a:pPr lvl="0" indent="15875">
              <a:buNone/>
            </a:pPr>
            <a:r>
              <a:rPr lang="id-ID" dirty="0" smtClean="0"/>
              <a:t>2. Motivasi-afektif </a:t>
            </a:r>
          </a:p>
          <a:p>
            <a:pPr lvl="0" indent="15875">
              <a:buNone/>
            </a:pPr>
            <a:r>
              <a:rPr lang="id-ID" dirty="0" smtClean="0"/>
              <a:t>3. Kognitif-evaluatif </a:t>
            </a:r>
          </a:p>
          <a:p>
            <a:endParaRPr lang="id-ID"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endParaRPr lang="id-ID" dirty="0"/>
          </a:p>
        </p:txBody>
      </p:sp>
      <p:sp>
        <p:nvSpPr>
          <p:cNvPr id="3" name="Content Placeholder 2"/>
          <p:cNvSpPr>
            <a:spLocks noGrp="1"/>
          </p:cNvSpPr>
          <p:nvPr>
            <p:ph idx="1"/>
          </p:nvPr>
        </p:nvSpPr>
        <p:spPr>
          <a:xfrm>
            <a:off x="457200" y="1143000"/>
            <a:ext cx="8229600" cy="4983163"/>
          </a:xfrm>
        </p:spPr>
        <p:txBody>
          <a:bodyPr>
            <a:normAutofit fontScale="92500" lnSpcReduction="10000"/>
          </a:bodyPr>
          <a:lstStyle/>
          <a:p>
            <a:r>
              <a:rPr lang="id-ID" dirty="0" smtClean="0"/>
              <a:t>Respon Sistem Saraf1. Respon Sistem Saraf Simpatis</a:t>
            </a:r>
          </a:p>
          <a:p>
            <a:pPr>
              <a:buNone/>
            </a:pPr>
            <a:r>
              <a:rPr lang="id-ID" dirty="0" smtClean="0"/>
              <a:t>• Dilatasi bronchiolus &amp; Pe RR </a:t>
            </a:r>
          </a:p>
          <a:p>
            <a:pPr>
              <a:buNone/>
            </a:pPr>
            <a:r>
              <a:rPr lang="id-ID" dirty="0" smtClean="0"/>
              <a:t>• Peningkatan denyut Jantung (N) </a:t>
            </a:r>
          </a:p>
          <a:p>
            <a:pPr>
              <a:buNone/>
            </a:pPr>
            <a:r>
              <a:rPr lang="id-ID" dirty="0" smtClean="0"/>
              <a:t>• Vasokonstriksi perifer (pucat, Pe TD) </a:t>
            </a:r>
          </a:p>
          <a:p>
            <a:pPr>
              <a:buNone/>
            </a:pPr>
            <a:r>
              <a:rPr lang="id-ID" dirty="0" smtClean="0"/>
              <a:t>• Peningkatan kadar glukosa darah </a:t>
            </a:r>
          </a:p>
          <a:p>
            <a:pPr>
              <a:buNone/>
            </a:pPr>
            <a:r>
              <a:rPr lang="id-ID" dirty="0" smtClean="0"/>
              <a:t>• Diaforesis </a:t>
            </a:r>
          </a:p>
          <a:p>
            <a:pPr>
              <a:buNone/>
            </a:pPr>
            <a:r>
              <a:rPr lang="id-ID" dirty="0" smtClean="0"/>
              <a:t>• Peningkatan ketegangan otot </a:t>
            </a:r>
          </a:p>
          <a:p>
            <a:pPr>
              <a:buNone/>
            </a:pPr>
            <a:r>
              <a:rPr lang="id-ID" dirty="0" smtClean="0"/>
              <a:t>• Dilatasi pupil </a:t>
            </a:r>
          </a:p>
          <a:p>
            <a:pPr>
              <a:buNone/>
            </a:pPr>
            <a:r>
              <a:rPr lang="id-ID" dirty="0" smtClean="0"/>
              <a:t>• Penurunan motilitas sal cerna</a:t>
            </a:r>
            <a:endParaRPr lang="id-ID"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a:xfrm>
            <a:off x="1828800" y="1600200"/>
            <a:ext cx="6858000" cy="4525963"/>
          </a:xfrm>
        </p:spPr>
        <p:txBody>
          <a:bodyPr/>
          <a:lstStyle/>
          <a:p>
            <a:pPr lvl="0">
              <a:buNone/>
            </a:pPr>
            <a:r>
              <a:rPr lang="id-ID" dirty="0" smtClean="0"/>
              <a:t>Respon sist saraf parasimpatis </a:t>
            </a:r>
          </a:p>
          <a:p>
            <a:pPr lvl="0">
              <a:buNone/>
            </a:pPr>
            <a:r>
              <a:rPr lang="id-ID" dirty="0" smtClean="0"/>
              <a:t>• Pucat </a:t>
            </a:r>
          </a:p>
          <a:p>
            <a:pPr lvl="0">
              <a:buNone/>
            </a:pPr>
            <a:r>
              <a:rPr lang="id-ID" dirty="0" smtClean="0"/>
              <a:t>• Ketegangan otot </a:t>
            </a:r>
          </a:p>
          <a:p>
            <a:pPr lvl="0">
              <a:buNone/>
            </a:pPr>
            <a:r>
              <a:rPr lang="id-ID" dirty="0" smtClean="0"/>
              <a:t>• Penurunan denyut jantung &amp; TD</a:t>
            </a:r>
          </a:p>
          <a:p>
            <a:pPr lvl="0">
              <a:buNone/>
            </a:pPr>
            <a:r>
              <a:rPr lang="id-ID" dirty="0" smtClean="0"/>
              <a:t>• Pernafasan cepat &amp; tidak teratur </a:t>
            </a:r>
          </a:p>
          <a:p>
            <a:pPr lvl="0">
              <a:buNone/>
            </a:pPr>
            <a:r>
              <a:rPr lang="id-ID" dirty="0" smtClean="0"/>
              <a:t>• Mual &amp; muntah </a:t>
            </a:r>
          </a:p>
          <a:p>
            <a:pPr lvl="0">
              <a:buNone/>
            </a:pPr>
            <a:r>
              <a:rPr lang="id-ID" dirty="0" smtClean="0"/>
              <a:t>• Kelemahan &amp; kelelahan </a:t>
            </a:r>
          </a:p>
          <a:p>
            <a:endParaRPr lang="id-ID"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lnSpcReduction="10000"/>
          </a:bodyPr>
          <a:lstStyle/>
          <a:p>
            <a:r>
              <a:rPr lang="id-ID" dirty="0" smtClean="0"/>
              <a:t>Respon Perilaku3. </a:t>
            </a:r>
          </a:p>
          <a:p>
            <a:r>
              <a:rPr lang="id-ID" dirty="0" smtClean="0"/>
              <a:t>Respon Perilaku • </a:t>
            </a:r>
          </a:p>
          <a:p>
            <a:r>
              <a:rPr lang="id-ID" dirty="0" smtClean="0"/>
              <a:t>Cemas, takut </a:t>
            </a:r>
          </a:p>
          <a:p>
            <a:r>
              <a:rPr lang="id-ID" dirty="0" smtClean="0"/>
              <a:t>• Ekspresi wajah : mengatupkan geraham, menggigit bibir, meringis, menangis,dsb </a:t>
            </a:r>
          </a:p>
          <a:p>
            <a:r>
              <a:rPr lang="id-ID" dirty="0" smtClean="0"/>
              <a:t>• Fokus perhatian hanya kpd sensasi nyeri</a:t>
            </a:r>
          </a:p>
          <a:p>
            <a:r>
              <a:rPr lang="id-ID" smtClean="0"/>
              <a:t> • Apasia, bingung, atau disorientasi </a:t>
            </a:r>
          </a:p>
          <a:p>
            <a:pPr>
              <a:buNone/>
            </a:pPr>
            <a:r>
              <a:rPr lang="id-ID" smtClean="0"/>
              <a:t>• Depresi</a:t>
            </a:r>
            <a:endParaRPr lang="id-ID"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731838"/>
          </a:xfrm>
        </p:spPr>
        <p:txBody>
          <a:bodyPr>
            <a:normAutofit fontScale="90000"/>
          </a:bodyPr>
          <a:lstStyle/>
          <a:p>
            <a:r>
              <a:rPr lang="es-ES" sz="3200" dirty="0" err="1" smtClean="0"/>
              <a:t>Visi</a:t>
            </a:r>
            <a:r>
              <a:rPr lang="es-ES" sz="3200" dirty="0" smtClean="0"/>
              <a:t> dan </a:t>
            </a:r>
            <a:r>
              <a:rPr lang="es-ES" sz="3200" dirty="0" err="1" smtClean="0"/>
              <a:t>Misi</a:t>
            </a:r>
            <a:r>
              <a:rPr lang="es-ES" sz="3200" dirty="0" smtClean="0"/>
              <a:t> </a:t>
            </a:r>
            <a:r>
              <a:rPr lang="es-ES" sz="3200" dirty="0" err="1" smtClean="0"/>
              <a:t>Universitas</a:t>
            </a:r>
            <a:r>
              <a:rPr lang="es-ES" sz="3200" dirty="0" smtClean="0"/>
              <a:t> Esa </a:t>
            </a:r>
            <a:r>
              <a:rPr lang="es-ES" sz="3200" dirty="0" err="1" smtClean="0"/>
              <a:t>Unggul</a:t>
            </a:r>
            <a:r>
              <a:rPr lang="es-ES" sz="3200" dirty="0" smtClean="0"/>
              <a:t> </a:t>
            </a:r>
            <a:br>
              <a:rPr lang="es-ES" sz="3200" dirty="0" smtClean="0"/>
            </a:br>
            <a:endParaRPr lang="id-ID" sz="3200" dirty="0"/>
          </a:p>
        </p:txBody>
      </p:sp>
      <p:sp>
        <p:nvSpPr>
          <p:cNvPr id="3" name="Content Placeholder 2"/>
          <p:cNvSpPr>
            <a:spLocks noGrp="1"/>
          </p:cNvSpPr>
          <p:nvPr>
            <p:ph idx="1"/>
          </p:nvPr>
        </p:nvSpPr>
        <p:spPr/>
        <p:txBody>
          <a:bodyPr>
            <a:normAutofit fontScale="77500" lnSpcReduction="20000"/>
          </a:bodyPr>
          <a:lstStyle/>
          <a:p>
            <a:pPr algn="ctr">
              <a:buNone/>
            </a:pPr>
            <a:r>
              <a:rPr lang="id-ID" dirty="0" smtClean="0"/>
              <a:t>Visi </a:t>
            </a:r>
          </a:p>
          <a:p>
            <a:r>
              <a:rPr lang="id-ID" dirty="0" smtClean="0"/>
              <a:t>Menjadi perguruan tinggi kelas dunia berbasis intelektualitas, kreatifitas dan kewirausahaan, yang unggul dalam mutu pengelolaan dan hasil pelaksanaan Tridarma Perguruan Tinggi.</a:t>
            </a:r>
          </a:p>
          <a:p>
            <a:pPr>
              <a:buNone/>
            </a:pPr>
            <a:r>
              <a:rPr lang="id-ID" dirty="0" smtClean="0"/>
              <a:t> </a:t>
            </a:r>
          </a:p>
          <a:p>
            <a:pPr algn="ctr">
              <a:buNone/>
            </a:pPr>
            <a:r>
              <a:rPr lang="id-ID" dirty="0" smtClean="0"/>
              <a:t>Misi </a:t>
            </a:r>
          </a:p>
          <a:p>
            <a:r>
              <a:rPr lang="id-ID" dirty="0" smtClean="0"/>
              <a:t>1) Menyelenggarakan pendidikan tinggi yang bermutu dan relevan. </a:t>
            </a:r>
          </a:p>
          <a:p>
            <a:r>
              <a:rPr lang="id-ID" dirty="0" smtClean="0"/>
              <a:t>2) Menciptakan suasana akademik yang kondusif. </a:t>
            </a:r>
          </a:p>
          <a:p>
            <a:r>
              <a:rPr lang="id-ID" dirty="0" smtClean="0"/>
              <a:t>3) Memberikan pelayanan prima kepada seluruh pemangku kepentingan. </a:t>
            </a:r>
          </a:p>
          <a:p>
            <a:endParaRPr lang="id-ID"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655638"/>
          </a:xfrm>
        </p:spPr>
        <p:txBody>
          <a:bodyPr>
            <a:normAutofit fontScale="90000"/>
          </a:bodyPr>
          <a:lstStyle/>
          <a:p>
            <a:r>
              <a:rPr lang="id-ID" dirty="0" smtClean="0"/>
              <a:t/>
            </a:r>
            <a:br>
              <a:rPr lang="id-ID" dirty="0" smtClean="0"/>
            </a:br>
            <a:r>
              <a:rPr lang="fi-FI" sz="3100" dirty="0" smtClean="0"/>
              <a:t>Visi dan Misi Fakultas Ilmu-Ilmu Kesehatan </a:t>
            </a:r>
            <a:br>
              <a:rPr lang="fi-FI" sz="3100" dirty="0" smtClean="0"/>
            </a:br>
            <a:endParaRPr lang="id-ID" sz="3100" dirty="0"/>
          </a:p>
        </p:txBody>
      </p:sp>
      <p:sp>
        <p:nvSpPr>
          <p:cNvPr id="3" name="Content Placeholder 2"/>
          <p:cNvSpPr>
            <a:spLocks noGrp="1"/>
          </p:cNvSpPr>
          <p:nvPr>
            <p:ph idx="1"/>
          </p:nvPr>
        </p:nvSpPr>
        <p:spPr/>
        <p:txBody>
          <a:bodyPr>
            <a:normAutofit fontScale="55000" lnSpcReduction="20000"/>
          </a:bodyPr>
          <a:lstStyle/>
          <a:p>
            <a:pPr algn="ctr">
              <a:buNone/>
            </a:pPr>
            <a:r>
              <a:rPr lang="id-ID" dirty="0" smtClean="0"/>
              <a:t>Visi : </a:t>
            </a:r>
          </a:p>
          <a:p>
            <a:pPr>
              <a:buNone/>
            </a:pPr>
            <a:r>
              <a:rPr lang="id-ID" dirty="0" smtClean="0"/>
              <a:t>Menjadi Fakultas Ilmu-Ilmu Kesehatan yang kompeten di bidang kesehatan masyarakat, ilmu gizi dan ilmu keperawatan, Manajemen Informasi Kesehatan dan Rekam medis dan Informasi Kesehatan berbasis intelektualitas, inovasi dan kewirausahaan yang unggul serta mampu bersaing secara global. </a:t>
            </a:r>
          </a:p>
          <a:p>
            <a:pPr algn="ctr">
              <a:buNone/>
            </a:pPr>
            <a:r>
              <a:rPr lang="id-ID" dirty="0" smtClean="0"/>
              <a:t>Misi : </a:t>
            </a:r>
          </a:p>
          <a:p>
            <a:pPr>
              <a:buNone/>
            </a:pPr>
            <a:r>
              <a:rPr lang="id-ID" dirty="0" smtClean="0"/>
              <a:t>1) Menyelenggarakan pendidikan dan pengajaran bidang Ilmu-Ilmu Kesehatan (Manajemen Informasi Kesehatan, Kesehatan Masyarakat, ilmu gizi dan ilmu Ners, serta Rekam medis dan Informasi Kesehatan) secara efisien dan efektif berbasis pada teknologi informasi. </a:t>
            </a:r>
          </a:p>
          <a:p>
            <a:pPr>
              <a:buNone/>
            </a:pPr>
            <a:r>
              <a:rPr lang="id-ID" dirty="0" smtClean="0"/>
              <a:t>2) Menyelenggarakan program-program penelitian dan pengembangan guna menghasilkan konsep-konsep, teori dan hasil kajian yang secara fungsional dapat mendukung pengembangan kehidupan bermasyarakat. </a:t>
            </a:r>
          </a:p>
          <a:p>
            <a:pPr>
              <a:buNone/>
            </a:pPr>
            <a:r>
              <a:rPr lang="id-ID" dirty="0" smtClean="0"/>
              <a:t>3) Melaksanakan dan mengembangkan program-program pengabdian kepada </a:t>
            </a:r>
          </a:p>
          <a:p>
            <a:pPr>
              <a:buNone/>
            </a:pPr>
            <a:r>
              <a:rPr lang="id-ID" dirty="0" smtClean="0"/>
              <a:t>     masyarakat melalui inovasi di bidang ilmu pengetahuan, teknologi dan seni yang bermanfaat bagi kemajuan bangsa Indonesia </a:t>
            </a:r>
          </a:p>
          <a:p>
            <a:endParaRPr lang="id-ID"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274638"/>
          </a:xfrm>
        </p:spPr>
        <p:txBody>
          <a:bodyPr>
            <a:normAutofit fontScale="90000"/>
          </a:bodyPr>
          <a:lstStyle/>
          <a:p>
            <a:r>
              <a:rPr lang="id-ID" sz="2700" dirty="0" smtClean="0"/>
              <a:t/>
            </a:r>
            <a:br>
              <a:rPr lang="id-ID" sz="2700" dirty="0" smtClean="0"/>
            </a:br>
            <a:r>
              <a:rPr lang="id-ID" sz="2700" dirty="0" smtClean="0"/>
              <a:t>Visi dan Misi Prodi Keperawatan </a:t>
            </a:r>
            <a:r>
              <a:rPr lang="id-ID" dirty="0" smtClean="0"/>
              <a:t/>
            </a:r>
            <a:br>
              <a:rPr lang="id-ID" dirty="0" smtClean="0"/>
            </a:br>
            <a:endParaRPr lang="id-ID" dirty="0"/>
          </a:p>
        </p:txBody>
      </p:sp>
      <p:sp>
        <p:nvSpPr>
          <p:cNvPr id="3" name="Content Placeholder 2"/>
          <p:cNvSpPr>
            <a:spLocks noGrp="1"/>
          </p:cNvSpPr>
          <p:nvPr>
            <p:ph idx="1"/>
          </p:nvPr>
        </p:nvSpPr>
        <p:spPr/>
        <p:txBody>
          <a:bodyPr>
            <a:normAutofit fontScale="25000" lnSpcReduction="20000"/>
          </a:bodyPr>
          <a:lstStyle/>
          <a:p>
            <a:endParaRPr lang="id-ID" sz="8000" dirty="0" smtClean="0"/>
          </a:p>
          <a:p>
            <a:pPr algn="ctr"/>
            <a:r>
              <a:rPr lang="id-ID" sz="8000" dirty="0" smtClean="0"/>
              <a:t> Visi </a:t>
            </a:r>
          </a:p>
          <a:p>
            <a:pPr>
              <a:buNone/>
            </a:pPr>
            <a:r>
              <a:rPr lang="id-ID" sz="6200" dirty="0" smtClean="0"/>
              <a:t>Menjadi pusat pendidikan Ners yang kompeten berbasis intelektulitas, kreatifitas, dan kewirausahaan, dengan keunggulan dibidang </a:t>
            </a:r>
            <a:r>
              <a:rPr lang="id-ID" sz="6200" i="1" dirty="0" smtClean="0"/>
              <a:t>nursing home care serta berdaya saing global pada tahun 2020</a:t>
            </a:r>
          </a:p>
          <a:p>
            <a:pPr>
              <a:buNone/>
            </a:pPr>
            <a:r>
              <a:rPr lang="id-ID" sz="6200" i="1" dirty="0" smtClean="0"/>
              <a:t> </a:t>
            </a:r>
          </a:p>
          <a:p>
            <a:pPr algn="ctr"/>
            <a:r>
              <a:rPr lang="id-ID" sz="6200" dirty="0" smtClean="0"/>
              <a:t>Misi </a:t>
            </a:r>
          </a:p>
          <a:p>
            <a:pPr>
              <a:buNone/>
            </a:pPr>
            <a:r>
              <a:rPr lang="id-ID" sz="6200" dirty="0" smtClean="0"/>
              <a:t>1) Mengembangkan program pendidikan Ners dengan keunggulan </a:t>
            </a:r>
            <a:r>
              <a:rPr lang="id-ID" sz="6200" i="1" dirty="0" smtClean="0"/>
              <a:t>nursing home care yang berwawasan global dan berbasis Ilmu pengetahuan dan teknologi </a:t>
            </a:r>
          </a:p>
          <a:p>
            <a:pPr>
              <a:buNone/>
            </a:pPr>
            <a:r>
              <a:rPr lang="id-ID" sz="6200" dirty="0" smtClean="0"/>
              <a:t>2) Mengembangkan Ilmu Pengetahuan dan Teknologi di bidang keperawatan dengan keunggulan </a:t>
            </a:r>
            <a:r>
              <a:rPr lang="id-ID" sz="6200" i="1" dirty="0" smtClean="0"/>
              <a:t>nursing home care melalui kegiatan penelitian </a:t>
            </a:r>
          </a:p>
          <a:p>
            <a:pPr>
              <a:buNone/>
            </a:pPr>
            <a:r>
              <a:rPr lang="id-ID" sz="6200" dirty="0" smtClean="0"/>
              <a:t>3) Menerapkan dan mengembangkan ilmu keperawatan dengan keunggulan </a:t>
            </a:r>
            <a:r>
              <a:rPr lang="id-ID" sz="6200" i="1" dirty="0" smtClean="0"/>
              <a:t>nursing home care melalui pengabdian kepada masyarakat </a:t>
            </a:r>
          </a:p>
          <a:p>
            <a:pPr>
              <a:buNone/>
            </a:pPr>
            <a:r>
              <a:rPr lang="id-ID" sz="6200" dirty="0" smtClean="0"/>
              <a:t>4) Menyiapkan sumber daya manusia keperawatan dengan keunggulan </a:t>
            </a:r>
            <a:r>
              <a:rPr lang="id-ID" sz="6200" i="1" dirty="0" smtClean="0"/>
              <a:t>nursing home care yang berdaya saing global dan menciptakan calon pemimpin yang berkarakter bagi bangsa dan negara </a:t>
            </a:r>
          </a:p>
          <a:p>
            <a:pPr>
              <a:buNone/>
            </a:pPr>
            <a:r>
              <a:rPr lang="id-ID" sz="6200" i="1" dirty="0" smtClean="0"/>
              <a:t>5) Mengelola sarana dan prasarana yang menunjang program akademik dan profesi keperawatan dengan keunggulan nursing home care </a:t>
            </a:r>
          </a:p>
          <a:p>
            <a:pPr>
              <a:buNone/>
            </a:pPr>
            <a:r>
              <a:rPr lang="id-ID" sz="6200" dirty="0" smtClean="0"/>
              <a:t>6) Berperan aktif dalam menerapkan dan mengembangkan ilmu keperawatan dengan keunggulan </a:t>
            </a:r>
            <a:r>
              <a:rPr lang="id-ID" sz="6200" i="1" dirty="0" smtClean="0"/>
              <a:t>nursing home care yang bermanfaat bagi organisasi profesi, bagi bangsa dan negara Indonesia serta segenap umat manusia </a:t>
            </a:r>
          </a:p>
          <a:p>
            <a:endParaRPr lang="id-ID" sz="62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itle 5"/>
          <p:cNvSpPr>
            <a:spLocks noGrp="1"/>
          </p:cNvSpPr>
          <p:nvPr>
            <p:ph type="title"/>
          </p:nvPr>
        </p:nvSpPr>
        <p:spPr>
          <a:xfrm>
            <a:off x="533400" y="685800"/>
            <a:ext cx="8229600" cy="685800"/>
          </a:xfrm>
        </p:spPr>
        <p:txBody>
          <a:bodyPr/>
          <a:lstStyle/>
          <a:p>
            <a:pPr>
              <a:spcBef>
                <a:spcPct val="50000"/>
              </a:spcBef>
            </a:pPr>
            <a:r>
              <a:rPr lang="en-US" sz="3200" smtClean="0">
                <a:latin typeface="Arial" charset="0"/>
                <a:cs typeface="Arial" charset="0"/>
              </a:rPr>
              <a:t>KEMAMPUAN AKHIR YANG DIHARAPKAN</a:t>
            </a:r>
          </a:p>
        </p:txBody>
      </p:sp>
      <p:sp>
        <p:nvSpPr>
          <p:cNvPr id="3076" name="Content Placeholder 5"/>
          <p:cNvSpPr>
            <a:spLocks noGrp="1"/>
          </p:cNvSpPr>
          <p:nvPr>
            <p:ph idx="1"/>
          </p:nvPr>
        </p:nvSpPr>
        <p:spPr>
          <a:xfrm>
            <a:off x="457200" y="1828800"/>
            <a:ext cx="8229600" cy="4602163"/>
          </a:xfrm>
        </p:spPr>
        <p:txBody>
          <a:bodyPr>
            <a:normAutofit/>
          </a:bodyPr>
          <a:lstStyle/>
          <a:p>
            <a:pPr>
              <a:buNone/>
            </a:pPr>
            <a:r>
              <a:rPr lang="id-ID" sz="2800" dirty="0" smtClean="0"/>
              <a:t>Mahasiswa  memahami</a:t>
            </a:r>
          </a:p>
          <a:p>
            <a:r>
              <a:rPr lang="id-ID" sz="2800" dirty="0" smtClean="0"/>
              <a:t>Konsep teoritis </a:t>
            </a:r>
            <a:r>
              <a:rPr lang="en-US" sz="2800" dirty="0" err="1" smtClean="0"/>
              <a:t>Respon</a:t>
            </a:r>
            <a:r>
              <a:rPr lang="en-US" sz="2800" dirty="0" smtClean="0"/>
              <a:t> </a:t>
            </a:r>
            <a:r>
              <a:rPr lang="en-US" sz="2800" dirty="0" err="1" smtClean="0"/>
              <a:t>sakit</a:t>
            </a:r>
            <a:r>
              <a:rPr lang="en-US" sz="2800" dirty="0" smtClean="0"/>
              <a:t>/</a:t>
            </a:r>
            <a:r>
              <a:rPr lang="en-US" sz="2800" dirty="0" err="1" smtClean="0"/>
              <a:t>nyeri</a:t>
            </a:r>
            <a:r>
              <a:rPr lang="en-US" sz="2800" dirty="0" smtClean="0"/>
              <a:t> </a:t>
            </a:r>
            <a:r>
              <a:rPr lang="en-US" sz="2800" dirty="0" err="1" smtClean="0"/>
              <a:t>pasien</a:t>
            </a:r>
            <a:r>
              <a:rPr lang="id-ID" sz="2800" dirty="0" smtClean="0"/>
              <a:t>, </a:t>
            </a:r>
            <a:r>
              <a:rPr lang="en-US" sz="2800" dirty="0" err="1" smtClean="0"/>
              <a:t>Faktor</a:t>
            </a:r>
            <a:r>
              <a:rPr lang="en-US" sz="2800" dirty="0" smtClean="0"/>
              <a:t> yang </a:t>
            </a:r>
            <a:r>
              <a:rPr lang="id-ID" sz="2800" dirty="0" smtClean="0"/>
              <a:t>m</a:t>
            </a:r>
            <a:r>
              <a:rPr lang="en-US" sz="2800" dirty="0" smtClean="0"/>
              <a:t>e</a:t>
            </a:r>
            <a:r>
              <a:rPr lang="id-ID" sz="2800" dirty="0" smtClean="0"/>
              <a:t>mpe</a:t>
            </a:r>
            <a:r>
              <a:rPr lang="en-US" sz="2800" dirty="0" err="1" smtClean="0"/>
              <a:t>ngaruh</a:t>
            </a:r>
            <a:r>
              <a:rPr lang="id-ID" sz="2800" dirty="0" smtClean="0"/>
              <a:t>inya  </a:t>
            </a:r>
            <a:r>
              <a:rPr lang="id-ID" sz="2800" dirty="0" smtClean="0"/>
              <a:t>dalam keperawatan yang peka budaya kepada pasien.</a:t>
            </a:r>
          </a:p>
          <a:p>
            <a:pPr>
              <a:buNone/>
            </a:pPr>
            <a:endParaRPr lang="id-ID" sz="2800" dirty="0" smtClean="0">
              <a:latin typeface="Arial" charset="0"/>
              <a:cs typeface="Arial" charset="0"/>
            </a:endParaRPr>
          </a:p>
          <a:p>
            <a:pPr>
              <a:buNone/>
            </a:pPr>
            <a:endParaRPr lang="id-ID" sz="28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84238"/>
          </a:xfrm>
        </p:spPr>
        <p:txBody>
          <a:bodyPr>
            <a:normAutofit fontScale="90000"/>
          </a:bodyPr>
          <a:lstStyle/>
          <a:p>
            <a:r>
              <a:rPr lang="id-ID" sz="2800" b="1" dirty="0" smtClean="0"/>
              <a:t>ASUHAN KEPERAWATAN DENGAN GANGGUAN “KENYAMANAN-NYERI</a:t>
            </a:r>
            <a:endParaRPr lang="id-ID" sz="2800" b="1" dirty="0"/>
          </a:p>
        </p:txBody>
      </p:sp>
      <p:sp>
        <p:nvSpPr>
          <p:cNvPr id="3" name="Content Placeholder 2"/>
          <p:cNvSpPr>
            <a:spLocks noGrp="1"/>
          </p:cNvSpPr>
          <p:nvPr>
            <p:ph idx="1"/>
          </p:nvPr>
        </p:nvSpPr>
        <p:spPr/>
        <p:txBody>
          <a:bodyPr>
            <a:normAutofit lnSpcReduction="10000"/>
          </a:bodyPr>
          <a:lstStyle/>
          <a:p>
            <a:r>
              <a:rPr lang="id-ID" dirty="0" smtClean="0"/>
              <a:t>Nyeri : alasan yg paling umum orang mencari perawatan kesehatan </a:t>
            </a:r>
          </a:p>
          <a:p>
            <a:pPr>
              <a:buNone/>
            </a:pPr>
            <a:r>
              <a:rPr lang="id-ID" dirty="0" smtClean="0"/>
              <a:t>• Gejala yg paling sering terjadi, tapi paling sedikit dipahami</a:t>
            </a:r>
          </a:p>
          <a:p>
            <a:pPr>
              <a:buNone/>
            </a:pPr>
            <a:r>
              <a:rPr lang="id-ID" dirty="0" smtClean="0"/>
              <a:t>• Nyeri bersifat subjektif, sumber frustasi baik bagi klien maupun tenaga kesehatan </a:t>
            </a:r>
          </a:p>
          <a:p>
            <a:pPr>
              <a:buNone/>
            </a:pPr>
            <a:r>
              <a:rPr lang="id-ID" dirty="0" smtClean="0"/>
              <a:t>• Nyeri dpt merupakan faktor utama yg menghambat kemampuan &amp; keinginan individu untuk pulih dari suatu penyakit. </a:t>
            </a:r>
            <a:endParaRPr lang="id-ID"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92500" lnSpcReduction="20000"/>
          </a:bodyPr>
          <a:lstStyle/>
          <a:p>
            <a:r>
              <a:rPr lang="id-ID" dirty="0" smtClean="0"/>
              <a:t>Nyeri : suatu sensori subjektif dan pengalaman emosional yang tidak menyenangkan berkaitan dengan kerusakan jaringan yang aktual atau potensial atau yang dirasakan dalam kejadian2 dimana terjadi kerusakan (IASP, 1979)</a:t>
            </a:r>
          </a:p>
          <a:p>
            <a:r>
              <a:rPr lang="id-ID" dirty="0" smtClean="0"/>
              <a:t> Kenyamanan: konsep sentral ttg kiat keperawatan. Donahue (1989) : ” melalui rasa nyaman &amp; tindakan u/mengupayakan kenyamanan…..perawat m`berikan kekuatan, harapan, hiburan, dukungan, dorongan, dan bantuan”.</a:t>
            </a:r>
            <a:endParaRPr lang="id-ID"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pPr>
              <a:buNone/>
            </a:pPr>
            <a:r>
              <a:rPr lang="id-ID" dirty="0" smtClean="0"/>
              <a:t>SIFAT NYERI :  Menurut Mahon (1994) :</a:t>
            </a:r>
            <a:endParaRPr lang="id-ID" dirty="0" smtClean="0">
              <a:sym typeface="Symbol"/>
            </a:endParaRPr>
          </a:p>
          <a:p>
            <a:r>
              <a:rPr lang="id-ID" dirty="0" smtClean="0"/>
              <a:t>  Nyeri bersifat individu</a:t>
            </a:r>
          </a:p>
          <a:p>
            <a:r>
              <a:rPr lang="id-ID" dirty="0" smtClean="0"/>
              <a:t>  Tidak menyenangkan</a:t>
            </a:r>
            <a:r>
              <a:rPr lang="id-ID" dirty="0" smtClean="0">
                <a:sym typeface="Symbol"/>
              </a:rPr>
              <a:t></a:t>
            </a:r>
            <a:r>
              <a:rPr lang="id-ID" dirty="0" smtClean="0"/>
              <a:t>  </a:t>
            </a:r>
          </a:p>
          <a:p>
            <a:r>
              <a:rPr lang="id-ID" dirty="0" smtClean="0"/>
              <a:t>Merupakan suatu kekuatan yg mendominasi</a:t>
            </a:r>
          </a:p>
          <a:p>
            <a:r>
              <a:rPr lang="id-ID" dirty="0" smtClean="0"/>
              <a:t>  Bersifat tidak berkesudahan</a:t>
            </a:r>
            <a:endParaRPr lang="id-ID"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pPr>
              <a:buNone/>
            </a:pPr>
            <a:r>
              <a:rPr lang="id-ID" dirty="0" smtClean="0"/>
              <a:t>FISIOLOGI NYERI : </a:t>
            </a:r>
          </a:p>
          <a:p>
            <a:r>
              <a:rPr lang="id-ID" dirty="0" smtClean="0"/>
              <a:t>Komponen fisiologis nyeri :  </a:t>
            </a:r>
          </a:p>
          <a:p>
            <a:pPr>
              <a:buNone/>
            </a:pPr>
            <a:r>
              <a:rPr lang="id-ID" dirty="0" smtClean="0"/>
              <a:t>    1. Resepsi</a:t>
            </a:r>
            <a:endParaRPr lang="id-ID" dirty="0" smtClean="0">
              <a:sym typeface="Symbol"/>
            </a:endParaRPr>
          </a:p>
          <a:p>
            <a:pPr>
              <a:buNone/>
            </a:pPr>
            <a:r>
              <a:rPr lang="id-ID" dirty="0" smtClean="0"/>
              <a:t>    2. Persepsi  </a:t>
            </a:r>
          </a:p>
          <a:p>
            <a:pPr>
              <a:buNone/>
            </a:pPr>
            <a:r>
              <a:rPr lang="id-ID" dirty="0" smtClean="0"/>
              <a:t>    3. Reaksi </a:t>
            </a:r>
            <a:endParaRPr lang="id-ID"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2802</TotalTime>
  <Words>956</Words>
  <Application>Microsoft Office PowerPoint</Application>
  <PresentationFormat>On-screen Show (4:3)</PresentationFormat>
  <Paragraphs>102</Paragraphs>
  <Slides>24</Slides>
  <Notes>2</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Slide 1</vt:lpstr>
      <vt:lpstr>Visi dan Misi Universitas Esa Unggul  </vt:lpstr>
      <vt:lpstr> Visi dan Misi Fakultas Ilmu-Ilmu Kesehatan  </vt:lpstr>
      <vt:lpstr> Visi dan Misi Prodi Keperawatan  </vt:lpstr>
      <vt:lpstr>KEMAMPUAN AKHIR YANG DIHARAPKAN</vt:lpstr>
      <vt:lpstr>ASUHAN KEPERAWATAN DENGAN GANGGUAN “KENYAMANAN-NYERI</vt:lpstr>
      <vt:lpstr>Slide 7</vt:lpstr>
      <vt:lpstr>Slide 8</vt:lpstr>
      <vt:lpstr>Slide 9</vt:lpstr>
      <vt:lpstr> STIMULUS NYERI :</vt:lpstr>
      <vt:lpstr>Slide 11</vt:lpstr>
      <vt:lpstr>TEORI GATE CONTROLTEORI GATE CONTROL</vt:lpstr>
      <vt:lpstr>PERSEPSI</vt:lpstr>
      <vt:lpstr>Slide 14</vt:lpstr>
      <vt:lpstr>Slide 15</vt:lpstr>
      <vt:lpstr>Slide 16</vt:lpstr>
      <vt:lpstr>Slide 17</vt:lpstr>
      <vt:lpstr>Slide 18</vt:lpstr>
      <vt:lpstr>Slide 19</vt:lpstr>
      <vt:lpstr>Slide 20</vt:lpstr>
      <vt:lpstr>Slide 21</vt:lpstr>
      <vt:lpstr>Slide 22</vt:lpstr>
      <vt:lpstr>Slide 23</vt:lpstr>
      <vt:lpstr>Slide 24</vt:lpstr>
    </vt:vector>
  </TitlesOfParts>
  <Company>trisakti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moentana</dc:creator>
  <cp:lastModifiedBy>Yayah Karyanah</cp:lastModifiedBy>
  <cp:revision>155</cp:revision>
  <dcterms:created xsi:type="dcterms:W3CDTF">2017-09-15T01:31:17Z</dcterms:created>
  <dcterms:modified xsi:type="dcterms:W3CDTF">2018-08-02T07:15:25Z</dcterms:modified>
</cp:coreProperties>
</file>