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34"/>
  </p:notesMasterIdLst>
  <p:handoutMasterIdLst>
    <p:handoutMasterId r:id="rId35"/>
  </p:handoutMasterIdLst>
  <p:sldIdLst>
    <p:sldId id="256" r:id="rId2"/>
    <p:sldId id="278" r:id="rId3"/>
    <p:sldId id="322" r:id="rId4"/>
    <p:sldId id="323" r:id="rId5"/>
    <p:sldId id="282" r:id="rId6"/>
    <p:sldId id="310" r:id="rId7"/>
    <p:sldId id="321" r:id="rId8"/>
    <p:sldId id="311" r:id="rId9"/>
    <p:sldId id="312" r:id="rId10"/>
    <p:sldId id="313" r:id="rId11"/>
    <p:sldId id="314" r:id="rId12"/>
    <p:sldId id="315" r:id="rId13"/>
    <p:sldId id="316" r:id="rId14"/>
    <p:sldId id="317" r:id="rId15"/>
    <p:sldId id="318" r:id="rId16"/>
    <p:sldId id="319" r:id="rId17"/>
    <p:sldId id="320" r:id="rId18"/>
    <p:sldId id="299" r:id="rId19"/>
    <p:sldId id="300" r:id="rId20"/>
    <p:sldId id="301" r:id="rId21"/>
    <p:sldId id="302" r:id="rId22"/>
    <p:sldId id="303" r:id="rId23"/>
    <p:sldId id="304" r:id="rId24"/>
    <p:sldId id="305" r:id="rId25"/>
    <p:sldId id="306" r:id="rId26"/>
    <p:sldId id="307" r:id="rId27"/>
    <p:sldId id="309" r:id="rId28"/>
    <p:sldId id="308" r:id="rId29"/>
    <p:sldId id="291" r:id="rId30"/>
    <p:sldId id="292" r:id="rId31"/>
    <p:sldId id="293" r:id="rId32"/>
    <p:sldId id="281" r:id="rId33"/>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07" autoAdjust="0"/>
  </p:normalViewPr>
  <p:slideViewPr>
    <p:cSldViewPr>
      <p:cViewPr varScale="1">
        <p:scale>
          <a:sx n="77" d="100"/>
          <a:sy n="77" d="100"/>
        </p:scale>
        <p:origin x="-1086" y="-96"/>
      </p:cViewPr>
      <p:guideLst>
        <p:guide orient="horz" pos="2160"/>
        <p:guide pos="2880"/>
      </p:guideLst>
    </p:cSldViewPr>
  </p:slideViewPr>
  <p:outlineViewPr>
    <p:cViewPr>
      <p:scale>
        <a:sx n="33" d="100"/>
        <a:sy n="33" d="100"/>
      </p:scale>
      <p:origin x="48" y="21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8/2/2018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02/08/2018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30650EC-D80B-479D-856A-D38C739E3490}"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8/2/2018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8/2/2018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8/2/2018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0"/>
            <a:ext cx="6248400" cy="1200329"/>
          </a:xfrm>
          <a:prstGeom prst="rect">
            <a:avLst/>
          </a:prstGeom>
          <a:noFill/>
          <a:ln w="9525">
            <a:noFill/>
            <a:miter lim="800000"/>
            <a:headEnd/>
            <a:tailEnd/>
          </a:ln>
        </p:spPr>
        <p:txBody>
          <a:bodyPr>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2123658"/>
          </a:xfrm>
          <a:prstGeom prst="rect">
            <a:avLst/>
          </a:prstGeom>
          <a:noFill/>
        </p:spPr>
        <p:txBody>
          <a:bodyPr wrap="square" rtlCol="0">
            <a:spAutoFit/>
          </a:bodyPr>
          <a:lstStyle/>
          <a:p>
            <a:pPr algn="ctr"/>
            <a:r>
              <a:rPr lang="id-ID" sz="2200" b="1" dirty="0" smtClean="0">
                <a:solidFill>
                  <a:schemeClr val="bg1"/>
                </a:solidFill>
              </a:rPr>
              <a:t>PERTEMUAN 9</a:t>
            </a:r>
          </a:p>
          <a:p>
            <a:pPr algn="ctr"/>
            <a:r>
              <a:rPr lang="id-ID" sz="2200" b="1" dirty="0" smtClean="0">
                <a:solidFill>
                  <a:schemeClr val="bg1"/>
                </a:solidFill>
              </a:rPr>
              <a:t>Globalisasi dalam Pelayanan kesehatan</a:t>
            </a:r>
          </a:p>
          <a:p>
            <a:pPr algn="ctr"/>
            <a:r>
              <a:rPr lang="id-ID" sz="2200" b="1" dirty="0" smtClean="0">
                <a:solidFill>
                  <a:schemeClr val="bg1"/>
                </a:solidFill>
              </a:rPr>
              <a:t>YAYAH KARYANAN, S.Sos, MM</a:t>
            </a:r>
          </a:p>
          <a:p>
            <a:pPr algn="ctr"/>
            <a:r>
              <a:rPr lang="id-ID" sz="2200" b="1" dirty="0" smtClean="0">
                <a:solidFill>
                  <a:schemeClr val="bg1"/>
                </a:solidFill>
              </a:rPr>
              <a:t>Program Studi Ilmu Keperawatan</a:t>
            </a:r>
          </a:p>
          <a:p>
            <a:pPr algn="ctr"/>
            <a:r>
              <a:rPr lang="id-ID" sz="2200" b="1" dirty="0" smtClean="0">
                <a:solidFill>
                  <a:schemeClr val="bg1"/>
                </a:solidFill>
              </a:rPr>
              <a:t>Fakultas Ilmu-ilmu Kesehatan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latin typeface="Algerian" pitchFamily="82" charset="0"/>
              </a:rPr>
              <a:t>AKIBAT</a:t>
            </a:r>
            <a:endParaRPr lang="id-ID" sz="3200" dirty="0">
              <a:latin typeface="Algerian" pitchFamily="82" charset="0"/>
            </a:endParaRPr>
          </a:p>
        </p:txBody>
      </p:sp>
      <p:sp>
        <p:nvSpPr>
          <p:cNvPr id="3" name="Content Placeholder 2"/>
          <p:cNvSpPr>
            <a:spLocks noGrp="1"/>
          </p:cNvSpPr>
          <p:nvPr>
            <p:ph idx="1"/>
          </p:nvPr>
        </p:nvSpPr>
        <p:spPr/>
        <p:txBody>
          <a:bodyPr>
            <a:normAutofit fontScale="85000" lnSpcReduction="20000"/>
          </a:bodyPr>
          <a:lstStyle/>
          <a:p>
            <a:r>
              <a:rPr lang="id-ID" dirty="0" smtClean="0">
                <a:latin typeface="Aharoni" pitchFamily="2" charset="-79"/>
                <a:cs typeface="Aharoni" pitchFamily="2" charset="-79"/>
              </a:rPr>
              <a:t>Letak masalahnya.sebagai akibat dari masih lemahnya daya saing kegiatan industri di banyak negara yang sedang berkembang, menyebabkan begitu perdagangan bebas mulai diberlakukan, </a:t>
            </a:r>
            <a:r>
              <a:rPr lang="id-ID" dirty="0" smtClean="0">
                <a:solidFill>
                  <a:srgbClr val="FF0000"/>
                </a:solidFill>
                <a:latin typeface="Aharoni" pitchFamily="2" charset="-79"/>
                <a:cs typeface="Aharoni" pitchFamily="2" charset="-79"/>
              </a:rPr>
              <a:t>lambat atau cepat, pasti akan tersingkir dari peredaran</a:t>
            </a:r>
            <a:r>
              <a:rPr lang="id-ID" dirty="0" smtClean="0">
                <a:latin typeface="Aharoni" pitchFamily="2" charset="-79"/>
                <a:cs typeface="Aharoni" pitchFamily="2" charset="-79"/>
              </a:rPr>
              <a:t>. Dari uraian tentang era globalisasi dan dampaknya ini segeralah terlihat bahwa ada atau tidaknya dampak era globalisasi dan/atau liberalisasi perdagangan pada suatu negara sebenarnya sangat </a:t>
            </a:r>
            <a:r>
              <a:rPr lang="id-ID" dirty="0" smtClean="0">
                <a:solidFill>
                  <a:srgbClr val="FF0000"/>
                </a:solidFill>
                <a:latin typeface="Aharoni" pitchFamily="2" charset="-79"/>
                <a:cs typeface="Aharoni" pitchFamily="2" charset="-79"/>
              </a:rPr>
              <a:t>ditentukan oleh daya saing </a:t>
            </a:r>
            <a:r>
              <a:rPr lang="id-ID" dirty="0" smtClean="0">
                <a:latin typeface="Aharoni" pitchFamily="2" charset="-79"/>
                <a:cs typeface="Aharoni" pitchFamily="2" charset="-79"/>
              </a:rPr>
              <a:t>yang dimiliki oleh negara tersebut</a:t>
            </a:r>
            <a:endParaRPr lang="id-ID" dirty="0">
              <a:latin typeface="Aharoni" pitchFamily="2" charset="-79"/>
              <a:cs typeface="Aharoni" pitchFamily="2"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latin typeface="Aharoni" pitchFamily="2" charset="-79"/>
                <a:cs typeface="Aharoni" pitchFamily="2" charset="-79"/>
              </a:rPr>
              <a:t>Apabila daya saing yang dimiliki rendah,telah dapat dipastikan akan berdampak negatif terhadap negara tersebut. </a:t>
            </a:r>
          </a:p>
          <a:p>
            <a:r>
              <a:rPr lang="id-ID" dirty="0" smtClean="0">
                <a:latin typeface="Aharoni" pitchFamily="2" charset="-79"/>
                <a:cs typeface="Aharoni" pitchFamily="2" charset="-79"/>
              </a:rPr>
              <a:t>Tetapi apabila daya saing yangdimiliki tinggi, justru menjanjikan banyak dampak positif, yakni makin terbukanya peluang untuk lebih meningkatkan kemakmuran bangsa dan negara.</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GLOBALISASI BIDANG JASA</a:t>
            </a:r>
            <a:endParaRPr lang="id-ID" sz="3200" b="1" dirty="0">
              <a:latin typeface="Algerian" pitchFamily="82" charset="0"/>
            </a:endParaRPr>
          </a:p>
        </p:txBody>
      </p:sp>
      <p:sp>
        <p:nvSpPr>
          <p:cNvPr id="3" name="Content Placeholder 2"/>
          <p:cNvSpPr>
            <a:spLocks noGrp="1"/>
          </p:cNvSpPr>
          <p:nvPr>
            <p:ph idx="1"/>
          </p:nvPr>
        </p:nvSpPr>
        <p:spPr/>
        <p:txBody>
          <a:bodyPr>
            <a:normAutofit/>
          </a:bodyPr>
          <a:lstStyle/>
          <a:p>
            <a:pPr>
              <a:buNone/>
            </a:pPr>
            <a:r>
              <a:rPr lang="id-ID" sz="2000" dirty="0" smtClean="0">
                <a:latin typeface="Aharoni" pitchFamily="2" charset="-79"/>
                <a:cs typeface="Aharoni" pitchFamily="2" charset="-79"/>
              </a:rPr>
              <a:t>Globalisasi bidang Jasa, dalam arti liberalisasi perdagangan Jasa, adalah salah satu aspek </a:t>
            </a:r>
            <a:r>
              <a:rPr lang="id-ID" sz="2000" dirty="0" smtClean="0">
                <a:latin typeface="Aharoni" pitchFamily="2" charset="-79"/>
                <a:cs typeface="Aharoni" pitchFamily="2" charset="-79"/>
              </a:rPr>
              <a:t>serta merupakan inovasi </a:t>
            </a:r>
            <a:r>
              <a:rPr lang="id-ID" sz="2000" dirty="0" smtClean="0">
                <a:latin typeface="Aharoni" pitchFamily="2" charset="-79"/>
                <a:cs typeface="Aharoni" pitchFamily="2" charset="-79"/>
              </a:rPr>
              <a:t>baru dari kesepakatan GATT disebutkan</a:t>
            </a:r>
            <a:r>
              <a:rPr lang="id-ID" sz="2000" dirty="0" smtClean="0">
                <a:latin typeface="Aharoni" pitchFamily="2" charset="-79"/>
                <a:cs typeface="Aharoni" pitchFamily="2" charset="-79"/>
              </a:rPr>
              <a:t>,</a:t>
            </a:r>
          </a:p>
          <a:p>
            <a:pPr>
              <a:buNone/>
            </a:pPr>
            <a:r>
              <a:rPr lang="id-ID" sz="2000" dirty="0" smtClean="0">
                <a:latin typeface="Aharoni" pitchFamily="2" charset="-79"/>
                <a:cs typeface="Aharoni" pitchFamily="2" charset="-79"/>
              </a:rPr>
              <a:t>karena </a:t>
            </a:r>
            <a:r>
              <a:rPr lang="id-ID" sz="2000" dirty="0" smtClean="0">
                <a:latin typeface="Aharoni" pitchFamily="2" charset="-79"/>
                <a:cs typeface="Aharoni" pitchFamily="2" charset="-79"/>
              </a:rPr>
              <a:t>bidang jasa dinilai juga mempunyai peranan yang sangat penting dalam turut meningkatkan kemakmuran suatu bangsa, maka </a:t>
            </a:r>
            <a:r>
              <a:rPr lang="id-ID" sz="2000" dirty="0" smtClean="0">
                <a:latin typeface="Aharoni" pitchFamily="2" charset="-79"/>
                <a:cs typeface="Aharoni" pitchFamily="2" charset="-79"/>
              </a:rPr>
              <a:t>perdagangan bebas </a:t>
            </a:r>
            <a:r>
              <a:rPr lang="id-ID" sz="2000" dirty="0" smtClean="0">
                <a:latin typeface="Aharoni" pitchFamily="2" charset="-79"/>
                <a:cs typeface="Aharoni" pitchFamily="2" charset="-79"/>
              </a:rPr>
              <a:t>dalam bidang jasa harus pula dilaksanakan. </a:t>
            </a:r>
            <a:endParaRPr lang="id-ID" sz="2000" dirty="0" smtClean="0">
              <a:latin typeface="Aharoni" pitchFamily="2" charset="-79"/>
              <a:cs typeface="Aharoni" pitchFamily="2" charset="-79"/>
            </a:endParaRPr>
          </a:p>
          <a:p>
            <a:pPr>
              <a:buNone/>
            </a:pPr>
            <a:r>
              <a:rPr lang="id-ID" sz="2000" dirty="0" smtClean="0">
                <a:latin typeface="Aharoni" pitchFamily="2" charset="-79"/>
                <a:cs typeface="Aharoni" pitchFamily="2" charset="-79"/>
              </a:rPr>
              <a:t>Untuk </a:t>
            </a:r>
            <a:r>
              <a:rPr lang="id-ID" sz="2000" dirty="0" smtClean="0">
                <a:latin typeface="Aharoni" pitchFamily="2" charset="-79"/>
                <a:cs typeface="Aharoni" pitchFamily="2" charset="-79"/>
              </a:rPr>
              <a:t>terlaksananya liberalisasi perdagangan jasa ini, beberapa kesepakatan awal telah berhasil dirumuskan. Dapat dilihat misalnya pada rumusan Kesepakatan Umum Perdagangan jasa  yang pada saat ini sebenarnya masih memerlukan </a:t>
            </a:r>
            <a:r>
              <a:rPr lang="id-ID" sz="2000" dirty="0" smtClean="0">
                <a:latin typeface="Aharoni" pitchFamily="2" charset="-79"/>
                <a:cs typeface="Aharoni" pitchFamily="2" charset="-79"/>
              </a:rPr>
              <a:t>pembahasan yang </a:t>
            </a:r>
            <a:r>
              <a:rPr lang="id-ID" sz="2000" dirty="0" smtClean="0">
                <a:latin typeface="Aharoni" pitchFamily="2" charset="-79"/>
                <a:cs typeface="Aharoni" pitchFamily="2" charset="-79"/>
              </a:rPr>
              <a:t>lebih mendalam oleh banyak negara</a:t>
            </a:r>
            <a:endParaRPr lang="id-ID" sz="2000" dirty="0">
              <a:latin typeface="Aharoni" pitchFamily="2" charset="-79"/>
              <a:cs typeface="Aharoni" pitchFamily="2"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id-ID"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id-ID" dirty="0" smtClean="0">
                <a:latin typeface="Aharoni" pitchFamily="2" charset="-79"/>
                <a:cs typeface="Aharoni" pitchFamily="2" charset="-79"/>
              </a:rPr>
              <a:t>Pada kesepakatan GAT, tersebut, tampak ruang lingkup liberalisasi pergadangan Jasa sangat luas sekali. Ruang lingkup tersebut, Jika disederhanakan, secara umum dapat dibedakan dalam empat kelompok, yakni</a:t>
            </a:r>
            <a:r>
              <a:rPr lang="id-ID" dirty="0" smtClean="0">
                <a:latin typeface="Aharoni" pitchFamily="2" charset="-79"/>
                <a:cs typeface="Aharoni" pitchFamily="2" charset="-79"/>
              </a:rPr>
              <a:t>:</a:t>
            </a:r>
          </a:p>
          <a:p>
            <a:pPr>
              <a:buNone/>
            </a:pPr>
            <a:endParaRPr lang="id-ID" dirty="0" smtClean="0">
              <a:latin typeface="Aharoni" pitchFamily="2" charset="-79"/>
              <a:cs typeface="Aharoni" pitchFamily="2" charset="-79"/>
            </a:endParaRPr>
          </a:p>
          <a:p>
            <a:pPr marL="514350" indent="-514350">
              <a:buAutoNum type="arabicPeriod"/>
            </a:pPr>
            <a:r>
              <a:rPr lang="id-ID" dirty="0" smtClean="0">
                <a:latin typeface="Aharoni" pitchFamily="2" charset="-79"/>
                <a:cs typeface="Aharoni" pitchFamily="2" charset="-79"/>
              </a:rPr>
              <a:t>Kelompok jasa yang dapat dikonsumsi tanpa perlu mendatangi negara penghasil jasa (acrossa border)</a:t>
            </a:r>
          </a:p>
          <a:p>
            <a:pPr marL="514350" indent="-514350">
              <a:buNone/>
            </a:pPr>
            <a:r>
              <a:rPr lang="id-ID" dirty="0" smtClean="0">
                <a:latin typeface="Aharoni" pitchFamily="2" charset="-79"/>
                <a:cs typeface="Aharoni" pitchFamily="2" charset="-79"/>
              </a:rPr>
              <a:t>        Contoh kelompok jasa ini adalah jasa konsultasi dan/atau pelbagai bentuk layanan </a:t>
            </a:r>
            <a:r>
              <a:rPr lang="id-ID" dirty="0" smtClean="0">
                <a:latin typeface="Aharoni" pitchFamily="2" charset="-79"/>
                <a:cs typeface="Aharoni" pitchFamily="2" charset="-79"/>
              </a:rPr>
              <a:t>yang diselenggarakan </a:t>
            </a:r>
            <a:r>
              <a:rPr lang="id-ID" dirty="0" smtClean="0">
                <a:latin typeface="Aharoni" pitchFamily="2" charset="-79"/>
                <a:cs typeface="Aharoni" pitchFamily="2" charset="-79"/>
              </a:rPr>
              <a:t>di luar negeri dan yang dapat dinikmati dengan mempergunakan </a:t>
            </a:r>
            <a:r>
              <a:rPr lang="id-ID" dirty="0" smtClean="0">
                <a:latin typeface="Aharoni" pitchFamily="2" charset="-79"/>
                <a:cs typeface="Aharoni" pitchFamily="2" charset="-79"/>
              </a:rPr>
              <a:t>pelbagai alat </a:t>
            </a:r>
            <a:r>
              <a:rPr lang="id-ID" dirty="0" smtClean="0">
                <a:latin typeface="Aharoni" pitchFamily="2" charset="-79"/>
                <a:cs typeface="Aharoni" pitchFamily="2" charset="-79"/>
              </a:rPr>
              <a:t>komunikasi canggih seperti jaringan radio, televisi atau internet. </a:t>
            </a:r>
            <a:endParaRPr lang="id-ID" dirty="0" smtClean="0">
              <a:latin typeface="Aharoni" pitchFamily="2" charset="-79"/>
              <a:cs typeface="Aharoni" pitchFamily="2" charset="-79"/>
            </a:endParaRPr>
          </a:p>
          <a:p>
            <a:pPr marL="514350" indent="-514350">
              <a:buNone/>
            </a:pPr>
            <a:r>
              <a:rPr lang="id-ID" dirty="0" smtClean="0">
                <a:latin typeface="Aharoni" pitchFamily="2" charset="-79"/>
                <a:cs typeface="Aharoni" pitchFamily="2" charset="-79"/>
              </a:rPr>
              <a:t> </a:t>
            </a:r>
            <a:r>
              <a:rPr lang="id-ID" dirty="0" smtClean="0">
                <a:latin typeface="Aharoni" pitchFamily="2" charset="-79"/>
                <a:cs typeface="Aharoni" pitchFamily="2" charset="-79"/>
              </a:rPr>
              <a:t>      </a:t>
            </a:r>
            <a:r>
              <a:rPr lang="id-ID" dirty="0" smtClean="0">
                <a:latin typeface="Aharoni" pitchFamily="2" charset="-79"/>
                <a:cs typeface="Aharoni" pitchFamily="2" charset="-79"/>
              </a:rPr>
              <a:t>Untuk </a:t>
            </a:r>
            <a:r>
              <a:rPr lang="id-ID" dirty="0" smtClean="0">
                <a:latin typeface="Aharoni" pitchFamily="2" charset="-79"/>
                <a:cs typeface="Aharoni" pitchFamily="2" charset="-79"/>
              </a:rPr>
              <a:t>bidangkesehatan contoh kelompok jasa ini adalah pelayanan medis jarak jauh (</a:t>
            </a:r>
            <a:r>
              <a:rPr lang="id-ID" dirty="0" smtClean="0">
                <a:latin typeface="Aharoni" pitchFamily="2" charset="-79"/>
                <a:cs typeface="Aharoni" pitchFamily="2" charset="-79"/>
              </a:rPr>
              <a:t>telemedicine services</a:t>
            </a:r>
            <a:r>
              <a:rPr lang="id-ID" dirty="0" smtClean="0">
                <a:latin typeface="Aharoni" pitchFamily="2" charset="-79"/>
                <a:cs typeface="Aharoni" pitchFamily="2" charset="-79"/>
              </a:rPr>
              <a:t>) yang di banyak negara telah banyak diselenggarakan </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buNone/>
            </a:pPr>
            <a:r>
              <a:rPr lang="id-ID" dirty="0" smtClean="0">
                <a:latin typeface="Aharoni" pitchFamily="2" charset="-79"/>
                <a:cs typeface="Aharoni" pitchFamily="2" charset="-79"/>
              </a:rPr>
              <a:t>2.Kelompok jasa yang untuk mengkonsumsinya harus mendatangi negara penghasil jasa</a:t>
            </a:r>
          </a:p>
          <a:p>
            <a:pPr>
              <a:buNone/>
            </a:pPr>
            <a:r>
              <a:rPr lang="id-ID" dirty="0" smtClean="0">
                <a:latin typeface="Aharoni" pitchFamily="2" charset="-79"/>
                <a:cs typeface="Aharoni" pitchFamily="2" charset="-79"/>
              </a:rPr>
              <a:t>   (through consumption abroad)</a:t>
            </a:r>
          </a:p>
          <a:p>
            <a:pPr>
              <a:buNone/>
            </a:pPr>
            <a:r>
              <a:rPr lang="id-ID" dirty="0" smtClean="0">
                <a:latin typeface="Aharoni" pitchFamily="2" charset="-79"/>
                <a:cs typeface="Aharoni" pitchFamily="2" charset="-79"/>
              </a:rPr>
              <a:t>Contoh kelompok jasa ini adalah jasa konsultasi dan/atau pelbagai bentuk layanan yangdapat diperoleh di luar negeri. Untuk bidang kesehatan contoh kelompok jasa ini adalah berobat ke luar negeri, yang untuk Indonesia telah lama dikenal. !.</a:t>
            </a:r>
          </a:p>
          <a:p>
            <a:pPr>
              <a:buNone/>
            </a:pPr>
            <a:r>
              <a:rPr lang="id-ID" dirty="0" smtClean="0"/>
              <a:t> </a:t>
            </a:r>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buNone/>
            </a:pPr>
            <a:r>
              <a:rPr lang="id-ID" dirty="0" smtClean="0">
                <a:latin typeface="Aharoni" pitchFamily="2" charset="-79"/>
                <a:cs typeface="Aharoni" pitchFamily="2" charset="-79"/>
              </a:rPr>
              <a:t>3. Kelompok jasa yang diselenggarakan oleh suatu sarana asing yang didirikan di suatu negara (through commercial presence)</a:t>
            </a:r>
          </a:p>
          <a:p>
            <a:pPr>
              <a:buNone/>
            </a:pPr>
            <a:r>
              <a:rPr lang="id-ID" dirty="0" smtClean="0">
                <a:latin typeface="Aharoni" pitchFamily="2" charset="-79"/>
                <a:cs typeface="Aharoni" pitchFamily="2" charset="-79"/>
              </a:rPr>
              <a:t>Contoh kelompok jasa ini adalah pelbagai bentuk jasa dan/ataupun layanan sarana asingyang di dirikan oleh negara,negara maju di negara-negara yang sedang berkembang. Untuk bidang kesehatan contoh kelompok jasa ini adalah berdirinya r$ asing di suatu negara, yang untuk Indonesia telah mulai pula dikenal. </a:t>
            </a:r>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latin typeface="Aharoni" pitchFamily="2" charset="-79"/>
                <a:cs typeface="Aharoni" pitchFamily="2" charset="-79"/>
              </a:rPr>
              <a:t>4. Kelompok jasa yang diselenggarakan oleh tenaga kerja asing yang bekerja di suatu negara(through the presence o&amp; people who are service provider) </a:t>
            </a:r>
          </a:p>
          <a:p>
            <a:pPr>
              <a:buNone/>
            </a:pPr>
            <a:r>
              <a:rPr lang="id-ID" dirty="0" smtClean="0">
                <a:latin typeface="Aharoni" pitchFamily="2" charset="-79"/>
                <a:cs typeface="Aharoni" pitchFamily="2" charset="-79"/>
              </a:rPr>
              <a:t>Contoh kelompok jasa ini ialah bekerjanya tenaga kerja asing, baik tenaga kasar dan/ataupun pro&amp;esional di suatu negara. Untuk bidang kesehatan contoh kelompok jasa ini adalah bekerjanya dokter dan/atau perawat asing, yang untuk Indonesia, sedang ramai diperdebatkan.</a:t>
            </a:r>
            <a:endParaRPr lang="id-ID" dirty="0">
              <a:latin typeface="Aharoni" pitchFamily="2" charset="-79"/>
              <a:cs typeface="Aharoni" pitchFamily="2" charset="-79"/>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latin typeface="Aharoni" pitchFamily="2" charset="-79"/>
                <a:cs typeface="Aharoni" pitchFamily="2" charset="-79"/>
              </a:rPr>
              <a:t>Sama halnya dengan liberalisasi perdagangan umum, begitu era globalisasi mulai berlaku, pelbagai pembatasan yang bersifat protektif dan diskriminatif terhadap perdagangan jasa, telah tidak boleh diberlakukan lagi. </a:t>
            </a:r>
            <a:endParaRPr lang="id-ID" dirty="0">
              <a:latin typeface="Aharoni" pitchFamily="2" charset="-79"/>
              <a:cs typeface="Aharoni" pitchFamily="2" charset="-79"/>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latin typeface="Algerian" pitchFamily="82" charset="0"/>
              </a:rPr>
              <a:t>Pelayanan Kesehatan</a:t>
            </a:r>
            <a:endParaRPr lang="id-ID" sz="3200" b="1"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id-ID" dirty="0" smtClean="0">
                <a:latin typeface="Aharoni" pitchFamily="2" charset="-79"/>
                <a:cs typeface="Aharoni" pitchFamily="2" charset="-79"/>
              </a:rPr>
              <a:t>Globalisasi yang akan berpengaruh terhadap perkembangan pelayanan kesehatan termasuk pelayanan keperawatan ada 2 yaitu ;</a:t>
            </a:r>
          </a:p>
          <a:p>
            <a:pPr>
              <a:buNone/>
            </a:pPr>
            <a:r>
              <a:rPr lang="id-ID" dirty="0" smtClean="0">
                <a:latin typeface="Aharoni" pitchFamily="2" charset="-79"/>
                <a:cs typeface="Aharoni" pitchFamily="2" charset="-79"/>
              </a:rPr>
              <a:t>(a). Tersedianya alternatif pelayanan</a:t>
            </a:r>
          </a:p>
          <a:p>
            <a:pPr marL="715963" indent="-715963">
              <a:buNone/>
            </a:pPr>
            <a:r>
              <a:rPr lang="id-ID" dirty="0" smtClean="0">
                <a:latin typeface="Aharoni" pitchFamily="2" charset="-79"/>
                <a:cs typeface="Aharoni" pitchFamily="2" charset="-79"/>
              </a:rPr>
              <a:t>(b). Persaingan penyelenggaraan pelayanan untuk menarik minat pemakai jasa pemakai kualitas untuk memberikan jasa pelayanan kesehatan yang terbaik.</a:t>
            </a:r>
            <a:endParaRPr lang="id-ID" dirty="0">
              <a:latin typeface="Aharoni" pitchFamily="2" charset="-79"/>
              <a:cs typeface="Aharoni" pitchFamily="2" charset="-79"/>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latin typeface="Aharoni" pitchFamily="2" charset="-79"/>
                <a:cs typeface="Aharoni" pitchFamily="2" charset="-79"/>
              </a:rPr>
              <a:t>Untuk hal ini berarti tenaga kesehatan, khususnya tenaga keperawatan diharapkan untuk dapat memenuhi </a:t>
            </a:r>
            <a:r>
              <a:rPr lang="id-ID" b="1" dirty="0" smtClean="0">
                <a:solidFill>
                  <a:srgbClr val="FF0000"/>
                </a:solidFill>
                <a:latin typeface="Aharoni" pitchFamily="2" charset="-79"/>
                <a:cs typeface="Aharoni" pitchFamily="2" charset="-79"/>
              </a:rPr>
              <a:t>standar global dalam memberikan pelayanan / asuhan keperawatan</a:t>
            </a:r>
          </a:p>
          <a:p>
            <a:r>
              <a:rPr lang="id-ID" dirty="0" smtClean="0">
                <a:latin typeface="Aharoni" pitchFamily="2" charset="-79"/>
                <a:cs typeface="Aharoni" pitchFamily="2" charset="-79"/>
              </a:rPr>
              <a:t>Dengan demikian diperlukan perawat yang mempunyai </a:t>
            </a:r>
            <a:r>
              <a:rPr lang="id-ID" b="1" dirty="0" smtClean="0">
                <a:latin typeface="Aharoni" pitchFamily="2" charset="-79"/>
                <a:cs typeface="Aharoni" pitchFamily="2" charset="-79"/>
              </a:rPr>
              <a:t>kemampuan professional dengan standar internasional </a:t>
            </a:r>
            <a:r>
              <a:rPr lang="id-ID" dirty="0" smtClean="0">
                <a:latin typeface="Aharoni" pitchFamily="2" charset="-79"/>
                <a:cs typeface="Aharoni" pitchFamily="2" charset="-79"/>
              </a:rPr>
              <a:t>dalam aspek intelektual, interpersonal dan teknikal, bahkan peka terhadap perbedaan social budaya dan mempunyai pengetahuan transtrutural yang luas serta mampu memanfaatkan alih IPTEK</a:t>
            </a:r>
            <a:endParaRPr lang="id-ID" dirty="0">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7"/>
          <p:cNvPicPr>
            <a:picLocks noGrp="1" noChangeAspect="1"/>
          </p:cNvPicPr>
          <p:nvPr>
            <p:ph idx="1"/>
          </p:nvPr>
        </p:nvPicPr>
        <p:blipFill>
          <a:blip r:embed="rId4" cstate="print"/>
          <a:srcRect/>
          <a:stretch>
            <a:fillRect/>
          </a:stretch>
        </p:blipFill>
        <p:spPr>
          <a:xfrm>
            <a:off x="0" y="1524000"/>
            <a:ext cx="9144000" cy="4840287"/>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Tuntutan profesi keperawatan keyakinan bahwa keperawatan merupakan profesi harus disertai dengan realisasi pemenuhan karakteristik keperawatan sebagai profesi yang disebut dengan professional (Kelly &amp; Joel,1995). </a:t>
            </a:r>
            <a:endParaRPr lang="id-ID" dirty="0">
              <a:latin typeface="Aharoni" pitchFamily="2" charset="-79"/>
              <a:cs typeface="Aharoni" pitchFamily="2" charset="-79"/>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rmAutofit fontScale="90000"/>
          </a:bodyPr>
          <a:lstStyle/>
          <a:p>
            <a:r>
              <a:rPr lang="id-ID" sz="3600" b="1" dirty="0" smtClean="0"/>
              <a:t/>
            </a:r>
            <a:br>
              <a:rPr lang="id-ID" sz="3600" b="1" dirty="0" smtClean="0"/>
            </a:br>
            <a:r>
              <a:rPr lang="id-ID" sz="3600" b="1" dirty="0" smtClean="0">
                <a:latin typeface="Algerian" pitchFamily="82" charset="0"/>
              </a:rPr>
              <a:t>Karakteristik profesi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85000" lnSpcReduction="10000"/>
          </a:bodyPr>
          <a:lstStyle/>
          <a:p>
            <a:pPr marL="630238" indent="-630238">
              <a:buNone/>
            </a:pPr>
            <a:r>
              <a:rPr lang="id-ID" dirty="0" smtClean="0">
                <a:latin typeface="Aharoni" pitchFamily="2" charset="-79"/>
                <a:cs typeface="Aharoni" pitchFamily="2" charset="-79"/>
              </a:rPr>
              <a:t>(a). Memiliki dan memperkaya tubuh pengetahuan melalui penelitian</a:t>
            </a:r>
          </a:p>
          <a:p>
            <a:pPr marL="630238" indent="-630238">
              <a:buNone/>
            </a:pPr>
            <a:r>
              <a:rPr lang="id-ID" dirty="0" smtClean="0">
                <a:latin typeface="Aharoni" pitchFamily="2" charset="-79"/>
                <a:cs typeface="Aharoni" pitchFamily="2" charset="-79"/>
              </a:rPr>
              <a:t>(b). Memiliki kemampuan memberikan pelayanan yang unik kepada orang lain</a:t>
            </a:r>
          </a:p>
          <a:p>
            <a:pPr>
              <a:buNone/>
            </a:pPr>
            <a:r>
              <a:rPr lang="id-ID" dirty="0" smtClean="0">
                <a:latin typeface="Aharoni" pitchFamily="2" charset="-79"/>
                <a:cs typeface="Aharoni" pitchFamily="2" charset="-79"/>
              </a:rPr>
              <a:t>(c). Pendidikan yang memenuhi standar</a:t>
            </a:r>
          </a:p>
          <a:p>
            <a:pPr>
              <a:buNone/>
            </a:pPr>
            <a:r>
              <a:rPr lang="id-ID" dirty="0" smtClean="0">
                <a:latin typeface="Aharoni" pitchFamily="2" charset="-79"/>
                <a:cs typeface="Aharoni" pitchFamily="2" charset="-79"/>
              </a:rPr>
              <a:t>(d). Terdapat pengendalian terhadap praktek</a:t>
            </a:r>
          </a:p>
          <a:p>
            <a:pPr marL="542925" indent="-542925">
              <a:buNone/>
            </a:pPr>
            <a:r>
              <a:rPr lang="id-ID" dirty="0" smtClean="0">
                <a:latin typeface="Aharoni" pitchFamily="2" charset="-79"/>
                <a:cs typeface="Aharoni" pitchFamily="2" charset="-79"/>
              </a:rPr>
              <a:t>(e). Bertanggug jawab &amp; bertanggung gugat terhadap tindakan yang dilakukan</a:t>
            </a:r>
          </a:p>
          <a:p>
            <a:pPr>
              <a:buNone/>
            </a:pPr>
            <a:r>
              <a:rPr lang="id-ID" dirty="0" smtClean="0">
                <a:latin typeface="Aharoni" pitchFamily="2" charset="-79"/>
                <a:cs typeface="Aharoni" pitchFamily="2" charset="-79"/>
              </a:rPr>
              <a:t>(f). Merupakan karir seumur hidup</a:t>
            </a:r>
          </a:p>
          <a:p>
            <a:pPr>
              <a:buNone/>
            </a:pPr>
            <a:r>
              <a:rPr lang="id-ID" dirty="0" smtClean="0">
                <a:latin typeface="Aharoni" pitchFamily="2" charset="-79"/>
                <a:cs typeface="Aharoni" pitchFamily="2" charset="-79"/>
              </a:rPr>
              <a:t>(g). Mempunyai fungsi mandiri dan kolaborasi.</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Persatuan Perawat Nasional Indonesia (PPNI) sebagai organisasi profesi perawat, mempunyai tanggung jawab utama yaitu melindungi masyarakat / publik, profesi keperawatan dan praktisi perawat</a:t>
            </a:r>
            <a:endParaRPr lang="id-ID" dirty="0">
              <a:latin typeface="Aharoni" pitchFamily="2" charset="-79"/>
              <a:cs typeface="Aharoni" pitchFamily="2" charset="-79"/>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a:bodyPr>
          <a:lstStyle/>
          <a:p>
            <a:r>
              <a:rPr lang="id-ID" sz="3200" b="1" dirty="0" smtClean="0">
                <a:latin typeface="Algerian" pitchFamily="82" charset="0"/>
              </a:rPr>
              <a:t>TUGAS PERAWAT</a:t>
            </a:r>
            <a:endParaRPr lang="id-ID" sz="3200" b="1"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r>
              <a:rPr lang="id-ID" dirty="0" smtClean="0">
                <a:latin typeface="Aharoni" pitchFamily="2" charset="-79"/>
                <a:cs typeface="Aharoni" pitchFamily="2" charset="-79"/>
              </a:rPr>
              <a:t>Melihat pentingnya </a:t>
            </a:r>
            <a:r>
              <a:rPr lang="id-ID" b="1" dirty="0" smtClean="0">
                <a:latin typeface="Aharoni" pitchFamily="2" charset="-79"/>
                <a:cs typeface="Aharoni" pitchFamily="2" charset="-79"/>
              </a:rPr>
              <a:t>tugas perawat </a:t>
            </a:r>
            <a:r>
              <a:rPr lang="id-ID" dirty="0" smtClean="0">
                <a:latin typeface="Aharoni" pitchFamily="2" charset="-79"/>
                <a:cs typeface="Aharoni" pitchFamily="2" charset="-79"/>
              </a:rPr>
              <a:t>dalam meningkatkan derajat kesehatan masyarakat yang optimal sudah sepatutnya perawat ditempatkan sejajar dengan profesi kesehatan lain dengan kemandirian tugas profesinya.</a:t>
            </a:r>
          </a:p>
          <a:p>
            <a:r>
              <a:rPr lang="id-ID" dirty="0" smtClean="0">
                <a:latin typeface="Aharoni" pitchFamily="2" charset="-79"/>
                <a:cs typeface="Aharoni" pitchFamily="2" charset="-79"/>
              </a:rPr>
              <a:t> Selama ini perawat selalu berlindung dibalik profesi lain dengan terus melaksanakan tugas pelimpahan dari profesi lain sementara tugas mandiri perawat terlupakan</a:t>
            </a:r>
            <a:endParaRPr lang="id-ID" dirty="0">
              <a:latin typeface="Aharoni" pitchFamily="2" charset="-79"/>
              <a:cs typeface="Aharoni" pitchFamily="2" charset="-79"/>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Praktek keperawatan yang dilakukan ditentukan oleh suatu standar organisasi profesi (PPNI) serta sistem yang mengatur dan ada suatu pengendalian berupa undang-undang yang akan menjadi landasan bagi perawat dalam bekerja.</a:t>
            </a:r>
            <a:endParaRPr lang="id-ID" dirty="0">
              <a:latin typeface="Aharoni" pitchFamily="2" charset="-79"/>
              <a:cs typeface="Aharoni" pitchFamily="2" charset="-79"/>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latin typeface="Aharoni" pitchFamily="2" charset="-79"/>
                <a:cs typeface="Aharoni" pitchFamily="2" charset="-79"/>
              </a:rPr>
              <a:t>Tantangan profesi perawat di Indonesia di abad 21 ini semakin meningkat. Seiring tuntutan menjadikan profesi perawat yang di hargai profesi lain. Profesi keperawatan dihadapkan pada banyak tantangan</a:t>
            </a:r>
          </a:p>
          <a:p>
            <a:r>
              <a:rPr lang="id-ID" dirty="0" smtClean="0">
                <a:latin typeface="Aharoni" pitchFamily="2" charset="-79"/>
                <a:cs typeface="Aharoni" pitchFamily="2" charset="-79"/>
              </a:rPr>
              <a:t>Tantangan ini tidak hanya dari eksternal tapi juga dari internal profesi ini sendiri</a:t>
            </a:r>
            <a:r>
              <a:rPr lang="id-ID" dirty="0" smtClean="0"/>
              <a:t>. </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latin typeface="Algerian" pitchFamily="82" charset="0"/>
              </a:rPr>
              <a:t>Pembenahan internal</a:t>
            </a:r>
            <a:endParaRPr lang="id-ID" dirty="0">
              <a:latin typeface="Algerian" pitchFamily="82" charset="0"/>
            </a:endParaRPr>
          </a:p>
        </p:txBody>
      </p:sp>
      <p:sp>
        <p:nvSpPr>
          <p:cNvPr id="3" name="Content Placeholder 2"/>
          <p:cNvSpPr>
            <a:spLocks noGrp="1"/>
          </p:cNvSpPr>
          <p:nvPr>
            <p:ph idx="1"/>
          </p:nvPr>
        </p:nvSpPr>
        <p:spPr/>
        <p:txBody>
          <a:bodyPr>
            <a:normAutofit/>
          </a:bodyPr>
          <a:lstStyle/>
          <a:p>
            <a:pPr>
              <a:buNone/>
            </a:pPr>
            <a:r>
              <a:rPr lang="id-ID" dirty="0" smtClean="0">
                <a:latin typeface="Aharoni" pitchFamily="2" charset="-79"/>
                <a:cs typeface="Aharoni" pitchFamily="2" charset="-79"/>
              </a:rPr>
              <a:t>Pembenahan internal yang meliputi empat dimensi dominan yaitu; </a:t>
            </a:r>
          </a:p>
          <a:p>
            <a:pPr>
              <a:buNone/>
            </a:pPr>
            <a:r>
              <a:rPr lang="id-ID" dirty="0" smtClean="0">
                <a:latin typeface="Aharoni" pitchFamily="2" charset="-79"/>
                <a:cs typeface="Aharoni" pitchFamily="2" charset="-79"/>
              </a:rPr>
              <a:t>1. Keperawatan, </a:t>
            </a:r>
          </a:p>
          <a:p>
            <a:pPr>
              <a:buNone/>
            </a:pPr>
            <a:r>
              <a:rPr lang="id-ID" dirty="0" smtClean="0">
                <a:latin typeface="Aharoni" pitchFamily="2" charset="-79"/>
                <a:cs typeface="Aharoni" pitchFamily="2" charset="-79"/>
              </a:rPr>
              <a:t>2. Pelayanan keperawatan, </a:t>
            </a:r>
          </a:p>
          <a:p>
            <a:pPr>
              <a:buNone/>
            </a:pPr>
            <a:r>
              <a:rPr lang="id-ID" dirty="0" smtClean="0">
                <a:latin typeface="Aharoni" pitchFamily="2" charset="-79"/>
                <a:cs typeface="Aharoni" pitchFamily="2" charset="-79"/>
              </a:rPr>
              <a:t>3. Asuhan keperawatan dan</a:t>
            </a:r>
          </a:p>
          <a:p>
            <a:pPr>
              <a:buNone/>
            </a:pPr>
            <a:r>
              <a:rPr lang="id-ID" dirty="0" smtClean="0">
                <a:latin typeface="Aharoni" pitchFamily="2" charset="-79"/>
                <a:cs typeface="Aharoni" pitchFamily="2" charset="-79"/>
              </a:rPr>
              <a:t> 4. Praktik keperawatan. </a:t>
            </a:r>
          </a:p>
          <a:p>
            <a:pPr>
              <a:buNone/>
            </a:pPr>
            <a:r>
              <a:rPr lang="id-ID" dirty="0" smtClean="0"/>
              <a:t>.</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latin typeface="Algerian" pitchFamily="82" charset="0"/>
              </a:rPr>
              <a:t>Tantangan eksternal</a:t>
            </a:r>
            <a:endParaRPr lang="id-ID" dirty="0">
              <a:latin typeface="Algerian" pitchFamily="82" charset="0"/>
            </a:endParaRPr>
          </a:p>
        </p:txBody>
      </p:sp>
      <p:sp>
        <p:nvSpPr>
          <p:cNvPr id="3" name="Content Placeholder 2"/>
          <p:cNvSpPr>
            <a:spLocks noGrp="1"/>
          </p:cNvSpPr>
          <p:nvPr>
            <p:ph idx="1"/>
          </p:nvPr>
        </p:nvSpPr>
        <p:spPr>
          <a:xfrm>
            <a:off x="1600200" y="1600200"/>
            <a:ext cx="7086600" cy="4525963"/>
          </a:xfrm>
        </p:spPr>
        <p:txBody>
          <a:bodyPr>
            <a:normAutofit fontScale="77500" lnSpcReduction="20000"/>
          </a:bodyPr>
          <a:lstStyle/>
          <a:p>
            <a:pPr>
              <a:buNone/>
            </a:pPr>
            <a:r>
              <a:rPr lang="id-ID" dirty="0" smtClean="0">
                <a:latin typeface="Aharoni" pitchFamily="2" charset="-79"/>
                <a:cs typeface="Aharoni" pitchFamily="2" charset="-79"/>
              </a:rPr>
              <a:t>Tantangan eksternal berupa tuntutan akan adanya </a:t>
            </a:r>
          </a:p>
          <a:p>
            <a:r>
              <a:rPr lang="id-ID" dirty="0" smtClean="0">
                <a:latin typeface="Aharoni" pitchFamily="2" charset="-79"/>
                <a:cs typeface="Aharoni" pitchFamily="2" charset="-79"/>
              </a:rPr>
              <a:t>Registrasi, </a:t>
            </a:r>
          </a:p>
          <a:p>
            <a:r>
              <a:rPr lang="id-ID" dirty="0" smtClean="0">
                <a:latin typeface="Aharoni" pitchFamily="2" charset="-79"/>
                <a:cs typeface="Aharoni" pitchFamily="2" charset="-79"/>
              </a:rPr>
              <a:t>Lisensi, </a:t>
            </a:r>
          </a:p>
          <a:p>
            <a:r>
              <a:rPr lang="id-ID" dirty="0" smtClean="0">
                <a:latin typeface="Aharoni" pitchFamily="2" charset="-79"/>
                <a:cs typeface="Aharoni" pitchFamily="2" charset="-79"/>
              </a:rPr>
              <a:t>Sertifikasi,</a:t>
            </a:r>
          </a:p>
          <a:p>
            <a:r>
              <a:rPr lang="id-ID" dirty="0" smtClean="0">
                <a:latin typeface="Aharoni" pitchFamily="2" charset="-79"/>
                <a:cs typeface="Aharoni" pitchFamily="2" charset="-79"/>
              </a:rPr>
              <a:t> Kompetensi dan</a:t>
            </a:r>
          </a:p>
          <a:p>
            <a:r>
              <a:rPr lang="id-ID" dirty="0" smtClean="0">
                <a:latin typeface="Aharoni" pitchFamily="2" charset="-79"/>
                <a:cs typeface="Aharoni" pitchFamily="2" charset="-79"/>
              </a:rPr>
              <a:t>Perubahan pola penyakit, </a:t>
            </a:r>
          </a:p>
          <a:p>
            <a:r>
              <a:rPr lang="id-ID" dirty="0" smtClean="0">
                <a:latin typeface="Aharoni" pitchFamily="2" charset="-79"/>
                <a:cs typeface="Aharoni" pitchFamily="2" charset="-79"/>
              </a:rPr>
              <a:t>Peningkatan kesadaran masyarakat akan hak dan kewajiban, </a:t>
            </a:r>
          </a:p>
          <a:p>
            <a:r>
              <a:rPr lang="id-ID" dirty="0" smtClean="0">
                <a:latin typeface="Aharoni" pitchFamily="2" charset="-79"/>
                <a:cs typeface="Aharoni" pitchFamily="2" charset="-79"/>
              </a:rPr>
              <a:t>Perubahan system pendidikan nasional, </a:t>
            </a:r>
          </a:p>
          <a:p>
            <a:r>
              <a:rPr lang="id-ID" dirty="0" smtClean="0">
                <a:latin typeface="Aharoni" pitchFamily="2" charset="-79"/>
                <a:cs typeface="Aharoni" pitchFamily="2" charset="-79"/>
              </a:rPr>
              <a:t>Perubahan-perubahan pada supra system dan pranata lain yang terkait</a:t>
            </a:r>
            <a:endParaRPr lang="id-ID" dirty="0">
              <a:latin typeface="Aharoni" pitchFamily="2" charset="-79"/>
              <a:cs typeface="Aharoni" pitchFamily="2" charset="-79"/>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57200"/>
          </a:xfrm>
        </p:spPr>
        <p:txBody>
          <a:bodyPr>
            <a:noAutofit/>
          </a:bodyPr>
          <a:lstStyle/>
          <a:p>
            <a:r>
              <a:rPr lang="id-ID" sz="3200" dirty="0" smtClean="0">
                <a:latin typeface="Algerian" pitchFamily="82" charset="0"/>
              </a:rPr>
              <a:t>Kerjasama/komitmen</a:t>
            </a:r>
            <a:endParaRPr lang="id-ID" sz="3200" dirty="0">
              <a:latin typeface="Algerian" pitchFamily="82" charset="0"/>
            </a:endParaRP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buNone/>
            </a:pPr>
            <a:r>
              <a:rPr lang="id-ID" dirty="0" smtClean="0"/>
              <a:t> </a:t>
            </a:r>
            <a:r>
              <a:rPr lang="id-ID" dirty="0" smtClean="0">
                <a:latin typeface="Aharoni" pitchFamily="2" charset="-79"/>
                <a:cs typeface="Aharoni" pitchFamily="2" charset="-79"/>
              </a:rPr>
              <a:t>Untuk menjawab tantangan-tantangan itu dibutuhkan komitmen dari semua pihak yang terkait dengan profesi ini, organisasi profesi, lembaga pendidikan keperawatan juga tidak kalah pentingnya peran serta pemerintah. </a:t>
            </a:r>
          </a:p>
          <a:p>
            <a:pPr>
              <a:buNone/>
            </a:pPr>
            <a:r>
              <a:rPr lang="id-ID" dirty="0" smtClean="0">
                <a:latin typeface="Aharoni" pitchFamily="2" charset="-79"/>
                <a:cs typeface="Aharoni" pitchFamily="2" charset="-79"/>
              </a:rPr>
              <a:t>Organisasi profesi dalam menentukan standarisasi kompetensi dan melakukan pembinaan,</a:t>
            </a:r>
          </a:p>
          <a:p>
            <a:pPr>
              <a:buNone/>
            </a:pPr>
            <a:r>
              <a:rPr lang="id-ID" dirty="0" smtClean="0">
                <a:latin typeface="Aharoni" pitchFamily="2" charset="-79"/>
                <a:cs typeface="Aharoni" pitchFamily="2" charset="-79"/>
              </a:rPr>
              <a:t> Lembaga pendidikan dalam melahirkan perawat-perawat yang memiliki kualitas yang diharapkan serta </a:t>
            </a:r>
          </a:p>
          <a:p>
            <a:pPr>
              <a:buNone/>
            </a:pPr>
            <a:r>
              <a:rPr lang="id-ID" dirty="0" smtClean="0">
                <a:latin typeface="Aharoni" pitchFamily="2" charset="-79"/>
                <a:cs typeface="Aharoni" pitchFamily="2" charset="-79"/>
              </a:rPr>
              <a:t>Pemerintah sebagai fasilitator dan memiliki peran-peran strategis lainnya dalam mewujudkan perubahan ini. </a:t>
            </a:r>
            <a:endParaRPr lang="id-ID" dirty="0">
              <a:latin typeface="Aharoni" pitchFamily="2" charset="-79"/>
              <a:cs typeface="Aharoni" pitchFamily="2" charset="-79"/>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
            </a:r>
            <a:br>
              <a:rPr lang="id-ID" dirty="0" smtClean="0"/>
            </a:br>
            <a:r>
              <a:rPr lang="id-ID" dirty="0" smtClean="0">
                <a:latin typeface="Algerian" pitchFamily="82" charset="0"/>
              </a:rPr>
              <a:t>Tanggung jawab </a:t>
            </a:r>
            <a:br>
              <a:rPr lang="id-ID" dirty="0" smtClean="0">
                <a:latin typeface="Algerian" pitchFamily="82" charset="0"/>
              </a:rPr>
            </a:br>
            <a:endParaRPr lang="id-ID" dirty="0">
              <a:latin typeface="Algerian" pitchFamily="82" charset="0"/>
            </a:endParaRPr>
          </a:p>
        </p:txBody>
      </p:sp>
      <p:sp>
        <p:nvSpPr>
          <p:cNvPr id="3" name="Content Placeholder 2"/>
          <p:cNvSpPr>
            <a:spLocks noGrp="1"/>
          </p:cNvSpPr>
          <p:nvPr>
            <p:ph idx="1"/>
          </p:nvPr>
        </p:nvSpPr>
        <p:spPr/>
        <p:txBody>
          <a:bodyPr>
            <a:normAutofit fontScale="70000" lnSpcReduction="20000"/>
          </a:bodyPr>
          <a:lstStyle/>
          <a:p>
            <a:pPr>
              <a:buNone/>
            </a:pPr>
            <a:r>
              <a:rPr lang="id-ID" dirty="0" smtClean="0">
                <a:latin typeface="Aharoni" pitchFamily="2" charset="-79"/>
                <a:cs typeface="Aharoni" pitchFamily="2" charset="-79"/>
              </a:rPr>
              <a:t>Tanggung jawab secara umum, yaitu;</a:t>
            </a:r>
          </a:p>
          <a:p>
            <a:pPr>
              <a:buNone/>
            </a:pPr>
            <a:r>
              <a:rPr lang="id-ID" dirty="0" smtClean="0">
                <a:latin typeface="Aharoni" pitchFamily="2" charset="-79"/>
                <a:cs typeface="Aharoni" pitchFamily="2" charset="-79"/>
              </a:rPr>
              <a:t>1. Menghargai martabat setiap pasien dan keluargannya.</a:t>
            </a:r>
          </a:p>
          <a:p>
            <a:pPr>
              <a:buNone/>
            </a:pPr>
            <a:r>
              <a:rPr lang="id-ID" dirty="0" smtClean="0">
                <a:latin typeface="Aharoni" pitchFamily="2" charset="-79"/>
                <a:cs typeface="Aharoni" pitchFamily="2" charset="-79"/>
              </a:rPr>
              <a:t>2. Menghargai hak pasien untuk menolak pengobatan, prosedur atau obat-obatan tertentu dan melaporkan penolakan tersebut kepada dokter dan orang-orang yang tepat di tempat tersebut.</a:t>
            </a:r>
          </a:p>
          <a:p>
            <a:pPr>
              <a:buNone/>
            </a:pPr>
            <a:r>
              <a:rPr lang="id-ID" dirty="0" smtClean="0">
                <a:latin typeface="Aharoni" pitchFamily="2" charset="-79"/>
                <a:cs typeface="Aharoni" pitchFamily="2" charset="-79"/>
              </a:rPr>
              <a:t>3. Menghargai setiap hak pasien dan keluarganya dalam hal kerahasiaan informasi.</a:t>
            </a:r>
          </a:p>
          <a:p>
            <a:pPr>
              <a:buNone/>
            </a:pPr>
            <a:r>
              <a:rPr lang="id-ID" dirty="0" smtClean="0">
                <a:latin typeface="Aharoni" pitchFamily="2" charset="-79"/>
                <a:cs typeface="Aharoni" pitchFamily="2" charset="-79"/>
              </a:rPr>
              <a:t>4. Apabila didelegasikan oleh dokter menjawab pertanyaan-pertanyaan pasien dan memberi informasi yang biasanya diberikan oleh dokter.</a:t>
            </a:r>
          </a:p>
          <a:p>
            <a:pPr>
              <a:buNone/>
            </a:pPr>
            <a:r>
              <a:rPr lang="id-ID" dirty="0" smtClean="0">
                <a:latin typeface="Aharoni" pitchFamily="2" charset="-79"/>
                <a:cs typeface="Aharoni" pitchFamily="2" charset="-79"/>
              </a:rPr>
              <a:t>5. Mendengarkan pasien secara seksama dan melaporkan hal-hal penting kepada orang yang tepat.</a:t>
            </a:r>
            <a:endParaRPr lang="id-ID"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000" dirty="0" smtClean="0">
                <a:latin typeface="Algerian" pitchFamily="82" charset="0"/>
              </a:rPr>
              <a:t>Visi dan Misi Prodi Keperawatan</a:t>
            </a:r>
            <a:endParaRPr lang="id-ID" sz="2000" dirty="0"/>
          </a:p>
        </p:txBody>
      </p:sp>
      <p:sp>
        <p:nvSpPr>
          <p:cNvPr id="3" name="Content Placeholder 2"/>
          <p:cNvSpPr>
            <a:spLocks noGrp="1"/>
          </p:cNvSpPr>
          <p:nvPr>
            <p:ph idx="1"/>
          </p:nvPr>
        </p:nvSpPr>
        <p:spPr/>
        <p:txBody>
          <a:bodyPr>
            <a:normAutofit fontScale="47500" lnSpcReduction="20000"/>
          </a:bodyPr>
          <a:lstStyle/>
          <a:p>
            <a:pPr>
              <a:buNone/>
            </a:pPr>
            <a:r>
              <a:rPr lang="id-ID" dirty="0" smtClean="0">
                <a:latin typeface="Aharoni" pitchFamily="2" charset="-79"/>
                <a:cs typeface="Aharoni" pitchFamily="2" charset="-79"/>
              </a:rPr>
              <a:t>Menjadi pusat pendidikan Ners yang kompeten berbasis intelektulitas, kreatifitas, dan kewirausahaan, dengan keunggulan dibidang </a:t>
            </a:r>
            <a:r>
              <a:rPr lang="id-ID" i="1" dirty="0" smtClean="0">
                <a:latin typeface="Aharoni" pitchFamily="2" charset="-79"/>
                <a:cs typeface="Aharoni" pitchFamily="2" charset="-79"/>
              </a:rPr>
              <a:t>nursing home care serta berdaya saing global pada tahun 2020</a:t>
            </a:r>
          </a:p>
          <a:p>
            <a:pPr algn="ctr">
              <a:buNone/>
            </a:pPr>
            <a:r>
              <a:rPr lang="id-ID" dirty="0" smtClean="0">
                <a:latin typeface="Algerian" pitchFamily="82" charset="0"/>
              </a:rPr>
              <a:t>Misi </a:t>
            </a:r>
          </a:p>
          <a:p>
            <a:pPr>
              <a:buNone/>
            </a:pPr>
            <a:r>
              <a:rPr lang="id-ID" dirty="0" smtClean="0">
                <a:latin typeface="Aharoni" pitchFamily="2" charset="-79"/>
                <a:cs typeface="Aharoni" pitchFamily="2" charset="-79"/>
              </a:rPr>
              <a:t>1) Mengembangkan program pendidikan Ners dengan keunggulan </a:t>
            </a:r>
            <a:r>
              <a:rPr lang="id-ID" i="1" dirty="0" smtClean="0">
                <a:latin typeface="Aharoni" pitchFamily="2" charset="-79"/>
                <a:cs typeface="Aharoni" pitchFamily="2" charset="-79"/>
              </a:rPr>
              <a:t>nursing home care yang berwawasan global dan berbasis Ilmu pengetahuan dan teknologi </a:t>
            </a:r>
          </a:p>
          <a:p>
            <a:pPr>
              <a:buNone/>
            </a:pPr>
            <a:r>
              <a:rPr lang="id-ID" dirty="0" smtClean="0">
                <a:latin typeface="Aharoni" pitchFamily="2" charset="-79"/>
                <a:cs typeface="Aharoni" pitchFamily="2" charset="-79"/>
              </a:rPr>
              <a:t>2) Mengembangkan Ilmu Pengetahuan dan Teknologi di bidang keperawatan dengan keunggulan </a:t>
            </a:r>
            <a:r>
              <a:rPr lang="id-ID" i="1" dirty="0" smtClean="0">
                <a:latin typeface="Aharoni" pitchFamily="2" charset="-79"/>
                <a:cs typeface="Aharoni" pitchFamily="2" charset="-79"/>
              </a:rPr>
              <a:t>nursing home care melalui kegiatan penelitian </a:t>
            </a:r>
          </a:p>
          <a:p>
            <a:pPr>
              <a:buNone/>
            </a:pPr>
            <a:r>
              <a:rPr lang="id-ID" dirty="0" smtClean="0">
                <a:latin typeface="Aharoni" pitchFamily="2" charset="-79"/>
                <a:cs typeface="Aharoni" pitchFamily="2" charset="-79"/>
              </a:rPr>
              <a:t>3) Menerapkan dan mengembangkan ilmu keperawatan dengan keunggulan </a:t>
            </a:r>
            <a:r>
              <a:rPr lang="id-ID" i="1" dirty="0" smtClean="0">
                <a:latin typeface="Aharoni" pitchFamily="2" charset="-79"/>
                <a:cs typeface="Aharoni" pitchFamily="2" charset="-79"/>
              </a:rPr>
              <a:t>nursing home care melalui pengabdian kepada masyarakat </a:t>
            </a:r>
          </a:p>
          <a:p>
            <a:pPr>
              <a:buNone/>
            </a:pPr>
            <a:r>
              <a:rPr lang="id-ID" dirty="0" smtClean="0">
                <a:latin typeface="Aharoni" pitchFamily="2" charset="-79"/>
                <a:cs typeface="Aharoni" pitchFamily="2" charset="-79"/>
              </a:rPr>
              <a:t>4) Menyiapkan sumber daya manusia keperawatan dengan keunggulan </a:t>
            </a:r>
            <a:r>
              <a:rPr lang="id-ID" i="1" dirty="0" smtClean="0">
                <a:latin typeface="Aharoni" pitchFamily="2" charset="-79"/>
                <a:cs typeface="Aharoni" pitchFamily="2" charset="-79"/>
              </a:rPr>
              <a:t>nursing home care yang berdaya saing global dan menciptakan calon pemimpin yang berkarakter bagi bangsa dan negara </a:t>
            </a:r>
          </a:p>
          <a:p>
            <a:pPr>
              <a:buNone/>
            </a:pPr>
            <a:r>
              <a:rPr lang="id-ID" i="1" dirty="0" smtClean="0">
                <a:latin typeface="Aharoni" pitchFamily="2" charset="-79"/>
                <a:cs typeface="Aharoni" pitchFamily="2" charset="-79"/>
              </a:rPr>
              <a:t>5) Mengelola sarana dan prasarana yang menunjang program akademik dan profesi keperawatan dengan keunggulan nursing home care </a:t>
            </a:r>
          </a:p>
          <a:p>
            <a:pPr>
              <a:buNone/>
            </a:pPr>
            <a:r>
              <a:rPr lang="id-ID" dirty="0" smtClean="0">
                <a:latin typeface="Aharoni" pitchFamily="2" charset="-79"/>
                <a:cs typeface="Aharoni" pitchFamily="2" charset="-79"/>
              </a:rPr>
              <a:t>6) Berperan aktif dalam menerapkan dan mengembangkan ilmu keperawatan dengan keunggulan </a:t>
            </a:r>
            <a:r>
              <a:rPr lang="id-ID" i="1" dirty="0" smtClean="0">
                <a:latin typeface="Aharoni" pitchFamily="2" charset="-79"/>
                <a:cs typeface="Aharoni" pitchFamily="2" charset="-79"/>
              </a:rPr>
              <a:t>nursing home care yang bermanfaat bagi organisasi profesi, bagi bangsa dan negara Indonesia serta segenap umat manusia </a:t>
            </a:r>
          </a:p>
          <a:p>
            <a:pPr>
              <a:buNone/>
            </a:pP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Tanggung gugat</a:t>
            </a:r>
            <a:endParaRPr lang="id-ID" dirty="0">
              <a:latin typeface="Algerian" pitchFamily="82" charset="0"/>
            </a:endParaRPr>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Dan tanggung gugat yang menjadi salah satu tantangan dalam profesi keperawatan didasarkan peraturan perundang-undangan yang ada</a:t>
            </a:r>
            <a:r>
              <a:rPr lang="id-ID" dirty="0" smtClean="0"/>
              <a:t>. </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id-ID" dirty="0" smtClean="0"/>
              <a:t/>
            </a:r>
            <a:br>
              <a:rPr lang="id-ID" dirty="0" smtClean="0"/>
            </a:br>
            <a:r>
              <a:rPr lang="id-ID" dirty="0" smtClean="0">
                <a:latin typeface="Algerian" pitchFamily="82" charset="0"/>
              </a:rPr>
              <a:t>Tanggung gugat bertujuan </a:t>
            </a:r>
            <a:endParaRPr lang="id-ID"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marL="630238" indent="-630238">
              <a:buNone/>
            </a:pPr>
            <a:r>
              <a:rPr lang="id-ID" dirty="0" smtClean="0">
                <a:latin typeface="Aharoni" pitchFamily="2" charset="-79"/>
                <a:cs typeface="Aharoni" pitchFamily="2" charset="-79"/>
              </a:rPr>
              <a:t>(1). Mengevaluasi praktisi-praktisi professional baru dan mengkaji ulang praktisi-praktisi yang sudah ada</a:t>
            </a:r>
          </a:p>
          <a:p>
            <a:pPr marL="630238" indent="-630238">
              <a:buNone/>
            </a:pPr>
            <a:r>
              <a:rPr lang="id-ID" dirty="0" smtClean="0">
                <a:latin typeface="Aharoni" pitchFamily="2" charset="-79"/>
                <a:cs typeface="Aharoni" pitchFamily="2" charset="-79"/>
              </a:rPr>
              <a:t>(2). Mempertahankan standart perawatan kesehatan, </a:t>
            </a:r>
          </a:p>
          <a:p>
            <a:pPr marL="630238" indent="-630238">
              <a:buNone/>
            </a:pPr>
            <a:r>
              <a:rPr lang="id-ID" dirty="0" smtClean="0">
                <a:latin typeface="Aharoni" pitchFamily="2" charset="-79"/>
                <a:cs typeface="Aharoni" pitchFamily="2" charset="-79"/>
              </a:rPr>
              <a:t>(3). Memberikan fasilitas refleksi professional, pemikiran etis dan pertumbuhan pribadi sebagai bagian dari professional perawatan kesehatan, </a:t>
            </a:r>
          </a:p>
          <a:p>
            <a:pPr marL="542925" indent="-542925">
              <a:buNone/>
            </a:pPr>
            <a:r>
              <a:rPr lang="id-ID" dirty="0" smtClean="0">
                <a:latin typeface="Aharoni" pitchFamily="2" charset="-79"/>
                <a:cs typeface="Aharoni" pitchFamily="2" charset="-79"/>
              </a:rPr>
              <a:t>(4). Memberi dasar untuk membuat keputusan etis</a:t>
            </a:r>
            <a:r>
              <a:rPr lang="id-ID" dirty="0" smtClean="0"/>
              <a:t>.</a:t>
            </a:r>
          </a:p>
          <a:p>
            <a:pPr>
              <a:buNone/>
            </a:pP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b="1" dirty="0" smtClean="0">
                <a:latin typeface="Algerian" pitchFamily="82" charset="0"/>
              </a:rPr>
              <a:t>TERIMA KASIH</a:t>
            </a:r>
            <a:endParaRPr lang="id-ID" b="1" dirty="0">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b="1" dirty="0" smtClean="0">
                <a:latin typeface="Algerian" pitchFamily="82" charset="0"/>
              </a:rPr>
              <a:t>Visi dan Misi Fakultas Ilmu-Ilmu Kesehatan</a:t>
            </a:r>
            <a:endParaRPr lang="id-ID" sz="2000" dirty="0"/>
          </a:p>
        </p:txBody>
      </p:sp>
      <p:sp>
        <p:nvSpPr>
          <p:cNvPr id="3" name="Content Placeholder 2"/>
          <p:cNvSpPr>
            <a:spLocks noGrp="1"/>
          </p:cNvSpPr>
          <p:nvPr>
            <p:ph idx="1"/>
          </p:nvPr>
        </p:nvSpPr>
        <p:spPr/>
        <p:txBody>
          <a:bodyPr>
            <a:normAutofit fontScale="55000" lnSpcReduction="20000"/>
          </a:bodyPr>
          <a:lstStyle/>
          <a:p>
            <a:pPr algn="ctr"/>
            <a:r>
              <a:rPr lang="id-ID" sz="4000" b="1" dirty="0" smtClean="0"/>
              <a:t>Visi : </a:t>
            </a:r>
          </a:p>
          <a:p>
            <a:pPr>
              <a:buNone/>
            </a:pPr>
            <a:r>
              <a:rPr lang="id-ID" b="1"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sz="4000" b="1" dirty="0" smtClean="0"/>
              <a:t>Misi : </a:t>
            </a:r>
          </a:p>
          <a:p>
            <a:pPr>
              <a:buNone/>
            </a:pPr>
            <a:r>
              <a:rPr lang="id-ID" b="1"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b="1" dirty="0" smtClean="0"/>
              <a:t>2) Menyelenggarakan program-program penelitian dan pengembangan guna menghasilkan konsep-konsep, teori dan hasil kajian yang secara fungsional dapat mendukung pengembangan kehidupan bermasyarakat. </a:t>
            </a:r>
          </a:p>
          <a:p>
            <a:pPr>
              <a:buNone/>
            </a:pPr>
            <a:r>
              <a:rPr lang="id-ID" b="1" dirty="0" smtClean="0"/>
              <a:t>3) Melaksanakan dan mengembangkan program-program pengabdian kepada </a:t>
            </a:r>
          </a:p>
          <a:p>
            <a:pPr>
              <a:buNone/>
            </a:pPr>
            <a:r>
              <a:rPr lang="id-ID" b="1" dirty="0" smtClean="0"/>
              <a:t>        masyarakat melalui inovasi di bidang ilmu pengetahuan, teknologi dan seni yang bermanfaat bagi kemajuan bangsa Indonesia. </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pPr>
              <a:buNone/>
            </a:pPr>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t</a:t>
            </a:r>
            <a:r>
              <a:rPr lang="id-ID" sz="2800" dirty="0" smtClean="0"/>
              <a:t>entang globalisasi dalam pelayanan kesehatan</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Autofit/>
          </a:bodyPr>
          <a:lstStyle/>
          <a:p>
            <a:r>
              <a:rPr lang="id-ID" sz="3200" dirty="0" smtClean="0"/>
              <a:t/>
            </a:r>
            <a:br>
              <a:rPr lang="id-ID" sz="3200" dirty="0" smtClean="0"/>
            </a:br>
            <a:r>
              <a:rPr lang="id-ID" sz="3200" b="1" dirty="0" smtClean="0">
                <a:latin typeface="Algerian" pitchFamily="82" charset="0"/>
              </a:rPr>
              <a:t>GLOBALISASI</a:t>
            </a:r>
            <a:r>
              <a:rPr lang="id-ID" sz="3200" dirty="0" smtClean="0"/>
              <a:t/>
            </a:r>
            <a:br>
              <a:rPr lang="id-ID" sz="3200" dirty="0" smtClean="0"/>
            </a:br>
            <a:endParaRPr lang="id-ID" sz="3200" dirty="0"/>
          </a:p>
        </p:txBody>
      </p:sp>
      <p:sp>
        <p:nvSpPr>
          <p:cNvPr id="3" name="Content Placeholder 2"/>
          <p:cNvSpPr>
            <a:spLocks noGrp="1"/>
          </p:cNvSpPr>
          <p:nvPr>
            <p:ph idx="1"/>
          </p:nvPr>
        </p:nvSpPr>
        <p:spPr/>
        <p:txBody>
          <a:bodyPr>
            <a:normAutofit fontScale="77500" lnSpcReduction="20000"/>
          </a:bodyPr>
          <a:lstStyle/>
          <a:p>
            <a:pPr>
              <a:buNone/>
            </a:pPr>
            <a:r>
              <a:rPr lang="id-ID" dirty="0" smtClean="0">
                <a:latin typeface="Aharoni" pitchFamily="2" charset="-79"/>
                <a:cs typeface="Aharoni" pitchFamily="2" charset="-79"/>
              </a:rPr>
              <a:t>GLOBALISASI</a:t>
            </a:r>
          </a:p>
          <a:p>
            <a:pPr>
              <a:buNone/>
            </a:pPr>
            <a:r>
              <a:rPr lang="id-ID" dirty="0" smtClean="0">
                <a:latin typeface="Aharoni" pitchFamily="2" charset="-79"/>
                <a:cs typeface="Aharoni" pitchFamily="2" charset="-79"/>
              </a:rPr>
              <a:t>Inti pokok era globalisasi menurut kesepakatan GATT tidak lain adalah liberalisasi perdagangan. Artinya tidak ada lagi hambatan tarif dan non-tarif dalam menyelenggarakan perdagangan internasional.</a:t>
            </a:r>
          </a:p>
          <a:p>
            <a:pPr>
              <a:buNone/>
            </a:pPr>
            <a:r>
              <a:rPr lang="id-ID" dirty="0" smtClean="0">
                <a:latin typeface="Aharoni" pitchFamily="2" charset="-79"/>
                <a:cs typeface="Aharoni" pitchFamily="2" charset="-79"/>
              </a:rPr>
              <a:t>contoh hambatan tarif dalam perdagangan internasional adalah diberlakukannya sistem pajak perhitungan harga dan/atau harga jual yang berbeda untuk produk sejenis yang didatangkan dari luar negeri.</a:t>
            </a:r>
          </a:p>
          <a:p>
            <a:pPr>
              <a:buNone/>
            </a:pPr>
            <a:r>
              <a:rPr lang="id-ID" dirty="0" smtClean="0">
                <a:latin typeface="Aharoni" pitchFamily="2" charset="-79"/>
                <a:cs typeface="Aharoni" pitchFamily="2" charset="-79"/>
              </a:rPr>
              <a:t>.</a:t>
            </a:r>
            <a:endParaRPr lang="id-ID" dirty="0">
              <a:latin typeface="Aharoni" pitchFamily="2" charset="-79"/>
              <a:cs typeface="Aharoni" pitchFamily="2"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r>
              <a:rPr lang="id-ID" dirty="0" smtClean="0">
                <a:latin typeface="Aharoni" pitchFamily="2" charset="-79"/>
                <a:cs typeface="Aharoni" pitchFamily="2" charset="-79"/>
              </a:rPr>
              <a:t> Untuk melindungi industri dan produksi dalam negeri, banyak negara memang memperlakukan sistem pajak, perhitungan harga serta harga juual yang lebih tinggi untuk produk yang didatangkan dariluar negeri.</a:t>
            </a:r>
          </a:p>
          <a:p>
            <a:r>
              <a:rPr lang="id-ID" dirty="0" smtClean="0">
                <a:latin typeface="Aharoni" pitchFamily="2" charset="-79"/>
                <a:cs typeface="Aharoni" pitchFamily="2" charset="-79"/>
              </a:rPr>
              <a:t>Sedangkan contoh hambatan non-tarif dalam perdagangan internasional adalah diberlakukannya sistem kouta, dan/ataupun sistem perijinan serta ketentuan teknis yang berbeda untuk produk sejenis yang di datangkan dari luar negeri,sama halnya </a:t>
            </a:r>
            <a:r>
              <a:rPr lang="id-ID" i="1" dirty="0" smtClean="0">
                <a:latin typeface="Aharoni" pitchFamily="2" charset="-79"/>
                <a:cs typeface="Aharoni" pitchFamily="2" charset="-79"/>
              </a:rPr>
              <a:t>dengan hambatan tarif, untuk melindungi industri danproduksi dalam negeri.</a:t>
            </a:r>
          </a:p>
          <a:p>
            <a:r>
              <a:rPr lang="id-ID" dirty="0" smtClean="0">
                <a:latin typeface="Aharoni" pitchFamily="2" charset="-79"/>
                <a:cs typeface="Aharoni" pitchFamily="2" charset="-79"/>
              </a:rPr>
              <a:t>Banyak negara memang membatasi jumlah produk yang diizinkan masuk. dan/atau memperlakukan sistem perizinan serta pelbagai ketentuan teknis yang lebih ketat untuk produkyang didatangkan dari luar negeri.</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latin typeface="Aharoni" pitchFamily="2" charset="-79"/>
                <a:cs typeface="Aharoni" pitchFamily="2" charset="-79"/>
              </a:rPr>
              <a:t>Perdagangan internasional, karena telah bebas dari proteksi dan/atau diskriminasi, akan berlangsung dan berkembang secara alamiah. </a:t>
            </a:r>
          </a:p>
          <a:p>
            <a:r>
              <a:rPr lang="id-ID" dirty="0" smtClean="0">
                <a:latin typeface="Aharoni" pitchFamily="2" charset="-79"/>
                <a:cs typeface="Aharoni" pitchFamily="2" charset="-79"/>
              </a:rPr>
              <a:t>Secara teoritis berlangsungnya liberalisasi perdagangan ini memang menjanjikan banyak dampak positif</a:t>
            </a:r>
            <a:endParaRPr lang="id-ID" dirty="0">
              <a:latin typeface="Aharoni" pitchFamily="2" charset="-79"/>
              <a:cs typeface="Aharoni" pitchFamily="2"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latin typeface="Algerian" pitchFamily="82" charset="0"/>
              </a:rPr>
              <a:t>DAMPAK</a:t>
            </a:r>
            <a:endParaRPr lang="id-ID" sz="3200" dirty="0">
              <a:latin typeface="Algerian" pitchFamily="82" charset="0"/>
            </a:endParaRPr>
          </a:p>
        </p:txBody>
      </p:sp>
      <p:sp>
        <p:nvSpPr>
          <p:cNvPr id="3" name="Content Placeholder 2"/>
          <p:cNvSpPr>
            <a:spLocks noGrp="1"/>
          </p:cNvSpPr>
          <p:nvPr>
            <p:ph idx="1"/>
          </p:nvPr>
        </p:nvSpPr>
        <p:spPr/>
        <p:txBody>
          <a:bodyPr>
            <a:normAutofit fontScale="62500" lnSpcReduction="20000"/>
          </a:bodyPr>
          <a:lstStyle/>
          <a:p>
            <a:pPr>
              <a:buNone/>
            </a:pPr>
            <a:r>
              <a:rPr lang="id-ID" dirty="0" smtClean="0">
                <a:latin typeface="Aharoni" pitchFamily="2" charset="-79"/>
                <a:cs typeface="Aharoni" pitchFamily="2" charset="-79"/>
              </a:rPr>
              <a:t>Untuk negara-negara yang sedang berkembang (de1eloping countries), dampak </a:t>
            </a:r>
            <a:r>
              <a:rPr lang="id-ID" b="1" dirty="0" smtClean="0">
                <a:latin typeface="Aharoni" pitchFamily="2" charset="-79"/>
                <a:cs typeface="Aharoni" pitchFamily="2" charset="-79"/>
              </a:rPr>
              <a:t>positif </a:t>
            </a:r>
            <a:r>
              <a:rPr lang="id-ID" dirty="0" smtClean="0">
                <a:latin typeface="Aharoni" pitchFamily="2" charset="-79"/>
                <a:cs typeface="Aharoni" pitchFamily="2" charset="-79"/>
              </a:rPr>
              <a:t>tersebut adalah</a:t>
            </a:r>
          </a:p>
          <a:p>
            <a:r>
              <a:rPr lang="id-ID" dirty="0" smtClean="0">
                <a:latin typeface="Aharoni" pitchFamily="2" charset="-79"/>
                <a:cs typeface="Aharoni" pitchFamily="2" charset="-79"/>
              </a:rPr>
              <a:t> Terbukanya pasar negara yang telah maju (de1eloped countries) untuk menjual pelbagaibahan mentah hasil alam dan/ataupun hasil industri. </a:t>
            </a:r>
          </a:p>
          <a:p>
            <a:r>
              <a:rPr lang="id-ID" dirty="0" smtClean="0">
                <a:latin typeface="Aharoni" pitchFamily="2" charset="-79"/>
                <a:cs typeface="Aharoni" pitchFamily="2" charset="-79"/>
              </a:rPr>
              <a:t>Dampak akhirnya adalah meningkatnya pendapatan, yang apabila dapat dikelola dengan baik, akan berperanan besar dalam meningkatkan taraf kemakmuran dari negara-negara yang sedang berkembang tersebut.</a:t>
            </a:r>
          </a:p>
          <a:p>
            <a:r>
              <a:rPr lang="id-ID" dirty="0" smtClean="0">
                <a:latin typeface="Aharoni" pitchFamily="2" charset="-79"/>
                <a:cs typeface="Aharoni" pitchFamily="2" charset="-79"/>
              </a:rPr>
              <a:t> Sayangnya disamping dampak positif, liberalisasi perdagangan ini ternyata juga mendatangkan banyak </a:t>
            </a:r>
            <a:r>
              <a:rPr lang="id-ID" b="1" dirty="0" smtClean="0">
                <a:latin typeface="Aharoni" pitchFamily="2" charset="-79"/>
                <a:cs typeface="Aharoni" pitchFamily="2" charset="-79"/>
              </a:rPr>
              <a:t>dampak negatif. </a:t>
            </a:r>
          </a:p>
          <a:p>
            <a:r>
              <a:rPr lang="id-ID" dirty="0" smtClean="0">
                <a:latin typeface="Aharoni" pitchFamily="2" charset="-79"/>
                <a:cs typeface="Aharoni" pitchFamily="2" charset="-79"/>
              </a:rPr>
              <a:t>Perdagangan bebas menurut kesepakatan GATT tidaklah bersifat satu arah.negara-negara yang sedang berkembang (de1eloping countries) juga dituntut untuk membuka pintu terhadap masuknya pelbagai produk yang dihasilkan oleh negara-negara yang telah maju (de1eloped countries).</a:t>
            </a:r>
            <a:endParaRPr lang="id-ID" dirty="0">
              <a:latin typeface="Aharoni" pitchFamily="2" charset="-79"/>
              <a:cs typeface="Aharoni" pitchFamily="2" charset="-79"/>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2994</TotalTime>
  <Words>1592</Words>
  <Application>Microsoft Office PowerPoint</Application>
  <PresentationFormat>On-screen Show (4:3)</PresentationFormat>
  <Paragraphs>126</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Visi dan Misi Prodi Keperawatan</vt:lpstr>
      <vt:lpstr>Visi dan Misi Fakultas Ilmu-Ilmu Kesehatan</vt:lpstr>
      <vt:lpstr>KEMAMPUAN AKHIR YANG DIHARAPKAN</vt:lpstr>
      <vt:lpstr> GLOBALISASI </vt:lpstr>
      <vt:lpstr>Slide 7</vt:lpstr>
      <vt:lpstr>Slide 8</vt:lpstr>
      <vt:lpstr>DAMPAK</vt:lpstr>
      <vt:lpstr>AKIBAT</vt:lpstr>
      <vt:lpstr>Slide 11</vt:lpstr>
      <vt:lpstr>GLOBALISASI BIDANG JASA</vt:lpstr>
      <vt:lpstr>Slide 13</vt:lpstr>
      <vt:lpstr>Slide 14</vt:lpstr>
      <vt:lpstr>Slide 15</vt:lpstr>
      <vt:lpstr>Slide 16</vt:lpstr>
      <vt:lpstr>Slide 17</vt:lpstr>
      <vt:lpstr>Pelayanan Kesehatan</vt:lpstr>
      <vt:lpstr>Slide 19</vt:lpstr>
      <vt:lpstr>Slide 20</vt:lpstr>
      <vt:lpstr> Karakteristik profesi  </vt:lpstr>
      <vt:lpstr>Slide 22</vt:lpstr>
      <vt:lpstr>TUGAS PERAWAT</vt:lpstr>
      <vt:lpstr>Slide 24</vt:lpstr>
      <vt:lpstr>Slide 25</vt:lpstr>
      <vt:lpstr> Pembenahan internal</vt:lpstr>
      <vt:lpstr> Tantangan eksternal</vt:lpstr>
      <vt:lpstr>Kerjasama/komitmen</vt:lpstr>
      <vt:lpstr>  Tanggung jawab  </vt:lpstr>
      <vt:lpstr>Tanggung gugat</vt:lpstr>
      <vt:lpstr> Tanggung gugat bertujuan </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182</cp:revision>
  <dcterms:created xsi:type="dcterms:W3CDTF">2017-09-15T01:31:17Z</dcterms:created>
  <dcterms:modified xsi:type="dcterms:W3CDTF">2018-08-02T07:13:26Z</dcterms:modified>
</cp:coreProperties>
</file>