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E31786-3EDA-44C4-ABA7-A497CED437B3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0"/>
      <dgm:spPr/>
    </dgm:pt>
    <dgm:pt modelId="{13993FC7-E872-4710-8DEF-8F49BFF52F63}">
      <dgm:prSet phldrT="[Text]" phldr="1"/>
      <dgm:spPr/>
      <dgm:t>
        <a:bodyPr/>
        <a:lstStyle/>
        <a:p>
          <a:endParaRPr lang="en-US"/>
        </a:p>
      </dgm:t>
    </dgm:pt>
    <dgm:pt modelId="{A0BC5DEE-042F-46D7-AA98-1BF7FAADFD04}" type="parTrans" cxnId="{14705508-D29D-480C-82E9-B31BC143BD2D}">
      <dgm:prSet/>
      <dgm:spPr/>
      <dgm:t>
        <a:bodyPr/>
        <a:lstStyle/>
        <a:p>
          <a:endParaRPr lang="en-US"/>
        </a:p>
      </dgm:t>
    </dgm:pt>
    <dgm:pt modelId="{DB0EDD9B-234A-4B85-B213-163AE9AB2971}" type="sibTrans" cxnId="{14705508-D29D-480C-82E9-B31BC143BD2D}">
      <dgm:prSet/>
      <dgm:spPr/>
      <dgm:t>
        <a:bodyPr/>
        <a:lstStyle/>
        <a:p>
          <a:endParaRPr lang="en-US"/>
        </a:p>
      </dgm:t>
    </dgm:pt>
    <dgm:pt modelId="{978CCFC1-6A34-491F-B7AD-5A7291D7345E}">
      <dgm:prSet phldrT="[Text]" phldr="1"/>
      <dgm:spPr/>
      <dgm:t>
        <a:bodyPr/>
        <a:lstStyle/>
        <a:p>
          <a:endParaRPr lang="en-US"/>
        </a:p>
      </dgm:t>
    </dgm:pt>
    <dgm:pt modelId="{0D1F63A4-2C4C-4811-B95A-6358CFFA7615}" type="parTrans" cxnId="{192DFB8F-12E4-4E67-B250-2A0F9B34BD1A}">
      <dgm:prSet/>
      <dgm:spPr/>
      <dgm:t>
        <a:bodyPr/>
        <a:lstStyle/>
        <a:p>
          <a:endParaRPr lang="en-US"/>
        </a:p>
      </dgm:t>
    </dgm:pt>
    <dgm:pt modelId="{9F461DB0-F84D-446D-A1E3-C727642937B2}" type="sibTrans" cxnId="{192DFB8F-12E4-4E67-B250-2A0F9B34BD1A}">
      <dgm:prSet/>
      <dgm:spPr/>
      <dgm:t>
        <a:bodyPr/>
        <a:lstStyle/>
        <a:p>
          <a:endParaRPr lang="en-US"/>
        </a:p>
      </dgm:t>
    </dgm:pt>
    <dgm:pt modelId="{28DD2DD5-F1C3-45D5-8FDF-EC50C03E163C}">
      <dgm:prSet phldrT="[Text]" phldr="1"/>
      <dgm:spPr/>
      <dgm:t>
        <a:bodyPr/>
        <a:lstStyle/>
        <a:p>
          <a:endParaRPr lang="en-US"/>
        </a:p>
      </dgm:t>
    </dgm:pt>
    <dgm:pt modelId="{75E0989C-FEA1-4071-8D55-FFDC57CE5DF0}" type="parTrans" cxnId="{20DCCD68-2DC5-4127-B89E-9D597C6A44B7}">
      <dgm:prSet/>
      <dgm:spPr/>
      <dgm:t>
        <a:bodyPr/>
        <a:lstStyle/>
        <a:p>
          <a:endParaRPr lang="en-US"/>
        </a:p>
      </dgm:t>
    </dgm:pt>
    <dgm:pt modelId="{5878C017-7600-41EE-A48E-A2B6033A231F}" type="sibTrans" cxnId="{20DCCD68-2DC5-4127-B89E-9D597C6A44B7}">
      <dgm:prSet/>
      <dgm:spPr/>
      <dgm:t>
        <a:bodyPr/>
        <a:lstStyle/>
        <a:p>
          <a:endParaRPr lang="en-US"/>
        </a:p>
      </dgm:t>
    </dgm:pt>
    <dgm:pt modelId="{D3C2983F-499C-43F6-8D1D-80D039DC221A}" type="pres">
      <dgm:prSet presAssocID="{C6E31786-3EDA-44C4-ABA7-A497CED437B3}" presName="Name0" presStyleCnt="0">
        <dgm:presLayoutVars>
          <dgm:dir/>
          <dgm:animLvl val="lvl"/>
          <dgm:resizeHandles val="exact"/>
        </dgm:presLayoutVars>
      </dgm:prSet>
      <dgm:spPr/>
    </dgm:pt>
    <dgm:pt modelId="{F79B3409-5698-4909-9B07-B61CEE2C526A}" type="pres">
      <dgm:prSet presAssocID="{13993FC7-E872-4710-8DEF-8F49BFF52F63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26DD3FAD-3A16-410F-AA6C-1F562CB3A735}" type="pres">
      <dgm:prSet presAssocID="{DB0EDD9B-234A-4B85-B213-163AE9AB2971}" presName="parTxOnlySpace" presStyleCnt="0"/>
      <dgm:spPr/>
    </dgm:pt>
    <dgm:pt modelId="{3346D98D-E71D-4751-9CCB-0C5A85C86095}" type="pres">
      <dgm:prSet presAssocID="{978CCFC1-6A34-491F-B7AD-5A7291D7345E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D453B0C9-875C-4673-8101-1BA607628D84}" type="pres">
      <dgm:prSet presAssocID="{9F461DB0-F84D-446D-A1E3-C727642937B2}" presName="parTxOnlySpace" presStyleCnt="0"/>
      <dgm:spPr/>
    </dgm:pt>
    <dgm:pt modelId="{D3F61053-26EC-459D-BC7D-DC391B3F42FE}" type="pres">
      <dgm:prSet presAssocID="{28DD2DD5-F1C3-45D5-8FDF-EC50C03E163C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4ADD6BB5-3DD0-457F-AE9D-12A20FAAE445}" type="presOf" srcId="{13993FC7-E872-4710-8DEF-8F49BFF52F63}" destId="{F79B3409-5698-4909-9B07-B61CEE2C526A}" srcOrd="0" destOrd="0" presId="urn:microsoft.com/office/officeart/2005/8/layout/chevron1"/>
    <dgm:cxn modelId="{0A445796-7F87-4DCA-A95F-88FA315C5C36}" type="presOf" srcId="{C6E31786-3EDA-44C4-ABA7-A497CED437B3}" destId="{D3C2983F-499C-43F6-8D1D-80D039DC221A}" srcOrd="0" destOrd="0" presId="urn:microsoft.com/office/officeart/2005/8/layout/chevron1"/>
    <dgm:cxn modelId="{09011202-ED6C-4E12-A966-E29F7A8B9FAC}" type="presOf" srcId="{978CCFC1-6A34-491F-B7AD-5A7291D7345E}" destId="{3346D98D-E71D-4751-9CCB-0C5A85C86095}" srcOrd="0" destOrd="0" presId="urn:microsoft.com/office/officeart/2005/8/layout/chevron1"/>
    <dgm:cxn modelId="{B93F3BD3-3C08-4757-AAA2-C7BC1E78AAE3}" type="presOf" srcId="{28DD2DD5-F1C3-45D5-8FDF-EC50C03E163C}" destId="{D3F61053-26EC-459D-BC7D-DC391B3F42FE}" srcOrd="0" destOrd="0" presId="urn:microsoft.com/office/officeart/2005/8/layout/chevron1"/>
    <dgm:cxn modelId="{14705508-D29D-480C-82E9-B31BC143BD2D}" srcId="{C6E31786-3EDA-44C4-ABA7-A497CED437B3}" destId="{13993FC7-E872-4710-8DEF-8F49BFF52F63}" srcOrd="0" destOrd="0" parTransId="{A0BC5DEE-042F-46D7-AA98-1BF7FAADFD04}" sibTransId="{DB0EDD9B-234A-4B85-B213-163AE9AB2971}"/>
    <dgm:cxn modelId="{192DFB8F-12E4-4E67-B250-2A0F9B34BD1A}" srcId="{C6E31786-3EDA-44C4-ABA7-A497CED437B3}" destId="{978CCFC1-6A34-491F-B7AD-5A7291D7345E}" srcOrd="1" destOrd="0" parTransId="{0D1F63A4-2C4C-4811-B95A-6358CFFA7615}" sibTransId="{9F461DB0-F84D-446D-A1E3-C727642937B2}"/>
    <dgm:cxn modelId="{20DCCD68-2DC5-4127-B89E-9D597C6A44B7}" srcId="{C6E31786-3EDA-44C4-ABA7-A497CED437B3}" destId="{28DD2DD5-F1C3-45D5-8FDF-EC50C03E163C}" srcOrd="2" destOrd="0" parTransId="{75E0989C-FEA1-4071-8D55-FFDC57CE5DF0}" sibTransId="{5878C017-7600-41EE-A48E-A2B6033A231F}"/>
    <dgm:cxn modelId="{3E4DF2A7-EBDD-4760-B653-EA4185D07A17}" type="presParOf" srcId="{D3C2983F-499C-43F6-8D1D-80D039DC221A}" destId="{F79B3409-5698-4909-9B07-B61CEE2C526A}" srcOrd="0" destOrd="0" presId="urn:microsoft.com/office/officeart/2005/8/layout/chevron1"/>
    <dgm:cxn modelId="{2ECDC776-63FD-440A-A254-3B012A8CAFBF}" type="presParOf" srcId="{D3C2983F-499C-43F6-8D1D-80D039DC221A}" destId="{26DD3FAD-3A16-410F-AA6C-1F562CB3A735}" srcOrd="1" destOrd="0" presId="urn:microsoft.com/office/officeart/2005/8/layout/chevron1"/>
    <dgm:cxn modelId="{E1E1751A-C863-4A49-9A0A-C369CB3D7CD3}" type="presParOf" srcId="{D3C2983F-499C-43F6-8D1D-80D039DC221A}" destId="{3346D98D-E71D-4751-9CCB-0C5A85C86095}" srcOrd="2" destOrd="0" presId="urn:microsoft.com/office/officeart/2005/8/layout/chevron1"/>
    <dgm:cxn modelId="{85FF7141-620A-4C5C-A8CD-76E7699BFCDE}" type="presParOf" srcId="{D3C2983F-499C-43F6-8D1D-80D039DC221A}" destId="{D453B0C9-875C-4673-8101-1BA607628D84}" srcOrd="3" destOrd="0" presId="urn:microsoft.com/office/officeart/2005/8/layout/chevron1"/>
    <dgm:cxn modelId="{0863A145-DE61-47BE-9DC2-5D2D81C5695C}" type="presParOf" srcId="{D3C2983F-499C-43F6-8D1D-80D039DC221A}" destId="{D3F61053-26EC-459D-BC7D-DC391B3F42FE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79B3409-5698-4909-9B07-B61CEE2C526A}">
      <dsp:nvSpPr>
        <dsp:cNvPr id="0" name=""/>
        <dsp:cNvSpPr/>
      </dsp:nvSpPr>
      <dsp:spPr>
        <a:xfrm>
          <a:off x="2411" y="1675497"/>
          <a:ext cx="2937420" cy="117496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4026" tIns="68009" rIns="68009" bIns="68009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100" kern="1200"/>
        </a:p>
      </dsp:txBody>
      <dsp:txXfrm>
        <a:off x="2411" y="1675497"/>
        <a:ext cx="2937420" cy="1174968"/>
      </dsp:txXfrm>
    </dsp:sp>
    <dsp:sp modelId="{3346D98D-E71D-4751-9CCB-0C5A85C86095}">
      <dsp:nvSpPr>
        <dsp:cNvPr id="0" name=""/>
        <dsp:cNvSpPr/>
      </dsp:nvSpPr>
      <dsp:spPr>
        <a:xfrm>
          <a:off x="2646089" y="1675497"/>
          <a:ext cx="2937420" cy="117496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4026" tIns="68009" rIns="68009" bIns="68009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100" kern="1200"/>
        </a:p>
      </dsp:txBody>
      <dsp:txXfrm>
        <a:off x="2646089" y="1675497"/>
        <a:ext cx="2937420" cy="1174968"/>
      </dsp:txXfrm>
    </dsp:sp>
    <dsp:sp modelId="{D3F61053-26EC-459D-BC7D-DC391B3F42FE}">
      <dsp:nvSpPr>
        <dsp:cNvPr id="0" name=""/>
        <dsp:cNvSpPr/>
      </dsp:nvSpPr>
      <dsp:spPr>
        <a:xfrm>
          <a:off x="5289768" y="1675497"/>
          <a:ext cx="2937420" cy="117496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4026" tIns="68009" rIns="68009" bIns="68009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100" kern="1200"/>
        </a:p>
      </dsp:txBody>
      <dsp:txXfrm>
        <a:off x="5289768" y="1675497"/>
        <a:ext cx="2937420" cy="11749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44555-6A7E-4433-A6CF-F949B831105E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43EF2-C343-4B3A-8ED6-439ECEB5FE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44555-6A7E-4433-A6CF-F949B831105E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43EF2-C343-4B3A-8ED6-439ECEB5FE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44555-6A7E-4433-A6CF-F949B831105E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43EF2-C343-4B3A-8ED6-439ECEB5FE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44555-6A7E-4433-A6CF-F949B831105E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43EF2-C343-4B3A-8ED6-439ECEB5FE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44555-6A7E-4433-A6CF-F949B831105E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43EF2-C343-4B3A-8ED6-439ECEB5FE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44555-6A7E-4433-A6CF-F949B831105E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43EF2-C343-4B3A-8ED6-439ECEB5FE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44555-6A7E-4433-A6CF-F949B831105E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43EF2-C343-4B3A-8ED6-439ECEB5FE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44555-6A7E-4433-A6CF-F949B831105E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43EF2-C343-4B3A-8ED6-439ECEB5FE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44555-6A7E-4433-A6CF-F949B831105E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43EF2-C343-4B3A-8ED6-439ECEB5FE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44555-6A7E-4433-A6CF-F949B831105E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43EF2-C343-4B3A-8ED6-439ECEB5FE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44555-6A7E-4433-A6CF-F949B831105E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43EF2-C343-4B3A-8ED6-439ECEB5FE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444555-6A7E-4433-A6CF-F949B831105E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43EF2-C343-4B3A-8ED6-439ECEB5FE1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29200" y="3429000"/>
            <a:ext cx="2362200" cy="14478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0"/>
            <a:ext cx="9144000" cy="6954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200400" y="3886200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3124200" y="2286000"/>
            <a:ext cx="6019800" cy="2895600"/>
          </a:xfrm>
        </p:spPr>
        <p:txBody>
          <a:bodyPr>
            <a:normAutofit fontScale="90000"/>
          </a:bodyPr>
          <a:lstStyle/>
          <a:p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TUGAS MATERNITAS 1</a:t>
            </a:r>
            <a:b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id-ID" sz="2200" b="1" dirty="0" smtClean="0">
                <a:latin typeface="Times New Roman" pitchFamily="18" charset="0"/>
                <a:cs typeface="Times New Roman" pitchFamily="18" charset="0"/>
              </a:rPr>
              <a:t>PERSPEKTIF </a:t>
            </a:r>
            <a:r>
              <a:rPr lang="id-ID" sz="2200" b="1" dirty="0">
                <a:latin typeface="Times New Roman" pitchFamily="18" charset="0"/>
                <a:cs typeface="Times New Roman" pitchFamily="18" charset="0"/>
              </a:rPr>
              <a:t>KEPERAWATAN MATERNITAS, FAMILY CENTERED CARE, BONDING ATTACHME, KONSEP ANC, INC, DAN PNC.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609600"/>
            <a:ext cx="9227975" cy="9848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/>
              <a:t>CARA MELAKUKAN BONDING </a:t>
            </a:r>
            <a:r>
              <a:rPr lang="en-US" sz="4000" dirty="0" smtClean="0"/>
              <a:t>ATTACMENT </a:t>
            </a:r>
          </a:p>
          <a:p>
            <a:r>
              <a:rPr lang="en-US" dirty="0" smtClean="0"/>
              <a:t> </a:t>
            </a: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457200" y="228600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28600" y="1676400"/>
            <a:ext cx="27432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PEMBERIAN ASI EKLUSIF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200400" y="1676400"/>
            <a:ext cx="27432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SUARA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200400" y="4572000"/>
            <a:ext cx="27432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ENTRAINMENT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28600" y="3124200"/>
            <a:ext cx="27432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RAWAT GABUNG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28600" y="4572000"/>
            <a:ext cx="27432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KONTAK MATA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200400" y="3124200"/>
            <a:ext cx="27432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AROMA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172200" y="3124200"/>
            <a:ext cx="27432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INISIASI DINI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6172200" y="1676400"/>
            <a:ext cx="27432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BIORITME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228600" y="762000"/>
            <a:ext cx="8623258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HAL-HAL YANG MEMPENGARUHI PROSES BOUNDING ATTACHMENT</a:t>
            </a:r>
          </a:p>
          <a:p>
            <a:pPr lvl="0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0" y="1371600"/>
            <a:ext cx="6172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1.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emosional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tua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524000" y="2438400"/>
            <a:ext cx="6172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2. Tingkat </a:t>
            </a:r>
            <a:r>
              <a:rPr lang="en-US" dirty="0" err="1" smtClean="0"/>
              <a:t>kemampuan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24000" y="3429000"/>
            <a:ext cx="6172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3. </a:t>
            </a:r>
            <a:r>
              <a:rPr lang="en-US" dirty="0" err="1" smtClean="0"/>
              <a:t>Dukungan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0" y="4495800"/>
            <a:ext cx="6172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4. </a:t>
            </a:r>
            <a:r>
              <a:rPr lang="en-US" dirty="0" err="1" smtClean="0"/>
              <a:t>Kedekatan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tuan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524000" y="5486400"/>
            <a:ext cx="6172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5. </a:t>
            </a:r>
            <a:r>
              <a:rPr lang="en-US" dirty="0" err="1" smtClean="0"/>
              <a:t>Kesesuaian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orangtua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990600" y="762000"/>
            <a:ext cx="7086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600" dirty="0"/>
              <a:t>MANFAAT BOUNDING ATTACHMENT</a:t>
            </a: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57200" y="2133600"/>
            <a:ext cx="2667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1. Air </a:t>
            </a:r>
            <a:r>
              <a:rPr lang="en-US" dirty="0" err="1" smtClean="0"/>
              <a:t>liur</a:t>
            </a:r>
            <a:r>
              <a:rPr lang="en-US" dirty="0" smtClean="0"/>
              <a:t> </a:t>
            </a:r>
            <a:r>
              <a:rPr lang="en-US" dirty="0" err="1" smtClean="0"/>
              <a:t>bayi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200400" y="4724400"/>
            <a:ext cx="2667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6. </a:t>
            </a:r>
            <a:r>
              <a:rPr lang="en-US" dirty="0" err="1" smtClean="0"/>
              <a:t>Bayi</a:t>
            </a:r>
            <a:r>
              <a:rPr lang="en-US" dirty="0" smtClean="0"/>
              <a:t> </a:t>
            </a:r>
            <a:r>
              <a:rPr lang="en-US" dirty="0" err="1" smtClean="0"/>
              <a:t>merasa</a:t>
            </a:r>
            <a:r>
              <a:rPr lang="en-US" dirty="0" smtClean="0"/>
              <a:t> </a:t>
            </a:r>
            <a:r>
              <a:rPr lang="en-US" dirty="0" err="1" smtClean="0"/>
              <a:t>aman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724400" y="3352800"/>
            <a:ext cx="2667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5. </a:t>
            </a:r>
            <a:r>
              <a:rPr lang="en-US" dirty="0" err="1" smtClean="0"/>
              <a:t>Bayi</a:t>
            </a:r>
            <a:r>
              <a:rPr lang="en-US" dirty="0" smtClean="0"/>
              <a:t> </a:t>
            </a:r>
            <a:r>
              <a:rPr lang="en-US" dirty="0" err="1" smtClean="0"/>
              <a:t>merasa</a:t>
            </a:r>
            <a:r>
              <a:rPr lang="en-US" dirty="0" smtClean="0"/>
              <a:t> </a:t>
            </a:r>
            <a:r>
              <a:rPr lang="en-US" dirty="0" err="1" smtClean="0"/>
              <a:t>dicintai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752600" y="3352800"/>
            <a:ext cx="2667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4. </a:t>
            </a:r>
            <a:r>
              <a:rPr lang="en-US" dirty="0" err="1" smtClean="0"/>
              <a:t>Menurunkan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kematian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172200" y="2133600"/>
            <a:ext cx="2667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3. </a:t>
            </a:r>
            <a:r>
              <a:rPr lang="en-US" dirty="0" err="1" smtClean="0"/>
              <a:t>Bunyi</a:t>
            </a:r>
            <a:r>
              <a:rPr lang="en-US" dirty="0" smtClean="0"/>
              <a:t> </a:t>
            </a:r>
            <a:r>
              <a:rPr lang="en-US" dirty="0" err="1" smtClean="0"/>
              <a:t>detak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276600" y="2133600"/>
            <a:ext cx="2667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2. </a:t>
            </a:r>
            <a:r>
              <a:rPr lang="en-US" dirty="0" err="1" smtClean="0"/>
              <a:t>Tubuh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762000"/>
            <a:ext cx="91440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200" dirty="0"/>
              <a:t>HAMBATAN BOUNDING </a:t>
            </a:r>
            <a:r>
              <a:rPr lang="en-US" sz="3200" dirty="0" smtClean="0"/>
              <a:t>ATTACHMENT</a:t>
            </a:r>
          </a:p>
          <a:p>
            <a:pPr lvl="0"/>
            <a:endParaRPr lang="en-US" sz="3200" dirty="0"/>
          </a:p>
          <a:p>
            <a:r>
              <a:rPr lang="en-US" sz="2400" dirty="0"/>
              <a:t>1. </a:t>
            </a:r>
            <a:r>
              <a:rPr lang="en-US" sz="2400" dirty="0" err="1"/>
              <a:t>Fasilitas</a:t>
            </a:r>
            <a:r>
              <a:rPr lang="en-US" sz="2400" dirty="0"/>
              <a:t> IMD</a:t>
            </a:r>
          </a:p>
          <a:p>
            <a:r>
              <a:rPr lang="en-US" sz="2400" dirty="0"/>
              <a:t>2. </a:t>
            </a:r>
            <a:r>
              <a:rPr lang="en-US" sz="2400" dirty="0" err="1"/>
              <a:t>Kurangnya</a:t>
            </a:r>
            <a:r>
              <a:rPr lang="en-US" sz="2400" dirty="0"/>
              <a:t> support </a:t>
            </a:r>
            <a:r>
              <a:rPr lang="en-US" sz="2400" dirty="0" err="1"/>
              <a:t>sistem</a:t>
            </a:r>
            <a:r>
              <a:rPr lang="en-US" sz="2400" dirty="0"/>
              <a:t>.</a:t>
            </a:r>
          </a:p>
          <a:p>
            <a:r>
              <a:rPr lang="en-US" sz="2400" dirty="0"/>
              <a:t>3. </a:t>
            </a:r>
            <a:r>
              <a:rPr lang="en-US" sz="2400" dirty="0" err="1"/>
              <a:t>Ibu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resiko</a:t>
            </a:r>
            <a:r>
              <a:rPr lang="en-US" sz="2400" dirty="0"/>
              <a:t> (</a:t>
            </a:r>
            <a:r>
              <a:rPr lang="en-US" sz="2400" dirty="0" err="1"/>
              <a:t>ibu</a:t>
            </a:r>
            <a:r>
              <a:rPr lang="en-US" sz="2400" dirty="0"/>
              <a:t> </a:t>
            </a:r>
            <a:r>
              <a:rPr lang="en-US" sz="2400" dirty="0" err="1"/>
              <a:t>sakit</a:t>
            </a:r>
            <a:r>
              <a:rPr lang="en-US" sz="2400" dirty="0"/>
              <a:t>).</a:t>
            </a:r>
          </a:p>
          <a:p>
            <a:r>
              <a:rPr lang="en-US" sz="2400" dirty="0"/>
              <a:t>4. </a:t>
            </a:r>
            <a:r>
              <a:rPr lang="en-US" sz="2400" dirty="0" err="1"/>
              <a:t>Bayi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resiko</a:t>
            </a:r>
            <a:r>
              <a:rPr lang="en-US" sz="2400" dirty="0"/>
              <a:t> (</a:t>
            </a:r>
            <a:r>
              <a:rPr lang="en-US" sz="2400" dirty="0" err="1"/>
              <a:t>bayi</a:t>
            </a:r>
            <a:r>
              <a:rPr lang="en-US" sz="2400" dirty="0"/>
              <a:t> </a:t>
            </a:r>
            <a:r>
              <a:rPr lang="en-US" sz="2400" dirty="0" err="1"/>
              <a:t>prematur</a:t>
            </a:r>
            <a:r>
              <a:rPr lang="en-US" sz="2400" dirty="0"/>
              <a:t>, </a:t>
            </a:r>
            <a:r>
              <a:rPr lang="en-US" sz="2400" dirty="0" err="1"/>
              <a:t>bayi</a:t>
            </a:r>
            <a:r>
              <a:rPr lang="en-US" sz="2400" dirty="0"/>
              <a:t> </a:t>
            </a:r>
            <a:r>
              <a:rPr lang="en-US" sz="2400" dirty="0" err="1"/>
              <a:t>sakit</a:t>
            </a:r>
            <a:r>
              <a:rPr lang="en-US" sz="2400" dirty="0"/>
              <a:t>, </a:t>
            </a:r>
            <a:r>
              <a:rPr lang="en-US" sz="2400" dirty="0" err="1"/>
              <a:t>bayi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cacat</a:t>
            </a:r>
            <a:r>
              <a:rPr lang="en-US" sz="2400" dirty="0"/>
              <a:t> </a:t>
            </a:r>
            <a:r>
              <a:rPr lang="en-US" sz="2400" dirty="0" err="1"/>
              <a:t>fisik</a:t>
            </a:r>
            <a:r>
              <a:rPr lang="en-US" sz="2400" dirty="0"/>
              <a:t>).</a:t>
            </a:r>
          </a:p>
          <a:p>
            <a:r>
              <a:rPr lang="en-US" sz="2400" dirty="0"/>
              <a:t>5. </a:t>
            </a:r>
            <a:r>
              <a:rPr lang="en-US" sz="2400" dirty="0" err="1"/>
              <a:t>Kehadiran</a:t>
            </a:r>
            <a:r>
              <a:rPr lang="en-US" sz="2400" dirty="0"/>
              <a:t> </a:t>
            </a:r>
            <a:r>
              <a:rPr lang="en-US" sz="2400" dirty="0" err="1"/>
              <a:t>bayi</a:t>
            </a:r>
            <a:r>
              <a:rPr lang="en-US" sz="2400" dirty="0"/>
              <a:t> yang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diinginkan</a:t>
            </a:r>
            <a:r>
              <a:rPr lang="en-US" sz="2400" dirty="0"/>
              <a:t>.</a:t>
            </a:r>
          </a:p>
          <a:p>
            <a:pPr lvl="0"/>
            <a:endParaRPr lang="en-US" sz="3200" dirty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676400" y="2590800"/>
            <a:ext cx="6019800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err="1"/>
              <a:t>Konsep</a:t>
            </a:r>
            <a:r>
              <a:rPr lang="en-US" sz="4000" b="1" dirty="0"/>
              <a:t> ANC, INC </a:t>
            </a:r>
            <a:r>
              <a:rPr lang="en-US" sz="4000" b="1" dirty="0" err="1"/>
              <a:t>dan</a:t>
            </a:r>
            <a:r>
              <a:rPr lang="en-US" sz="4000" b="1" dirty="0"/>
              <a:t> PNC</a:t>
            </a:r>
            <a:endParaRPr lang="en-US" sz="4000" dirty="0"/>
          </a:p>
          <a:p>
            <a:pPr lvl="0"/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533400" y="1066800"/>
            <a:ext cx="8229600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b="1" dirty="0" err="1" smtClean="0"/>
              <a:t>Tujuan</a:t>
            </a:r>
            <a:r>
              <a:rPr lang="en-US" sz="2800" b="1" dirty="0" smtClean="0"/>
              <a:t>  </a:t>
            </a:r>
            <a:r>
              <a:rPr lang="en-US" sz="2800" b="1" dirty="0"/>
              <a:t>Antenatal </a:t>
            </a:r>
            <a:r>
              <a:rPr lang="en-US" sz="2800" b="1" dirty="0" smtClean="0"/>
              <a:t>Care (ANC)</a:t>
            </a:r>
            <a:endParaRPr lang="en-US" sz="2800" b="1" dirty="0"/>
          </a:p>
          <a:p>
            <a:pPr marL="342900" lvl="0" indent="-342900">
              <a:buFont typeface="+mj-lt"/>
              <a:buAutoNum type="arabicPeriod"/>
            </a:pPr>
            <a:r>
              <a:rPr lang="en-US" sz="2400" dirty="0" err="1"/>
              <a:t>Memantau</a:t>
            </a:r>
            <a:r>
              <a:rPr lang="en-US" sz="2400" dirty="0"/>
              <a:t> </a:t>
            </a:r>
            <a:r>
              <a:rPr lang="en-US" sz="2400" dirty="0" err="1"/>
              <a:t>kemajuan</a:t>
            </a:r>
            <a:r>
              <a:rPr lang="en-US" sz="2400" dirty="0"/>
              <a:t> </a:t>
            </a:r>
            <a:r>
              <a:rPr lang="en-US" sz="2400" dirty="0" err="1"/>
              <a:t>kehamilan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memastkan</a:t>
            </a:r>
            <a:r>
              <a:rPr lang="en-US" sz="2400" dirty="0"/>
              <a:t> </a:t>
            </a:r>
            <a:r>
              <a:rPr lang="en-US" sz="2400" dirty="0" err="1"/>
              <a:t>kesehatan</a:t>
            </a:r>
            <a:r>
              <a:rPr lang="en-US" sz="2400" dirty="0"/>
              <a:t> </a:t>
            </a:r>
            <a:r>
              <a:rPr lang="en-US" sz="2400" dirty="0" err="1"/>
              <a:t>ibu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tumbu</a:t>
            </a:r>
            <a:r>
              <a:rPr lang="en-US" sz="2400" dirty="0"/>
              <a:t> </a:t>
            </a:r>
            <a:r>
              <a:rPr lang="en-US" sz="2400" dirty="0" err="1"/>
              <a:t>kembang</a:t>
            </a:r>
            <a:r>
              <a:rPr lang="en-US" sz="2400" dirty="0"/>
              <a:t> </a:t>
            </a:r>
            <a:r>
              <a:rPr lang="en-US" sz="2400" dirty="0" err="1" smtClean="0"/>
              <a:t>janin</a:t>
            </a:r>
            <a:endParaRPr lang="en-US" sz="2400" dirty="0" smtClean="0"/>
          </a:p>
          <a:p>
            <a:pPr marL="342900" lvl="0" indent="-342900">
              <a:buFont typeface="+mj-lt"/>
              <a:buAutoNum type="arabicPeriod"/>
            </a:pPr>
            <a:r>
              <a:rPr lang="en-US" sz="2400" dirty="0" err="1" smtClean="0"/>
              <a:t>Meningkatkan</a:t>
            </a:r>
            <a:r>
              <a:rPr lang="en-US" sz="2400" dirty="0" smtClean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mempertahankan</a:t>
            </a:r>
            <a:r>
              <a:rPr lang="en-US" sz="2400" dirty="0"/>
              <a:t> </a:t>
            </a:r>
            <a:r>
              <a:rPr lang="en-US" sz="2400" dirty="0" err="1"/>
              <a:t>kesehatan</a:t>
            </a:r>
            <a:r>
              <a:rPr lang="en-US" sz="2400" dirty="0"/>
              <a:t> </a:t>
            </a:r>
            <a:r>
              <a:rPr lang="en-US" sz="2400" dirty="0" err="1"/>
              <a:t>fisik</a:t>
            </a:r>
            <a:r>
              <a:rPr lang="en-US" sz="2400" dirty="0"/>
              <a:t>, maternal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sosial</a:t>
            </a:r>
            <a:r>
              <a:rPr lang="en-US" sz="2400" dirty="0"/>
              <a:t> </a:t>
            </a:r>
            <a:r>
              <a:rPr lang="en-US" sz="2400" dirty="0" err="1"/>
              <a:t>ibu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 smtClean="0"/>
              <a:t>bayi</a:t>
            </a:r>
            <a:r>
              <a:rPr lang="en-US" sz="2400" dirty="0" smtClean="0"/>
              <a:t>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2400" dirty="0" err="1" smtClean="0"/>
              <a:t>Mengenal</a:t>
            </a:r>
            <a:r>
              <a:rPr lang="en-US" sz="2400" dirty="0" smtClean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dini</a:t>
            </a:r>
            <a:r>
              <a:rPr lang="en-US" sz="2400" dirty="0"/>
              <a:t> </a:t>
            </a:r>
            <a:r>
              <a:rPr lang="en-US" sz="2400" dirty="0" err="1"/>
              <a:t>adanya</a:t>
            </a:r>
            <a:r>
              <a:rPr lang="en-US" sz="2400" dirty="0"/>
              <a:t> </a:t>
            </a:r>
            <a:r>
              <a:rPr lang="en-US" sz="2400" dirty="0" err="1"/>
              <a:t>komplikasi</a:t>
            </a:r>
            <a:r>
              <a:rPr lang="en-US" sz="2400" dirty="0"/>
              <a:t> yang </a:t>
            </a:r>
            <a:r>
              <a:rPr lang="en-US" sz="2400" dirty="0" err="1"/>
              <a:t>mungkin</a:t>
            </a:r>
            <a:r>
              <a:rPr lang="en-US" sz="2400" dirty="0"/>
              <a:t> </a:t>
            </a:r>
            <a:r>
              <a:rPr lang="en-US" sz="2400" dirty="0" err="1"/>
              <a:t>erjadi</a:t>
            </a:r>
            <a:r>
              <a:rPr lang="en-US" sz="2400" dirty="0"/>
              <a:t> </a:t>
            </a:r>
            <a:r>
              <a:rPr lang="en-US" sz="2400" dirty="0" err="1"/>
              <a:t>selama</a:t>
            </a:r>
            <a:r>
              <a:rPr lang="en-US" sz="2400" dirty="0"/>
              <a:t> </a:t>
            </a:r>
            <a:r>
              <a:rPr lang="en-US" sz="2400" dirty="0" err="1"/>
              <a:t>hamil</a:t>
            </a:r>
            <a:r>
              <a:rPr lang="en-US" sz="2400" dirty="0"/>
              <a:t>, </a:t>
            </a:r>
            <a:r>
              <a:rPr lang="en-US" sz="2400" dirty="0" err="1"/>
              <a:t>termasuk</a:t>
            </a:r>
            <a:r>
              <a:rPr lang="en-US" sz="2400" dirty="0"/>
              <a:t> </a:t>
            </a:r>
            <a:r>
              <a:rPr lang="en-US" sz="2400" dirty="0" err="1"/>
              <a:t>riwayat</a:t>
            </a:r>
            <a:r>
              <a:rPr lang="en-US" sz="2400" dirty="0"/>
              <a:t> </a:t>
            </a:r>
            <a:r>
              <a:rPr lang="en-US" sz="2400" dirty="0" err="1"/>
              <a:t>penyakit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umum</a:t>
            </a:r>
            <a:r>
              <a:rPr lang="en-US" sz="2400" dirty="0"/>
              <a:t>, </a:t>
            </a:r>
            <a:r>
              <a:rPr lang="en-US" sz="2400" dirty="0" err="1"/>
              <a:t>kebidanan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 smtClean="0"/>
              <a:t>pembedahan</a:t>
            </a:r>
            <a:r>
              <a:rPr lang="en-US" sz="2400" dirty="0" smtClean="0"/>
              <a:t>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2400" dirty="0" err="1" smtClean="0"/>
              <a:t>Memprsiapkan</a:t>
            </a:r>
            <a:r>
              <a:rPr lang="en-US" sz="2400" dirty="0" smtClean="0"/>
              <a:t> </a:t>
            </a:r>
            <a:r>
              <a:rPr lang="en-US" sz="2400" dirty="0" err="1"/>
              <a:t>persalinan</a:t>
            </a:r>
            <a:r>
              <a:rPr lang="en-US" sz="2400" dirty="0"/>
              <a:t> </a:t>
            </a:r>
            <a:r>
              <a:rPr lang="en-US" sz="2400" dirty="0" err="1"/>
              <a:t>cukup</a:t>
            </a:r>
            <a:r>
              <a:rPr lang="en-US" sz="2400" dirty="0"/>
              <a:t> </a:t>
            </a:r>
            <a:r>
              <a:rPr lang="en-US" sz="2400" dirty="0" err="1"/>
              <a:t>bulan</a:t>
            </a:r>
            <a:r>
              <a:rPr lang="en-US" sz="2400" dirty="0"/>
              <a:t> </a:t>
            </a:r>
            <a:r>
              <a:rPr lang="en-US" sz="2400" dirty="0" err="1"/>
              <a:t>melahirkan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selamat</a:t>
            </a:r>
            <a:r>
              <a:rPr lang="en-US" sz="2400" dirty="0"/>
              <a:t> </a:t>
            </a:r>
            <a:r>
              <a:rPr lang="en-US" sz="2400" dirty="0" err="1"/>
              <a:t>ibu</a:t>
            </a:r>
            <a:r>
              <a:rPr lang="en-US" sz="2400" dirty="0"/>
              <a:t> </a:t>
            </a:r>
            <a:r>
              <a:rPr lang="en-US" sz="2400" dirty="0" err="1"/>
              <a:t>maupun</a:t>
            </a:r>
            <a:r>
              <a:rPr lang="en-US" sz="2400" dirty="0"/>
              <a:t> </a:t>
            </a:r>
            <a:r>
              <a:rPr lang="en-US" sz="2400" dirty="0" err="1"/>
              <a:t>bayinya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trauma </a:t>
            </a:r>
            <a:r>
              <a:rPr lang="en-US" sz="2400" dirty="0" err="1"/>
              <a:t>seminimal</a:t>
            </a:r>
            <a:r>
              <a:rPr lang="en-US" sz="2400" dirty="0"/>
              <a:t> </a:t>
            </a:r>
            <a:r>
              <a:rPr lang="en-US" sz="2400" dirty="0" err="1" smtClean="0"/>
              <a:t>mungkin</a:t>
            </a:r>
            <a:r>
              <a:rPr lang="en-US" sz="2400" dirty="0" smtClean="0"/>
              <a:t>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2400" dirty="0" err="1" smtClean="0"/>
              <a:t>Mempersiapkan</a:t>
            </a:r>
            <a:r>
              <a:rPr lang="en-US" sz="2400" dirty="0" smtClean="0"/>
              <a:t> </a:t>
            </a:r>
            <a:r>
              <a:rPr lang="en-US" sz="2400" dirty="0" err="1"/>
              <a:t>ibu</a:t>
            </a:r>
            <a:r>
              <a:rPr lang="en-US" sz="2400" dirty="0"/>
              <a:t> agar </a:t>
            </a:r>
            <a:r>
              <a:rPr lang="en-US" sz="2400" dirty="0" err="1"/>
              <a:t>masa</a:t>
            </a:r>
            <a:r>
              <a:rPr lang="en-US" sz="2400" dirty="0"/>
              <a:t> </a:t>
            </a:r>
            <a:r>
              <a:rPr lang="en-US" sz="2400" dirty="0" err="1"/>
              <a:t>nifas</a:t>
            </a:r>
            <a:r>
              <a:rPr lang="en-US" sz="2400" dirty="0"/>
              <a:t> </a:t>
            </a:r>
            <a:r>
              <a:rPr lang="en-US" sz="2400" dirty="0" err="1"/>
              <a:t>berjalan</a:t>
            </a:r>
            <a:r>
              <a:rPr lang="en-US" sz="2400" dirty="0"/>
              <a:t> </a:t>
            </a:r>
            <a:r>
              <a:rPr lang="en-US" sz="2400" dirty="0" err="1"/>
              <a:t>normaldan</a:t>
            </a:r>
            <a:r>
              <a:rPr lang="en-US" sz="2400" dirty="0"/>
              <a:t> </a:t>
            </a:r>
            <a:r>
              <a:rPr lang="en-US" sz="2400" dirty="0" err="1"/>
              <a:t>pemberian</a:t>
            </a:r>
            <a:r>
              <a:rPr lang="en-US" sz="2400" dirty="0"/>
              <a:t> ASI </a:t>
            </a:r>
            <a:r>
              <a:rPr lang="en-US" sz="2400" dirty="0" err="1"/>
              <a:t>Ekslusif</a:t>
            </a:r>
            <a:r>
              <a:rPr lang="en-US" dirty="0"/>
              <a:t>.</a:t>
            </a:r>
          </a:p>
          <a:p>
            <a:pPr lvl="0"/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762000" y="1676400"/>
            <a:ext cx="7333867" cy="38164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b="1" dirty="0" err="1" smtClean="0"/>
              <a:t>Faktor-faktor</a:t>
            </a:r>
            <a:r>
              <a:rPr lang="en-US" sz="2800" b="1" dirty="0" smtClean="0"/>
              <a:t> yang </a:t>
            </a:r>
            <a:r>
              <a:rPr lang="en-US" sz="2800" b="1" dirty="0" err="1" smtClean="0"/>
              <a:t>mendukung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persalinan</a:t>
            </a:r>
            <a:r>
              <a:rPr lang="en-US" sz="2800" b="1" dirty="0" smtClean="0"/>
              <a:t> (INC) </a:t>
            </a:r>
          </a:p>
          <a:p>
            <a:pPr lvl="0"/>
            <a:endParaRPr lang="en-US" sz="2800" b="1" dirty="0" smtClean="0"/>
          </a:p>
          <a:p>
            <a:pPr marL="342900" lvl="0" indent="-342900">
              <a:buFont typeface="+mj-lt"/>
              <a:buAutoNum type="arabicPeriod"/>
            </a:pPr>
            <a:r>
              <a:rPr lang="en-US" sz="2400" dirty="0" smtClean="0"/>
              <a:t>Passage </a:t>
            </a:r>
            <a:r>
              <a:rPr lang="en-US" sz="2400" dirty="0"/>
              <a:t>(</a:t>
            </a:r>
            <a:r>
              <a:rPr lang="en-US" sz="2400" dirty="0" err="1"/>
              <a:t>jalan</a:t>
            </a:r>
            <a:r>
              <a:rPr lang="en-US" sz="2400" dirty="0"/>
              <a:t> </a:t>
            </a:r>
            <a:r>
              <a:rPr lang="en-US" sz="2400" dirty="0" err="1" smtClean="0"/>
              <a:t>lahir</a:t>
            </a:r>
            <a:r>
              <a:rPr lang="en-US" sz="2400" dirty="0" smtClean="0"/>
              <a:t>)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2400" dirty="0" smtClean="0"/>
              <a:t>Passenger </a:t>
            </a:r>
            <a:r>
              <a:rPr lang="en-US" sz="2400" dirty="0"/>
              <a:t>(</a:t>
            </a:r>
            <a:r>
              <a:rPr lang="en-US" sz="2400" dirty="0" err="1" smtClean="0"/>
              <a:t>janin</a:t>
            </a:r>
            <a:r>
              <a:rPr lang="en-US" sz="2400" dirty="0" smtClean="0"/>
              <a:t>)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2400" dirty="0" smtClean="0"/>
              <a:t>Power </a:t>
            </a:r>
            <a:r>
              <a:rPr lang="en-US" sz="2400" dirty="0"/>
              <a:t>(</a:t>
            </a:r>
            <a:r>
              <a:rPr lang="en-US" sz="2400" dirty="0" err="1"/>
              <a:t>kekuatan</a:t>
            </a:r>
            <a:r>
              <a:rPr lang="en-US" sz="2400" dirty="0"/>
              <a:t> </a:t>
            </a:r>
            <a:r>
              <a:rPr lang="en-US" sz="2400" dirty="0" err="1" smtClean="0"/>
              <a:t>mengejan</a:t>
            </a:r>
            <a:r>
              <a:rPr lang="en-US" sz="2400" dirty="0" smtClean="0"/>
              <a:t>)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2400" dirty="0" err="1" smtClean="0"/>
              <a:t>Psikis</a:t>
            </a:r>
            <a:r>
              <a:rPr lang="en-US" sz="2400" dirty="0" smtClean="0"/>
              <a:t> </a:t>
            </a:r>
            <a:r>
              <a:rPr lang="en-US" sz="2400" dirty="0" err="1" smtClean="0"/>
              <a:t>wanita</a:t>
            </a:r>
            <a:r>
              <a:rPr lang="en-US" sz="2400" dirty="0" smtClean="0"/>
              <a:t>/</a:t>
            </a:r>
            <a:r>
              <a:rPr lang="en-US" sz="2400" dirty="0" err="1" smtClean="0"/>
              <a:t>ibu</a:t>
            </a:r>
            <a:endParaRPr lang="en-US" sz="2400" dirty="0" smtClean="0"/>
          </a:p>
          <a:p>
            <a:pPr marL="342900" lvl="0" indent="-342900">
              <a:buFont typeface="+mj-lt"/>
              <a:buAutoNum type="arabicPeriod"/>
            </a:pPr>
            <a:r>
              <a:rPr lang="en-US" sz="2400" dirty="0" err="1" smtClean="0"/>
              <a:t>Penolong</a:t>
            </a:r>
            <a:endParaRPr lang="en-US" sz="2400" dirty="0" smtClean="0"/>
          </a:p>
          <a:p>
            <a:pPr marL="342900" lvl="0" indent="-342900">
              <a:buFont typeface="+mj-lt"/>
              <a:buAutoNum type="arabicPeriod"/>
            </a:pPr>
            <a:r>
              <a:rPr lang="en-US" sz="2400" dirty="0" err="1" smtClean="0"/>
              <a:t>Posisi</a:t>
            </a:r>
            <a:r>
              <a:rPr lang="en-US" sz="2400" dirty="0" smtClean="0"/>
              <a:t> </a:t>
            </a:r>
            <a:r>
              <a:rPr lang="en-US" sz="2400" dirty="0" err="1" smtClean="0"/>
              <a:t>ibu</a:t>
            </a:r>
            <a:endParaRPr lang="en-US" sz="2400" dirty="0" smtClean="0"/>
          </a:p>
          <a:p>
            <a:pPr marL="342900" lvl="0" indent="-342900">
              <a:buFont typeface="+mj-lt"/>
              <a:buAutoNum type="arabicPeriod"/>
            </a:pPr>
            <a:r>
              <a:rPr lang="en-US" sz="2400" dirty="0" err="1" smtClean="0"/>
              <a:t>Pendamping</a:t>
            </a:r>
            <a:r>
              <a:rPr lang="en-US" sz="2400" dirty="0" smtClean="0"/>
              <a:t> </a:t>
            </a:r>
            <a:endParaRPr lang="en-US" sz="2400" dirty="0"/>
          </a:p>
          <a:p>
            <a:pPr lvl="0"/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8600" y="1447800"/>
            <a:ext cx="8686801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/>
              <a:t>Pada</a:t>
            </a:r>
            <a:r>
              <a:rPr lang="en-US" sz="2800" b="1" dirty="0"/>
              <a:t> </a:t>
            </a:r>
            <a:r>
              <a:rPr lang="en-US" sz="2800" b="1" dirty="0" err="1"/>
              <a:t>masa</a:t>
            </a:r>
            <a:r>
              <a:rPr lang="en-US" sz="2800" b="1" dirty="0"/>
              <a:t> </a:t>
            </a:r>
            <a:r>
              <a:rPr lang="en-US" sz="2800" b="1" dirty="0" err="1"/>
              <a:t>nifas</a:t>
            </a:r>
            <a:r>
              <a:rPr lang="en-US" sz="2800" b="1" dirty="0"/>
              <a:t> </a:t>
            </a:r>
            <a:r>
              <a:rPr lang="en-US" sz="2800" b="1" dirty="0" err="1" smtClean="0"/>
              <a:t>ini</a:t>
            </a:r>
            <a:r>
              <a:rPr lang="en-US" sz="2800" b="1" dirty="0" smtClean="0"/>
              <a:t> (PNC)  </a:t>
            </a:r>
            <a:r>
              <a:rPr lang="en-US" sz="2800" b="1" dirty="0" err="1"/>
              <a:t>terjadi</a:t>
            </a:r>
            <a:r>
              <a:rPr lang="en-US" sz="2800" b="1" dirty="0"/>
              <a:t> </a:t>
            </a:r>
            <a:r>
              <a:rPr lang="en-US" sz="2800" b="1" dirty="0" err="1"/>
              <a:t>perubahan-perubahan</a:t>
            </a:r>
            <a:r>
              <a:rPr lang="en-US" sz="2800" b="1" dirty="0"/>
              <a:t> </a:t>
            </a:r>
            <a:r>
              <a:rPr lang="en-US" sz="2800" b="1" dirty="0" err="1"/>
              <a:t>fisiologis</a:t>
            </a:r>
            <a:r>
              <a:rPr lang="en-US" sz="2800" b="1" dirty="0"/>
              <a:t> </a:t>
            </a:r>
            <a:r>
              <a:rPr lang="en-US" sz="2800" b="1" dirty="0" err="1"/>
              <a:t>yaitu</a:t>
            </a:r>
            <a:r>
              <a:rPr lang="en-US" sz="2800" b="1" dirty="0"/>
              <a:t> </a:t>
            </a:r>
            <a:r>
              <a:rPr lang="en-US" sz="2800" b="1" dirty="0" smtClean="0"/>
              <a:t>:</a:t>
            </a:r>
          </a:p>
          <a:p>
            <a:endParaRPr lang="en-US" sz="2800" b="1" dirty="0"/>
          </a:p>
          <a:p>
            <a:pPr marL="342900" lvl="0" indent="-342900">
              <a:buFont typeface="+mj-lt"/>
              <a:buAutoNum type="arabicPeriod"/>
            </a:pPr>
            <a:r>
              <a:rPr lang="en-US" sz="2400" dirty="0" err="1"/>
              <a:t>Perubahan</a:t>
            </a:r>
            <a:r>
              <a:rPr lang="en-US" sz="2400" dirty="0"/>
              <a:t> </a:t>
            </a:r>
            <a:r>
              <a:rPr lang="en-US" sz="2400" dirty="0" err="1" smtClean="0"/>
              <a:t>fisik</a:t>
            </a:r>
            <a:endParaRPr lang="en-US" sz="2400" dirty="0" smtClean="0"/>
          </a:p>
          <a:p>
            <a:pPr marL="342900" lvl="0" indent="-342900">
              <a:buFont typeface="+mj-lt"/>
              <a:buAutoNum type="arabicPeriod"/>
            </a:pPr>
            <a:r>
              <a:rPr lang="en-US" sz="2400" dirty="0" err="1" smtClean="0"/>
              <a:t>Involusi</a:t>
            </a:r>
            <a:r>
              <a:rPr lang="en-US" sz="2400" dirty="0" smtClean="0"/>
              <a:t> </a:t>
            </a:r>
            <a:r>
              <a:rPr lang="en-US" sz="2400" dirty="0"/>
              <a:t>uterus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pengeluaran</a:t>
            </a:r>
            <a:r>
              <a:rPr lang="en-US" sz="2400" dirty="0"/>
              <a:t> </a:t>
            </a:r>
            <a:r>
              <a:rPr lang="en-US" sz="2400" dirty="0" err="1" smtClean="0"/>
              <a:t>lokia</a:t>
            </a:r>
            <a:endParaRPr lang="en-US" sz="2400" dirty="0" smtClean="0"/>
          </a:p>
          <a:p>
            <a:pPr marL="342900" lvl="0" indent="-342900">
              <a:buFont typeface="+mj-lt"/>
              <a:buAutoNum type="arabicPeriod"/>
            </a:pPr>
            <a:r>
              <a:rPr lang="en-US" sz="2400" dirty="0" err="1" smtClean="0"/>
              <a:t>Laktasi</a:t>
            </a:r>
            <a:r>
              <a:rPr lang="en-US" sz="2400" dirty="0" smtClean="0"/>
              <a:t>/</a:t>
            </a:r>
            <a:r>
              <a:rPr lang="en-US" sz="2400" dirty="0" err="1" smtClean="0"/>
              <a:t>pengeluaran</a:t>
            </a:r>
            <a:r>
              <a:rPr lang="en-US" sz="2400" dirty="0" smtClean="0"/>
              <a:t> ASI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2400" dirty="0" err="1" smtClean="0"/>
              <a:t>Perubahan</a:t>
            </a:r>
            <a:r>
              <a:rPr lang="en-US" sz="2400" dirty="0" smtClean="0"/>
              <a:t> </a:t>
            </a:r>
            <a:r>
              <a:rPr lang="en-US" sz="2400" dirty="0"/>
              <a:t>system </a:t>
            </a:r>
            <a:r>
              <a:rPr lang="en-US" sz="2400" dirty="0" err="1"/>
              <a:t>tubuh</a:t>
            </a:r>
            <a:r>
              <a:rPr lang="en-US" sz="2400" dirty="0"/>
              <a:t> </a:t>
            </a:r>
            <a:r>
              <a:rPr lang="en-US" sz="2400" dirty="0" err="1" smtClean="0"/>
              <a:t>lainnya</a:t>
            </a:r>
            <a:endParaRPr lang="en-US" sz="2400" dirty="0" smtClean="0"/>
          </a:p>
          <a:p>
            <a:pPr marL="342900" lvl="0" indent="-342900">
              <a:buFont typeface="+mj-lt"/>
              <a:buAutoNum type="arabicPeriod"/>
            </a:pPr>
            <a:r>
              <a:rPr lang="en-US" sz="2400" dirty="0" err="1" smtClean="0"/>
              <a:t>Perubahan</a:t>
            </a:r>
            <a:r>
              <a:rPr lang="en-US" sz="2400" dirty="0" smtClean="0"/>
              <a:t> </a:t>
            </a:r>
            <a:r>
              <a:rPr lang="en-US" sz="2400" dirty="0" err="1"/>
              <a:t>psikis</a:t>
            </a:r>
            <a:endParaRPr lang="en-US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8599" y="1219200"/>
            <a:ext cx="8458201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b="1" dirty="0" err="1"/>
              <a:t>Tujuan</a:t>
            </a:r>
            <a:r>
              <a:rPr lang="en-US" sz="2800" b="1" dirty="0"/>
              <a:t> </a:t>
            </a:r>
            <a:r>
              <a:rPr lang="en-US" sz="2800" b="1" dirty="0" err="1"/>
              <a:t>asuhan</a:t>
            </a:r>
            <a:r>
              <a:rPr lang="en-US" sz="2800" b="1" dirty="0"/>
              <a:t> </a:t>
            </a:r>
            <a:r>
              <a:rPr lang="en-US" sz="2800" b="1" dirty="0" err="1"/>
              <a:t>masa</a:t>
            </a:r>
            <a:r>
              <a:rPr lang="en-US" sz="2800" b="1" dirty="0"/>
              <a:t> </a:t>
            </a:r>
            <a:r>
              <a:rPr lang="en-US" sz="2800" b="1" dirty="0" err="1" smtClean="0"/>
              <a:t>nifas</a:t>
            </a:r>
            <a:r>
              <a:rPr lang="en-US" sz="2800" b="1" dirty="0" smtClean="0"/>
              <a:t> (PNC)</a:t>
            </a:r>
          </a:p>
          <a:p>
            <a:pPr lvl="0"/>
            <a:endParaRPr lang="en-US" sz="2800" b="1" dirty="0"/>
          </a:p>
          <a:p>
            <a:pPr marL="342900" lvl="0" indent="-342900">
              <a:buFont typeface="+mj-lt"/>
              <a:buAutoNum type="arabicPeriod"/>
            </a:pPr>
            <a:r>
              <a:rPr lang="en-US" sz="2400" dirty="0" err="1"/>
              <a:t>Menjaga</a:t>
            </a:r>
            <a:r>
              <a:rPr lang="en-US" sz="2400" dirty="0"/>
              <a:t> </a:t>
            </a:r>
            <a:r>
              <a:rPr lang="en-US" sz="2400" dirty="0" err="1"/>
              <a:t>keseatan</a:t>
            </a:r>
            <a:r>
              <a:rPr lang="en-US" sz="2400" dirty="0"/>
              <a:t> </a:t>
            </a:r>
            <a:r>
              <a:rPr lang="en-US" sz="2400" dirty="0" err="1"/>
              <a:t>ibu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bayinya</a:t>
            </a:r>
            <a:r>
              <a:rPr lang="en-US" sz="2400" dirty="0"/>
              <a:t> </a:t>
            </a:r>
            <a:r>
              <a:rPr lang="en-US" sz="2400" dirty="0" err="1"/>
              <a:t>baik</a:t>
            </a:r>
            <a:r>
              <a:rPr lang="en-US" sz="2400" dirty="0"/>
              <a:t> </a:t>
            </a:r>
            <a:r>
              <a:rPr lang="en-US" sz="2400" dirty="0" err="1"/>
              <a:t>fisik</a:t>
            </a:r>
            <a:r>
              <a:rPr lang="en-US" sz="2400" dirty="0"/>
              <a:t> </a:t>
            </a:r>
            <a:r>
              <a:rPr lang="en-US" sz="2400" dirty="0" err="1"/>
              <a:t>maupun</a:t>
            </a:r>
            <a:r>
              <a:rPr lang="en-US" sz="2400" dirty="0"/>
              <a:t> </a:t>
            </a:r>
            <a:r>
              <a:rPr lang="en-US" sz="2400" dirty="0" err="1" smtClean="0"/>
              <a:t>psikologis</a:t>
            </a:r>
            <a:endParaRPr lang="en-US" sz="2400" dirty="0" smtClean="0"/>
          </a:p>
          <a:p>
            <a:pPr marL="342900" lvl="0" indent="-342900">
              <a:buFont typeface="+mj-lt"/>
              <a:buAutoNum type="arabicPeriod"/>
            </a:pPr>
            <a:r>
              <a:rPr lang="en-US" sz="2400" dirty="0" err="1" smtClean="0"/>
              <a:t>Melaksanakan</a:t>
            </a:r>
            <a:r>
              <a:rPr lang="en-US" sz="2400" dirty="0" smtClean="0"/>
              <a:t> </a:t>
            </a:r>
            <a:r>
              <a:rPr lang="en-US" sz="2400" dirty="0" err="1"/>
              <a:t>skrining</a:t>
            </a:r>
            <a:r>
              <a:rPr lang="en-US" sz="2400" dirty="0"/>
              <a:t> yang </a:t>
            </a:r>
            <a:r>
              <a:rPr lang="en-US" sz="2400" dirty="0" err="1"/>
              <a:t>komprehensif</a:t>
            </a:r>
            <a:r>
              <a:rPr lang="en-US" sz="2400" dirty="0"/>
              <a:t>, </a:t>
            </a:r>
            <a:r>
              <a:rPr lang="en-US" sz="2400" dirty="0" err="1"/>
              <a:t>mendeteksi</a:t>
            </a:r>
            <a:r>
              <a:rPr lang="en-US" sz="2400" dirty="0"/>
              <a:t> </a:t>
            </a:r>
            <a:r>
              <a:rPr lang="en-US" sz="2400" dirty="0" err="1"/>
              <a:t>masalah</a:t>
            </a:r>
            <a:r>
              <a:rPr lang="en-US" sz="2400" dirty="0"/>
              <a:t>, </a:t>
            </a:r>
            <a:r>
              <a:rPr lang="en-US" sz="2400" dirty="0" err="1"/>
              <a:t>mengobati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merujuk</a:t>
            </a:r>
            <a:r>
              <a:rPr lang="en-US" sz="2400" dirty="0"/>
              <a:t> </a:t>
            </a:r>
            <a:r>
              <a:rPr lang="en-US" sz="2400" dirty="0" err="1"/>
              <a:t>bila</a:t>
            </a:r>
            <a:r>
              <a:rPr lang="en-US" sz="2400" dirty="0"/>
              <a:t> </a:t>
            </a:r>
            <a:r>
              <a:rPr lang="en-US" sz="2400" dirty="0" err="1"/>
              <a:t>terjadi</a:t>
            </a:r>
            <a:r>
              <a:rPr lang="en-US" sz="2400" dirty="0"/>
              <a:t> </a:t>
            </a:r>
            <a:r>
              <a:rPr lang="en-US" sz="2400" dirty="0" err="1"/>
              <a:t>komplikasi</a:t>
            </a:r>
            <a:r>
              <a:rPr lang="en-US" sz="2400" dirty="0"/>
              <a:t> </a:t>
            </a:r>
            <a:r>
              <a:rPr lang="en-US" sz="2400" dirty="0" err="1"/>
              <a:t>ibu</a:t>
            </a:r>
            <a:r>
              <a:rPr lang="en-US" sz="2400" dirty="0"/>
              <a:t> </a:t>
            </a:r>
            <a:r>
              <a:rPr lang="en-US" sz="2400" dirty="0" err="1"/>
              <a:t>maupun</a:t>
            </a:r>
            <a:r>
              <a:rPr lang="en-US" sz="2400" dirty="0"/>
              <a:t> </a:t>
            </a:r>
            <a:r>
              <a:rPr lang="en-US" sz="2400" dirty="0" err="1" smtClean="0"/>
              <a:t>bayinya</a:t>
            </a:r>
            <a:endParaRPr lang="en-US" sz="2400" dirty="0" smtClean="0"/>
          </a:p>
          <a:p>
            <a:pPr marL="342900" lvl="0" indent="-342900">
              <a:buFont typeface="+mj-lt"/>
              <a:buAutoNum type="arabicPeriod"/>
            </a:pPr>
            <a:r>
              <a:rPr lang="en-US" sz="2400" dirty="0" err="1" smtClean="0"/>
              <a:t>Memberikan</a:t>
            </a:r>
            <a:r>
              <a:rPr lang="en-US" sz="2400" dirty="0" smtClean="0"/>
              <a:t> </a:t>
            </a:r>
            <a:r>
              <a:rPr lang="en-US" sz="2400" dirty="0" err="1"/>
              <a:t>pendidikan</a:t>
            </a:r>
            <a:r>
              <a:rPr lang="en-US" sz="2400" dirty="0"/>
              <a:t> </a:t>
            </a:r>
            <a:r>
              <a:rPr lang="en-US" sz="2400" dirty="0" err="1"/>
              <a:t>kesehatan</a:t>
            </a:r>
            <a:r>
              <a:rPr lang="en-US" sz="2400" dirty="0"/>
              <a:t>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perawatan</a:t>
            </a:r>
            <a:r>
              <a:rPr lang="en-US" sz="2400" dirty="0"/>
              <a:t> </a:t>
            </a:r>
            <a:r>
              <a:rPr lang="en-US" sz="2400" dirty="0" err="1"/>
              <a:t>kesehatan</a:t>
            </a:r>
            <a:r>
              <a:rPr lang="en-US" sz="2400" dirty="0"/>
              <a:t> </a:t>
            </a:r>
            <a:r>
              <a:rPr lang="en-US" sz="2400" dirty="0" err="1"/>
              <a:t>diri</a:t>
            </a:r>
            <a:r>
              <a:rPr lang="en-US" sz="2400" dirty="0"/>
              <a:t>, </a:t>
            </a:r>
            <a:r>
              <a:rPr lang="en-US" sz="2400" dirty="0" err="1"/>
              <a:t>nutrisi</a:t>
            </a:r>
            <a:r>
              <a:rPr lang="en-US" sz="2400" dirty="0"/>
              <a:t>, </a:t>
            </a:r>
            <a:r>
              <a:rPr lang="en-US" sz="2400" dirty="0" err="1"/>
              <a:t>keluarga</a:t>
            </a:r>
            <a:r>
              <a:rPr lang="en-US" sz="2400" dirty="0"/>
              <a:t> </a:t>
            </a:r>
            <a:r>
              <a:rPr lang="en-US" sz="2400" dirty="0" err="1"/>
              <a:t>berencana</a:t>
            </a:r>
            <a:r>
              <a:rPr lang="en-US" sz="2400" dirty="0"/>
              <a:t>, </a:t>
            </a:r>
            <a:r>
              <a:rPr lang="en-US" sz="2400" dirty="0" err="1"/>
              <a:t>menyusui</a:t>
            </a:r>
            <a:r>
              <a:rPr lang="en-US" sz="2400" dirty="0"/>
              <a:t>, </a:t>
            </a:r>
            <a:r>
              <a:rPr lang="en-US" sz="2400" dirty="0" err="1"/>
              <a:t>pemberian</a:t>
            </a:r>
            <a:r>
              <a:rPr lang="en-US" sz="2400" dirty="0"/>
              <a:t> </a:t>
            </a:r>
            <a:r>
              <a:rPr lang="en-US" sz="2400" dirty="0" err="1"/>
              <a:t>imunisasi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bayi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perawatan</a:t>
            </a:r>
            <a:r>
              <a:rPr lang="en-US" sz="2400" dirty="0"/>
              <a:t> </a:t>
            </a:r>
            <a:r>
              <a:rPr lang="en-US" sz="2400" dirty="0" err="1"/>
              <a:t>bayi</a:t>
            </a:r>
            <a:r>
              <a:rPr lang="en-US" sz="2400" dirty="0"/>
              <a:t> </a:t>
            </a:r>
            <a:r>
              <a:rPr lang="en-US" sz="2400" dirty="0" err="1" smtClean="0"/>
              <a:t>sehat</a:t>
            </a:r>
            <a:endParaRPr lang="en-US" sz="2400" dirty="0" smtClean="0"/>
          </a:p>
          <a:p>
            <a:pPr marL="342900" lvl="0" indent="-342900">
              <a:buFont typeface="+mj-lt"/>
              <a:buAutoNum type="arabicPeriod"/>
            </a:pPr>
            <a:r>
              <a:rPr lang="en-US" sz="2400" dirty="0" err="1" smtClean="0"/>
              <a:t>Memberikan</a:t>
            </a:r>
            <a:r>
              <a:rPr lang="en-US" sz="2400" dirty="0" smtClean="0"/>
              <a:t> </a:t>
            </a:r>
            <a:r>
              <a:rPr lang="en-US" sz="2400" dirty="0" err="1"/>
              <a:t>pelayanan</a:t>
            </a:r>
            <a:r>
              <a:rPr lang="en-US" sz="2400" dirty="0"/>
              <a:t> KB</a:t>
            </a:r>
          </a:p>
          <a:p>
            <a:pPr lvl="0"/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0" y="1676400"/>
            <a:ext cx="1066800" cy="1782762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2133600" cy="2743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M ,,M,,,,,M</a:t>
            </a:r>
            <a:endParaRPr lang="en-US" dirty="0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28600" y="1371600"/>
            <a:ext cx="8763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b="1" dirty="0" err="1"/>
              <a:t>Persepektif</a:t>
            </a:r>
            <a:r>
              <a:rPr lang="en-US" sz="2800" b="1" dirty="0"/>
              <a:t> </a:t>
            </a:r>
            <a:r>
              <a:rPr lang="en-US" sz="2800" b="1" dirty="0" err="1"/>
              <a:t>Keperawatan</a:t>
            </a:r>
            <a:r>
              <a:rPr lang="en-US" sz="2800" b="1" dirty="0"/>
              <a:t> </a:t>
            </a:r>
            <a:r>
              <a:rPr lang="en-US" sz="2800" b="1" dirty="0" err="1"/>
              <a:t>Maternitas</a:t>
            </a:r>
            <a:endParaRPr lang="en-US" sz="2800" dirty="0"/>
          </a:p>
          <a:p>
            <a:r>
              <a:rPr lang="id-ID" b="1" dirty="0"/>
              <a:t> </a:t>
            </a:r>
            <a:endParaRPr lang="en-US" dirty="0"/>
          </a:p>
          <a:p>
            <a:r>
              <a:rPr lang="en-US" dirty="0" err="1"/>
              <a:t>Keperawatan</a:t>
            </a:r>
            <a:r>
              <a:rPr lang="en-US" dirty="0"/>
              <a:t> </a:t>
            </a:r>
            <a:r>
              <a:rPr lang="en-US" dirty="0" err="1"/>
              <a:t>Maternitas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persiapan</a:t>
            </a:r>
            <a:r>
              <a:rPr lang="en-US" dirty="0"/>
              <a:t> </a:t>
            </a:r>
            <a:r>
              <a:rPr lang="en-US" dirty="0" err="1"/>
              <a:t>persalinan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kwalitas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difokuskan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bio-</a:t>
            </a:r>
            <a:r>
              <a:rPr lang="en-US" dirty="0" err="1"/>
              <a:t>fisik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psikososial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klien</a:t>
            </a:r>
            <a:r>
              <a:rPr lang="en-US" dirty="0"/>
              <a:t>, </a:t>
            </a:r>
            <a:r>
              <a:rPr lang="en-US" dirty="0" err="1"/>
              <a:t>keluarga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lahir</a:t>
            </a:r>
            <a:r>
              <a:rPr lang="en-US" dirty="0"/>
              <a:t>. (May &amp; </a:t>
            </a:r>
            <a:r>
              <a:rPr lang="en-US" dirty="0" err="1"/>
              <a:t>Mahlmeister</a:t>
            </a:r>
            <a:r>
              <a:rPr lang="en-US" dirty="0"/>
              <a:t>, 1990</a:t>
            </a:r>
            <a:r>
              <a:rPr lang="en-US" dirty="0" smtClean="0"/>
              <a:t>).</a:t>
            </a:r>
          </a:p>
          <a:p>
            <a:endParaRPr lang="en-US" dirty="0"/>
          </a:p>
          <a:p>
            <a:r>
              <a:rPr lang="en-US" dirty="0" err="1"/>
              <a:t>Keperawatan</a:t>
            </a:r>
            <a:r>
              <a:rPr lang="en-US" dirty="0"/>
              <a:t> </a:t>
            </a:r>
            <a:r>
              <a:rPr lang="en-US" dirty="0" err="1"/>
              <a:t>Maternitas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sub system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perawat</a:t>
            </a:r>
            <a:r>
              <a:rPr lang="en-US" dirty="0"/>
              <a:t> </a:t>
            </a:r>
            <a:r>
              <a:rPr lang="en-US" dirty="0" err="1"/>
              <a:t>berkolaborasi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keluarga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beradaptasi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prenatal, </a:t>
            </a:r>
            <a:r>
              <a:rPr lang="en-US" dirty="0" err="1"/>
              <a:t>intranatal</a:t>
            </a:r>
            <a:r>
              <a:rPr lang="en-US" dirty="0"/>
              <a:t>, postnatal,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interpartal</a:t>
            </a:r>
            <a:r>
              <a:rPr lang="en-US" dirty="0"/>
              <a:t>. (</a:t>
            </a:r>
            <a:r>
              <a:rPr lang="en-US" dirty="0" err="1"/>
              <a:t>Auvenshine</a:t>
            </a:r>
            <a:r>
              <a:rPr lang="en-US" dirty="0"/>
              <a:t> &amp; Enriquez, 1990</a:t>
            </a:r>
            <a:r>
              <a:rPr lang="en-US" dirty="0" smtClean="0"/>
              <a:t>).</a:t>
            </a:r>
          </a:p>
          <a:p>
            <a:endParaRPr lang="en-US" dirty="0"/>
          </a:p>
          <a:p>
            <a:r>
              <a:rPr lang="en-US" dirty="0" err="1"/>
              <a:t>Keperawatan</a:t>
            </a:r>
            <a:r>
              <a:rPr lang="en-US" dirty="0"/>
              <a:t> </a:t>
            </a:r>
            <a:r>
              <a:rPr lang="en-US" dirty="0" err="1"/>
              <a:t>Maternitas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professional </a:t>
            </a:r>
            <a:r>
              <a:rPr lang="en-US" dirty="0" err="1"/>
              <a:t>berkwalitas</a:t>
            </a:r>
            <a:r>
              <a:rPr lang="en-US" dirty="0"/>
              <a:t> yang </a:t>
            </a:r>
            <a:r>
              <a:rPr lang="en-US" dirty="0" err="1"/>
              <a:t>difokuskan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adaptasi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psikososial</a:t>
            </a:r>
            <a:r>
              <a:rPr lang="en-US" dirty="0"/>
              <a:t> </a:t>
            </a:r>
            <a:r>
              <a:rPr lang="en-US" dirty="0" err="1"/>
              <a:t>ibu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konsepsi</a:t>
            </a:r>
            <a:r>
              <a:rPr lang="en-US" dirty="0"/>
              <a:t> / </a:t>
            </a:r>
            <a:r>
              <a:rPr lang="en-US" dirty="0" err="1"/>
              <a:t>kehamilan</a:t>
            </a:r>
            <a:r>
              <a:rPr lang="en-US" dirty="0"/>
              <a:t>, </a:t>
            </a:r>
            <a:r>
              <a:rPr lang="en-US" dirty="0" err="1"/>
              <a:t>melahirkan</a:t>
            </a:r>
            <a:r>
              <a:rPr lang="en-US" dirty="0"/>
              <a:t>, </a:t>
            </a:r>
            <a:r>
              <a:rPr lang="en-US" dirty="0" err="1"/>
              <a:t>nifas</a:t>
            </a:r>
            <a:r>
              <a:rPr lang="en-US" dirty="0"/>
              <a:t>, </a:t>
            </a:r>
            <a:r>
              <a:rPr lang="en-US" dirty="0" err="1"/>
              <a:t>keluarga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lahir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menekankan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keluarga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sentra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. (</a:t>
            </a:r>
            <a:r>
              <a:rPr lang="en-US" dirty="0" err="1"/>
              <a:t>Reede</a:t>
            </a:r>
            <a:r>
              <a:rPr lang="en-US" dirty="0"/>
              <a:t>, 1997).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 rot="10800000" flipH="1" flipV="1">
            <a:off x="457200" y="895291"/>
            <a:ext cx="8458200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Model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Konsep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Keperawatan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Maternitas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+mj-lt"/>
              <a:buAutoNum type="alphaLcPeriod"/>
            </a:pPr>
            <a:r>
              <a:rPr lang="en-US" sz="2000" dirty="0" err="1"/>
              <a:t>Melaksanakan</a:t>
            </a:r>
            <a:r>
              <a:rPr lang="en-US" sz="2000" dirty="0"/>
              <a:t> </a:t>
            </a:r>
            <a:r>
              <a:rPr lang="en-US" sz="2000" dirty="0" err="1"/>
              <a:t>kelas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pendidikan</a:t>
            </a:r>
            <a:r>
              <a:rPr lang="en-US" sz="2000" dirty="0"/>
              <a:t> prenatal </a:t>
            </a:r>
            <a:r>
              <a:rPr lang="en-US" sz="2000" dirty="0" err="1"/>
              <a:t>orang</a:t>
            </a:r>
            <a:r>
              <a:rPr lang="en-US" sz="2000" dirty="0"/>
              <a:t> </a:t>
            </a:r>
            <a:r>
              <a:rPr lang="en-US" sz="2000" dirty="0" err="1" smtClean="0"/>
              <a:t>tua</a:t>
            </a:r>
            <a:r>
              <a:rPr lang="en-US" sz="2000" dirty="0" smtClean="0"/>
              <a:t>.</a:t>
            </a:r>
          </a:p>
          <a:p>
            <a:pPr marL="342900" lvl="0" indent="-342900">
              <a:buFont typeface="+mj-lt"/>
              <a:buAutoNum type="alphaLcPeriod"/>
            </a:pPr>
            <a:r>
              <a:rPr lang="en-US" sz="2000" dirty="0" err="1" smtClean="0"/>
              <a:t>Mengikut</a:t>
            </a:r>
            <a:r>
              <a:rPr lang="en-US" sz="2000" dirty="0" smtClean="0"/>
              <a:t> </a:t>
            </a:r>
            <a:r>
              <a:rPr lang="en-US" sz="2000" dirty="0" err="1"/>
              <a:t>serta</a:t>
            </a:r>
            <a:r>
              <a:rPr lang="en-US" sz="2000" dirty="0"/>
              <a:t> </a:t>
            </a:r>
            <a:r>
              <a:rPr lang="en-US" sz="2000" dirty="0" err="1"/>
              <a:t>keluarga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perawatan</a:t>
            </a:r>
            <a:r>
              <a:rPr lang="en-US" sz="2000" dirty="0"/>
              <a:t> </a:t>
            </a:r>
            <a:r>
              <a:rPr lang="en-US" sz="2000" dirty="0" err="1"/>
              <a:t>kehamilan</a:t>
            </a:r>
            <a:r>
              <a:rPr lang="en-US" sz="2000" dirty="0"/>
              <a:t>, </a:t>
            </a:r>
            <a:r>
              <a:rPr lang="en-US" sz="2000" dirty="0" err="1"/>
              <a:t>persalinan</a:t>
            </a:r>
            <a:r>
              <a:rPr lang="en-US" sz="2000" dirty="0"/>
              <a:t>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 smtClean="0"/>
              <a:t>nifas</a:t>
            </a:r>
            <a:r>
              <a:rPr lang="en-US" sz="2000" dirty="0" smtClean="0"/>
              <a:t>.</a:t>
            </a:r>
          </a:p>
          <a:p>
            <a:pPr marL="342900" lvl="0" indent="-342900">
              <a:buFont typeface="+mj-lt"/>
              <a:buAutoNum type="alphaLcPeriod"/>
            </a:pPr>
            <a:r>
              <a:rPr lang="en-US" sz="2000" dirty="0" err="1" smtClean="0"/>
              <a:t>Mengikut</a:t>
            </a:r>
            <a:r>
              <a:rPr lang="en-US" sz="2000" dirty="0" smtClean="0"/>
              <a:t> </a:t>
            </a:r>
            <a:r>
              <a:rPr lang="en-US" sz="2000" dirty="0" err="1"/>
              <a:t>sertakan</a:t>
            </a:r>
            <a:r>
              <a:rPr lang="en-US" sz="2000" dirty="0"/>
              <a:t> </a:t>
            </a:r>
            <a:r>
              <a:rPr lang="en-US" sz="2000" dirty="0" err="1"/>
              <a:t>keluarga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 smtClean="0"/>
              <a:t>operasi</a:t>
            </a:r>
            <a:r>
              <a:rPr lang="en-US" sz="2000" dirty="0" smtClean="0"/>
              <a:t>.</a:t>
            </a:r>
          </a:p>
          <a:p>
            <a:pPr marL="342900" lvl="0" indent="-342900">
              <a:buFont typeface="+mj-lt"/>
              <a:buAutoNum type="alphaLcPeriod"/>
            </a:pPr>
            <a:r>
              <a:rPr lang="en-US" sz="2000" dirty="0" err="1" smtClean="0"/>
              <a:t>Mengatur</a:t>
            </a:r>
            <a:r>
              <a:rPr lang="en-US" sz="2000" dirty="0" smtClean="0"/>
              <a:t> </a:t>
            </a:r>
            <a:r>
              <a:rPr lang="en-US" sz="2000" dirty="0" err="1"/>
              <a:t>kamar</a:t>
            </a:r>
            <a:r>
              <a:rPr lang="en-US" sz="2000" dirty="0"/>
              <a:t> </a:t>
            </a:r>
            <a:r>
              <a:rPr lang="en-US" sz="2000" dirty="0" err="1"/>
              <a:t>bersalin</a:t>
            </a:r>
            <a:r>
              <a:rPr lang="en-US" sz="2000" dirty="0"/>
              <a:t> </a:t>
            </a:r>
            <a:r>
              <a:rPr lang="en-US" sz="2000" dirty="0" err="1"/>
              <a:t>sepeti</a:t>
            </a:r>
            <a:r>
              <a:rPr lang="en-US" sz="2000" dirty="0"/>
              <a:t> </a:t>
            </a:r>
            <a:r>
              <a:rPr lang="en-US" sz="2000" dirty="0" err="1"/>
              <a:t>suasana</a:t>
            </a:r>
            <a:r>
              <a:rPr lang="en-US" sz="2000" dirty="0"/>
              <a:t> </a:t>
            </a:r>
            <a:r>
              <a:rPr lang="en-US" sz="2000" dirty="0" err="1" smtClean="0"/>
              <a:t>rumah</a:t>
            </a:r>
            <a:r>
              <a:rPr lang="en-US" sz="2000" dirty="0" smtClean="0"/>
              <a:t>.</a:t>
            </a:r>
          </a:p>
          <a:p>
            <a:pPr marL="342900" lvl="0" indent="-342900">
              <a:buFont typeface="+mj-lt"/>
              <a:buAutoNum type="alphaLcPeriod"/>
            </a:pPr>
            <a:r>
              <a:rPr lang="en-US" sz="2000" dirty="0" err="1" smtClean="0"/>
              <a:t>Menjalankan</a:t>
            </a:r>
            <a:r>
              <a:rPr lang="en-US" sz="2000" dirty="0" smtClean="0"/>
              <a:t> </a:t>
            </a:r>
            <a:r>
              <a:rPr lang="en-US" sz="2000" dirty="0"/>
              <a:t>system </a:t>
            </a:r>
            <a:r>
              <a:rPr lang="en-US" sz="2000" dirty="0" err="1" smtClean="0"/>
              <a:t>kunjungan</a:t>
            </a:r>
            <a:r>
              <a:rPr lang="en-US" sz="2000" dirty="0" smtClean="0"/>
              <a:t>.</a:t>
            </a:r>
          </a:p>
          <a:p>
            <a:pPr marL="342900" lvl="0" indent="-342900">
              <a:buFont typeface="+mj-lt"/>
              <a:buAutoNum type="alphaLcPeriod"/>
            </a:pPr>
            <a:r>
              <a:rPr lang="en-US" sz="2000" dirty="0" err="1" smtClean="0"/>
              <a:t>Pemulangan</a:t>
            </a:r>
            <a:r>
              <a:rPr lang="en-US" sz="2000" dirty="0" smtClean="0"/>
              <a:t> </a:t>
            </a:r>
            <a:r>
              <a:rPr lang="en-US" sz="2000" dirty="0" err="1"/>
              <a:t>secepat</a:t>
            </a:r>
            <a:r>
              <a:rPr lang="en-US" sz="2000" dirty="0"/>
              <a:t> </a:t>
            </a:r>
            <a:r>
              <a:rPr lang="en-US" sz="2000" dirty="0" err="1" smtClean="0"/>
              <a:t>mungkin</a:t>
            </a:r>
            <a:r>
              <a:rPr lang="en-US" sz="2000" dirty="0" smtClean="0"/>
              <a:t>.</a:t>
            </a:r>
          </a:p>
          <a:p>
            <a:pPr marL="342900" lvl="0" indent="-342900"/>
            <a:endParaRPr lang="en-US" sz="2800" dirty="0" smtClean="0"/>
          </a:p>
          <a:p>
            <a:pPr lvl="0"/>
            <a:r>
              <a:rPr lang="en-US" sz="2800" b="1" dirty="0" err="1"/>
              <a:t>Karakteristik</a:t>
            </a:r>
            <a:r>
              <a:rPr lang="en-US" sz="2800" b="1" dirty="0"/>
              <a:t> </a:t>
            </a:r>
            <a:r>
              <a:rPr lang="en-US" sz="2800" b="1" dirty="0" err="1"/>
              <a:t>keperawatan</a:t>
            </a:r>
            <a:r>
              <a:rPr lang="en-US" sz="2800" b="1" dirty="0"/>
              <a:t> </a:t>
            </a:r>
            <a:r>
              <a:rPr lang="en-US" sz="2800" b="1" dirty="0" err="1"/>
              <a:t>maternitas</a:t>
            </a:r>
            <a:r>
              <a:rPr lang="en-US" sz="2800" b="1" dirty="0"/>
              <a:t> </a:t>
            </a:r>
            <a:r>
              <a:rPr lang="en-US" sz="2800" b="1" dirty="0" err="1"/>
              <a:t>yaitu</a:t>
            </a:r>
            <a:r>
              <a:rPr lang="en-US" sz="2800" b="1" dirty="0"/>
              <a:t>:</a:t>
            </a:r>
          </a:p>
          <a:p>
            <a:pPr marL="342900" lvl="0" indent="-342900">
              <a:buFont typeface="+mj-lt"/>
              <a:buAutoNum type="alphaLcPeriod"/>
            </a:pPr>
            <a:r>
              <a:rPr lang="en-US" sz="2000" dirty="0" err="1"/>
              <a:t>Fokus</a:t>
            </a:r>
            <a:r>
              <a:rPr lang="en-US" sz="2000" dirty="0"/>
              <a:t> </a:t>
            </a:r>
            <a:r>
              <a:rPr lang="en-US" sz="2000" dirty="0" err="1"/>
              <a:t>kebutuhan</a:t>
            </a:r>
            <a:r>
              <a:rPr lang="en-US" sz="2000" dirty="0"/>
              <a:t> </a:t>
            </a:r>
            <a:r>
              <a:rPr lang="en-US" sz="2000" dirty="0" err="1" smtClean="0"/>
              <a:t>dasar</a:t>
            </a:r>
            <a:endParaRPr lang="en-US" sz="2000" dirty="0" smtClean="0"/>
          </a:p>
          <a:p>
            <a:pPr marL="342900" lvl="0" indent="-342900">
              <a:buFont typeface="+mj-lt"/>
              <a:buAutoNum type="alphaLcPeriod"/>
            </a:pPr>
            <a:r>
              <a:rPr lang="en-US" sz="2000" dirty="0" err="1" smtClean="0"/>
              <a:t>Pendekatan</a:t>
            </a:r>
            <a:r>
              <a:rPr lang="en-US" sz="2000" dirty="0" smtClean="0"/>
              <a:t> </a:t>
            </a:r>
            <a:r>
              <a:rPr lang="en-US" sz="2000" dirty="0" err="1" smtClean="0"/>
              <a:t>keluarga</a:t>
            </a:r>
            <a:endParaRPr lang="en-US" sz="2000" dirty="0" smtClean="0"/>
          </a:p>
          <a:p>
            <a:pPr marL="342900" lvl="0" indent="-342900">
              <a:buFont typeface="+mj-lt"/>
              <a:buAutoNum type="alphaLcPeriod"/>
            </a:pPr>
            <a:r>
              <a:rPr lang="en-US" sz="2000" dirty="0" err="1" smtClean="0"/>
              <a:t>Tindakan</a:t>
            </a:r>
            <a:r>
              <a:rPr lang="en-US" sz="2000" dirty="0" smtClean="0"/>
              <a:t> </a:t>
            </a:r>
            <a:r>
              <a:rPr lang="en-US" sz="2000" dirty="0" err="1"/>
              <a:t>khusus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peran</a:t>
            </a:r>
            <a:r>
              <a:rPr lang="en-US" sz="2000" dirty="0"/>
              <a:t> </a:t>
            </a:r>
            <a:r>
              <a:rPr lang="en-US" sz="2000" dirty="0" err="1" smtClean="0"/>
              <a:t>perawat</a:t>
            </a:r>
            <a:r>
              <a:rPr lang="en-US" sz="2000" dirty="0" smtClean="0"/>
              <a:t>.</a:t>
            </a:r>
          </a:p>
          <a:p>
            <a:pPr marL="342900" lvl="0" indent="-342900">
              <a:buFont typeface="+mj-lt"/>
              <a:buAutoNum type="alphaLcPeriod"/>
            </a:pPr>
            <a:r>
              <a:rPr lang="en-US" sz="2000" dirty="0" err="1" smtClean="0"/>
              <a:t>Terjadi</a:t>
            </a:r>
            <a:r>
              <a:rPr lang="en-US" sz="2000" dirty="0" smtClean="0"/>
              <a:t> </a:t>
            </a:r>
            <a:r>
              <a:rPr lang="en-US" sz="2000" dirty="0" err="1" smtClean="0"/>
              <a:t>interaksi</a:t>
            </a:r>
            <a:endParaRPr lang="en-US" sz="2000" dirty="0" smtClean="0"/>
          </a:p>
          <a:p>
            <a:pPr marL="342900" lvl="0" indent="-342900">
              <a:buFont typeface="+mj-lt"/>
              <a:buAutoNum type="alphaLcPeriod"/>
            </a:pPr>
            <a:r>
              <a:rPr lang="en-US" sz="2000" dirty="0" err="1" smtClean="0"/>
              <a:t>Kerja</a:t>
            </a:r>
            <a:r>
              <a:rPr lang="en-US" sz="2000" dirty="0" smtClean="0"/>
              <a:t> </a:t>
            </a:r>
            <a:r>
              <a:rPr lang="en-US" sz="2000" dirty="0" err="1"/>
              <a:t>dalam</a:t>
            </a:r>
            <a:r>
              <a:rPr lang="en-US" sz="2000" dirty="0"/>
              <a:t> Tim.</a:t>
            </a:r>
          </a:p>
          <a:p>
            <a:pPr marL="342900" lvl="0" indent="-342900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200400" y="457200"/>
            <a:ext cx="2362200" cy="11731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209800" y="1828800"/>
            <a:ext cx="762000" cy="16002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04800" y="914400"/>
            <a:ext cx="8610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id-ID" sz="2800" b="1" dirty="0">
                <a:latin typeface="Times New Roman" pitchFamily="18" charset="0"/>
                <a:cs typeface="Times New Roman" pitchFamily="18" charset="0"/>
              </a:rPr>
              <a:t>Masalah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keperawatan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maternitas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err="1" smtClean="0"/>
              <a:t>Penyebab</a:t>
            </a:r>
            <a:r>
              <a:rPr lang="en-US" sz="2000" dirty="0" smtClean="0"/>
              <a:t> </a:t>
            </a:r>
            <a:r>
              <a:rPr lang="en-US" sz="2000" dirty="0" err="1" smtClean="0"/>
              <a:t>angka</a:t>
            </a:r>
            <a:r>
              <a:rPr lang="en-US" sz="2000" dirty="0" smtClean="0"/>
              <a:t> </a:t>
            </a:r>
            <a:r>
              <a:rPr lang="en-US" sz="2000" dirty="0" err="1" smtClean="0"/>
              <a:t>kematian</a:t>
            </a:r>
            <a:r>
              <a:rPr lang="en-US" sz="2000" dirty="0" smtClean="0"/>
              <a:t> </a:t>
            </a:r>
            <a:r>
              <a:rPr lang="en-US" sz="2000" dirty="0" err="1" smtClean="0"/>
              <a:t>bayi</a:t>
            </a:r>
            <a:r>
              <a:rPr lang="en-US" sz="2000" dirty="0" smtClean="0"/>
              <a:t> </a:t>
            </a:r>
            <a:r>
              <a:rPr lang="en-US" sz="2000" dirty="0" err="1" smtClean="0"/>
              <a:t>masih</a:t>
            </a:r>
            <a:r>
              <a:rPr lang="en-US" sz="2000" dirty="0" smtClean="0"/>
              <a:t> </a:t>
            </a:r>
            <a:r>
              <a:rPr lang="en-US" sz="2000" dirty="0" err="1" smtClean="0"/>
              <a:t>tinggi</a:t>
            </a:r>
            <a:endParaRPr lang="en-US" sz="20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2000" dirty="0" err="1" smtClean="0"/>
              <a:t>Penyebab</a:t>
            </a:r>
            <a:r>
              <a:rPr lang="en-US" sz="2000" dirty="0" smtClean="0"/>
              <a:t>  </a:t>
            </a:r>
            <a:r>
              <a:rPr lang="en-US" sz="2000" dirty="0" err="1" smtClean="0"/>
              <a:t>angka</a:t>
            </a:r>
            <a:r>
              <a:rPr lang="en-US" sz="2000" dirty="0" smtClean="0"/>
              <a:t> </a:t>
            </a:r>
            <a:r>
              <a:rPr lang="en-US" sz="2000" dirty="0" err="1" smtClean="0"/>
              <a:t>kelahiran</a:t>
            </a:r>
            <a:r>
              <a:rPr lang="en-US" sz="2000" dirty="0" smtClean="0"/>
              <a:t> </a:t>
            </a:r>
            <a:r>
              <a:rPr lang="en-US" sz="2000" dirty="0" err="1" smtClean="0"/>
              <a:t>bayi</a:t>
            </a:r>
            <a:r>
              <a:rPr lang="en-US" sz="2000" dirty="0" smtClean="0"/>
              <a:t> </a:t>
            </a:r>
            <a:r>
              <a:rPr lang="en-US" sz="2000" dirty="0" err="1" smtClean="0"/>
              <a:t>masih</a:t>
            </a:r>
            <a:r>
              <a:rPr lang="en-US" sz="2000" dirty="0" smtClean="0"/>
              <a:t> </a:t>
            </a:r>
            <a:r>
              <a:rPr lang="en-US" sz="2000" dirty="0" err="1" smtClean="0"/>
              <a:t>tinggi</a:t>
            </a:r>
            <a:endParaRPr lang="en-US" sz="20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2000" dirty="0" err="1" smtClean="0"/>
              <a:t>Angka</a:t>
            </a:r>
            <a:r>
              <a:rPr lang="en-US" sz="2000" dirty="0" smtClean="0"/>
              <a:t> </a:t>
            </a:r>
            <a:r>
              <a:rPr lang="en-US" sz="2000" dirty="0" err="1" smtClean="0"/>
              <a:t>kematian</a:t>
            </a:r>
            <a:r>
              <a:rPr lang="en-US" sz="2000" dirty="0" smtClean="0"/>
              <a:t> </a:t>
            </a:r>
            <a:r>
              <a:rPr lang="en-US" sz="2000" dirty="0" err="1" smtClean="0"/>
              <a:t>ibu</a:t>
            </a:r>
            <a:r>
              <a:rPr lang="en-US" sz="2000" dirty="0" smtClean="0"/>
              <a:t> ( AKI)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err="1" smtClean="0"/>
              <a:t>Penyakit</a:t>
            </a:r>
            <a:r>
              <a:rPr lang="en-US" sz="2000" dirty="0" smtClean="0"/>
              <a:t> </a:t>
            </a:r>
            <a:r>
              <a:rPr lang="en-US" sz="2000" dirty="0" err="1" smtClean="0"/>
              <a:t>menular</a:t>
            </a:r>
            <a:r>
              <a:rPr lang="en-US" sz="2000" dirty="0" smtClean="0"/>
              <a:t> </a:t>
            </a:r>
            <a:r>
              <a:rPr lang="en-US" sz="2000" dirty="0" err="1" smtClean="0"/>
              <a:t>seksual</a:t>
            </a:r>
            <a:r>
              <a:rPr lang="en-US" sz="2000" dirty="0" smtClean="0"/>
              <a:t> </a:t>
            </a:r>
          </a:p>
          <a:p>
            <a:pPr marL="342900" indent="-342900"/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0" y="685800"/>
            <a:ext cx="914400" cy="17065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276600" y="4267200"/>
            <a:ext cx="2362200" cy="8382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2057400" y="2514600"/>
            <a:ext cx="5257800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4400" b="1" dirty="0"/>
              <a:t>Family Centered Care</a:t>
            </a:r>
            <a:endParaRPr lang="en-US" sz="4400" dirty="0"/>
          </a:p>
          <a:p>
            <a:pPr lvl="0"/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82200" y="1295400"/>
            <a:ext cx="990600" cy="9445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048000" y="304800"/>
            <a:ext cx="1371600" cy="6096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304800" y="838200"/>
            <a:ext cx="86106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Family centered care</a:t>
            </a:r>
            <a:r>
              <a:rPr lang="en-US" sz="2400" dirty="0"/>
              <a:t> </a:t>
            </a:r>
            <a:endParaRPr lang="en-US" sz="2400" dirty="0" smtClean="0"/>
          </a:p>
          <a:p>
            <a:r>
              <a:rPr lang="en-US" sz="2400" dirty="0" err="1" smtClean="0"/>
              <a:t>melibatkan</a:t>
            </a:r>
            <a:r>
              <a:rPr lang="en-US" sz="2400" dirty="0" smtClean="0"/>
              <a:t> </a:t>
            </a:r>
            <a:r>
              <a:rPr lang="en-US" sz="2400" dirty="0" err="1"/>
              <a:t>orang</a:t>
            </a:r>
            <a:r>
              <a:rPr lang="en-US" sz="2400" dirty="0"/>
              <a:t> </a:t>
            </a:r>
            <a:r>
              <a:rPr lang="en-US" sz="2400" dirty="0" err="1"/>
              <a:t>tua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berperan</a:t>
            </a:r>
            <a:r>
              <a:rPr lang="en-US" sz="2400" dirty="0"/>
              <a:t> </a:t>
            </a:r>
            <a:r>
              <a:rPr lang="en-US" sz="2400" dirty="0" err="1"/>
              <a:t>pasif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berperan</a:t>
            </a:r>
            <a:r>
              <a:rPr lang="en-US" sz="2400" dirty="0"/>
              <a:t> </a:t>
            </a:r>
            <a:r>
              <a:rPr lang="en-US" sz="2400" dirty="0" err="1"/>
              <a:t>aktif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terlibat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perawatan</a:t>
            </a:r>
            <a:r>
              <a:rPr lang="en-US" sz="2400" dirty="0"/>
              <a:t> </a:t>
            </a:r>
            <a:r>
              <a:rPr lang="en-US" sz="2400" dirty="0" err="1"/>
              <a:t>anaknya</a:t>
            </a:r>
            <a:r>
              <a:rPr lang="id-ID" sz="2400" dirty="0"/>
              <a:t>. </a:t>
            </a:r>
            <a:r>
              <a:rPr lang="en-US" sz="2400" dirty="0" err="1"/>
              <a:t>Berdasarkan</a:t>
            </a:r>
            <a:r>
              <a:rPr lang="en-US" sz="2400" dirty="0"/>
              <a:t> </a:t>
            </a:r>
            <a:r>
              <a:rPr lang="en-US" sz="2400" dirty="0" err="1"/>
              <a:t>berbagai</a:t>
            </a:r>
            <a:r>
              <a:rPr lang="en-US" sz="2400" dirty="0"/>
              <a:t> </a:t>
            </a:r>
            <a:r>
              <a:rPr lang="en-US" sz="2400" dirty="0" err="1"/>
              <a:t>hasil</a:t>
            </a:r>
            <a:r>
              <a:rPr lang="en-US" sz="2400" dirty="0"/>
              <a:t> </a:t>
            </a:r>
            <a:r>
              <a:rPr lang="en-US" sz="2400" dirty="0" err="1"/>
              <a:t>penelitian</a:t>
            </a:r>
            <a:r>
              <a:rPr lang="en-US" sz="2400" dirty="0"/>
              <a:t>, </a:t>
            </a:r>
            <a:r>
              <a:rPr lang="en-US" sz="2400" dirty="0" err="1"/>
              <a:t>didapatkan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FCC </a:t>
            </a:r>
            <a:r>
              <a:rPr lang="en-US" sz="2400" dirty="0" err="1"/>
              <a:t>merupakan</a:t>
            </a:r>
            <a:r>
              <a:rPr lang="en-US" sz="2400" dirty="0"/>
              <a:t> model yang </a:t>
            </a:r>
            <a:r>
              <a:rPr lang="en-US" sz="2400" dirty="0" err="1"/>
              <a:t>relatif</a:t>
            </a:r>
            <a:r>
              <a:rPr lang="en-US" sz="2400" dirty="0"/>
              <a:t> </a:t>
            </a:r>
            <a:r>
              <a:rPr lang="en-US" sz="2400" dirty="0" err="1"/>
              <a:t>aman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mudah</a:t>
            </a:r>
            <a:r>
              <a:rPr lang="en-US" sz="2400" dirty="0"/>
              <a:t> </a:t>
            </a:r>
            <a:r>
              <a:rPr lang="en-US" sz="2400" dirty="0" err="1"/>
              <a:t>diterapkan</a:t>
            </a:r>
            <a:r>
              <a:rPr lang="en-US" sz="2400" dirty="0"/>
              <a:t>. </a:t>
            </a:r>
            <a:r>
              <a:rPr lang="en-US" sz="2400" dirty="0" err="1"/>
              <a:t>Selain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, model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juga</a:t>
            </a:r>
            <a:r>
              <a:rPr lang="en-US" sz="2400" dirty="0"/>
              <a:t> </a:t>
            </a:r>
            <a:r>
              <a:rPr lang="en-US" sz="2400" dirty="0" err="1"/>
              <a:t>terbukti</a:t>
            </a:r>
            <a:r>
              <a:rPr lang="en-US" sz="2400" dirty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meningkatkan</a:t>
            </a:r>
            <a:r>
              <a:rPr lang="en-US" sz="2400" dirty="0" smtClean="0"/>
              <a:t> </a:t>
            </a:r>
            <a:r>
              <a:rPr lang="en-US" sz="2400" dirty="0" err="1"/>
              <a:t>berat</a:t>
            </a:r>
            <a:r>
              <a:rPr lang="en-US" sz="2400" dirty="0"/>
              <a:t> </a:t>
            </a:r>
            <a:r>
              <a:rPr lang="en-US" sz="2400" dirty="0" err="1"/>
              <a:t>badan</a:t>
            </a:r>
            <a:r>
              <a:rPr lang="en-US" sz="2400" dirty="0"/>
              <a:t> </a:t>
            </a:r>
            <a:r>
              <a:rPr lang="en-US" sz="2400" dirty="0" err="1"/>
              <a:t>bayi</a:t>
            </a:r>
            <a:r>
              <a:rPr lang="en-US" sz="2400" dirty="0"/>
              <a:t>, </a:t>
            </a:r>
            <a:r>
              <a:rPr lang="en-US" sz="2400" dirty="0" err="1"/>
              <a:t>menurunkan</a:t>
            </a:r>
            <a:r>
              <a:rPr lang="en-US" sz="2400" dirty="0"/>
              <a:t> behavioral stress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bayi</a:t>
            </a:r>
            <a:r>
              <a:rPr lang="en-US" sz="2400" dirty="0"/>
              <a:t>, </a:t>
            </a:r>
            <a:r>
              <a:rPr lang="en-US" sz="2400" dirty="0" err="1"/>
              <a:t>meningkatkan</a:t>
            </a:r>
            <a:r>
              <a:rPr lang="en-US" sz="2400" dirty="0"/>
              <a:t> </a:t>
            </a:r>
            <a:r>
              <a:rPr lang="en-US" sz="2400" dirty="0" err="1"/>
              <a:t>kesejahteraan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bonding attachment </a:t>
            </a:r>
            <a:r>
              <a:rPr lang="en-US" sz="2400" dirty="0" err="1"/>
              <a:t>antara</a:t>
            </a:r>
            <a:r>
              <a:rPr lang="en-US" sz="2400" dirty="0"/>
              <a:t> </a:t>
            </a:r>
            <a:r>
              <a:rPr lang="en-US" sz="2400" dirty="0" err="1"/>
              <a:t>ibu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bayi</a:t>
            </a:r>
            <a:r>
              <a:rPr lang="en-US" sz="2400" dirty="0"/>
              <a:t>, </a:t>
            </a:r>
            <a:r>
              <a:rPr lang="en-US" sz="2400" dirty="0" err="1"/>
              <a:t>menurunkan</a:t>
            </a:r>
            <a:r>
              <a:rPr lang="en-US" sz="2400" dirty="0"/>
              <a:t> </a:t>
            </a:r>
            <a:r>
              <a:rPr lang="en-US" sz="2400" dirty="0" err="1"/>
              <a:t>stres</a:t>
            </a:r>
            <a:r>
              <a:rPr lang="en-US" sz="2400" dirty="0"/>
              <a:t> yang </a:t>
            </a:r>
            <a:r>
              <a:rPr lang="en-US" sz="2400" dirty="0" err="1"/>
              <a:t>dialami</a:t>
            </a:r>
            <a:r>
              <a:rPr lang="en-US" sz="2400" dirty="0"/>
              <a:t> </a:t>
            </a:r>
            <a:r>
              <a:rPr lang="en-US" sz="2400" dirty="0" err="1"/>
              <a:t>orang</a:t>
            </a:r>
            <a:r>
              <a:rPr lang="en-US" sz="2400" dirty="0"/>
              <a:t> </a:t>
            </a:r>
            <a:r>
              <a:rPr lang="en-US" sz="2400" dirty="0" err="1"/>
              <a:t>tua</a:t>
            </a:r>
            <a:r>
              <a:rPr lang="en-US" sz="2400" dirty="0"/>
              <a:t> </a:t>
            </a:r>
            <a:r>
              <a:rPr lang="en-US" sz="2400" dirty="0" err="1"/>
              <a:t>terkait</a:t>
            </a:r>
            <a:r>
              <a:rPr lang="en-US" sz="2400" dirty="0"/>
              <a:t> </a:t>
            </a:r>
            <a:r>
              <a:rPr lang="en-US" sz="2400" dirty="0" err="1"/>
              <a:t>perawatan</a:t>
            </a:r>
            <a:r>
              <a:rPr lang="en-US" sz="2400" dirty="0"/>
              <a:t> </a:t>
            </a:r>
            <a:r>
              <a:rPr lang="en-US" sz="2400" dirty="0" err="1"/>
              <a:t>bayinya</a:t>
            </a:r>
            <a:r>
              <a:rPr lang="en-US" sz="2400" dirty="0"/>
              <a:t>, </a:t>
            </a:r>
            <a:r>
              <a:rPr lang="en-US" sz="2400" dirty="0" err="1"/>
              <a:t>menurunkan</a:t>
            </a:r>
            <a:r>
              <a:rPr lang="en-US" sz="2400" dirty="0"/>
              <a:t> length of stay (LOS),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membuat</a:t>
            </a:r>
            <a:r>
              <a:rPr lang="en-US" sz="2400" dirty="0"/>
              <a:t> </a:t>
            </a:r>
            <a:r>
              <a:rPr lang="en-US" sz="2400" dirty="0" err="1"/>
              <a:t>orang</a:t>
            </a:r>
            <a:r>
              <a:rPr lang="en-US" sz="2400" dirty="0"/>
              <a:t> </a:t>
            </a:r>
            <a:r>
              <a:rPr lang="en-US" sz="2400" dirty="0" err="1"/>
              <a:t>tua</a:t>
            </a:r>
            <a:r>
              <a:rPr lang="en-US" sz="2400" dirty="0"/>
              <a:t> </a:t>
            </a:r>
            <a:r>
              <a:rPr lang="en-US" sz="2400" dirty="0" err="1"/>
              <a:t>merasa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percaya</a:t>
            </a:r>
            <a:r>
              <a:rPr lang="en-US" sz="2400" dirty="0"/>
              <a:t> </a:t>
            </a:r>
            <a:r>
              <a:rPr lang="en-US" sz="2400" dirty="0" err="1"/>
              <a:t>diri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kompeten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merawat</a:t>
            </a:r>
            <a:r>
              <a:rPr lang="en-US" sz="2400" dirty="0"/>
              <a:t> </a:t>
            </a:r>
            <a:r>
              <a:rPr lang="en-US" sz="2400" dirty="0" err="1"/>
              <a:t>bayinya</a:t>
            </a:r>
            <a:r>
              <a:rPr lang="en-US" sz="2400" dirty="0"/>
              <a:t> </a:t>
            </a:r>
            <a:r>
              <a:rPr lang="en-US" sz="2400" dirty="0" err="1"/>
              <a:t>setelah</a:t>
            </a:r>
            <a:r>
              <a:rPr lang="en-US" sz="2400" dirty="0"/>
              <a:t> </a:t>
            </a:r>
            <a:r>
              <a:rPr lang="en-US" sz="2400" dirty="0" err="1"/>
              <a:t>pulang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rumah</a:t>
            </a:r>
            <a:r>
              <a:rPr lang="en-US" sz="2400" dirty="0"/>
              <a:t> </a:t>
            </a:r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diaplikasikannya</a:t>
            </a:r>
            <a:r>
              <a:rPr lang="en-US" sz="2400" dirty="0"/>
              <a:t> FCC, </a:t>
            </a:r>
            <a:r>
              <a:rPr lang="en-US" sz="2400" dirty="0" err="1"/>
              <a:t>diharapkan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juga</a:t>
            </a:r>
            <a:r>
              <a:rPr lang="en-US" sz="2400" dirty="0"/>
              <a:t> </a:t>
            </a:r>
            <a:r>
              <a:rPr lang="en-US" sz="2400" dirty="0" err="1"/>
              <a:t>meningkatkan</a:t>
            </a:r>
            <a:r>
              <a:rPr lang="en-US" sz="2400" dirty="0"/>
              <a:t> </a:t>
            </a:r>
            <a:r>
              <a:rPr lang="en-US" sz="2400" dirty="0" err="1"/>
              <a:t>kualitas</a:t>
            </a:r>
            <a:r>
              <a:rPr lang="en-US" sz="2400" dirty="0"/>
              <a:t> </a:t>
            </a:r>
            <a:r>
              <a:rPr lang="en-US" sz="2400" dirty="0" err="1"/>
              <a:t>hidup</a:t>
            </a:r>
            <a:r>
              <a:rPr lang="en-US" sz="2400" dirty="0"/>
              <a:t>.</a:t>
            </a:r>
          </a:p>
          <a:p>
            <a:pPr lvl="0"/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447800" y="1219200"/>
            <a:ext cx="1143000" cy="9445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0" y="1219200"/>
            <a:ext cx="304800" cy="3810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en-US" dirty="0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1219200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/>
              <a:t>Langkah</a:t>
            </a:r>
            <a:r>
              <a:rPr lang="en-US" sz="2400" dirty="0"/>
              <a:t> </a:t>
            </a:r>
            <a:r>
              <a:rPr lang="en-US" sz="2400" dirty="0" err="1"/>
              <a:t>pertama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mengaplikasikan</a:t>
            </a:r>
            <a:r>
              <a:rPr lang="en-US" sz="2400" dirty="0"/>
              <a:t> model FCC </a:t>
            </a:r>
            <a:r>
              <a:rPr lang="en-US" sz="2400" dirty="0" err="1"/>
              <a:t>di</a:t>
            </a:r>
            <a:r>
              <a:rPr lang="en-US" sz="2400" dirty="0"/>
              <a:t> </a:t>
            </a:r>
            <a:r>
              <a:rPr lang="en-US" sz="2400" dirty="0" err="1"/>
              <a:t>ruang</a:t>
            </a:r>
            <a:r>
              <a:rPr lang="en-US" sz="2400" dirty="0"/>
              <a:t> </a:t>
            </a:r>
            <a:r>
              <a:rPr lang="en-US" sz="2400" dirty="0" err="1"/>
              <a:t>perawatan</a:t>
            </a:r>
            <a:r>
              <a:rPr lang="en-US" sz="2400" dirty="0"/>
              <a:t> </a:t>
            </a:r>
            <a:r>
              <a:rPr lang="en-US" sz="2400" dirty="0" err="1"/>
              <a:t>intensif</a:t>
            </a:r>
            <a:r>
              <a:rPr lang="en-US" sz="2400" dirty="0"/>
              <a:t> neonatal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mengidentifkasi</a:t>
            </a:r>
            <a:r>
              <a:rPr lang="en-US" sz="2400" dirty="0"/>
              <a:t> </a:t>
            </a:r>
            <a:r>
              <a:rPr lang="en-US" sz="2400" dirty="0" err="1"/>
              <a:t>kebutuhan</a:t>
            </a:r>
            <a:r>
              <a:rPr lang="en-US" sz="2400" dirty="0"/>
              <a:t> </a:t>
            </a:r>
            <a:r>
              <a:rPr lang="en-US" sz="2400" dirty="0" err="1"/>
              <a:t>orang</a:t>
            </a:r>
            <a:r>
              <a:rPr lang="en-US" sz="2400" dirty="0"/>
              <a:t> </a:t>
            </a:r>
            <a:r>
              <a:rPr lang="en-US" sz="2400" dirty="0" err="1"/>
              <a:t>tua</a:t>
            </a:r>
            <a:r>
              <a:rPr lang="en-US" sz="2400" dirty="0"/>
              <a:t>. </a:t>
            </a:r>
            <a:r>
              <a:rPr lang="en-US" sz="2400" dirty="0" err="1"/>
              <a:t>Menurut</a:t>
            </a:r>
            <a:r>
              <a:rPr lang="en-US" sz="2400" dirty="0"/>
              <a:t> Ward (2001), </a:t>
            </a:r>
            <a:r>
              <a:rPr lang="en-US" sz="2400" dirty="0" err="1"/>
              <a:t>kebutuhan</a:t>
            </a:r>
            <a:r>
              <a:rPr lang="en-US" sz="2400" dirty="0"/>
              <a:t> </a:t>
            </a:r>
            <a:r>
              <a:rPr lang="en-US" sz="2400" dirty="0" err="1"/>
              <a:t>orang</a:t>
            </a:r>
            <a:r>
              <a:rPr lang="en-US" sz="2400" dirty="0"/>
              <a:t> </a:t>
            </a:r>
            <a:r>
              <a:rPr lang="en-US" sz="2400" dirty="0" err="1"/>
              <a:t>tua</a:t>
            </a:r>
            <a:r>
              <a:rPr lang="en-US" sz="2400" dirty="0"/>
              <a:t> </a:t>
            </a:r>
            <a:r>
              <a:rPr lang="en-US" sz="2400" dirty="0" err="1"/>
              <a:t>dibagi</a:t>
            </a:r>
            <a:r>
              <a:rPr lang="en-US" sz="2400" dirty="0"/>
              <a:t> </a:t>
            </a:r>
            <a:r>
              <a:rPr lang="en-US" sz="2400" dirty="0" err="1"/>
              <a:t>kedalam</a:t>
            </a:r>
            <a:r>
              <a:rPr lang="en-US" sz="2400" dirty="0"/>
              <a:t> 5 </a:t>
            </a:r>
            <a:r>
              <a:rPr lang="en-US" sz="2400" dirty="0" err="1"/>
              <a:t>hal</a:t>
            </a:r>
            <a:r>
              <a:rPr lang="en-US" sz="2400" dirty="0"/>
              <a:t>, </a:t>
            </a:r>
            <a:r>
              <a:rPr lang="en-US" sz="2400" dirty="0" err="1"/>
              <a:t>yaitu</a:t>
            </a:r>
            <a:r>
              <a:rPr lang="en-US" sz="2400" dirty="0"/>
              <a:t>: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err="1"/>
              <a:t>kebutuhan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informasi</a:t>
            </a:r>
            <a:r>
              <a:rPr lang="en-US" sz="2400" dirty="0"/>
              <a:t> (</a:t>
            </a:r>
            <a:r>
              <a:rPr lang="en-US" sz="2400" dirty="0" smtClean="0"/>
              <a:t>information)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err="1" smtClean="0"/>
              <a:t>kebutuhan</a:t>
            </a:r>
            <a:r>
              <a:rPr lang="en-US" sz="2400" dirty="0" smtClean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kepastian</a:t>
            </a:r>
            <a:r>
              <a:rPr lang="en-US" sz="2400" dirty="0"/>
              <a:t> (</a:t>
            </a:r>
            <a:r>
              <a:rPr lang="en-US" sz="2400" dirty="0" smtClean="0"/>
              <a:t>assurance)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err="1" smtClean="0"/>
              <a:t>kebutuhan</a:t>
            </a:r>
            <a:r>
              <a:rPr lang="en-US" sz="2400" dirty="0" smtClean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kedekatan</a:t>
            </a:r>
            <a:r>
              <a:rPr lang="en-US" sz="2400" dirty="0"/>
              <a:t> (</a:t>
            </a:r>
            <a:r>
              <a:rPr lang="en-US" sz="2400" dirty="0" smtClean="0"/>
              <a:t>proximity)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err="1" smtClean="0"/>
              <a:t>kebutuhan</a:t>
            </a:r>
            <a:r>
              <a:rPr lang="en-US" sz="2400" dirty="0" smtClean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kenyamanan</a:t>
            </a:r>
            <a:r>
              <a:rPr lang="en-US" sz="2400" dirty="0"/>
              <a:t> (</a:t>
            </a:r>
            <a:r>
              <a:rPr lang="en-US" sz="2400" dirty="0" smtClean="0"/>
              <a:t>comfort)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/>
              <a:t>kebutuhan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dukungan</a:t>
            </a:r>
            <a:r>
              <a:rPr lang="en-US" sz="2400" dirty="0"/>
              <a:t> (support). </a:t>
            </a:r>
          </a:p>
          <a:p>
            <a:pPr lvl="0"/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0" y="1219200"/>
            <a:ext cx="89154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/>
              <a:t>Penelitian</a:t>
            </a:r>
            <a:r>
              <a:rPr lang="en-US" sz="2400" dirty="0" smtClean="0"/>
              <a:t> </a:t>
            </a:r>
            <a:r>
              <a:rPr lang="en-US" sz="2400" dirty="0" err="1"/>
              <a:t>tentang</a:t>
            </a:r>
            <a:r>
              <a:rPr lang="en-US" sz="2400" dirty="0"/>
              <a:t> program </a:t>
            </a:r>
            <a:r>
              <a:rPr lang="en-US" sz="2400" dirty="0" err="1"/>
              <a:t>pendidikan</a:t>
            </a:r>
            <a:r>
              <a:rPr lang="en-US" sz="2400" dirty="0"/>
              <a:t> </a:t>
            </a:r>
            <a:r>
              <a:rPr lang="en-US" sz="2400" dirty="0" err="1"/>
              <a:t>kesehatan</a:t>
            </a:r>
            <a:r>
              <a:rPr lang="en-US" sz="2400" dirty="0"/>
              <a:t> yang </a:t>
            </a:r>
            <a:r>
              <a:rPr lang="en-US" sz="2400" dirty="0" err="1"/>
              <a:t>berpusat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keluarga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pemberian</a:t>
            </a:r>
            <a:r>
              <a:rPr lang="en-US" sz="2400" dirty="0"/>
              <a:t> </a:t>
            </a:r>
            <a:r>
              <a:rPr lang="en-US" sz="2400" dirty="0" err="1"/>
              <a:t>intervensi</a:t>
            </a:r>
            <a:r>
              <a:rPr lang="en-US" sz="2400" dirty="0"/>
              <a:t> </a:t>
            </a:r>
            <a:r>
              <a:rPr lang="en-US" sz="2400" dirty="0" err="1"/>
              <a:t>berupa</a:t>
            </a:r>
            <a:r>
              <a:rPr lang="en-US" sz="2400" dirty="0"/>
              <a:t>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pasien</a:t>
            </a:r>
            <a:r>
              <a:rPr lang="en-US" sz="2400" dirty="0"/>
              <a:t> </a:t>
            </a:r>
            <a:r>
              <a:rPr lang="en-US" sz="2400" dirty="0" err="1"/>
              <a:t>anak</a:t>
            </a:r>
            <a:r>
              <a:rPr lang="en-US" sz="2400" dirty="0"/>
              <a:t> yang </a:t>
            </a:r>
            <a:r>
              <a:rPr lang="en-US" sz="2400" dirty="0" err="1"/>
              <a:t>menjalani</a:t>
            </a:r>
            <a:r>
              <a:rPr lang="en-US" sz="2400" dirty="0"/>
              <a:t> </a:t>
            </a:r>
            <a:r>
              <a:rPr lang="en-US" sz="2400" dirty="0" err="1"/>
              <a:t>transplantasi</a:t>
            </a:r>
            <a:r>
              <a:rPr lang="en-US" sz="2400" dirty="0"/>
              <a:t> </a:t>
            </a:r>
            <a:r>
              <a:rPr lang="en-US" sz="2400" dirty="0" err="1"/>
              <a:t>jantung</a:t>
            </a:r>
            <a:r>
              <a:rPr lang="en-US" sz="2400" dirty="0"/>
              <a:t> </a:t>
            </a:r>
            <a:r>
              <a:rPr lang="en-US" sz="2400" dirty="0" err="1"/>
              <a:t>didapatkan</a:t>
            </a:r>
            <a:r>
              <a:rPr lang="en-US" sz="2400" dirty="0"/>
              <a:t> </a:t>
            </a:r>
            <a:r>
              <a:rPr lang="en-US" sz="2400" dirty="0" err="1"/>
              <a:t>hasil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dirty="0" err="1"/>
              <a:t>pengetahuan</a:t>
            </a:r>
            <a:r>
              <a:rPr lang="en-US" sz="2400" dirty="0"/>
              <a:t> </a:t>
            </a:r>
            <a:r>
              <a:rPr lang="en-US" sz="2400" dirty="0" err="1"/>
              <a:t>anak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orang</a:t>
            </a:r>
            <a:r>
              <a:rPr lang="en-US" sz="2400" dirty="0"/>
              <a:t> </a:t>
            </a:r>
            <a:r>
              <a:rPr lang="en-US" sz="2400" dirty="0" err="1"/>
              <a:t>tua</a:t>
            </a:r>
            <a:r>
              <a:rPr lang="en-US" sz="2400" dirty="0"/>
              <a:t> </a:t>
            </a:r>
            <a:r>
              <a:rPr lang="en-US" sz="2400" dirty="0" err="1"/>
              <a:t>meningkat</a:t>
            </a:r>
            <a:r>
              <a:rPr lang="en-US" sz="2400" dirty="0"/>
              <a:t> </a:t>
            </a:r>
            <a:r>
              <a:rPr lang="en-US" sz="2400" dirty="0" err="1"/>
              <a:t>setelah</a:t>
            </a:r>
            <a:r>
              <a:rPr lang="en-US" sz="2400" dirty="0"/>
              <a:t> </a:t>
            </a:r>
            <a:r>
              <a:rPr lang="en-US" sz="2400" dirty="0" err="1"/>
              <a:t>diberikan</a:t>
            </a:r>
            <a:r>
              <a:rPr lang="en-US" sz="2400" dirty="0"/>
              <a:t> </a:t>
            </a:r>
            <a:r>
              <a:rPr lang="en-US" sz="2400" dirty="0" err="1"/>
              <a:t>intervensi</a:t>
            </a:r>
            <a:r>
              <a:rPr lang="en-US" sz="2400" dirty="0"/>
              <a:t> (</a:t>
            </a:r>
            <a:r>
              <a:rPr lang="en-US" sz="2400" dirty="0" err="1"/>
              <a:t>Bobak</a:t>
            </a:r>
            <a:r>
              <a:rPr lang="en-US" sz="2400" dirty="0"/>
              <a:t>, </a:t>
            </a:r>
            <a:r>
              <a:rPr lang="en-US" sz="2400" dirty="0" err="1"/>
              <a:t>Lowdermilk</a:t>
            </a:r>
            <a:r>
              <a:rPr lang="en-US" sz="2400" dirty="0"/>
              <a:t>, &amp; Jensen, 2003). </a:t>
            </a:r>
            <a:r>
              <a:rPr lang="en-US" sz="2400" dirty="0" err="1"/>
              <a:t>Pendidikan</a:t>
            </a:r>
            <a:r>
              <a:rPr lang="en-US" sz="2400" dirty="0"/>
              <a:t> </a:t>
            </a:r>
            <a:r>
              <a:rPr lang="en-US" sz="2400" dirty="0" err="1"/>
              <a:t>kesehatan</a:t>
            </a:r>
            <a:r>
              <a:rPr lang="en-US" sz="2400" dirty="0"/>
              <a:t> yang </a:t>
            </a:r>
            <a:r>
              <a:rPr lang="en-US" sz="2400" dirty="0" err="1"/>
              <a:t>disampaikan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bentuk</a:t>
            </a:r>
            <a:r>
              <a:rPr lang="en-US" sz="2400" dirty="0"/>
              <a:t> </a:t>
            </a:r>
            <a:r>
              <a:rPr lang="en-US" sz="2400" dirty="0" err="1"/>
              <a:t>gambar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media </a:t>
            </a:r>
            <a:r>
              <a:rPr lang="en-US" sz="2400" dirty="0" err="1"/>
              <a:t>kesehatan</a:t>
            </a:r>
            <a:r>
              <a:rPr lang="en-US" sz="2400" dirty="0"/>
              <a:t> </a:t>
            </a:r>
            <a:r>
              <a:rPr lang="en-US" sz="2400" dirty="0" err="1"/>
              <a:t>seperti</a:t>
            </a:r>
            <a:r>
              <a:rPr lang="en-US" sz="2400" dirty="0"/>
              <a:t> </a:t>
            </a:r>
            <a:r>
              <a:rPr lang="en-US" sz="2400" dirty="0" smtClean="0"/>
              <a:t>video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/>
              <a:t>ditangkap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mudah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orang</a:t>
            </a:r>
            <a:r>
              <a:rPr lang="en-US" sz="2400" dirty="0"/>
              <a:t> </a:t>
            </a:r>
            <a:r>
              <a:rPr lang="en-US" sz="2400" dirty="0" err="1"/>
              <a:t>tua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tetap</a:t>
            </a:r>
            <a:r>
              <a:rPr lang="en-US" sz="2400" dirty="0"/>
              <a:t> </a:t>
            </a:r>
            <a:r>
              <a:rPr lang="en-US" sz="2400" dirty="0" err="1"/>
              <a:t>melakukan</a:t>
            </a:r>
            <a:r>
              <a:rPr lang="en-US" sz="2400" dirty="0"/>
              <a:t> </a:t>
            </a:r>
            <a:r>
              <a:rPr lang="en-US" sz="2400" dirty="0" err="1"/>
              <a:t>pendampingan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orang</a:t>
            </a:r>
            <a:r>
              <a:rPr lang="en-US" sz="2400" dirty="0"/>
              <a:t> </a:t>
            </a:r>
            <a:r>
              <a:rPr lang="en-US" sz="2400" dirty="0" err="1"/>
              <a:t>tua</a:t>
            </a:r>
            <a:r>
              <a:rPr lang="en-US" sz="2400" dirty="0"/>
              <a:t> </a:t>
            </a:r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harinya</a:t>
            </a:r>
            <a:r>
              <a:rPr lang="en-US" sz="2400" dirty="0"/>
              <a:t>. </a:t>
            </a:r>
            <a:r>
              <a:rPr lang="en-US" sz="2400" dirty="0" err="1"/>
              <a:t>Orang</a:t>
            </a:r>
            <a:r>
              <a:rPr lang="en-US" sz="2400" dirty="0"/>
              <a:t> </a:t>
            </a:r>
            <a:r>
              <a:rPr lang="en-US" sz="2400" dirty="0" err="1"/>
              <a:t>tua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meningkatkan</a:t>
            </a:r>
            <a:r>
              <a:rPr lang="en-US" sz="2400" dirty="0"/>
              <a:t> </a:t>
            </a:r>
            <a:r>
              <a:rPr lang="en-US" sz="2400" dirty="0" err="1"/>
              <a:t>pengetahuan</a:t>
            </a:r>
            <a:r>
              <a:rPr lang="en-US" sz="2400" dirty="0"/>
              <a:t>, </a:t>
            </a:r>
            <a:r>
              <a:rPr lang="en-US" sz="2400" dirty="0" err="1"/>
              <a:t>sikap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keterampilan</a:t>
            </a:r>
            <a:r>
              <a:rPr lang="en-US" sz="2400" dirty="0"/>
              <a:t>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difasilitasi</a:t>
            </a:r>
            <a:r>
              <a:rPr lang="en-US" sz="2400" dirty="0"/>
              <a:t> </a:t>
            </a:r>
            <a:r>
              <a:rPr lang="en-US" sz="2400" dirty="0" err="1"/>
              <a:t>melalui</a:t>
            </a:r>
            <a:r>
              <a:rPr lang="en-US" sz="2400" dirty="0"/>
              <a:t> </a:t>
            </a:r>
            <a:r>
              <a:rPr lang="en-US" sz="2400" dirty="0" err="1"/>
              <a:t>penggunaan</a:t>
            </a:r>
            <a:r>
              <a:rPr lang="en-US" sz="2400" dirty="0"/>
              <a:t> media </a:t>
            </a:r>
            <a:r>
              <a:rPr lang="en-US" sz="2400" dirty="0" err="1"/>
              <a:t>pendidikan</a:t>
            </a:r>
            <a:r>
              <a:rPr lang="en-US" sz="2400" dirty="0"/>
              <a:t> </a:t>
            </a:r>
            <a:r>
              <a:rPr lang="en-US" sz="2400" dirty="0" err="1"/>
              <a:t>kesehatan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pendampingan</a:t>
            </a:r>
            <a:r>
              <a:rPr lang="en-US" sz="2400" dirty="0"/>
              <a:t> </a:t>
            </a:r>
            <a:r>
              <a:rPr lang="en-US" sz="2400" dirty="0" err="1"/>
              <a:t>kepada</a:t>
            </a:r>
            <a:r>
              <a:rPr lang="en-US" sz="2400" dirty="0"/>
              <a:t> </a:t>
            </a:r>
            <a:r>
              <a:rPr lang="en-US" sz="2400" dirty="0" err="1"/>
              <a:t>orang</a:t>
            </a:r>
            <a:r>
              <a:rPr lang="en-US" sz="2400" dirty="0"/>
              <a:t> </a:t>
            </a:r>
            <a:r>
              <a:rPr lang="en-US" sz="2400" dirty="0" err="1"/>
              <a:t>tua</a:t>
            </a:r>
            <a:r>
              <a:rPr lang="en-US" sz="2400" dirty="0"/>
              <a:t> (</a:t>
            </a:r>
            <a:r>
              <a:rPr lang="en-US" sz="2400" dirty="0" err="1"/>
              <a:t>Notoatmodjo</a:t>
            </a:r>
            <a:r>
              <a:rPr lang="en-US" sz="2400" dirty="0"/>
              <a:t>, 2010).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4600" y="2209800"/>
            <a:ext cx="22121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b="1" dirty="0" smtClean="0"/>
              <a:t>Family Centered Care</a:t>
            </a:r>
            <a:endParaRPr lang="en-US" dirty="0"/>
          </a:p>
        </p:txBody>
      </p:sp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2362200" y="2667000"/>
            <a:ext cx="5410200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id-ID" sz="4400" b="1" dirty="0"/>
              <a:t>Bonding Attechme</a:t>
            </a:r>
            <a:endParaRPr lang="en-US" sz="4400" dirty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716</Words>
  <Application>Microsoft Office PowerPoint</Application>
  <PresentationFormat>On-screen Show (4:3)</PresentationFormat>
  <Paragraphs>99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TUGAS MATERNITAS 1    PERSPEKTIF KEPERAWATAN MATERNITAS, FAMILY CENTERED CARE, BONDING ATTACHME, KONSEP ANC, INC, DAN PNC.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TUGAS MATERNITAS 1    PERSPEKTIF KEPERAWATAN MATERNITAS, FAMILY CENTERED CARE, BONDING ATTACHME, KONSEP ANC, INC, DAN PNC. </dc:title>
  <dc:creator>user</dc:creator>
  <cp:lastModifiedBy>user</cp:lastModifiedBy>
  <cp:revision>2</cp:revision>
  <dcterms:created xsi:type="dcterms:W3CDTF">2018-09-11T04:03:08Z</dcterms:created>
  <dcterms:modified xsi:type="dcterms:W3CDTF">2018-09-11T07:13:53Z</dcterms:modified>
</cp:coreProperties>
</file>