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7" r:id="rId10"/>
    <p:sldId id="27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5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A5424-84F8-49AA-8E45-DC2A34DF9157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D7D8A-F145-4635-851E-765B3208143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D7D8A-F145-4635-851E-765B32081437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600C-27CF-4DED-9FF1-1D52ABBF5950}" type="datetimeFigureOut">
              <a:rPr lang="id-ID" smtClean="0"/>
              <a:pPr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8786-6395-4BB4-9079-A610B530EB9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 descr="C:\Users\arsil\Desktop\Smartcreative.jpg"/>
          <p:cNvPicPr>
            <a:picLocks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1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TextBox 1048621"/>
          <p:cNvSpPr txBox="1"/>
          <p:nvPr/>
        </p:nvSpPr>
        <p:spPr>
          <a:xfrm>
            <a:off x="3000364" y="3357563"/>
            <a:ext cx="6143636" cy="16927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endParaRPr lang="id-ID" altLang="en-US" sz="2000" b="1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latinLnBrk="1" hangingPunct="1"/>
            <a:r>
              <a:rPr lang="id-ID" altLang="en-US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KEPERAWATAN MATERNITAS I</a:t>
            </a:r>
          </a:p>
          <a:p>
            <a:pPr lvl="0" algn="ctr" eaLnBrk="1" latinLnBrk="1" hangingPunct="1"/>
            <a:r>
              <a:rPr lang="id-ID" altLang="en-US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ANATOMI FISIOLOGI ORGAN REPRODUKSI </a:t>
            </a:r>
          </a:p>
          <a:p>
            <a:pPr lvl="0" algn="ctr" eaLnBrk="1" latinLnBrk="1" hangingPunct="1"/>
            <a:r>
              <a:rPr lang="id-ID" altLang="en-US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WANITA</a:t>
            </a:r>
          </a:p>
          <a:p>
            <a:pPr lvl="0" algn="ctr" eaLnBrk="1" latinLnBrk="1" hangingPunct="1"/>
            <a:endParaRPr lang="en-US" altLang="en-US" sz="2400" b="1" dirty="0" smtClean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35486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>PERKEMBANGAN ORGAN REPRODUKSI WANITA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 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928934"/>
            <a:ext cx="8286776" cy="3197229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Perkembangan Sebelum Lahir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Perubahan Pubertas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Lonjakan Pertumbuhan Remaja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Menarche (haid Pertama)</a:t>
            </a:r>
          </a:p>
          <a:p>
            <a:pPr algn="just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/>
              <a:t/>
            </a:r>
            <a:br>
              <a:rPr lang="id-ID" b="1" dirty="0"/>
            </a:br>
            <a:r>
              <a:rPr lang="id-ID" b="1" u="sng" dirty="0" smtClean="0">
                <a:latin typeface="Times New Roman" pitchFamily="18" charset="0"/>
                <a:cs typeface="Times New Roman" pitchFamily="18" charset="0"/>
              </a:rPr>
              <a:t>SIKLUS </a:t>
            </a:r>
            <a:r>
              <a:rPr lang="id-ID" b="1" u="sng" dirty="0">
                <a:latin typeface="Times New Roman" pitchFamily="18" charset="0"/>
                <a:cs typeface="Times New Roman" pitchFamily="18" charset="0"/>
              </a:rPr>
              <a:t>MENSTRUASI</a:t>
            </a:r>
            <a:r>
              <a:rPr lang="id-ID" u="sng" dirty="0"/>
              <a:t/>
            </a:r>
            <a:br>
              <a:rPr lang="id-ID" u="sng" dirty="0"/>
            </a:br>
            <a:endParaRPr lang="id-ID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214842"/>
          </a:xfrm>
        </p:spPr>
        <p:txBody>
          <a:bodyPr/>
          <a:lstStyle/>
          <a:p>
            <a:pPr algn="just">
              <a:buNone/>
            </a:pPr>
            <a:r>
              <a:rPr lang="id-ID" dirty="0" smtClean="0"/>
              <a:t>	</a:t>
            </a:r>
          </a:p>
          <a:p>
            <a:pPr algn="just">
              <a:buNone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Siklus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menstruasi merupakan peristiwa luruhnya ovum yang tidak dibuahi beserta lapisan dinding uterus yang terjadi secara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periodik. Periode ini penting dalam hal reproduksi. Hal ini biasanya terjadi setiap bulan antara usia remaja sampai menopause.</a:t>
            </a:r>
          </a:p>
          <a:p>
            <a:pPr algn="just"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endParaRPr lang="id-ID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:\Users\FAHRI\Pictures\424px-MenstrualCycle2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id-ID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4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4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900" b="1" u="sng" dirty="0" smtClean="0">
                <a:latin typeface="Times New Roman" pitchFamily="18" charset="0"/>
                <a:cs typeface="Times New Roman" pitchFamily="18" charset="0"/>
              </a:rPr>
              <a:t>FASE SIKLUS MENSTRUASI</a:t>
            </a:r>
            <a:endParaRPr lang="id-ID" sz="39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Fase Menstruasi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ase Praovulasi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ase Ovulasi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ase Pascaovulasi</a:t>
            </a: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id-ID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000" b="1" u="sng" dirty="0" smtClean="0">
                <a:latin typeface="Times New Roman" pitchFamily="18" charset="0"/>
                <a:cs typeface="Times New Roman" pitchFamily="18" charset="0"/>
              </a:rPr>
              <a:t>TANDA DAN GEJALA MENSTRUASI</a:t>
            </a:r>
            <a:endParaRPr lang="id-ID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Berikut ini adalah beberapa tanda dan gejala yang dapat terjadi pada saat masa </a:t>
            </a:r>
          </a:p>
          <a:p>
            <a:pPr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menstruasi, yaitu: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Perut terasa mulas, mual, dan panas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Terasa nyeri saat buang air kecil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Tubuh tidak fit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Demam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Sakit kepala dan pusing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Keputihan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Radang pada vagina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Gatal-gatal pada kulit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Emosi meningkat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Nyeri dan bengkak pada payudara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Bau badan tidak sedap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Suara kurang menarik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Muncul jerawat di wajah</a:t>
            </a: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3300" b="1" u="sng" dirty="0" smtClean="0">
                <a:latin typeface="Times New Roman" pitchFamily="18" charset="0"/>
                <a:cs typeface="Times New Roman" pitchFamily="18" charset="0"/>
              </a:rPr>
              <a:t>KELAINAN MENSTRUASI</a:t>
            </a:r>
            <a:endParaRPr lang="id-ID" sz="3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3000372"/>
            <a:ext cx="8358214" cy="3125791"/>
          </a:xfrm>
        </p:spPr>
        <p:txBody>
          <a:bodyPr/>
          <a:lstStyle/>
          <a:p>
            <a:pPr marL="514350" lvl="0" indent="-514350" algn="just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Menstruasi yang menyakitkan atau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dysmenorrhea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Menstruasi yang sangat hebat atau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menorrhagia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Menstruasi tidak teratur atau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oligomenorrhea</a:t>
            </a:r>
            <a:endParaRPr lang="id-ID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Tidak mengalami menstruasi atau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amenorrhea</a:t>
            </a:r>
            <a:endParaRPr lang="id-ID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id-ID" dirty="0" smtClean="0"/>
          </a:p>
          <a:p>
            <a:pPr marL="514350" indent="-514350" algn="just">
              <a:buFont typeface="+mj-lt"/>
              <a:buAutoNum type="arabicPeriod"/>
            </a:pPr>
            <a:endParaRPr lang="id-ID" dirty="0" smtClean="0"/>
          </a:p>
          <a:p>
            <a:pPr algn="just"/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rmAutofit/>
          </a:bodyPr>
          <a:lstStyle/>
          <a:p>
            <a:r>
              <a:rPr lang="id-ID" sz="3000" b="1" u="sng" dirty="0" smtClean="0">
                <a:latin typeface="Times New Roman" pitchFamily="18" charset="0"/>
                <a:cs typeface="Times New Roman" pitchFamily="18" charset="0"/>
              </a:rPr>
              <a:t>PEMBALUT</a:t>
            </a:r>
            <a:endParaRPr lang="id-ID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7"/>
            <a:ext cx="8229600" cy="37862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Berikut ini cara memilih pembalut yang tepat, yaitu: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Pilih pembalut sesuai dengan kebutuhan.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Pilih yang nyaman dipakai dan tidak mudah mengerut.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Pilihlah pembalut berdaya serap tinggi.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Pada saat membeli pembalut, pastikan kemasannya baik dan tertutup rapat.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Pilihlah pembalut dari bahan sangat lembut dan lentur.</a:t>
            </a:r>
          </a:p>
          <a:p>
            <a:pPr marL="514350" lvl="0" indent="-514350">
              <a:buNone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>
            <a:normAutofit/>
          </a:bodyPr>
          <a:lstStyle/>
          <a:p>
            <a:r>
              <a:rPr lang="id-ID" sz="3000" b="1" u="sng" dirty="0" smtClean="0">
                <a:latin typeface="Times New Roman" pitchFamily="18" charset="0"/>
                <a:cs typeface="Times New Roman" pitchFamily="18" charset="0"/>
              </a:rPr>
              <a:t>DAFTAR PUSTAKA</a:t>
            </a:r>
            <a:endParaRPr lang="id-ID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Sherwood, Lauralee. 2014.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FISIOLOGI MANUSIA: DARI SEL KE SISTEM, Ed. 8</a:t>
            </a: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. Jakarta: Buku Kedokteran EGC.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Syaifuddin. 2012.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Anatomi Fisiologi</a:t>
            </a: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. Jakarta: Buku Kedokteran EGC.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Karmana, Oman. 2015.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. Bandung: Grafindo Media Pratama.</a:t>
            </a:r>
          </a:p>
          <a:p>
            <a:pPr marL="514350" lvl="0" indent="-514350">
              <a:buFont typeface="+mj-lt"/>
              <a:buAutoNum type="arabicPeriod"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Safitri, Ririn. 2016. </a:t>
            </a:r>
            <a:r>
              <a:rPr lang="id-ID" sz="2500" i="1" dirty="0" smtClean="0">
                <a:latin typeface="Times New Roman" pitchFamily="18" charset="0"/>
                <a:cs typeface="Times New Roman" pitchFamily="18" charset="0"/>
              </a:rPr>
              <a:t>Biologi</a:t>
            </a: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. Surakarta: CV Mediatama.</a:t>
            </a:r>
          </a:p>
          <a:p>
            <a:pPr>
              <a:buNone/>
            </a:pPr>
            <a:r>
              <a:rPr lang="id-ID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id-ID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5000" b="1" dirty="0" smtClean="0">
                <a:latin typeface="Times New Roman" pitchFamily="18" charset="0"/>
                <a:cs typeface="Times New Roman" pitchFamily="18" charset="0"/>
              </a:rPr>
              <a:t>TERIMAKASIH </a:t>
            </a:r>
          </a:p>
          <a:p>
            <a:pPr algn="ctr">
              <a:buNone/>
            </a:pPr>
            <a:r>
              <a:rPr lang="id-ID" sz="10000" b="1" dirty="0" smtClean="0">
                <a:latin typeface="Times New Roman" pitchFamily="18" charset="0"/>
                <a:cs typeface="Times New Roman" pitchFamily="18" charset="0"/>
              </a:rPr>
              <a:t>☻</a:t>
            </a:r>
            <a:endParaRPr lang="id-ID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571480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Mahasiswa mampu memahami anatomi fisiologi organ </a:t>
            </a:r>
          </a:p>
          <a:p>
            <a:pPr algn="just">
              <a:buNone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reproduksi wanita.</a:t>
            </a:r>
          </a:p>
          <a:p>
            <a:pPr algn="ctr">
              <a:buNone/>
            </a:pPr>
            <a:endParaRPr lang="id-ID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POKOK BAHASAN</a:t>
            </a:r>
          </a:p>
          <a:p>
            <a:pPr algn="ctr">
              <a:buNone/>
            </a:pPr>
            <a:endParaRPr lang="id-ID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Anatomi organ reproduksi internal wanita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Anatomi organ reproduksi eksternal wanita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Hormon-hormon yang berperan dalam sistem reproduksi wanita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Perkembangan organ reproduksi wanita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700" dirty="0" smtClean="0">
                <a:latin typeface="Times New Roman" pitchFamily="18" charset="0"/>
                <a:cs typeface="Times New Roman" pitchFamily="18" charset="0"/>
              </a:rPr>
              <a:t>Siklus menstruasi</a:t>
            </a:r>
            <a:endParaRPr lang="id-ID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000" b="1" dirty="0" smtClean="0">
                <a:latin typeface="Times New Roman" pitchFamily="18" charset="0"/>
                <a:cs typeface="Times New Roman" pitchFamily="18" charset="0"/>
              </a:rPr>
              <a:t>KEMAMPUAN AKHIR YANG DIHARAPKAN</a:t>
            </a:r>
            <a:endParaRPr lang="id-ID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785818"/>
          </a:xfrm>
        </p:spPr>
        <p:txBody>
          <a:bodyPr>
            <a:normAutofit/>
          </a:bodyPr>
          <a:lstStyle/>
          <a:p>
            <a:r>
              <a:rPr lang="id-ID" b="1" u="sng" dirty="0" smtClean="0">
                <a:latin typeface="Times New Roman" pitchFamily="18" charset="0"/>
                <a:cs typeface="Times New Roman" pitchFamily="18" charset="0"/>
              </a:rPr>
              <a:t>KELOMPOK 2</a:t>
            </a:r>
            <a:endParaRPr lang="id-ID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DEVIA RIYANA MAHARINI (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20170303003)</a:t>
            </a:r>
          </a:p>
          <a:p>
            <a:pPr marL="514350" indent="-514350" algn="ctr"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ROSIDAH WIDYANTI (20170303015)</a:t>
            </a:r>
          </a:p>
          <a:p>
            <a:pPr marL="514350" indent="-514350" algn="ctr">
              <a:buNone/>
            </a:pP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NURLELY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(20170303017)</a:t>
            </a:r>
          </a:p>
          <a:p>
            <a:pPr algn="ctr">
              <a:buNone/>
            </a:pPr>
            <a:r>
              <a:rPr lang="id-ID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71504"/>
          </a:xfrm>
        </p:spPr>
        <p:txBody>
          <a:bodyPr>
            <a:noAutofit/>
          </a:bodyPr>
          <a:lstStyle/>
          <a:p>
            <a:r>
              <a:rPr lang="id-ID" sz="2400" b="1" u="sng" dirty="0" smtClean="0">
                <a:latin typeface="Times New Roman" pitchFamily="18" charset="0"/>
                <a:cs typeface="Times New Roman" pitchFamily="18" charset="0"/>
              </a:rPr>
              <a:t>ANATOMI ORGAN REPRODUKSI INTERNAL WANITA</a:t>
            </a:r>
            <a:endParaRPr lang="id-ID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Anatomi reproduksi wanita bagian eksternal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id-ID" sz="2400" b="1" u="sng" dirty="0" smtClean="0">
                <a:latin typeface="Times New Roman" pitchFamily="18" charset="0"/>
                <a:cs typeface="Times New Roman" pitchFamily="18" charset="0"/>
              </a:rPr>
              <a:t>ANATOMI ORGAN REPRODUKSI EKSTERNAL WANITA</a:t>
            </a:r>
            <a:endParaRPr lang="id-ID" sz="2400" u="sng" dirty="0"/>
          </a:p>
        </p:txBody>
      </p:sp>
      <p:pic>
        <p:nvPicPr>
          <p:cNvPr id="5" name="Content Placeholder 4" descr="C:\Users\FAHRI\Pictures\alat-reproduksi-eksternal-wanita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id-ID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id-ID" sz="3100" b="1" u="sng" dirty="0" smtClean="0">
                <a:latin typeface="Times New Roman" pitchFamily="18" charset="0"/>
                <a:cs typeface="Times New Roman" pitchFamily="18" charset="0"/>
              </a:rPr>
              <a:t>HORMON-HORMON YANG BERPERAN DALAM SISTEM REPRODUKSI WANITA</a:t>
            </a:r>
            <a:r>
              <a:rPr lang="id-ID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1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d-ID" sz="3300" dirty="0" smtClean="0"/>
              <a:t/>
            </a:r>
            <a:br>
              <a:rPr lang="id-ID" sz="3300" dirty="0" smtClean="0"/>
            </a:br>
            <a:endParaRPr lang="id-ID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7562"/>
            <a:ext cx="8858280" cy="2768601"/>
          </a:xfrm>
        </p:spPr>
        <p:txBody>
          <a:bodyPr/>
          <a:lstStyle/>
          <a:p>
            <a:pPr algn="just">
              <a:buNone/>
            </a:pP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Hormon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adalah zat kimia yang dihasilkan tubuh secara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alami dan diproduksi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oleh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sel-sel kelenjar (kelenjar endokrin). Begitu dikeluarkan, hormon akan dialirkan oleh darah menuju berbagai jaringan sel. 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b="1" u="sng" dirty="0" smtClean="0">
                <a:latin typeface="Times New Roman" pitchFamily="18" charset="0"/>
                <a:cs typeface="Times New Roman" pitchFamily="18" charset="0"/>
              </a:rPr>
              <a:t>HORMON PADA WANI</a:t>
            </a:r>
            <a:r>
              <a:rPr lang="id-ID" b="1" dirty="0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id-ID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71966"/>
          </a:xfrm>
        </p:spPr>
        <p:txBody>
          <a:bodyPr>
            <a:normAutofit/>
          </a:bodyPr>
          <a:lstStyle/>
          <a:p>
            <a:pPr lvl="0" algn="just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Estrogen</a:t>
            </a:r>
          </a:p>
          <a:p>
            <a:pPr algn="just"/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Progesteron</a:t>
            </a:r>
          </a:p>
          <a:p>
            <a:pPr lvl="0" algn="just"/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GNRH (Gonadotropin </a:t>
            </a: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Releasing </a:t>
            </a:r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Hormone)</a:t>
            </a:r>
          </a:p>
          <a:p>
            <a:pPr lvl="0" algn="just"/>
            <a:r>
              <a:rPr lang="id-ID" sz="3000" dirty="0" smtClean="0">
                <a:latin typeface="Times New Roman" pitchFamily="18" charset="0"/>
                <a:cs typeface="Times New Roman" pitchFamily="18" charset="0"/>
              </a:rPr>
              <a:t>FSH </a:t>
            </a:r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(Folikel Stimulating Hormone) </a:t>
            </a:r>
            <a:endParaRPr lang="id-ID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LH (Luteinizing Hormone)</a:t>
            </a:r>
          </a:p>
          <a:p>
            <a:pPr lvl="0" algn="just"/>
            <a:r>
              <a:rPr lang="id-ID" sz="3000" dirty="0">
                <a:latin typeface="Times New Roman" pitchFamily="18" charset="0"/>
                <a:cs typeface="Times New Roman" pitchFamily="18" charset="0"/>
              </a:rPr>
              <a:t>Androgen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d-ID" sz="3000" b="1" u="sng" dirty="0" smtClean="0">
                <a:latin typeface="Times New Roman" pitchFamily="18" charset="0"/>
                <a:cs typeface="Times New Roman" pitchFamily="18" charset="0"/>
              </a:rPr>
              <a:t>Akibat Ketidakseimbangan Hormon </a:t>
            </a:r>
            <a:br>
              <a:rPr lang="id-ID" sz="3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id-ID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149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Ketidakseimbangan hormon pada manusia dapat mengakibatkan berbagai </a:t>
            </a:r>
          </a:p>
          <a:p>
            <a:pPr algn="just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masalah, seperti: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Siklus haid yang tidak teratur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Nyeri mestruasi yang berlebihan setiap hari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Keputihan terus menerus lebih dari 1 minggu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Rambut mudah rontok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Gangguan kesuburan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Jerawat yang tumbuh di wajah.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Hormon pula yang kadang membuat kita senang atau malah sedih tanpa sebab. Semua orang pasti pernah mengalami hal ini, terutama saat pubertas.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Kemandulan juga bisa disebabkan karena adanya kelainan hormonal.</a:t>
            </a:r>
            <a:endParaRPr lang="id-ID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392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 KEMAMPUAN AKHIR YANG DIHARAPKAN</vt:lpstr>
      <vt:lpstr>KELOMPOK 2</vt:lpstr>
      <vt:lpstr>ANATOMI ORGAN REPRODUKSI INTERNAL WANITA</vt:lpstr>
      <vt:lpstr>ANATOMI ORGAN REPRODUKSI EKSTERNAL WANITA</vt:lpstr>
      <vt:lpstr>    HORMON-HORMON YANG BERPERAN DALAM SISTEM REPRODUKSI WANITA   </vt:lpstr>
      <vt:lpstr> HORMON PADA WANITA</vt:lpstr>
      <vt:lpstr>  Akibat Ketidakseimbangan Hormon  </vt:lpstr>
      <vt:lpstr>     PERKEMBANGAN ORGAN REPRODUKSI WANITA   </vt:lpstr>
      <vt:lpstr>  SIKLUS MENSTRUASI </vt:lpstr>
      <vt:lpstr> </vt:lpstr>
      <vt:lpstr>  FASE SIKLUS MENSTRUASI</vt:lpstr>
      <vt:lpstr> TANDA DAN GEJALA MENSTRUASI</vt:lpstr>
      <vt:lpstr> KELAINAN MENSTRUASI</vt:lpstr>
      <vt:lpstr>PEMBALUT</vt:lpstr>
      <vt:lpstr>DAFTAR PUSTAKA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FAHRI</dc:creator>
  <cp:lastModifiedBy>FAHRI</cp:lastModifiedBy>
  <cp:revision>16</cp:revision>
  <dcterms:created xsi:type="dcterms:W3CDTF">2018-09-09T14:02:36Z</dcterms:created>
  <dcterms:modified xsi:type="dcterms:W3CDTF">2018-09-11T08:25:42Z</dcterms:modified>
</cp:coreProperties>
</file>