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60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1" r:id="rId24"/>
    <p:sldId id="262" r:id="rId25"/>
    <p:sldId id="263" r:id="rId26"/>
    <p:sldId id="264" r:id="rId27"/>
    <p:sldId id="265" r:id="rId28"/>
    <p:sldId id="266" r:id="rId29"/>
    <p:sldId id="268" r:id="rId30"/>
    <p:sldId id="267" r:id="rId31"/>
    <p:sldId id="269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65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22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16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35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84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4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8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08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2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6A10-BCCB-4AE8-B992-9BA683A56E3D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BBCF-3195-4780-AB2F-EEA85AF5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6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4073" y="3509963"/>
            <a:ext cx="7398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TUMBUH KEMBANG JANIN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KE III</a:t>
            </a:r>
          </a:p>
          <a:p>
            <a:pPr lvl="0" algn="ctr"/>
            <a:r>
              <a:rPr lang="es-E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ETY NURHAYATI, S.KP.,M.KEP.,NS.SP.KEP.MAT</a:t>
            </a:r>
          </a:p>
          <a:p>
            <a:pPr lvl="0" algn="ctr"/>
            <a:r>
              <a:rPr lang="es-ES" alt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 STUDI ILMU KEPERAWATAN FAKULTAS ILMU-ILMU KESEHATAN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557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2</a:t>
            </a:r>
            <a:r>
              <a:rPr lang="id-ID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PERKEMBANGAN DAN PERTUMBUHAN JANIN</a:t>
            </a:r>
            <a:endParaRPr lang="id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d-ID" dirty="0" smtClean="0"/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terminology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embrio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minngu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500-1000 gram (22-23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Dari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28-36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preterm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aterm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51163" y="822428"/>
            <a:ext cx="1095894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Faktor-Faktor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Mempengaruhi</a:t>
            </a:r>
            <a:r>
              <a:rPr lang="en-US" sz="4000" dirty="0" smtClean="0"/>
              <a:t> </a:t>
            </a:r>
            <a:r>
              <a:rPr lang="en-US" sz="4000" dirty="0" err="1" smtClean="0"/>
              <a:t>Kondisi</a:t>
            </a:r>
            <a:r>
              <a:rPr lang="en-US" sz="4000" dirty="0" smtClean="0"/>
              <a:t> </a:t>
            </a:r>
            <a:r>
              <a:rPr lang="en-US" sz="4000" dirty="0" err="1" smtClean="0"/>
              <a:t>Tumbuh</a:t>
            </a:r>
            <a:r>
              <a:rPr lang="en-US" sz="4000" dirty="0" smtClean="0"/>
              <a:t> </a:t>
            </a:r>
            <a:r>
              <a:rPr lang="en-US" sz="4000" dirty="0" err="1" smtClean="0"/>
              <a:t>Kembang</a:t>
            </a:r>
            <a:r>
              <a:rPr lang="en-US" sz="4000" dirty="0" smtClean="0"/>
              <a:t> </a:t>
            </a:r>
            <a:r>
              <a:rPr lang="en-US" sz="4000" dirty="0" err="1" smtClean="0"/>
              <a:t>Janin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764" y="2466109"/>
            <a:ext cx="112637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A. FAKTOR </a:t>
            </a:r>
            <a:r>
              <a:rPr lang="en-US" sz="3200" b="1" dirty="0"/>
              <a:t>FISIK</a:t>
            </a:r>
            <a:endParaRPr lang="en-US" sz="3200" dirty="0"/>
          </a:p>
          <a:p>
            <a:pPr lvl="0"/>
            <a:r>
              <a:rPr lang="en-US" b="1" dirty="0" smtClean="0"/>
              <a:t>	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80654" y="3739819"/>
            <a:ext cx="3131127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Status </a:t>
            </a:r>
            <a:r>
              <a:rPr lang="en-US" b="1" dirty="0" err="1" smtClean="0"/>
              <a:t>Kesehatan</a:t>
            </a:r>
            <a:r>
              <a:rPr lang="en-US" b="1" dirty="0" smtClean="0"/>
              <a:t>/</a:t>
            </a:r>
            <a:r>
              <a:rPr lang="en-US" b="1" dirty="0" err="1" smtClean="0"/>
              <a:t>penyakit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979750">
            <a:off x="4720990" y="3512855"/>
            <a:ext cx="1579418" cy="425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586671">
            <a:off x="4746977" y="4538863"/>
            <a:ext cx="1579418" cy="425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64144" y="2509833"/>
            <a:ext cx="3567547" cy="1001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Penyakit atau komplikasi akibat langsung kehamilan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594762" y="4503825"/>
            <a:ext cx="3567547" cy="1001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1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084" y="703671"/>
            <a:ext cx="5157787" cy="541805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8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22624"/>
            <a:ext cx="5157787" cy="4542147"/>
          </a:xfrm>
        </p:spPr>
        <p:txBody>
          <a:bodyPr/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2.1-2.5 cm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gram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setengah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dikenali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lobus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hepar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Ginjal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hepar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56373"/>
            <a:ext cx="5183188" cy="573337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12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54156"/>
            <a:ext cx="5183188" cy="438449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7-9 cm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12-15 gram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Jari-jari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kuku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Genitalia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eksterna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dibedakan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amnion 30 ml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Peristaltik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menyerap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72139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16 MINGGU 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96051"/>
            <a:ext cx="5157787" cy="3684588"/>
          </a:xfrm>
        </p:spPr>
        <p:txBody>
          <a:bodyPr/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14-17 cm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100 gram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72139"/>
            <a:ext cx="5183188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20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96051"/>
            <a:ext cx="5183188" cy="3684588"/>
          </a:xfrm>
        </p:spPr>
        <p:txBody>
          <a:bodyPr/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300 gram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terdengar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stetoskop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DeLee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uteri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umbilikus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656373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24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80285"/>
            <a:ext cx="5157787" cy="3684588"/>
          </a:xfrm>
        </p:spPr>
        <p:txBody>
          <a:bodyPr/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600 gram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Timbunan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Viabilitas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tercapai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56373"/>
            <a:ext cx="5183188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28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80285"/>
            <a:ext cx="5183188" cy="3684588"/>
          </a:xfrm>
        </p:spPr>
        <p:txBody>
          <a:bodyPr/>
          <a:lstStyle/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1050 gram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37 cm</a:t>
            </a:r>
          </a:p>
          <a:p>
            <a:pPr lvl="0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pernafasan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terlihat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surfactan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451415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32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75327"/>
            <a:ext cx="5157787" cy="3684588"/>
          </a:xfrm>
        </p:spPr>
        <p:txBody>
          <a:bodyPr/>
          <a:lstStyle/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1700 gram </a:t>
            </a: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Persalinan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neonatus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bertahan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51415"/>
            <a:ext cx="5183188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36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275327"/>
            <a:ext cx="5183188" cy="3684588"/>
          </a:xfrm>
        </p:spPr>
        <p:txBody>
          <a:bodyPr/>
          <a:lstStyle/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2500 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47 cm </a:t>
            </a: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keruput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lenyap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Kemungkinan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532" y="514479"/>
            <a:ext cx="5157787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KEHAMILAN 40 MINGGU</a:t>
            </a:r>
            <a:endParaRPr lang="id-ID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32" y="1338391"/>
            <a:ext cx="5157787" cy="3684588"/>
          </a:xfrm>
        </p:spPr>
        <p:txBody>
          <a:bodyPr/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3200-3500 gram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cm </a:t>
            </a: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biparietal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9.5 cm  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MASA KEHIDUPAN INTRAUTERIN MANUSIA SECARA UMUM DIBAGI MENJDI DUA TAHAP/PERIODE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263"/>
            <a:ext cx="10515600" cy="435133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embryonal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petumbuhan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intrauterin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ovum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dubuahi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(zygote)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mengadakan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pembelahan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diferensiasi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sel-sel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organ-organ yang hamper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fetal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intrauterin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ke-40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normal/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aterm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melanjutkan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ekstrauterin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PERISTIWA-PERISTIWA PENTING PADA PERTUMBUHAN FISIK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Trimester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germinal.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germinal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pembelahan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fertilisasi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ovum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zigot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morula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-blastula.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diferensiasi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embrio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lapis (stadium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bilaminer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lempeng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ectoderm)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hipoblas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endoderm). 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79273" y="942109"/>
            <a:ext cx="490450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NAMA ANGGOTA KELOMPOK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031798"/>
            <a:ext cx="10377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Kezia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Irene Joseph (20170303028)</a:t>
            </a:r>
          </a:p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Novita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Fauziah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(20170303010)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Ramdan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Saputri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b="1" smtClean="0">
                <a:latin typeface="Times New Roman" pitchFamily="18" charset="0"/>
                <a:cs typeface="Times New Roman" pitchFamily="18" charset="0"/>
              </a:rPr>
              <a:t>(20170303012)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862" y="3273163"/>
            <a:ext cx="2434938" cy="2277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258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2005"/>
            <a:ext cx="10515600" cy="539501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lapis / </a:t>
            </a:r>
            <a:r>
              <a:rPr lang="en-US" dirty="0" err="1" smtClean="0"/>
              <a:t>lempeng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ektoderm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endoderm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penyusupan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mesoderm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, </a:t>
            </a: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primitive streak. </a:t>
            </a:r>
          </a:p>
          <a:p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keempat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ke-3 /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ke-4,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ruas-ruas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(</a:t>
            </a:r>
            <a:r>
              <a:rPr lang="en-US" dirty="0" err="1" smtClean="0"/>
              <a:t>somit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2005"/>
            <a:ext cx="10515600" cy="5379250"/>
          </a:xfrm>
        </p:spPr>
        <p:txBody>
          <a:bodyPr/>
          <a:lstStyle/>
          <a:p>
            <a:r>
              <a:rPr lang="en-US" dirty="0" smtClean="0"/>
              <a:t>TRIMESTER KEDUA</a:t>
            </a:r>
          </a:p>
          <a:p>
            <a:r>
              <a:rPr lang="en-US" dirty="0" err="1" smtClean="0"/>
              <a:t>Minggu</a:t>
            </a:r>
            <a:r>
              <a:rPr lang="en-US" dirty="0" smtClean="0"/>
              <a:t> ke-12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ke-28  </a:t>
            </a:r>
          </a:p>
          <a:p>
            <a:pPr marL="0" indent="0">
              <a:buNone/>
            </a:pP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intrauterin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trimester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organ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organ.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2367"/>
            <a:ext cx="10515600" cy="4351338"/>
          </a:xfrm>
        </p:spPr>
        <p:txBody>
          <a:bodyPr/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Trimester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ke-28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38-42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intrauterine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trimester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detail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organ.</a:t>
            </a:r>
          </a:p>
          <a:p>
            <a:pPr algn="just">
              <a:buNone/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959428" y="1195460"/>
            <a:ext cx="3429000" cy="126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Gizi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109855" y="1027906"/>
            <a:ext cx="4862946" cy="3350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folat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Energi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Protein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(Fe)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Kalsium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suplemen</a:t>
            </a:r>
            <a:r>
              <a:rPr lang="en-US" dirty="0"/>
              <a:t> vitamin 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yodium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endemic </a:t>
            </a:r>
            <a:r>
              <a:rPr lang="en-US" dirty="0" err="1"/>
              <a:t>kreatinisme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zinc, magnesium,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hamil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752109" y="1454132"/>
            <a:ext cx="997528" cy="578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5" y="2779695"/>
            <a:ext cx="4186671" cy="3237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2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40327" y="914400"/>
            <a:ext cx="6498648" cy="91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Gaya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5625"/>
            <a:ext cx="9996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Kebiasaan</a:t>
            </a:r>
            <a:r>
              <a:rPr lang="en-US" sz="2400" b="1" dirty="0" smtClean="0"/>
              <a:t> </a:t>
            </a:r>
            <a:r>
              <a:rPr lang="en-US" sz="2400" b="1" dirty="0" err="1"/>
              <a:t>minum</a:t>
            </a:r>
            <a:r>
              <a:rPr lang="en-US" sz="2400" b="1" dirty="0"/>
              <a:t> </a:t>
            </a:r>
            <a:r>
              <a:rPr lang="en-US" sz="2400" b="1" dirty="0" err="1"/>
              <a:t>jamu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914400"/>
            <a:ext cx="3895725" cy="5226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70" y="3199881"/>
            <a:ext cx="3677835" cy="2305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610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0328" y="1413163"/>
            <a:ext cx="1048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Mitos</a:t>
            </a:r>
            <a:r>
              <a:rPr lang="en-US" sz="2400" b="1" dirty="0"/>
              <a:t>, </a:t>
            </a:r>
            <a:r>
              <a:rPr lang="en-US" sz="2400" b="1" dirty="0" err="1"/>
              <a:t>takhayal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kepercayaan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7" y="2099577"/>
            <a:ext cx="9878291" cy="396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02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0945" y="886691"/>
            <a:ext cx="11319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Aktivitas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seksual</a:t>
            </a:r>
            <a:endParaRPr lang="en-US" sz="2400" b="1" dirty="0"/>
          </a:p>
          <a:p>
            <a:pPr lvl="0"/>
            <a:r>
              <a:rPr lang="en-US" sz="2400" b="1" dirty="0" smtClean="0"/>
              <a:t>	</a:t>
            </a:r>
            <a:r>
              <a:rPr lang="en-US" sz="2400" dirty="0" err="1"/>
              <a:t>M</a:t>
            </a:r>
            <a:r>
              <a:rPr lang="en-US" sz="2400" dirty="0" err="1" smtClean="0"/>
              <a:t>enurut</a:t>
            </a:r>
            <a:r>
              <a:rPr lang="en-US" sz="2400" dirty="0" smtClean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evidence based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mulainya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(Enkin,2011</a:t>
            </a:r>
            <a:r>
              <a:rPr lang="en-US" sz="2400" dirty="0" smtClean="0"/>
              <a:t>)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79" y="2777548"/>
            <a:ext cx="5377295" cy="3011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112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1144588"/>
            <a:ext cx="10626436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/>
              <a:t>	Hal-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aktivitasnya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meningkatkan</a:t>
            </a:r>
            <a:r>
              <a:rPr lang="en-US" dirty="0"/>
              <a:t> stress, </a:t>
            </a:r>
            <a:r>
              <a:rPr lang="en-US" dirty="0" err="1"/>
              <a:t>berdiri</a:t>
            </a:r>
            <a:r>
              <a:rPr lang="en-US" dirty="0"/>
              <a:t> lama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yang </a:t>
            </a:r>
            <a:r>
              <a:rPr lang="en-US" dirty="0" err="1"/>
              <a:t>ekstim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papran</a:t>
            </a:r>
            <a:r>
              <a:rPr lang="en-US" dirty="0"/>
              <a:t> </a:t>
            </a:r>
            <a:r>
              <a:rPr lang="en-US" dirty="0" err="1"/>
              <a:t>radiasi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58" y="2989224"/>
            <a:ext cx="4122160" cy="2743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835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6527" y="1093727"/>
            <a:ext cx="10958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Exercise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senam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endParaRPr lang="en-US" sz="2400" dirty="0" smtClean="0"/>
          </a:p>
          <a:p>
            <a:pPr algn="just"/>
            <a:r>
              <a:rPr lang="en-US" sz="2400" dirty="0" err="1"/>
              <a:t>Perhatiakn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kontraindikasi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senam</a:t>
            </a:r>
            <a:r>
              <a:rPr lang="en-US" sz="2400" dirty="0"/>
              <a:t> </a:t>
            </a:r>
            <a:r>
              <a:rPr lang="en-US" sz="2400" dirty="0" err="1"/>
              <a:t>hamil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abortus</a:t>
            </a:r>
            <a:r>
              <a:rPr lang="en-US" sz="2400" dirty="0"/>
              <a:t> </a:t>
            </a:r>
            <a:r>
              <a:rPr lang="en-US" sz="2400" dirty="0" err="1"/>
              <a:t>berulang,dengan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hipertensi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kehamilannya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04" y="2784415"/>
            <a:ext cx="9778018" cy="3138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746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2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6976" y="728420"/>
            <a:ext cx="112827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/>
              <a:t>Subtance</a:t>
            </a:r>
            <a:r>
              <a:rPr lang="en-US" sz="4000" b="1" dirty="0"/>
              <a:t> Abuse</a:t>
            </a:r>
            <a:endParaRPr lang="en-US" sz="40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7940" y="1690688"/>
            <a:ext cx="1079586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obat-obat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Merokok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kafein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ketergantungan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NAPZA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Sinar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rontgen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radiasi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9589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422" y="1203996"/>
            <a:ext cx="2026378" cy="136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363" y="3631113"/>
            <a:ext cx="2337971" cy="1625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641" y="1234850"/>
            <a:ext cx="2076582" cy="1294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192" y="3631113"/>
            <a:ext cx="2441886" cy="1624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44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83" y="1027906"/>
            <a:ext cx="11857704" cy="5149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483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9782" y="1003618"/>
            <a:ext cx="10894017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 diluar nikah, dan kehamilan tidak diinginkan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724" y="1825625"/>
            <a:ext cx="9893085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perasaaan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nyaman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stress,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merasa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bersalah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berdosa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pesimis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lain-lain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stress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137" y="3429000"/>
            <a:ext cx="4252509" cy="2126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314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1444" y="898902"/>
            <a:ext cx="1012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 startAt="2"/>
            </a:pPr>
            <a:r>
              <a:rPr lang="en-US" sz="2400" b="1" dirty="0" smtClean="0"/>
              <a:t>FAKTOR PSIKOLOGIS</a:t>
            </a:r>
          </a:p>
          <a:p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095213" y="1525268"/>
            <a:ext cx="6096000" cy="4241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2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stressor,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Stressor internal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kecemasa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ketegangan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ketakutan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percaya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penampilan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takut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persalinan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Stressor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eksternal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marital,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maladaptasi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relationship,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support mental, broken home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factor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kelainan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jiwa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ketidakmampuan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pengasuhan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membahayakan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413" y="1525268"/>
            <a:ext cx="2695575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169" y="3847084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382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9600" dirty="0" smtClean="0">
                <a:latin typeface="Algerian" pitchFamily="82" charset="0"/>
              </a:rPr>
              <a:t>TERIMA KASIH</a:t>
            </a:r>
          </a:p>
          <a:p>
            <a:pPr algn="ctr">
              <a:buNone/>
            </a:pPr>
            <a:r>
              <a:rPr lang="id-ID" sz="6600" dirty="0" smtClean="0">
                <a:latin typeface="Algerian" pitchFamily="82" charset="0"/>
                <a:sym typeface="Wingdings" pitchFamily="2" charset="2"/>
              </a:rPr>
              <a:t>  </a:t>
            </a:r>
            <a:endParaRPr lang="id-ID" sz="6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397" y="1169416"/>
            <a:ext cx="10938617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20442" y="2468502"/>
            <a:ext cx="11164529" cy="117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sz="2400" dirty="0" smtClean="0"/>
              <a:t>Mahasiswa mampu memahami pertumbuhan dan perkembangan janin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56" y="3737017"/>
            <a:ext cx="1090174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POKOK BAHASAN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0542" y="4508758"/>
            <a:ext cx="110514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kehamilan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Proses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pertumbuhan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dan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perkembanggan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janin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dalam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uterus</a:t>
            </a:r>
            <a:endParaRPr lang="es-ES" sz="2400" dirty="0" smtClean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Faktor-faktor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yang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mempengaruhi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kondisi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tumbuh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kembang</a:t>
            </a:r>
            <a:r>
              <a:rPr lang="es-ES" sz="2400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Segoe UI" panose="020B0502040204020203" pitchFamily="34" charset="0"/>
                <a:ea typeface="Times New Roman" panose="02020603050405020304" pitchFamily="18" charset="0"/>
              </a:rPr>
              <a:t>janin</a:t>
            </a:r>
            <a:endParaRPr lang="es-ES" sz="2400" dirty="0" smtClean="0"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4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516"/>
            <a:ext cx="10515600" cy="48832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		Ketika seorang perempuan melakukan hubungan seksual dengan seorang laki-laki atau pasangan suami istri melakukan hubungan seksual maka bisa jadi perempuan atau istri tersebut akan hamil. </a:t>
            </a:r>
          </a:p>
          <a:p>
            <a:pPr algn="just">
              <a:buNone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membuahi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laki-laki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mengeluarkan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mani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 cc,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 cc air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mani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yang normal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d-ID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mani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terpancar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ejakulasi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pangkal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istri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jutaan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berlarian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melintasi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rongga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berebut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tuba </a:t>
            </a: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falopi. </a:t>
            </a:r>
            <a:endParaRPr lang="id-ID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4509"/>
            <a:ext cx="10515600" cy="5392281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bergerak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vagina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falopii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pembuahan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140828_151014_spe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10" y="2875121"/>
            <a:ext cx="5078466" cy="285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3537"/>
            <a:ext cx="10515600" cy="5237360"/>
          </a:xfrm>
        </p:spPr>
        <p:txBody>
          <a:bodyPr/>
          <a:lstStyle/>
          <a:p>
            <a:pPr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pembuahan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menembus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melepaskan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dibuahi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pengerasan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luarnya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dibuahi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/>
          </a:p>
        </p:txBody>
      </p:sp>
      <p:pic>
        <p:nvPicPr>
          <p:cNvPr id="4" name="Picture 3" descr="27_09bSpermCellStructure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3" y="2977265"/>
            <a:ext cx="5347856" cy="2919038"/>
          </a:xfrm>
          <a:prstGeom prst="rect">
            <a:avLst/>
          </a:prstGeom>
        </p:spPr>
      </p:pic>
      <p:sp>
        <p:nvSpPr>
          <p:cNvPr id="5122" name="AutoShape 2" descr="Hasil gambar untuk sperma dan ov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24" name="AutoShape 4" descr="Hasil gambar untuk sperma dan ov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 descr="conception_fertilization_the_sperm_penetrates_the_egg_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57" y="2842555"/>
            <a:ext cx="46958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Kehamilan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L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Adanya Sel Sperma </a:t>
            </a:r>
          </a:p>
          <a:p>
            <a:pPr marL="514350" lvl="0" indent="-514350">
              <a:buFont typeface="+mj-lt"/>
              <a:buAutoNum type="alphaL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Adanya Sel Telur (Ovum)</a:t>
            </a:r>
          </a:p>
          <a:p>
            <a:pPr marL="514350" lvl="0" indent="-514350">
              <a:buFont typeface="+mj-lt"/>
              <a:buAutoNum type="alphaL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Hormonal Normal </a:t>
            </a:r>
          </a:p>
          <a:p>
            <a:pPr marL="514350" lvl="0" indent="-514350">
              <a:buFont typeface="+mj-lt"/>
              <a:buAutoNum type="alphaL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Proses Pembuahan </a:t>
            </a:r>
          </a:p>
          <a:p>
            <a:pPr marL="514350" lvl="0" indent="-514350">
              <a:buFont typeface="+mj-lt"/>
              <a:buAutoNum type="alphaL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Nidasi dan Plasenta 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786" y="1426782"/>
            <a:ext cx="2495550" cy="1828800"/>
          </a:xfrm>
          <a:prstGeom prst="rect">
            <a:avLst/>
          </a:prstGeom>
        </p:spPr>
      </p:pic>
      <p:pic>
        <p:nvPicPr>
          <p:cNvPr id="5" name="Picture 4" descr="conception_fertilization_the_sperm_penetrates_the_egg_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62" y="3047507"/>
            <a:ext cx="3519574" cy="239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2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Tanda Awal Kehamilan 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Terlambat Menstruasi 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Payudara Yang Membesar 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Mual Muntah Dan Tidak Nafsu Makan 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Ngidam </a:t>
            </a:r>
            <a:endParaRPr lang="id-ID" dirty="0"/>
          </a:p>
        </p:txBody>
      </p:sp>
      <p:pic>
        <p:nvPicPr>
          <p:cNvPr id="4" name="Picture 3" descr="sikslus-menstruasi-tera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658" y="1397710"/>
            <a:ext cx="2857500" cy="2486025"/>
          </a:xfrm>
          <a:prstGeom prst="rect">
            <a:avLst/>
          </a:prstGeom>
        </p:spPr>
      </p:pic>
      <p:pic>
        <p:nvPicPr>
          <p:cNvPr id="5" name="Picture 4" descr="perbedaan-mual-maag-atau-hamil-268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72" y="3450686"/>
            <a:ext cx="2164474" cy="2422919"/>
          </a:xfrm>
          <a:prstGeom prst="rect">
            <a:avLst/>
          </a:prstGeom>
        </p:spPr>
      </p:pic>
      <p:pic>
        <p:nvPicPr>
          <p:cNvPr id="6" name="Picture 5" descr="ngidam-saat-hamil-678x3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62" y="4314548"/>
            <a:ext cx="2702556" cy="151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858</Words>
  <Application>Microsoft Office PowerPoint</Application>
  <PresentationFormat>Custom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Proses Terjadinya Kehamilan</vt:lpstr>
      <vt:lpstr>Slide 6</vt:lpstr>
      <vt:lpstr>Slide 7</vt:lpstr>
      <vt:lpstr>Syarat-Syarat Terjadinya Kehamilan</vt:lpstr>
      <vt:lpstr>Tanda Awal Kehamilan </vt:lpstr>
      <vt:lpstr>2. PERKEMBANGAN DAN PERTUMBUHAN JANIN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MASA KEHIDUPAN INTRAUTERIN MANUSIA SECARA UMUM DIBAGI MENJDI DUA TAHAP/PERIODE</vt:lpstr>
      <vt:lpstr>PERISTIWA-PERISTIWA PENTING PADA PERTUMBUHAN FISIK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</dc:creator>
  <cp:lastModifiedBy>diah ramdan saputri</cp:lastModifiedBy>
  <cp:revision>23</cp:revision>
  <dcterms:created xsi:type="dcterms:W3CDTF">2018-09-10T10:41:51Z</dcterms:created>
  <dcterms:modified xsi:type="dcterms:W3CDTF">2018-09-11T11:45:14Z</dcterms:modified>
</cp:coreProperties>
</file>