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3" r:id="rId5"/>
    <p:sldId id="268" r:id="rId6"/>
    <p:sldId id="274" r:id="rId7"/>
    <p:sldId id="257" r:id="rId8"/>
    <p:sldId id="259" r:id="rId9"/>
    <p:sldId id="260" r:id="rId10"/>
    <p:sldId id="261" r:id="rId11"/>
    <p:sldId id="262" r:id="rId12"/>
    <p:sldId id="263" r:id="rId13"/>
    <p:sldId id="264" r:id="rId14"/>
    <p:sldId id="265" r:id="rId15"/>
    <p:sldId id="266" r:id="rId16"/>
    <p:sldId id="267" r:id="rId17"/>
    <p:sldId id="272" r:id="rId18"/>
    <p:sldId id="269"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1EA5D57-91B4-49C9-A9C9-65056D960220}" type="datetimeFigureOut">
              <a:rPr lang="id-ID" smtClean="0"/>
              <a:t>11/09/2018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333674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EA5D57-91B4-49C9-A9C9-65056D960220}" type="datetimeFigureOut">
              <a:rPr lang="id-ID" smtClean="0"/>
              <a:t>11/09/2018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234853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EA5D57-91B4-49C9-A9C9-65056D960220}" type="datetimeFigureOut">
              <a:rPr lang="id-ID" smtClean="0"/>
              <a:t>11/09/2018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11715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EA5D57-91B4-49C9-A9C9-65056D960220}" type="datetimeFigureOut">
              <a:rPr lang="id-ID" smtClean="0"/>
              <a:t>11/09/2018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4191928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A5D57-91B4-49C9-A9C9-65056D960220}" type="datetimeFigureOut">
              <a:rPr lang="id-ID" smtClean="0"/>
              <a:t>11/09/2018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2702143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1EA5D57-91B4-49C9-A9C9-65056D960220}" type="datetimeFigureOut">
              <a:rPr lang="id-ID" smtClean="0"/>
              <a:t>11/09/2018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236772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1EA5D57-91B4-49C9-A9C9-65056D960220}" type="datetimeFigureOut">
              <a:rPr lang="id-ID" smtClean="0"/>
              <a:t>11/09/2018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84039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1EA5D57-91B4-49C9-A9C9-65056D960220}" type="datetimeFigureOut">
              <a:rPr lang="id-ID" smtClean="0"/>
              <a:t>11/09/2018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257685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A5D57-91B4-49C9-A9C9-65056D960220}" type="datetimeFigureOut">
              <a:rPr lang="id-ID" smtClean="0"/>
              <a:t>11/09/2018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412345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A5D57-91B4-49C9-A9C9-65056D960220}" type="datetimeFigureOut">
              <a:rPr lang="id-ID" smtClean="0"/>
              <a:t>11/09/2018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7514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A5D57-91B4-49C9-A9C9-65056D960220}" type="datetimeFigureOut">
              <a:rPr lang="id-ID" smtClean="0"/>
              <a:t>11/09/2018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BAEBF6-117F-4E44-900D-B040C915C231}" type="slidenum">
              <a:rPr lang="id-ID" smtClean="0"/>
              <a:t>‹#›</a:t>
            </a:fld>
            <a:endParaRPr lang="id-ID"/>
          </a:p>
        </p:txBody>
      </p:sp>
    </p:spTree>
    <p:extLst>
      <p:ext uri="{BB962C8B-B14F-4D97-AF65-F5344CB8AC3E}">
        <p14:creationId xmlns:p14="http://schemas.microsoft.com/office/powerpoint/2010/main" val="381786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A5D57-91B4-49C9-A9C9-65056D960220}" type="datetimeFigureOut">
              <a:rPr lang="id-ID" smtClean="0"/>
              <a:t>11/09/2018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AEBF6-117F-4E44-900D-B040C915C231}" type="slidenum">
              <a:rPr lang="id-ID" smtClean="0"/>
              <a:t>‹#›</a:t>
            </a:fld>
            <a:endParaRPr lang="id-ID"/>
          </a:p>
        </p:txBody>
      </p:sp>
    </p:spTree>
    <p:extLst>
      <p:ext uri="{BB962C8B-B14F-4D97-AF65-F5344CB8AC3E}">
        <p14:creationId xmlns:p14="http://schemas.microsoft.com/office/powerpoint/2010/main" val="2578723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p:txBody>
          <a:bodyPr/>
          <a:lstStyle/>
          <a:p>
            <a:endParaRPr lang="id-ID" dirty="0"/>
          </a:p>
        </p:txBody>
      </p:sp>
      <p:pic>
        <p:nvPicPr>
          <p:cNvPr id="4" name="Picture 2" descr="C:\Users\arsil\Desktop\Smartcreative.jpg"/>
          <p:cNvPicPr>
            <a:picLocks noChangeAspect="1" noChangeArrowheads="1"/>
          </p:cNvPicPr>
          <p:nvPr/>
        </p:nvPicPr>
        <p:blipFill>
          <a:blip r:embed="rId2" cstate="print">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915816" y="3437731"/>
            <a:ext cx="5917921" cy="2246769"/>
          </a:xfrm>
          <a:prstGeom prst="rect">
            <a:avLst/>
          </a:prstGeom>
          <a:noFill/>
        </p:spPr>
        <p:txBody>
          <a:bodyPr wrap="square" rtlCol="0">
            <a:spAutoFit/>
          </a:bodyPr>
          <a:lstStyle/>
          <a:p>
            <a:pPr algn="ctr"/>
            <a:r>
              <a:rPr lang="id-ID" sz="2000" b="1" dirty="0" smtClean="0">
                <a:latin typeface="Baskerville Old Face" pitchFamily="18" charset="0"/>
              </a:rPr>
              <a:t>Pemeriksaan fisik, nutrisi, dan </a:t>
            </a:r>
          </a:p>
          <a:p>
            <a:pPr algn="ctr"/>
            <a:r>
              <a:rPr lang="id-ID" sz="2000" b="1" dirty="0" smtClean="0">
                <a:latin typeface="Baskerville Old Face" pitchFamily="18" charset="0"/>
              </a:rPr>
              <a:t>kelainan-kelainan pada ibu hamil</a:t>
            </a:r>
            <a:endParaRPr lang="id-ID" sz="2000" b="1" dirty="0" smtClean="0">
              <a:latin typeface="Baskerville Old Face" pitchFamily="18" charset="0"/>
            </a:endParaRPr>
          </a:p>
          <a:p>
            <a:pPr algn="ctr"/>
            <a:r>
              <a:rPr lang="id-ID" sz="2000" b="1" dirty="0" smtClean="0">
                <a:latin typeface="Baskerville Old Face" pitchFamily="18" charset="0"/>
              </a:rPr>
              <a:t>Pertemuan ke-6_keperawatan maternitas_2018</a:t>
            </a:r>
          </a:p>
          <a:p>
            <a:pPr algn="ctr"/>
            <a:r>
              <a:rPr lang="id-ID" sz="2000" b="1" dirty="0" smtClean="0">
                <a:latin typeface="Baskerville Old Face" pitchFamily="18" charset="0"/>
              </a:rPr>
              <a:t>Ety Nurhayati,S.Kp.,</a:t>
            </a:r>
            <a:r>
              <a:rPr lang="id-ID" sz="2000" b="1" dirty="0" smtClean="0">
                <a:latin typeface="Baskerville Old Face" pitchFamily="18" charset="0"/>
              </a:rPr>
              <a:t> Ns.Sp.Kep.Mat</a:t>
            </a:r>
          </a:p>
          <a:p>
            <a:pPr algn="ctr"/>
            <a:endParaRPr lang="id-ID" sz="2000" b="1" dirty="0" smtClean="0">
              <a:latin typeface="Baskerville Old Face" pitchFamily="18" charset="0"/>
            </a:endParaRPr>
          </a:p>
          <a:p>
            <a:pPr algn="ctr"/>
            <a:endParaRPr lang="id-ID" sz="2000" b="1" dirty="0" smtClean="0">
              <a:latin typeface="Baskerville Old Face" pitchFamily="18" charset="0"/>
            </a:endParaRPr>
          </a:p>
          <a:p>
            <a:pPr algn="ctr"/>
            <a:endParaRPr lang="id-ID" sz="2000" b="1" dirty="0">
              <a:latin typeface="Baskerville Old Face" pitchFamily="18" charset="0"/>
            </a:endParaRPr>
          </a:p>
        </p:txBody>
      </p:sp>
    </p:spTree>
    <p:extLst>
      <p:ext uri="{BB962C8B-B14F-4D97-AF65-F5344CB8AC3E}">
        <p14:creationId xmlns:p14="http://schemas.microsoft.com/office/powerpoint/2010/main" val="4098472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92696"/>
            <a:ext cx="8229600" cy="5688632"/>
          </a:xfrm>
        </p:spPr>
        <p:txBody>
          <a:bodyPr>
            <a:normAutofit fontScale="85000" lnSpcReduction="20000"/>
          </a:bodyPr>
          <a:lstStyle/>
          <a:p>
            <a:pPr lvl="1"/>
            <a:r>
              <a:rPr lang="id-ID" dirty="0" smtClean="0"/>
              <a:t> </a:t>
            </a:r>
            <a:r>
              <a:rPr lang="id-ID" dirty="0"/>
              <a:t>Vitamin B1 (Tiamin), vitamin B2 (Riboflavin), dan vitamin B3 (Niasin) diperlukan untuk metabolisme energi. Menurut DEPKES RI (1996) Angka Kecukupan Gizi (AKG) untuk masing-masing vitamin tersebut adalah sebesar 1,4 mg/hari, 1,4 mg/hari, dan 1,8 </a:t>
            </a:r>
            <a:r>
              <a:rPr lang="id-ID" dirty="0" smtClean="0"/>
              <a:t>mg/hari</a:t>
            </a:r>
          </a:p>
          <a:p>
            <a:pPr lvl="1"/>
            <a:r>
              <a:rPr lang="id-ID" dirty="0"/>
              <a:t>Vitamin B12 (Kobalamin) diperlukan untuk pembelahan sel, sintesis protein, pemeliharaan sel-sel saraf serta produksi sel darah merah dan darah putih. Vitamin B12 terutama ditemukan dalam protein hewani (daging, ikan, susu) dan rumput laut. Menurut DEPKES RI (1996) kebutuhan vitamin B12 pada masa kehamilan adalah sebesar 2,6 µg/hari (Prasetyono, 2009</a:t>
            </a:r>
            <a:r>
              <a:rPr lang="id-ID" dirty="0" smtClean="0"/>
              <a:t>).</a:t>
            </a:r>
          </a:p>
          <a:p>
            <a:pPr marL="971550" lvl="1" indent="-514350">
              <a:buFont typeface="+mj-lt"/>
              <a:buAutoNum type="arabicPeriod" startAt="3"/>
            </a:pPr>
            <a:r>
              <a:rPr lang="id-ID" dirty="0"/>
              <a:t>Vitamin C. </a:t>
            </a:r>
          </a:p>
          <a:p>
            <a:pPr marL="457200" lvl="1" indent="0">
              <a:buNone/>
            </a:pPr>
            <a:r>
              <a:rPr lang="id-ID" dirty="0" smtClean="0"/>
              <a:t>	</a:t>
            </a:r>
            <a:r>
              <a:rPr lang="id-ID" dirty="0"/>
              <a:t>vitamin C dibutuhkan untuk fungsi leukosit, respon imun, penyembuhan luka, dan reaksi alergi (Flood and Nutrition Board, 1990). Jumlah vitamin C menurun dalam kehamilan, kemungkinan hal tersebut disebabkan oleh peningkatan volume darah dan aktivitas hormon.</a:t>
            </a:r>
          </a:p>
        </p:txBody>
      </p:sp>
    </p:spTree>
    <p:extLst>
      <p:ext uri="{BB962C8B-B14F-4D97-AF65-F5344CB8AC3E}">
        <p14:creationId xmlns:p14="http://schemas.microsoft.com/office/powerpoint/2010/main" val="1831165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836712"/>
            <a:ext cx="8229600" cy="5289451"/>
          </a:xfrm>
        </p:spPr>
        <p:txBody>
          <a:bodyPr>
            <a:normAutofit fontScale="77500" lnSpcReduction="20000"/>
          </a:bodyPr>
          <a:lstStyle/>
          <a:p>
            <a:pPr marL="514350" indent="-514350">
              <a:buFont typeface="+mj-lt"/>
              <a:buAutoNum type="arabicPeriod" startAt="4"/>
            </a:pPr>
            <a:r>
              <a:rPr lang="id-ID" dirty="0" smtClean="0"/>
              <a:t>Vitamin D, </a:t>
            </a:r>
            <a:r>
              <a:rPr lang="id-ID" dirty="0"/>
              <a:t>diperlukan untuk absorbsi kalsium dan fosfor dari saluran pencernaan dan mineralisasi pada tulang serta gigi ibu dan janinnya</a:t>
            </a:r>
            <a:r>
              <a:rPr lang="id-ID" dirty="0" smtClean="0"/>
              <a:t>. </a:t>
            </a:r>
            <a:r>
              <a:rPr lang="id-ID" dirty="0"/>
              <a:t>Untuk menghindari hal-hal tersebut pada wanita hamil diberikan 10 µg (400 iu) per hari selama kehamilan serta mengkonsumsi susu yang diperkaya dengan vitamin D (Arisman, 2004).</a:t>
            </a:r>
          </a:p>
          <a:p>
            <a:pPr marL="514350" indent="-514350">
              <a:buFont typeface="+mj-lt"/>
              <a:buAutoNum type="arabicPeriod" startAt="4"/>
            </a:pPr>
            <a:r>
              <a:rPr lang="id-ID" dirty="0"/>
              <a:t>Vitamin </a:t>
            </a:r>
            <a:r>
              <a:rPr lang="id-ID" dirty="0" smtClean="0"/>
              <a:t>E, </a:t>
            </a:r>
            <a:r>
              <a:rPr lang="id-ID" dirty="0"/>
              <a:t>dibutuhkan untuk memelihara integritas dinding sel dan memelihara sel darah merah</a:t>
            </a:r>
            <a:r>
              <a:rPr lang="id-ID" dirty="0" smtClean="0"/>
              <a:t>. </a:t>
            </a:r>
            <a:r>
              <a:rPr lang="id-ID" dirty="0"/>
              <a:t>Sedangkan AKG untuk ibu hamil menurut DEPKES RI (1996) adalah sebesar 14 IU per hari (Prasetyono, 2009).</a:t>
            </a:r>
          </a:p>
          <a:p>
            <a:pPr marL="514350" indent="-514350">
              <a:buFont typeface="+mj-lt"/>
              <a:buAutoNum type="arabicPeriod" startAt="4"/>
            </a:pPr>
            <a:r>
              <a:rPr lang="id-ID" dirty="0"/>
              <a:t>Vitamin </a:t>
            </a:r>
            <a:r>
              <a:rPr lang="id-ID" dirty="0" smtClean="0"/>
              <a:t>K,  </a:t>
            </a:r>
            <a:r>
              <a:rPr lang="id-ID" dirty="0"/>
              <a:t>dibutuhkan dalam faktor-faktor pembekuan dan sintesis protein di dalam tulang dan ginjal</a:t>
            </a:r>
            <a:r>
              <a:rPr lang="id-ID" dirty="0" smtClean="0"/>
              <a:t>.</a:t>
            </a:r>
          </a:p>
          <a:p>
            <a:pPr marL="514350" indent="-514350">
              <a:buFont typeface="+mj-lt"/>
              <a:buAutoNum type="arabicPeriod" startAt="4"/>
            </a:pPr>
            <a:r>
              <a:rPr lang="id-ID" dirty="0"/>
              <a:t>Kekurangan zat besi dalam kehamilan dapat mengakibatkan anemia, karena kebutuhan wanita hamil akan zat besi meningkat (untuk pembentukkan plasenta dan sel darah merah) sebesar 200 % – 300 %. </a:t>
            </a:r>
          </a:p>
        </p:txBody>
      </p:sp>
    </p:spTree>
    <p:extLst>
      <p:ext uri="{BB962C8B-B14F-4D97-AF65-F5344CB8AC3E}">
        <p14:creationId xmlns:p14="http://schemas.microsoft.com/office/powerpoint/2010/main" val="1944135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836712"/>
            <a:ext cx="8229600" cy="5289451"/>
          </a:xfrm>
        </p:spPr>
        <p:txBody>
          <a:bodyPr>
            <a:normAutofit fontScale="77500" lnSpcReduction="20000"/>
          </a:bodyPr>
          <a:lstStyle/>
          <a:p>
            <a:pPr marL="514350" indent="-514350">
              <a:buFont typeface="+mj-lt"/>
              <a:buAutoNum type="arabicPeriod" startAt="8"/>
            </a:pPr>
            <a:r>
              <a:rPr lang="id-ID" dirty="0"/>
              <a:t> </a:t>
            </a:r>
            <a:r>
              <a:rPr lang="id-ID" dirty="0" smtClean="0"/>
              <a:t>Kalsium, penting </a:t>
            </a:r>
            <a:r>
              <a:rPr lang="id-ID" dirty="0"/>
              <a:t>untuk kebutuhan kalsium ibu yang meningkat dan pembentukkan tulang rangka janin dan gigi. Asupan yang dianjurkan kira-kira 1200 mg/hari bagi wanita hamil yang berusia 25 tahun dan cukup 800 mg untuk mereka yang berusia lebih muda</a:t>
            </a:r>
            <a:r>
              <a:rPr lang="id-ID" dirty="0" smtClean="0"/>
              <a:t>.</a:t>
            </a:r>
          </a:p>
          <a:p>
            <a:pPr marL="514350" indent="-514350">
              <a:buFont typeface="+mj-lt"/>
              <a:buAutoNum type="arabicPeriod" startAt="8"/>
            </a:pPr>
            <a:r>
              <a:rPr lang="id-ID" dirty="0"/>
              <a:t> Asam </a:t>
            </a:r>
            <a:r>
              <a:rPr lang="id-ID" dirty="0" smtClean="0"/>
              <a:t>folat, </a:t>
            </a:r>
            <a:r>
              <a:rPr lang="id-ID" dirty="0"/>
              <a:t>Kekurangan asam folat bisa berdampak pada lahirnya bayi – bayi cacat yang sudah terbentuk sejak 2 sampai 4 minggu kehamilan. Asam folat yang tidak cukup dapat menyebabkan masalah pada tabung saraf bayi yang sedang berkembang</a:t>
            </a:r>
            <a:r>
              <a:rPr lang="id-ID" dirty="0" smtClean="0"/>
              <a:t>.</a:t>
            </a:r>
          </a:p>
          <a:p>
            <a:pPr marL="514350" indent="-514350">
              <a:buFont typeface="+mj-lt"/>
              <a:buAutoNum type="arabicPeriod" startAt="8"/>
            </a:pPr>
            <a:r>
              <a:rPr lang="id-ID" dirty="0" smtClean="0"/>
              <a:t>Yodium, Kekurangan </a:t>
            </a:r>
            <a:r>
              <a:rPr lang="id-ID" dirty="0"/>
              <a:t>yodium selama hamil mengakibatkan janin menderita hipotiroidisme yang selanjutnya berkembang menjadi kretinisme. Anjuran dari DEPKES RI (1996) untuk asupan yodium per hari pada wanita hamil dan menyusui adalah sebesar 175 µg dalam bentuk garam beryodium dan minyak beryodium (Prasetyono, 2009).</a:t>
            </a:r>
          </a:p>
        </p:txBody>
      </p:sp>
    </p:spTree>
    <p:extLst>
      <p:ext uri="{BB962C8B-B14F-4D97-AF65-F5344CB8AC3E}">
        <p14:creationId xmlns:p14="http://schemas.microsoft.com/office/powerpoint/2010/main" val="2877249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marL="0" indent="0">
              <a:buNone/>
            </a:pPr>
            <a:r>
              <a:rPr lang="en-US" sz="2400" dirty="0" err="1" smtClean="0"/>
              <a:t>Kelainan-kelainan</a:t>
            </a:r>
            <a:r>
              <a:rPr lang="id-ID" sz="2400" dirty="0" smtClean="0"/>
              <a:t> Sebagai Akibat Langsung</a:t>
            </a:r>
            <a:r>
              <a:rPr lang="en-US" sz="2400" dirty="0" smtClean="0"/>
              <a:t> </a:t>
            </a:r>
            <a:r>
              <a:rPr lang="en-US" sz="2400" dirty="0" err="1" smtClean="0"/>
              <a:t>Pada</a:t>
            </a:r>
            <a:r>
              <a:rPr lang="en-US" sz="2400" dirty="0" smtClean="0"/>
              <a:t> </a:t>
            </a:r>
            <a:r>
              <a:rPr lang="id-ID" sz="2400" dirty="0" smtClean="0"/>
              <a:t> Kehamilan</a:t>
            </a:r>
          </a:p>
          <a:p>
            <a:pPr lvl="0"/>
            <a:r>
              <a:rPr lang="id-ID" sz="2400" b="1" dirty="0"/>
              <a:t>Gestosis</a:t>
            </a:r>
            <a:endParaRPr lang="id-ID" sz="2400" dirty="0"/>
          </a:p>
          <a:p>
            <a:pPr marL="1257300" lvl="2" indent="-457200">
              <a:buFont typeface="+mj-lt"/>
              <a:buAutoNum type="arabicPeriod"/>
            </a:pPr>
            <a:r>
              <a:rPr lang="id-ID" sz="2000" dirty="0"/>
              <a:t>Hiperemesis Gravidarum adalah mual muntah berlrbihan sehingga mengganggu pekerjaan sehari-hari dan keadaan umum menjadi buruk. Paling sering ditemui pada kehamilan trimester 1 kurang lebih 6 </a:t>
            </a:r>
            <a:r>
              <a:rPr lang="id-ID" sz="2000" dirty="0" smtClean="0"/>
              <a:t>minggu, namun </a:t>
            </a:r>
            <a:r>
              <a:rPr lang="id-ID" sz="2000" dirty="0"/>
              <a:t>gejala ini terjadi lebih berat hanya pada satu antara seribu kehamilan(Mitayani.2009</a:t>
            </a:r>
            <a:r>
              <a:rPr lang="id-ID" sz="2000" dirty="0" smtClean="0"/>
              <a:t>).</a:t>
            </a:r>
          </a:p>
          <a:p>
            <a:pPr marL="1257300" lvl="2" indent="-457200">
              <a:buFont typeface="+mj-lt"/>
              <a:buAutoNum type="arabicPeriod"/>
            </a:pPr>
            <a:r>
              <a:rPr lang="id-ID" sz="2000" dirty="0"/>
              <a:t>Pre eklamsi dan eklamsi adalah penyakit hipertensi yang khas dalam kehamilan, dengan gejala utama penyakit hipertensi yang akut pada wanita hamil dan dalam masa nifas. Pada tingkat tanpa kejang disebut pre eklamsia dan pada tingkat dengan kejang disebut eklamsi (Djamhoer. 2005.hal. 68).</a:t>
            </a:r>
          </a:p>
          <a:p>
            <a:pPr marL="1257300" lvl="2" indent="-457200">
              <a:buFont typeface="+mj-lt"/>
              <a:buAutoNum type="arabicPeriod"/>
            </a:pPr>
            <a:endParaRPr lang="id-ID" sz="1600" dirty="0"/>
          </a:p>
        </p:txBody>
      </p:sp>
      <p:sp>
        <p:nvSpPr>
          <p:cNvPr id="4" name="TextBox 3"/>
          <p:cNvSpPr txBox="1"/>
          <p:nvPr/>
        </p:nvSpPr>
        <p:spPr>
          <a:xfrm>
            <a:off x="1619672" y="836712"/>
            <a:ext cx="5828840" cy="584775"/>
          </a:xfrm>
          <a:prstGeom prst="rect">
            <a:avLst/>
          </a:prstGeom>
          <a:noFill/>
        </p:spPr>
        <p:txBody>
          <a:bodyPr wrap="none" rtlCol="0">
            <a:spAutoFit/>
          </a:bodyPr>
          <a:lstStyle/>
          <a:p>
            <a:pPr lvl="0" algn="ctr"/>
            <a:r>
              <a:rPr lang="id-ID" sz="3200" b="1" dirty="0">
                <a:latin typeface="Baskerville Old Face" pitchFamily="18" charset="0"/>
              </a:rPr>
              <a:t>Kelainan –kelainan pada ibu </a:t>
            </a:r>
            <a:r>
              <a:rPr lang="id-ID" sz="3200" b="1" dirty="0" smtClean="0">
                <a:latin typeface="Baskerville Old Face" pitchFamily="18" charset="0"/>
              </a:rPr>
              <a:t>hamil</a:t>
            </a:r>
            <a:endParaRPr lang="id-ID" sz="3200" dirty="0">
              <a:latin typeface="Baskerville Old Face" pitchFamily="18" charset="0"/>
            </a:endParaRPr>
          </a:p>
        </p:txBody>
      </p:sp>
    </p:spTree>
    <p:extLst>
      <p:ext uri="{BB962C8B-B14F-4D97-AF65-F5344CB8AC3E}">
        <p14:creationId xmlns:p14="http://schemas.microsoft.com/office/powerpoint/2010/main" val="2877249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213048"/>
            <a:ext cx="8229600" cy="5096272"/>
          </a:xfrm>
        </p:spPr>
        <p:txBody>
          <a:bodyPr>
            <a:normAutofit fontScale="85000" lnSpcReduction="10000"/>
          </a:bodyPr>
          <a:lstStyle/>
          <a:p>
            <a:pPr lvl="0"/>
            <a:r>
              <a:rPr lang="id-ID" b="1" dirty="0"/>
              <a:t>Perdarahan dalam </a:t>
            </a:r>
            <a:r>
              <a:rPr lang="id-ID" b="1" dirty="0" smtClean="0"/>
              <a:t>kehamilan</a:t>
            </a:r>
          </a:p>
          <a:p>
            <a:pPr marL="0" indent="0">
              <a:buNone/>
            </a:pPr>
            <a:r>
              <a:rPr lang="id-ID" i="1" dirty="0"/>
              <a:t>Perdarahan Hamil </a:t>
            </a:r>
            <a:r>
              <a:rPr lang="id-ID" i="1" dirty="0" smtClean="0"/>
              <a:t>Muda</a:t>
            </a:r>
            <a:endParaRPr lang="id-ID" dirty="0"/>
          </a:p>
          <a:p>
            <a:pPr marL="1314450" lvl="2" indent="-514350">
              <a:buFont typeface="+mj-lt"/>
              <a:buAutoNum type="arabicPeriod"/>
            </a:pPr>
            <a:r>
              <a:rPr lang="id-ID" dirty="0"/>
              <a:t>Abortus adalah berakhirnya kehamilan dengan pengeluaran hasil konsepsi sebelum janin dapat hidup di luar kandungan dengan usia gestasi kurang dari 20 minggu dan berat janin kurang dari 500 gram (Murray,2002</a:t>
            </a:r>
            <a:r>
              <a:rPr lang="id-ID" dirty="0" smtClean="0"/>
              <a:t>).</a:t>
            </a:r>
          </a:p>
          <a:p>
            <a:pPr marL="1314450" lvl="2" indent="-514350">
              <a:buFont typeface="+mj-lt"/>
              <a:buAutoNum type="arabicPeriod"/>
            </a:pPr>
            <a:r>
              <a:rPr lang="id-ID" dirty="0"/>
              <a:t>Mola hidatidosa adalah chorionic villi (jonjotan/gantungan) yang tumbuh berganda berupa gelembung-gelembung kecil yang mengandung banyak cairan sehingga menyerupai buah anggur atau mata ikan. Karena itu disebut juga hamil anggur atau mata ikan (Moctar, Rustam, dkk, 1998:238 dalam Sujiatini,2009</a:t>
            </a:r>
            <a:r>
              <a:rPr lang="id-ID" dirty="0" smtClean="0"/>
              <a:t>).</a:t>
            </a:r>
          </a:p>
          <a:p>
            <a:pPr marL="1314450" lvl="2" indent="-514350">
              <a:buFont typeface="+mj-lt"/>
              <a:buAutoNum type="arabicPeriod"/>
            </a:pPr>
            <a:r>
              <a:rPr lang="id-ID" dirty="0"/>
              <a:t>Kehamilan ektopik adalah setiap implantasi yang telah dibuahi di luar cavum uterus. Implantasi dapat terjadi dituba falopi, ovarium, serviks, dan abdomen. Namun kejadian kehamilan ektopik yang terbanyak adalah di tuba falopi (Murria,2002</a:t>
            </a:r>
            <a:r>
              <a:rPr lang="id-ID" dirty="0" smtClean="0"/>
              <a:t>).</a:t>
            </a:r>
            <a:endParaRPr lang="id-ID" dirty="0"/>
          </a:p>
          <a:p>
            <a:pPr marL="1314450" lvl="2" indent="-514350">
              <a:buFont typeface="+mj-lt"/>
              <a:buAutoNum type="arabicPeriod"/>
            </a:pPr>
            <a:endParaRPr lang="id-ID" dirty="0"/>
          </a:p>
        </p:txBody>
      </p:sp>
      <p:sp>
        <p:nvSpPr>
          <p:cNvPr id="5" name="TextBox 4"/>
          <p:cNvSpPr txBox="1"/>
          <p:nvPr/>
        </p:nvSpPr>
        <p:spPr>
          <a:xfrm>
            <a:off x="2525332" y="505162"/>
            <a:ext cx="3990884" cy="707886"/>
          </a:xfrm>
          <a:prstGeom prst="rect">
            <a:avLst/>
          </a:prstGeom>
          <a:noFill/>
        </p:spPr>
        <p:txBody>
          <a:bodyPr wrap="square" rtlCol="0">
            <a:spAutoFit/>
          </a:bodyPr>
          <a:lstStyle/>
          <a:p>
            <a:pPr algn="ctr"/>
            <a:r>
              <a:rPr lang="id-ID" sz="4000" dirty="0" smtClean="0">
                <a:latin typeface="Baskerville Old Face" pitchFamily="18" charset="0"/>
              </a:rPr>
              <a:t>Lanjutan..........</a:t>
            </a:r>
            <a:endParaRPr lang="id-ID" sz="4000" dirty="0">
              <a:latin typeface="Baskerville Old Face" pitchFamily="18" charset="0"/>
            </a:endParaRPr>
          </a:p>
        </p:txBody>
      </p:sp>
    </p:spTree>
    <p:extLst>
      <p:ext uri="{BB962C8B-B14F-4D97-AF65-F5344CB8AC3E}">
        <p14:creationId xmlns:p14="http://schemas.microsoft.com/office/powerpoint/2010/main" val="1284699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08720"/>
            <a:ext cx="8229600" cy="4525963"/>
          </a:xfrm>
        </p:spPr>
        <p:txBody>
          <a:bodyPr/>
          <a:lstStyle/>
          <a:p>
            <a:pPr marL="0" indent="0">
              <a:buNone/>
            </a:pPr>
            <a:r>
              <a:rPr lang="id-ID" i="1" dirty="0"/>
              <a:t>Perdarahan Hamil Tua</a:t>
            </a:r>
            <a:endParaRPr lang="id-ID" dirty="0"/>
          </a:p>
          <a:p>
            <a:pPr marL="1314450" lvl="2" indent="-514350">
              <a:buFont typeface="+mj-lt"/>
              <a:buAutoNum type="arabicPeriod"/>
            </a:pPr>
            <a:r>
              <a:rPr lang="id-ID" dirty="0"/>
              <a:t>Plasenta Previa adalah plasenta yang berimplantasi rendah sehingga menutupi sebagian atau seluruhnya ostium uteri internumn (</a:t>
            </a:r>
            <a:r>
              <a:rPr lang="id-ID" i="1" dirty="0"/>
              <a:t>pra</a:t>
            </a:r>
            <a:r>
              <a:rPr lang="id-ID" dirty="0"/>
              <a:t>e = didepan, </a:t>
            </a:r>
            <a:r>
              <a:rPr lang="id-ID" i="1" dirty="0"/>
              <a:t>vias</a:t>
            </a:r>
            <a:r>
              <a:rPr lang="id-ID" dirty="0"/>
              <a:t>=jalan) (Djamhoer. 2005. hal. 83).</a:t>
            </a:r>
          </a:p>
          <a:p>
            <a:pPr marL="1314450" lvl="2" indent="-514350">
              <a:buFont typeface="+mj-lt"/>
              <a:buAutoNum type="arabicPeriod"/>
            </a:pPr>
            <a:r>
              <a:rPr lang="id-ID" dirty="0"/>
              <a:t>Solusio plasenta adalah: pemisahan plasenta yang berimplantasi pada tempat yang normal kebanyakan dan terjadi pada trimester ke III, juga bisa terjadi pada setiap waktu setelah kehamilan 20 minggu (Danfourt. 2002. hal. 274).</a:t>
            </a:r>
          </a:p>
          <a:p>
            <a:pPr marL="1314450" lvl="2" indent="-514350">
              <a:buFont typeface="+mj-lt"/>
              <a:buAutoNum type="arabicPeriod"/>
            </a:pPr>
            <a:endParaRPr lang="id-ID" dirty="0"/>
          </a:p>
        </p:txBody>
      </p:sp>
    </p:spTree>
    <p:extLst>
      <p:ext uri="{BB962C8B-B14F-4D97-AF65-F5344CB8AC3E}">
        <p14:creationId xmlns:p14="http://schemas.microsoft.com/office/powerpoint/2010/main" val="1284699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20688"/>
            <a:ext cx="8229600" cy="5505475"/>
          </a:xfrm>
        </p:spPr>
        <p:txBody>
          <a:bodyPr>
            <a:normAutofit/>
          </a:bodyPr>
          <a:lstStyle/>
          <a:p>
            <a:pPr lvl="0"/>
            <a:r>
              <a:rPr lang="id-ID" b="1" dirty="0" smtClean="0"/>
              <a:t>Kelainan </a:t>
            </a:r>
            <a:r>
              <a:rPr lang="id-ID" b="1" dirty="0"/>
              <a:t>dalam lamanya kehamilan</a:t>
            </a:r>
            <a:endParaRPr lang="id-ID" dirty="0"/>
          </a:p>
          <a:p>
            <a:pPr marL="1314450" lvl="2" indent="-514350">
              <a:buFont typeface="+mj-lt"/>
              <a:buAutoNum type="arabicPeriod"/>
            </a:pPr>
            <a:r>
              <a:rPr lang="id-ID" dirty="0" smtClean="0"/>
              <a:t>Pertus prematur, Firmansyah </a:t>
            </a:r>
            <a:r>
              <a:rPr lang="id-ID" dirty="0"/>
              <a:t>(2006) mengatakan  partus prematur adalah kelahiran bayi  pada saat masa kehamilan kurang dari 259 hari dihitung dari hari terakhir haid ibu. Menurut Mochtar (1998) partus prematurus yaitu persalinan pada kehamilan 28 sampai 37 minggu, berat badan lahir 1000 sampai 2500 gram. </a:t>
            </a:r>
          </a:p>
          <a:p>
            <a:pPr marL="1314450" lvl="2" indent="-514350">
              <a:buFont typeface="+mj-lt"/>
              <a:buAutoNum type="arabicPeriod"/>
            </a:pPr>
            <a:r>
              <a:rPr lang="id-ID" dirty="0" smtClean="0"/>
              <a:t>Partus Serotinus</a:t>
            </a:r>
            <a:r>
              <a:rPr lang="id-ID" sz="2800" dirty="0" smtClean="0"/>
              <a:t>, </a:t>
            </a:r>
            <a:r>
              <a:rPr lang="id-ID" dirty="0" smtClean="0"/>
              <a:t>Menurut </a:t>
            </a:r>
            <a:r>
              <a:rPr lang="id-ID" dirty="0"/>
              <a:t>Manuaba (1998), kehamilan lewat waktu merupakan kehamilan yang melebihi waktu 42 minggu dan belum terjadi persalinan. Kehamilan umumnya berlangsung 40 minggu atau 280 hari dari Hari Pertama haid terakhir.</a:t>
            </a:r>
          </a:p>
        </p:txBody>
      </p:sp>
    </p:spTree>
    <p:extLst>
      <p:ext uri="{BB962C8B-B14F-4D97-AF65-F5344CB8AC3E}">
        <p14:creationId xmlns:p14="http://schemas.microsoft.com/office/powerpoint/2010/main" val="1284699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792"/>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92696"/>
            <a:ext cx="8229600" cy="5760640"/>
          </a:xfrm>
        </p:spPr>
        <p:txBody>
          <a:bodyPr>
            <a:noAutofit/>
          </a:bodyPr>
          <a:lstStyle/>
          <a:p>
            <a:pPr marL="0" indent="0">
              <a:buNone/>
            </a:pPr>
            <a:r>
              <a:rPr lang="id-ID" sz="2200" dirty="0" smtClean="0"/>
              <a:t>Kelainan Yang Tidak Langsung Berhubungan Dengan Kehamilan</a:t>
            </a:r>
          </a:p>
          <a:p>
            <a:pPr marL="857250" lvl="1" indent="-457200">
              <a:buFont typeface="+mj-lt"/>
              <a:buAutoNum type="arabicPeriod"/>
            </a:pPr>
            <a:r>
              <a:rPr lang="en-US" sz="2200" dirty="0" smtClean="0"/>
              <a:t>Anemia</a:t>
            </a:r>
            <a:r>
              <a:rPr lang="id-ID" sz="2200" dirty="0" smtClean="0"/>
              <a:t>, </a:t>
            </a:r>
            <a:r>
              <a:rPr lang="en-US" sz="2200" dirty="0" smtClean="0"/>
              <a:t> </a:t>
            </a:r>
            <a:r>
              <a:rPr lang="id-ID" sz="2200" dirty="0"/>
              <a:t>Adalah kekurangan darah yang dapat menganggu kesehatan ibu pada saat proses persalinan (BKKBN, 2003, p.24). Kondisi ibu hamil dengan kadar </a:t>
            </a:r>
            <a:r>
              <a:rPr lang="id-ID" sz="2200" i="1" dirty="0"/>
              <a:t>Hemoglobin </a:t>
            </a:r>
            <a:r>
              <a:rPr lang="id-ID" sz="2200" dirty="0"/>
              <a:t>kurang dari 11 g% pada trimester 1 dan 3 dan &lt;10,5 g % pada trimester 2. Anemia dapat menimbulkan dampak buruk terhadap ibu maupun janin, seperti infeksi, partus prematurus, abortus, kematian janin, cacat bawaan (Prawirohardjo, 2008, p. 281</a:t>
            </a:r>
            <a:r>
              <a:rPr lang="id-ID" sz="2200" dirty="0" smtClean="0"/>
              <a:t>).</a:t>
            </a:r>
          </a:p>
          <a:p>
            <a:pPr marL="857250" lvl="1" indent="-457200">
              <a:buFont typeface="+mj-lt"/>
              <a:buAutoNum type="arabicPeriod"/>
            </a:pPr>
            <a:r>
              <a:rPr lang="id-ID" sz="2200" dirty="0" smtClean="0"/>
              <a:t>Malaria, </a:t>
            </a:r>
            <a:r>
              <a:rPr lang="id-ID" sz="2200" dirty="0"/>
              <a:t>adalah infeksi yang disebabkan oleh kuman (</a:t>
            </a:r>
            <a:r>
              <a:rPr lang="id-ID" sz="2200" i="1" dirty="0"/>
              <a:t>plasmodium</a:t>
            </a:r>
            <a:r>
              <a:rPr lang="id-ID" sz="2200" dirty="0"/>
              <a:t>) dapat mengakibatkan anemia dan dapat menyebabkan </a:t>
            </a:r>
            <a:r>
              <a:rPr lang="id-ID" sz="2200" dirty="0" smtClean="0"/>
              <a:t>keguguran.</a:t>
            </a:r>
          </a:p>
          <a:p>
            <a:pPr marL="857250" lvl="1" indent="-457200">
              <a:buFont typeface="+mj-lt"/>
              <a:buAutoNum type="arabicPeriod"/>
            </a:pPr>
            <a:r>
              <a:rPr lang="id-ID" sz="2200" dirty="0" smtClean="0"/>
              <a:t>TBC paru, Tuberkulosis </a:t>
            </a:r>
            <a:r>
              <a:rPr lang="id-ID" sz="2200" dirty="0"/>
              <a:t>adalah penyakit infeksi yang disebabkan oleh infeksi</a:t>
            </a:r>
            <a:r>
              <a:rPr lang="id-ID" sz="2200" i="1" dirty="0"/>
              <a:t>mycobacterium tuberculosis</a:t>
            </a:r>
            <a:r>
              <a:rPr lang="id-ID" sz="2200" dirty="0"/>
              <a:t>. Sebagian besar kuman tuberkulosis menyerang paru, sehingga dapat menyebabkan perubahan pada sistem pernafasan.</a:t>
            </a:r>
          </a:p>
          <a:p>
            <a:pPr marL="857250" lvl="1" indent="-457200">
              <a:buFont typeface="+mj-lt"/>
              <a:buAutoNum type="arabicPeriod"/>
            </a:pPr>
            <a:endParaRPr lang="id-ID" sz="2200" dirty="0"/>
          </a:p>
          <a:p>
            <a:pPr marL="857250" lvl="1" indent="-457200">
              <a:buFont typeface="+mj-lt"/>
              <a:buAutoNum type="arabicPeriod"/>
            </a:pPr>
            <a:endParaRPr lang="id-ID" sz="2200" dirty="0"/>
          </a:p>
          <a:p>
            <a:pPr marL="857250" lvl="1" indent="-457200">
              <a:buFont typeface="+mj-lt"/>
              <a:buAutoNum type="arabicPeriod"/>
            </a:pPr>
            <a:endParaRPr lang="id-ID" sz="2200" dirty="0"/>
          </a:p>
        </p:txBody>
      </p:sp>
    </p:spTree>
    <p:extLst>
      <p:ext uri="{BB962C8B-B14F-4D97-AF65-F5344CB8AC3E}">
        <p14:creationId xmlns:p14="http://schemas.microsoft.com/office/powerpoint/2010/main" val="3730453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692696"/>
            <a:ext cx="8229600" cy="5433467"/>
          </a:xfrm>
        </p:spPr>
        <p:txBody>
          <a:bodyPr/>
          <a:lstStyle/>
          <a:p>
            <a:pPr marL="1314450" lvl="2" indent="-514350">
              <a:buFont typeface="+mj-lt"/>
              <a:buAutoNum type="arabicPeriod" startAt="4"/>
            </a:pPr>
            <a:r>
              <a:rPr lang="id-ID" sz="2800" dirty="0" smtClean="0">
                <a:latin typeface="Baskerville Old Face" pitchFamily="18" charset="0"/>
              </a:rPr>
              <a:t>Diabetes,  </a:t>
            </a:r>
            <a:r>
              <a:rPr lang="id-ID" sz="2800" dirty="0">
                <a:latin typeface="Baskerville Old Face" pitchFamily="18" charset="0"/>
              </a:rPr>
              <a:t>merupakan suatu penyakit dimana tubuh tidak menghasilkan insulin dalam jumlah cukup, atau sebaliknya, tubuh kurang mampu menggunakan insulin secara </a:t>
            </a:r>
            <a:r>
              <a:rPr lang="id-ID" sz="2800" dirty="0" smtClean="0">
                <a:latin typeface="Baskerville Old Face" pitchFamily="18" charset="0"/>
              </a:rPr>
              <a:t>maksimal</a:t>
            </a:r>
          </a:p>
          <a:p>
            <a:pPr marL="1314450" lvl="2" indent="-514350">
              <a:buFont typeface="+mj-lt"/>
              <a:buAutoNum type="arabicPeriod" startAt="4"/>
            </a:pPr>
            <a:r>
              <a:rPr lang="id-ID" sz="2800" dirty="0" smtClean="0">
                <a:latin typeface="Baskerville Old Face" pitchFamily="18" charset="0"/>
              </a:rPr>
              <a:t>Infeksi </a:t>
            </a:r>
            <a:r>
              <a:rPr lang="id-ID" sz="2800" dirty="0">
                <a:latin typeface="Baskerville Old Face" pitchFamily="18" charset="0"/>
              </a:rPr>
              <a:t>menular seksual pada </a:t>
            </a:r>
            <a:r>
              <a:rPr lang="id-ID" sz="2800" dirty="0" smtClean="0">
                <a:latin typeface="Baskerville Old Face" pitchFamily="18" charset="0"/>
              </a:rPr>
              <a:t>kehamilan</a:t>
            </a:r>
            <a:endParaRPr lang="id-ID" sz="3200" dirty="0" smtClean="0">
              <a:latin typeface="Baskerville Old Face" pitchFamily="18" charset="0"/>
            </a:endParaRPr>
          </a:p>
          <a:p>
            <a:pPr marL="1257300" lvl="3" indent="0">
              <a:buNone/>
            </a:pPr>
            <a:r>
              <a:rPr lang="id-ID" sz="2800" dirty="0" smtClean="0">
                <a:latin typeface="Baskerville Old Face" pitchFamily="18" charset="0"/>
              </a:rPr>
              <a:t>Infeksi </a:t>
            </a:r>
            <a:r>
              <a:rPr lang="id-ID" sz="2800" dirty="0">
                <a:latin typeface="Baskerville Old Face" pitchFamily="18" charset="0"/>
              </a:rPr>
              <a:t>yang disebabkan oleh bakteri, virus, parasit atau jamur, yang penularannya terutama melalui hubungan seksual dengan pasangan yang menderita penyakit tersebut (Sjaiful, 2008, p. 921).</a:t>
            </a:r>
          </a:p>
          <a:p>
            <a:pPr marL="1314450" lvl="2" indent="-514350">
              <a:buFont typeface="+mj-lt"/>
              <a:buAutoNum type="arabicPeriod" startAt="4"/>
            </a:pPr>
            <a:endParaRPr lang="id-ID" dirty="0"/>
          </a:p>
        </p:txBody>
      </p:sp>
    </p:spTree>
    <p:extLst>
      <p:ext uri="{BB962C8B-B14F-4D97-AF65-F5344CB8AC3E}">
        <p14:creationId xmlns:p14="http://schemas.microsoft.com/office/powerpoint/2010/main" val="3730453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lstStyle/>
          <a:p>
            <a:r>
              <a:rPr lang="id-ID" dirty="0"/>
              <a:t>Untuk mendapatkan data tentang perkembangan janin dan adaptasi fisiologis ibu terhadap kehamilan, perawat dapat melakukan pengkajian melalui pemeriksaan fisik pada ibu hamil dengan metode </a:t>
            </a:r>
            <a:r>
              <a:rPr lang="id-ID" i="1" dirty="0"/>
              <a:t>inspeksi, palpasi, perkusi, dan auskultasi. </a:t>
            </a:r>
            <a:r>
              <a:rPr lang="id-ID" dirty="0"/>
              <a:t>Adapun alat yang diperlukan adalah sebagai </a:t>
            </a:r>
            <a:r>
              <a:rPr lang="id-ID" dirty="0" smtClean="0"/>
              <a:t>berikut:</a:t>
            </a:r>
            <a:endParaRPr lang="id-ID" dirty="0"/>
          </a:p>
          <a:p>
            <a:endParaRPr lang="id-ID" dirty="0"/>
          </a:p>
        </p:txBody>
      </p:sp>
      <p:sp>
        <p:nvSpPr>
          <p:cNvPr id="4" name="TextBox 3"/>
          <p:cNvSpPr txBox="1"/>
          <p:nvPr/>
        </p:nvSpPr>
        <p:spPr>
          <a:xfrm>
            <a:off x="1475656" y="476672"/>
            <a:ext cx="5544616" cy="646331"/>
          </a:xfrm>
          <a:prstGeom prst="rect">
            <a:avLst/>
          </a:prstGeom>
          <a:noFill/>
        </p:spPr>
        <p:txBody>
          <a:bodyPr wrap="square" rtlCol="0">
            <a:spAutoFit/>
          </a:bodyPr>
          <a:lstStyle/>
          <a:p>
            <a:pPr algn="ctr"/>
            <a:r>
              <a:rPr lang="id-ID" sz="3600" dirty="0" smtClean="0">
                <a:latin typeface="Baskerville Old Face" pitchFamily="18" charset="0"/>
              </a:rPr>
              <a:t>Pemeriksaan fisik</a:t>
            </a:r>
            <a:endParaRPr lang="id-ID" sz="3600" dirty="0">
              <a:latin typeface="Baskerville Old Face" pitchFamily="18" charset="0"/>
            </a:endParaRPr>
          </a:p>
        </p:txBody>
      </p:sp>
    </p:spTree>
    <p:extLst>
      <p:ext uri="{BB962C8B-B14F-4D97-AF65-F5344CB8AC3E}">
        <p14:creationId xmlns:p14="http://schemas.microsoft.com/office/powerpoint/2010/main" val="3730453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2032228075"/>
              </p:ext>
            </p:extLst>
          </p:nvPr>
        </p:nvGraphicFramePr>
        <p:xfrm>
          <a:off x="457200" y="822960"/>
          <a:ext cx="8229600" cy="5212080"/>
        </p:xfrm>
        <a:graphic>
          <a:graphicData uri="http://schemas.openxmlformats.org/drawingml/2006/table">
            <a:tbl>
              <a:tblPr firstRow="1" bandRow="1">
                <a:tableStyleId>{0E3FDE45-AF77-4B5C-9715-49D594BDF05E}</a:tableStyleId>
              </a:tblPr>
              <a:tblGrid>
                <a:gridCol w="4186808"/>
                <a:gridCol w="4042792"/>
              </a:tblGrid>
              <a:tr h="4320455">
                <a:tc>
                  <a:txBody>
                    <a:bodyPr/>
                    <a:lstStyle/>
                    <a:p>
                      <a:pPr marL="342900" lvl="0" indent="-342900">
                        <a:buFont typeface="+mj-lt"/>
                        <a:buAutoNum type="arabicPeriod"/>
                      </a:pPr>
                      <a:r>
                        <a:rPr lang="id-ID" sz="2400" b="0" kern="1200" dirty="0" smtClean="0">
                          <a:effectLst/>
                        </a:rPr>
                        <a:t>Timabangan Badan</a:t>
                      </a:r>
                    </a:p>
                    <a:p>
                      <a:pPr marL="342900" lvl="0" indent="-342900">
                        <a:buFont typeface="+mj-lt"/>
                        <a:buAutoNum type="arabicPeriod"/>
                      </a:pPr>
                      <a:r>
                        <a:rPr lang="id-ID" sz="2400" b="0" kern="1200" dirty="0" smtClean="0">
                          <a:effectLst/>
                        </a:rPr>
                        <a:t>Pengukur tekanan darah</a:t>
                      </a:r>
                    </a:p>
                    <a:p>
                      <a:pPr marL="342900" lvl="0" indent="-342900">
                        <a:buFont typeface="+mj-lt"/>
                        <a:buAutoNum type="arabicPeriod"/>
                      </a:pPr>
                      <a:r>
                        <a:rPr lang="id-ID" sz="2400" b="0" kern="1200" dirty="0" smtClean="0">
                          <a:effectLst/>
                        </a:rPr>
                        <a:t>Stetoskop</a:t>
                      </a:r>
                    </a:p>
                    <a:p>
                      <a:pPr marL="342900" lvl="0" indent="-342900">
                        <a:buFont typeface="+mj-lt"/>
                        <a:buAutoNum type="arabicPeriod"/>
                      </a:pPr>
                      <a:r>
                        <a:rPr lang="id-ID" sz="2400" b="0" kern="1200" dirty="0" smtClean="0">
                          <a:effectLst/>
                        </a:rPr>
                        <a:t>Termometer</a:t>
                      </a:r>
                    </a:p>
                    <a:p>
                      <a:pPr marL="342900" lvl="0" indent="-342900">
                        <a:buFont typeface="+mj-lt"/>
                        <a:buAutoNum type="arabicPeriod"/>
                      </a:pPr>
                      <a:r>
                        <a:rPr lang="id-ID" sz="2400" b="0" kern="1200" dirty="0" smtClean="0">
                          <a:effectLst/>
                        </a:rPr>
                        <a:t>Bengkok</a:t>
                      </a:r>
                    </a:p>
                    <a:p>
                      <a:pPr marL="342900" lvl="0" indent="-342900">
                        <a:buFont typeface="+mj-lt"/>
                        <a:buAutoNum type="arabicPeriod"/>
                      </a:pPr>
                      <a:r>
                        <a:rPr lang="id-ID" sz="2400" b="0" kern="1200" dirty="0" smtClean="0">
                          <a:effectLst/>
                        </a:rPr>
                        <a:t>Pen Lilght</a:t>
                      </a:r>
                    </a:p>
                    <a:p>
                      <a:pPr marL="342900" lvl="0" indent="-342900">
                        <a:buFont typeface="+mj-lt"/>
                        <a:buAutoNum type="arabicPeriod"/>
                      </a:pPr>
                      <a:r>
                        <a:rPr lang="id-ID" sz="2400" b="0" kern="1200" dirty="0" smtClean="0">
                          <a:effectLst/>
                        </a:rPr>
                        <a:t>Meteran/pita</a:t>
                      </a:r>
                    </a:p>
                    <a:p>
                      <a:pPr marL="342900" lvl="0" indent="-342900">
                        <a:buFont typeface="+mj-lt"/>
                        <a:buAutoNum type="arabicPeriod"/>
                      </a:pPr>
                      <a:r>
                        <a:rPr lang="id-ID" sz="2400" b="0" kern="1200" dirty="0" smtClean="0">
                          <a:effectLst/>
                        </a:rPr>
                        <a:t>Laenecc/Doppler Elektrik</a:t>
                      </a:r>
                    </a:p>
                    <a:p>
                      <a:pPr marL="342900" lvl="0" indent="-342900">
                        <a:buFont typeface="+mj-lt"/>
                        <a:buAutoNum type="arabicPeriod"/>
                      </a:pPr>
                      <a:r>
                        <a:rPr lang="id-ID" sz="2400" b="0" kern="1200" dirty="0" smtClean="0">
                          <a:effectLst/>
                        </a:rPr>
                        <a:t>Alat untuk mengukur lingkar panggul</a:t>
                      </a:r>
                    </a:p>
                    <a:p>
                      <a:pPr marL="342900" lvl="0" indent="-342900">
                        <a:buFont typeface="+mj-lt"/>
                        <a:buAutoNum type="arabicPeriod"/>
                      </a:pPr>
                      <a:r>
                        <a:rPr lang="id-ID" sz="2400" b="0" kern="1200" dirty="0" smtClean="0">
                          <a:effectLst/>
                        </a:rPr>
                        <a:t>Hummer untuk memeriksa refleks</a:t>
                      </a:r>
                    </a:p>
                    <a:p>
                      <a:endParaRPr lang="id-ID" sz="2400" b="0" dirty="0"/>
                    </a:p>
                  </a:txBody>
                  <a:tcPr/>
                </a:tc>
                <a:tc>
                  <a:txBody>
                    <a:bodyPr/>
                    <a:lstStyle/>
                    <a:p>
                      <a:pPr marL="342900" lvl="0" indent="-342900">
                        <a:buFont typeface="+mj-lt"/>
                        <a:buAutoNum type="arabicPeriod" startAt="11"/>
                      </a:pPr>
                      <a:r>
                        <a:rPr lang="id-ID" sz="2400" b="0" kern="1200" dirty="0" smtClean="0">
                          <a:solidFill>
                            <a:schemeClr val="tx1"/>
                          </a:solidFill>
                          <a:effectLst/>
                          <a:latin typeface="+mn-lt"/>
                          <a:ea typeface="+mn-ea"/>
                          <a:cs typeface="+mn-cs"/>
                        </a:rPr>
                        <a:t>Sarung tangan</a:t>
                      </a:r>
                    </a:p>
                    <a:p>
                      <a:pPr marL="342900" lvl="0" indent="-342900">
                        <a:buFont typeface="+mj-lt"/>
                        <a:buAutoNum type="arabicPeriod" startAt="11"/>
                      </a:pPr>
                      <a:r>
                        <a:rPr lang="id-ID" sz="2400" b="0" kern="1200" dirty="0" smtClean="0">
                          <a:solidFill>
                            <a:schemeClr val="tx1"/>
                          </a:solidFill>
                          <a:effectLst/>
                          <a:latin typeface="+mn-lt"/>
                          <a:ea typeface="+mn-ea"/>
                          <a:cs typeface="+mn-cs"/>
                        </a:rPr>
                        <a:t>Kapas kering ditempatnya</a:t>
                      </a:r>
                    </a:p>
                    <a:p>
                      <a:pPr marL="342900" lvl="0" indent="-342900">
                        <a:buFont typeface="+mj-lt"/>
                        <a:buAutoNum type="arabicPeriod" startAt="11"/>
                      </a:pPr>
                      <a:r>
                        <a:rPr lang="id-ID" sz="2400" b="0" kern="1200" dirty="0" smtClean="0">
                          <a:solidFill>
                            <a:schemeClr val="tx1"/>
                          </a:solidFill>
                          <a:effectLst/>
                          <a:latin typeface="+mn-lt"/>
                          <a:ea typeface="+mn-ea"/>
                          <a:cs typeface="+mn-cs"/>
                        </a:rPr>
                        <a:t>Tissue pada tempatnya </a:t>
                      </a:r>
                    </a:p>
                    <a:p>
                      <a:pPr marL="342900" lvl="0" indent="-342900">
                        <a:buFont typeface="+mj-lt"/>
                        <a:buAutoNum type="arabicPeriod" startAt="11"/>
                      </a:pPr>
                      <a:r>
                        <a:rPr lang="id-ID" sz="2400" b="0" kern="1200" dirty="0" smtClean="0">
                          <a:solidFill>
                            <a:schemeClr val="tx1"/>
                          </a:solidFill>
                          <a:effectLst/>
                          <a:latin typeface="+mn-lt"/>
                          <a:ea typeface="+mn-ea"/>
                          <a:cs typeface="+mn-cs"/>
                        </a:rPr>
                        <a:t>Air ddesinfeksi tingkat tinggi (DTT) pada kom-nya</a:t>
                      </a:r>
                    </a:p>
                    <a:p>
                      <a:pPr marL="342900" lvl="0" indent="-342900">
                        <a:buFont typeface="+mj-lt"/>
                        <a:buAutoNum type="arabicPeriod" startAt="11"/>
                      </a:pPr>
                      <a:r>
                        <a:rPr lang="id-ID" sz="2400" b="0" kern="1200" dirty="0" smtClean="0">
                          <a:solidFill>
                            <a:schemeClr val="tx1"/>
                          </a:solidFill>
                          <a:effectLst/>
                          <a:latin typeface="+mn-lt"/>
                          <a:ea typeface="+mn-ea"/>
                          <a:cs typeface="+mn-cs"/>
                        </a:rPr>
                        <a:t>Tempat sampah medis dan nonmedis</a:t>
                      </a:r>
                    </a:p>
                    <a:p>
                      <a:pPr marL="342900" lvl="0" indent="-342900">
                        <a:buFont typeface="+mj-lt"/>
                        <a:buAutoNum type="arabicPeriod" startAt="11"/>
                      </a:pPr>
                      <a:r>
                        <a:rPr lang="id-ID" sz="2400" b="0" kern="1200" dirty="0" smtClean="0">
                          <a:solidFill>
                            <a:schemeClr val="tx1"/>
                          </a:solidFill>
                          <a:effectLst/>
                          <a:latin typeface="+mn-lt"/>
                          <a:ea typeface="+mn-ea"/>
                          <a:cs typeface="+mn-cs"/>
                        </a:rPr>
                        <a:t>Pengalas</a:t>
                      </a:r>
                    </a:p>
                    <a:p>
                      <a:pPr marL="342900" lvl="0" indent="-342900">
                        <a:buFont typeface="+mj-lt"/>
                        <a:buAutoNum type="arabicPeriod" startAt="11"/>
                      </a:pPr>
                      <a:r>
                        <a:rPr lang="id-ID" sz="2400" b="0" kern="1200" dirty="0" smtClean="0">
                          <a:solidFill>
                            <a:schemeClr val="tx1"/>
                          </a:solidFill>
                          <a:effectLst/>
                          <a:latin typeface="+mn-lt"/>
                          <a:ea typeface="+mn-ea"/>
                          <a:cs typeface="+mn-cs"/>
                        </a:rPr>
                        <a:t>Alat-alat untuk pengendalian infeksi (PI), seperti cairan klorin 0,5% pada 2 baskom, 2 buah waslap.</a:t>
                      </a:r>
                    </a:p>
                    <a:p>
                      <a:endParaRPr lang="id-ID" sz="2400" b="0" dirty="0"/>
                    </a:p>
                  </a:txBody>
                  <a:tcPr/>
                </a:tc>
              </a:tr>
            </a:tbl>
          </a:graphicData>
        </a:graphic>
      </p:graphicFrame>
    </p:spTree>
    <p:extLst>
      <p:ext uri="{BB962C8B-B14F-4D97-AF65-F5344CB8AC3E}">
        <p14:creationId xmlns:p14="http://schemas.microsoft.com/office/powerpoint/2010/main" val="3730453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6036"/>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2980330311"/>
              </p:ext>
            </p:extLst>
          </p:nvPr>
        </p:nvGraphicFramePr>
        <p:xfrm>
          <a:off x="-15876" y="1030248"/>
          <a:ext cx="9210484" cy="5852160"/>
        </p:xfrm>
        <a:graphic>
          <a:graphicData uri="http://schemas.openxmlformats.org/drawingml/2006/table">
            <a:tbl>
              <a:tblPr firstRow="1" bandRow="1">
                <a:tableStyleId>{5C22544A-7EE6-4342-B048-85BDC9FD1C3A}</a:tableStyleId>
              </a:tblPr>
              <a:tblGrid>
                <a:gridCol w="4605242"/>
                <a:gridCol w="4605242"/>
              </a:tblGrid>
              <a:tr h="370840">
                <a:tc>
                  <a:txBody>
                    <a:bodyPr/>
                    <a:lstStyle/>
                    <a:p>
                      <a:pPr marL="342900" lvl="0" indent="-342900">
                        <a:buFont typeface="+mj-lt"/>
                        <a:buAutoNum type="arabicPeriod"/>
                      </a:pPr>
                      <a:r>
                        <a:rPr lang="id-ID" sz="1800" b="1" kern="1200" dirty="0" smtClean="0">
                          <a:solidFill>
                            <a:schemeClr val="lt1"/>
                          </a:solidFill>
                          <a:effectLst/>
                          <a:latin typeface="+mn-lt"/>
                          <a:ea typeface="+mn-ea"/>
                          <a:cs typeface="+mn-cs"/>
                        </a:rPr>
                        <a:t>Siapkan alat-alat yang diperlukan serta ruangan dengan pencahayaan yang cukup</a:t>
                      </a:r>
                    </a:p>
                    <a:p>
                      <a:pPr marL="342900" lvl="0" indent="-342900">
                        <a:buFont typeface="+mj-lt"/>
                        <a:buAutoNum type="arabicPeriod"/>
                      </a:pPr>
                      <a:r>
                        <a:rPr lang="id-ID" sz="1800" b="1" kern="1200" dirty="0" smtClean="0">
                          <a:solidFill>
                            <a:schemeClr val="lt1"/>
                          </a:solidFill>
                          <a:effectLst/>
                          <a:latin typeface="+mn-lt"/>
                          <a:ea typeface="+mn-ea"/>
                          <a:cs typeface="+mn-cs"/>
                        </a:rPr>
                        <a:t>Mencuci tangan dengan benar</a:t>
                      </a:r>
                    </a:p>
                    <a:p>
                      <a:pPr marL="342900" lvl="0" indent="-342900">
                        <a:buFont typeface="+mj-lt"/>
                        <a:buAutoNum type="arabicPeriod"/>
                      </a:pPr>
                      <a:r>
                        <a:rPr lang="id-ID" sz="1800" b="1" kern="1200" dirty="0" smtClean="0">
                          <a:solidFill>
                            <a:schemeClr val="lt1"/>
                          </a:solidFill>
                          <a:effectLst/>
                          <a:latin typeface="+mn-lt"/>
                          <a:ea typeface="+mn-ea"/>
                          <a:cs typeface="+mn-cs"/>
                        </a:rPr>
                        <a:t>Memberitahu tentang tujuan dan langkah prosedur</a:t>
                      </a:r>
                    </a:p>
                    <a:p>
                      <a:pPr marL="342900" lvl="0" indent="-342900">
                        <a:buFont typeface="+mj-lt"/>
                        <a:buAutoNum type="arabicPeriod"/>
                      </a:pPr>
                      <a:r>
                        <a:rPr lang="id-ID" sz="1800" b="1" kern="1200" dirty="0" smtClean="0">
                          <a:solidFill>
                            <a:schemeClr val="lt1"/>
                          </a:solidFill>
                          <a:effectLst/>
                          <a:latin typeface="+mn-lt"/>
                          <a:ea typeface="+mn-ea"/>
                          <a:cs typeface="+mn-cs"/>
                        </a:rPr>
                        <a:t>Perhatikan tanda-tanda tubuh yang sehat.</a:t>
                      </a:r>
                      <a:r>
                        <a:rPr lang="id-ID" sz="1800" b="1" kern="1200" baseline="0" dirty="0" smtClean="0">
                          <a:solidFill>
                            <a:schemeClr val="lt1"/>
                          </a:solidFill>
                          <a:effectLst/>
                          <a:latin typeface="+mn-lt"/>
                          <a:ea typeface="+mn-ea"/>
                          <a:cs typeface="+mn-cs"/>
                        </a:rPr>
                        <a:t> </a:t>
                      </a:r>
                      <a:r>
                        <a:rPr lang="id-ID" sz="1800" b="1" kern="1200" dirty="0" smtClean="0">
                          <a:solidFill>
                            <a:schemeClr val="lt1"/>
                          </a:solidFill>
                          <a:effectLst/>
                          <a:latin typeface="+mn-lt"/>
                          <a:ea typeface="+mn-ea"/>
                          <a:cs typeface="+mn-cs"/>
                        </a:rPr>
                        <a:t>Pemeriksaan pandang sejak pertama bertemu dengan ibu. </a:t>
                      </a:r>
                    </a:p>
                    <a:p>
                      <a:pPr marL="342900" lvl="0" indent="-342900">
                        <a:buFont typeface="+mj-lt"/>
                        <a:buAutoNum type="arabicPeriod"/>
                      </a:pPr>
                      <a:r>
                        <a:rPr lang="id-ID" sz="1800" b="1" kern="1200" dirty="0" smtClean="0">
                          <a:solidFill>
                            <a:schemeClr val="lt1"/>
                          </a:solidFill>
                          <a:effectLst/>
                          <a:latin typeface="+mn-lt"/>
                          <a:ea typeface="+mn-ea"/>
                          <a:cs typeface="+mn-cs"/>
                        </a:rPr>
                        <a:t>Inspeksi muka pada ibu apakah ada kloasma gravadium, pucat pada wajah dan pembekakan pada wajah</a:t>
                      </a:r>
                    </a:p>
                    <a:p>
                      <a:pPr marL="342900" lvl="0" indent="-342900">
                        <a:buFont typeface="+mj-lt"/>
                        <a:buAutoNum type="arabicPeriod"/>
                      </a:pPr>
                      <a:r>
                        <a:rPr lang="id-ID" sz="1800" b="1" kern="1200" dirty="0" smtClean="0">
                          <a:solidFill>
                            <a:schemeClr val="lt1"/>
                          </a:solidFill>
                          <a:effectLst/>
                          <a:latin typeface="+mn-lt"/>
                          <a:ea typeface="+mn-ea"/>
                          <a:cs typeface="+mn-cs"/>
                        </a:rPr>
                        <a:t>Meminta ibu mengganti baju de gan baju pemeriksaan</a:t>
                      </a:r>
                    </a:p>
                    <a:p>
                      <a:pPr marL="342900" lvl="0" indent="-342900">
                        <a:buFont typeface="+mj-lt"/>
                        <a:buAutoNum type="arabicPeriod"/>
                      </a:pPr>
                      <a:r>
                        <a:rPr lang="id-ID" sz="1800" b="1" kern="1200" dirty="0" smtClean="0">
                          <a:solidFill>
                            <a:schemeClr val="lt1"/>
                          </a:solidFill>
                          <a:effectLst/>
                          <a:latin typeface="+mn-lt"/>
                          <a:ea typeface="+mn-ea"/>
                          <a:cs typeface="+mn-cs"/>
                        </a:rPr>
                        <a:t>Menganjurkan ibu untuk buang air kecil terlebih dahulu</a:t>
                      </a:r>
                    </a:p>
                    <a:p>
                      <a:pPr marL="342900" lvl="0" indent="-342900">
                        <a:buFont typeface="+mj-lt"/>
                        <a:buAutoNum type="arabicPeriod"/>
                      </a:pPr>
                      <a:r>
                        <a:rPr lang="id-ID" sz="1800" b="1" kern="1200" dirty="0" smtClean="0">
                          <a:solidFill>
                            <a:schemeClr val="lt1"/>
                          </a:solidFill>
                          <a:effectLst/>
                          <a:latin typeface="+mn-lt"/>
                          <a:ea typeface="+mn-ea"/>
                          <a:cs typeface="+mn-cs"/>
                        </a:rPr>
                        <a:t>Melakukan penimbangan berat badan ibu pada setiap pemeriksaan kehamilan. </a:t>
                      </a:r>
                      <a:endParaRPr lang="id-ID" b="1" dirty="0"/>
                    </a:p>
                  </a:txBody>
                  <a:tcPr/>
                </a:tc>
                <a:tc>
                  <a:txBody>
                    <a:bodyPr/>
                    <a:lstStyle/>
                    <a:p>
                      <a:pPr marL="342900" lvl="0" indent="-342900">
                        <a:buFont typeface="+mj-lt"/>
                        <a:buAutoNum type="arabicPeriod" startAt="9"/>
                      </a:pPr>
                      <a:r>
                        <a:rPr lang="id-ID" sz="1800" b="1" kern="1200" dirty="0" smtClean="0">
                          <a:solidFill>
                            <a:schemeClr val="lt1"/>
                          </a:solidFill>
                          <a:effectLst/>
                          <a:latin typeface="+mn-lt"/>
                          <a:ea typeface="+mn-ea"/>
                          <a:cs typeface="+mn-cs"/>
                        </a:rPr>
                        <a:t>Ukur lingkar lengan atas ibu yang khusus.</a:t>
                      </a:r>
                    </a:p>
                    <a:p>
                      <a:pPr marL="342900" lvl="0" indent="-342900">
                        <a:buFont typeface="+mj-lt"/>
                        <a:buAutoNum type="arabicPeriod" startAt="9"/>
                      </a:pPr>
                      <a:r>
                        <a:rPr lang="id-ID" sz="1800" b="1" kern="1200" dirty="0" smtClean="0">
                          <a:solidFill>
                            <a:schemeClr val="lt1"/>
                          </a:solidFill>
                          <a:effectLst/>
                          <a:latin typeface="+mn-lt"/>
                          <a:ea typeface="+mn-ea"/>
                          <a:cs typeface="+mn-cs"/>
                        </a:rPr>
                        <a:t>Lakukan pengukura tanda-tanda vital ibu yang meliputi tekanan darah, frekuensi nadi, pernapasan, dan suhu. </a:t>
                      </a:r>
                    </a:p>
                    <a:p>
                      <a:pPr marL="342900" lvl="0" indent="-342900">
                        <a:buFont typeface="+mj-lt"/>
                        <a:buAutoNum type="arabicPeriod" startAt="9"/>
                      </a:pPr>
                      <a:r>
                        <a:rPr lang="id-ID" sz="1800" b="1" kern="1200" dirty="0" smtClean="0">
                          <a:solidFill>
                            <a:schemeClr val="lt1"/>
                          </a:solidFill>
                          <a:effectLst/>
                          <a:latin typeface="+mn-lt"/>
                          <a:ea typeface="+mn-ea"/>
                          <a:cs typeface="+mn-cs"/>
                        </a:rPr>
                        <a:t>Lakukan pengukuran panggul dengan jangkar panggul.</a:t>
                      </a:r>
                    </a:p>
                    <a:p>
                      <a:pPr marL="342900" lvl="0" indent="-342900">
                        <a:buFont typeface="+mj-lt"/>
                        <a:buAutoNum type="arabicPeriod" startAt="9"/>
                      </a:pPr>
                      <a:r>
                        <a:rPr lang="id-ID" sz="1800" b="1" kern="1200" dirty="0" smtClean="0">
                          <a:solidFill>
                            <a:schemeClr val="lt1"/>
                          </a:solidFill>
                          <a:effectLst/>
                          <a:latin typeface="+mn-lt"/>
                          <a:ea typeface="+mn-ea"/>
                          <a:cs typeface="+mn-cs"/>
                        </a:rPr>
                        <a:t>Pemeriksaan dari ujung rambut sampai ujung kaki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9"/>
                        <a:tabLst/>
                        <a:defRPr/>
                      </a:pPr>
                      <a:r>
                        <a:rPr lang="id-ID" sz="1800" b="1" kern="1200" dirty="0" smtClean="0">
                          <a:solidFill>
                            <a:schemeClr val="lt1"/>
                          </a:solidFill>
                          <a:effectLst/>
                          <a:latin typeface="+mn-lt"/>
                          <a:ea typeface="+mn-ea"/>
                          <a:cs typeface="+mn-cs"/>
                        </a:rPr>
                        <a:t>Melakukan pemeriksaan LeopoId I untuk menetukan bagian janin yang ada di fundus.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9"/>
                        <a:tabLst/>
                        <a:defRPr/>
                      </a:pPr>
                      <a:r>
                        <a:rPr lang="id-ID" sz="1800" b="1" kern="1200" dirty="0" smtClean="0">
                          <a:solidFill>
                            <a:schemeClr val="lt1"/>
                          </a:solidFill>
                          <a:effectLst/>
                          <a:latin typeface="+mn-lt"/>
                          <a:ea typeface="+mn-ea"/>
                          <a:cs typeface="+mn-cs"/>
                        </a:rPr>
                        <a:t>Melakukan pemeriksaan LeopId II.</a:t>
                      </a:r>
                    </a:p>
                    <a:p>
                      <a:pPr marL="342900" lvl="0" indent="-342900">
                        <a:buFont typeface="+mj-lt"/>
                        <a:buAutoNum type="arabicPeriod" startAt="9"/>
                      </a:pPr>
                      <a:r>
                        <a:rPr lang="id-ID" sz="1800" b="1" kern="1200" dirty="0" smtClean="0">
                          <a:solidFill>
                            <a:schemeClr val="lt1"/>
                          </a:solidFill>
                          <a:effectLst/>
                          <a:latin typeface="+mn-lt"/>
                          <a:ea typeface="+mn-ea"/>
                          <a:cs typeface="+mn-cs"/>
                        </a:rPr>
                        <a:t>Memeriksa LeopId III untuk menetukan bagian janin yang berada pada bagian terbawah. </a:t>
                      </a:r>
                    </a:p>
                    <a:p>
                      <a:pPr marL="342900" lvl="0" indent="-342900">
                        <a:buFont typeface="+mj-lt"/>
                        <a:buAutoNum type="arabicPeriod" startAt="9"/>
                      </a:pPr>
                      <a:r>
                        <a:rPr lang="id-ID" sz="1800" b="1" kern="1200" dirty="0" smtClean="0">
                          <a:solidFill>
                            <a:schemeClr val="lt1"/>
                          </a:solidFill>
                          <a:effectLst/>
                          <a:latin typeface="+mn-lt"/>
                          <a:ea typeface="+mn-ea"/>
                          <a:cs typeface="+mn-cs"/>
                        </a:rPr>
                        <a:t>Melakukan pemeriksaan LeopoId IV untuk menentukan prresentasi dan </a:t>
                      </a:r>
                      <a:r>
                        <a:rPr lang="id-ID" sz="1800" b="1" i="1" kern="1200" dirty="0" smtClean="0">
                          <a:solidFill>
                            <a:schemeClr val="lt1"/>
                          </a:solidFill>
                          <a:effectLst/>
                          <a:latin typeface="+mn-lt"/>
                          <a:ea typeface="+mn-ea"/>
                          <a:cs typeface="+mn-cs"/>
                        </a:rPr>
                        <a:t>engangement </a:t>
                      </a:r>
                      <a:r>
                        <a:rPr lang="id-ID" sz="1800" b="1" kern="1200" dirty="0" smtClean="0">
                          <a:solidFill>
                            <a:schemeClr val="lt1"/>
                          </a:solidFill>
                          <a:effectLst/>
                          <a:latin typeface="+mn-lt"/>
                          <a:ea typeface="+mn-ea"/>
                          <a:cs typeface="+mn-cs"/>
                        </a:rPr>
                        <a:t>(sampai seberapa jauh derajat desensus janin dan mengetahui seberapa bagian kepala janin masuk kepintu atas panggul). </a:t>
                      </a:r>
                      <a:endParaRPr lang="id-ID" dirty="0"/>
                    </a:p>
                  </a:txBody>
                  <a:tcPr/>
                </a:tc>
              </a:tr>
            </a:tbl>
          </a:graphicData>
        </a:graphic>
      </p:graphicFrame>
      <p:sp>
        <p:nvSpPr>
          <p:cNvPr id="4" name="TextBox 3"/>
          <p:cNvSpPr txBox="1"/>
          <p:nvPr/>
        </p:nvSpPr>
        <p:spPr>
          <a:xfrm>
            <a:off x="9275" y="548680"/>
            <a:ext cx="8723863" cy="707886"/>
          </a:xfrm>
          <a:prstGeom prst="rect">
            <a:avLst/>
          </a:prstGeom>
          <a:noFill/>
        </p:spPr>
        <p:txBody>
          <a:bodyPr wrap="none" rtlCol="0">
            <a:spAutoFit/>
          </a:bodyPr>
          <a:lstStyle/>
          <a:p>
            <a:pPr algn="ctr"/>
            <a:r>
              <a:rPr lang="id-ID" sz="2000" dirty="0">
                <a:latin typeface="Baskerville Old Face" pitchFamily="18" charset="0"/>
              </a:rPr>
              <a:t>Adapun Prosedur tindakan pemeriksaan fisik pada ibu hamil </a:t>
            </a:r>
            <a:r>
              <a:rPr lang="id-ID" sz="2000" dirty="0" smtClean="0">
                <a:latin typeface="Baskerville Old Face" pitchFamily="18" charset="0"/>
              </a:rPr>
              <a:t>adalah sebagai </a:t>
            </a:r>
            <a:r>
              <a:rPr lang="id-ID" sz="2000" dirty="0">
                <a:latin typeface="Baskerville Old Face" pitchFamily="18" charset="0"/>
              </a:rPr>
              <a:t>berikut :</a:t>
            </a:r>
          </a:p>
          <a:p>
            <a:pPr algn="ctr"/>
            <a:endParaRPr lang="id-ID" sz="2000" dirty="0">
              <a:latin typeface="Baskerville Old Face" pitchFamily="18" charset="0"/>
            </a:endParaRPr>
          </a:p>
        </p:txBody>
      </p:sp>
    </p:spTree>
    <p:extLst>
      <p:ext uri="{BB962C8B-B14F-4D97-AF65-F5344CB8AC3E}">
        <p14:creationId xmlns:p14="http://schemas.microsoft.com/office/powerpoint/2010/main" val="1026528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1529109347"/>
              </p:ext>
            </p:extLst>
          </p:nvPr>
        </p:nvGraphicFramePr>
        <p:xfrm>
          <a:off x="457200" y="692150"/>
          <a:ext cx="8229600" cy="53035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342900" indent="-342900">
                        <a:buFont typeface="+mj-lt"/>
                        <a:buAutoNum type="arabicPeriod" startAt="17"/>
                      </a:pPr>
                      <a:r>
                        <a:rPr lang="id-ID" sz="1800" b="1" kern="1200" dirty="0" smtClean="0">
                          <a:solidFill>
                            <a:schemeClr val="lt1"/>
                          </a:solidFill>
                          <a:effectLst/>
                          <a:latin typeface="+mn-lt"/>
                          <a:ea typeface="+mn-ea"/>
                          <a:cs typeface="+mn-cs"/>
                        </a:rPr>
                        <a:t>Pemeriksaan denyut jantung janin. Dengarkan denyut jantung janin (DJJ) sejak kehamilan 20 minggu. Jantung janin biasanya berdenyut 120-160 kali per menit.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7"/>
                        <a:tabLst/>
                        <a:defRPr/>
                      </a:pPr>
                      <a:r>
                        <a:rPr lang="id-ID" sz="1800" b="1" kern="1200" dirty="0" smtClean="0">
                          <a:solidFill>
                            <a:schemeClr val="lt1"/>
                          </a:solidFill>
                          <a:effectLst/>
                          <a:latin typeface="+mn-lt"/>
                          <a:ea typeface="+mn-ea"/>
                          <a:cs typeface="+mn-cs"/>
                        </a:rPr>
                        <a:t>Pemeriksaan punggung di bagian ginjal. Teputt punggunng di bagian ginjal dengan bagian sisi tangan yang di kepalkan. Bila ibu merasa nyeri, mungkin terdapat gangguan pada ginjal atau salurannya.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7"/>
                        <a:tabLst/>
                        <a:defRPr/>
                      </a:pPr>
                      <a:r>
                        <a:rPr lang="id-ID" sz="1800" b="1" kern="1200" dirty="0" smtClean="0">
                          <a:solidFill>
                            <a:schemeClr val="lt1"/>
                          </a:solidFill>
                          <a:effectLst/>
                          <a:latin typeface="+mn-lt"/>
                          <a:ea typeface="+mn-ea"/>
                          <a:cs typeface="+mn-cs"/>
                        </a:rPr>
                        <a:t>Merapihkann pakaian atas dan membuka pakaian bawah ibuu untuk melihat varises pada ekstremitas bawah kanan dan kiri. Lihat dan raba bagian belakang betis dan paha, catat adanya tonjolan kebiruan dari pembuluh darah.</a:t>
                      </a:r>
                    </a:p>
                    <a:p>
                      <a:pPr marL="0" indent="0">
                        <a:buFont typeface="+mj-lt"/>
                        <a:buNone/>
                      </a:pPr>
                      <a:endParaRPr lang="id-ID" dirty="0"/>
                    </a:p>
                  </a:txBody>
                  <a:tcPr/>
                </a:tc>
                <a:tc>
                  <a:txBody>
                    <a:bodyPr/>
                    <a:lstStyle/>
                    <a:p>
                      <a:pPr marL="342900" indent="-342900">
                        <a:buFont typeface="+mj-lt"/>
                        <a:buAutoNum type="arabicPeriod" startAt="20"/>
                      </a:pPr>
                      <a:r>
                        <a:rPr lang="id-ID" sz="1800" b="1" kern="1200" dirty="0" smtClean="0">
                          <a:solidFill>
                            <a:schemeClr val="lt1"/>
                          </a:solidFill>
                          <a:effectLst/>
                          <a:latin typeface="+mn-lt"/>
                          <a:ea typeface="+mn-ea"/>
                          <a:cs typeface="+mn-cs"/>
                        </a:rPr>
                        <a:t>Pemeriksaan ekstremitas atas dan bawaah untuk memeriksa adanyua udema. Dilakukan dengan cara menekan jari selam beberapa detik. Apabila terjadi cekung yang tidak lekas pulih kembali berarti udema positif. </a:t>
                      </a:r>
                    </a:p>
                    <a:p>
                      <a:pPr marL="342900" indent="-342900">
                        <a:buFont typeface="+mj-lt"/>
                        <a:buAutoNum type="arabicPeriod" startAt="20"/>
                      </a:pPr>
                      <a:r>
                        <a:rPr lang="id-ID" sz="1800" b="1" kern="1200" dirty="0" smtClean="0">
                          <a:solidFill>
                            <a:schemeClr val="lt1"/>
                          </a:solidFill>
                          <a:effectLst/>
                          <a:latin typeface="+mn-lt"/>
                          <a:ea typeface="+mn-ea"/>
                          <a:cs typeface="+mn-cs"/>
                        </a:rPr>
                        <a:t>Melakukan pemeriksaan refleks lutut (patella) dengan menggunakan </a:t>
                      </a:r>
                      <a:r>
                        <a:rPr lang="id-ID" sz="1800" b="1" i="1" kern="1200" dirty="0" smtClean="0">
                          <a:solidFill>
                            <a:schemeClr val="lt1"/>
                          </a:solidFill>
                          <a:effectLst/>
                          <a:latin typeface="+mn-lt"/>
                          <a:ea typeface="+mn-ea"/>
                          <a:cs typeface="+mn-cs"/>
                        </a:rPr>
                        <a:t>hummer</a:t>
                      </a:r>
                      <a:r>
                        <a:rPr lang="id-ID" sz="1800" b="1" kern="1200" dirty="0" smtClean="0">
                          <a:solidFill>
                            <a:schemeClr val="lt1"/>
                          </a:solidFill>
                          <a:effectLst/>
                          <a:latin typeface="+mn-lt"/>
                          <a:ea typeface="+mn-ea"/>
                          <a:cs typeface="+mn-cs"/>
                        </a:rPr>
                        <a:t> . </a:t>
                      </a:r>
                    </a:p>
                    <a:p>
                      <a:pPr marL="342900" indent="-342900">
                        <a:buFont typeface="+mj-lt"/>
                        <a:buAutoNum type="arabicPeriod" startAt="20"/>
                      </a:pPr>
                      <a:r>
                        <a:rPr lang="id-ID" sz="1800" b="1" kern="1200" dirty="0" smtClean="0">
                          <a:solidFill>
                            <a:schemeClr val="lt1"/>
                          </a:solidFill>
                          <a:effectLst/>
                          <a:latin typeface="+mn-lt"/>
                          <a:ea typeface="+mn-ea"/>
                          <a:cs typeface="+mn-cs"/>
                        </a:rPr>
                        <a:t> Mengatur  posisi </a:t>
                      </a:r>
                      <a:r>
                        <a:rPr lang="id-ID" sz="1800" b="1" i="1" kern="1200" dirty="0" smtClean="0">
                          <a:solidFill>
                            <a:schemeClr val="lt1"/>
                          </a:solidFill>
                          <a:effectLst/>
                          <a:latin typeface="+mn-lt"/>
                          <a:ea typeface="+mn-ea"/>
                          <a:cs typeface="+mn-cs"/>
                        </a:rPr>
                        <a:t>dorsal recumbent/M shape </a:t>
                      </a:r>
                      <a:r>
                        <a:rPr lang="id-ID" sz="1800" b="1" kern="1200" dirty="0" smtClean="0">
                          <a:solidFill>
                            <a:schemeClr val="lt1"/>
                          </a:solidFill>
                          <a:effectLst/>
                          <a:latin typeface="+mn-lt"/>
                          <a:ea typeface="+mn-ea"/>
                          <a:cs typeface="+mn-cs"/>
                        </a:rPr>
                        <a:t>pada ibu hamil, memasangkan pengalas dibawah bokong ibu, kemudian perawat memakai sarung tangan untuk melakukan vulva higiene. </a:t>
                      </a:r>
                    </a:p>
                    <a:p>
                      <a:pPr marL="342900" indent="-342900">
                        <a:buFont typeface="+mj-lt"/>
                        <a:buAutoNum type="arabicPeriod" startAt="20"/>
                      </a:pPr>
                      <a:endParaRPr lang="id-ID" dirty="0"/>
                    </a:p>
                  </a:txBody>
                  <a:tcPr/>
                </a:tc>
              </a:tr>
            </a:tbl>
          </a:graphicData>
        </a:graphic>
      </p:graphicFrame>
    </p:spTree>
    <p:extLst>
      <p:ext uri="{BB962C8B-B14F-4D97-AF65-F5344CB8AC3E}">
        <p14:creationId xmlns:p14="http://schemas.microsoft.com/office/powerpoint/2010/main" val="1284699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2088173417"/>
              </p:ext>
            </p:extLst>
          </p:nvPr>
        </p:nvGraphicFramePr>
        <p:xfrm>
          <a:off x="457200" y="980728"/>
          <a:ext cx="8229600" cy="3456384"/>
        </p:xfrm>
        <a:graphic>
          <a:graphicData uri="http://schemas.openxmlformats.org/drawingml/2006/table">
            <a:tbl>
              <a:tblPr firstRow="1" bandRow="1">
                <a:tableStyleId>{5C22544A-7EE6-4342-B048-85BDC9FD1C3A}</a:tableStyleId>
              </a:tblPr>
              <a:tblGrid>
                <a:gridCol w="8229600"/>
              </a:tblGrid>
              <a:tr h="3456384">
                <a:tc>
                  <a:txBody>
                    <a:bodyPr/>
                    <a:lstStyle/>
                    <a:p>
                      <a:pPr marL="342900" lvl="0" indent="-342900">
                        <a:buFont typeface="+mj-lt"/>
                        <a:buAutoNum type="arabicPeriod" startAt="23"/>
                      </a:pPr>
                      <a:r>
                        <a:rPr lang="id-ID" sz="2400" b="1" kern="1200" dirty="0" smtClean="0">
                          <a:solidFill>
                            <a:schemeClr val="lt1"/>
                          </a:solidFill>
                          <a:effectLst/>
                          <a:latin typeface="+mn-lt"/>
                          <a:ea typeface="+mn-ea"/>
                          <a:cs typeface="+mn-cs"/>
                        </a:rPr>
                        <a:t>Melakukan teknik PI setelah melakukan pemeriksaan fisik ibu dengan mendesinfeksi pengalas yang digunakan</a:t>
                      </a:r>
                    </a:p>
                    <a:p>
                      <a:pPr marL="342900" lvl="0" indent="-342900">
                        <a:buFont typeface="+mj-lt"/>
                        <a:buAutoNum type="arabicPeriod" startAt="23"/>
                      </a:pPr>
                      <a:r>
                        <a:rPr lang="id-ID" sz="2400" b="1" kern="1200" dirty="0" smtClean="0">
                          <a:solidFill>
                            <a:schemeClr val="lt1"/>
                          </a:solidFill>
                          <a:effectLst/>
                          <a:latin typeface="+mn-lt"/>
                          <a:ea typeface="+mn-ea"/>
                          <a:cs typeface="+mn-cs"/>
                        </a:rPr>
                        <a:t>Menerapkan komunikasi terapeutik selama pemeriksaan</a:t>
                      </a:r>
                    </a:p>
                    <a:p>
                      <a:pPr marL="342900" lvl="0" indent="-342900">
                        <a:buFont typeface="+mj-lt"/>
                        <a:buAutoNum type="arabicPeriod" startAt="23"/>
                      </a:pPr>
                      <a:r>
                        <a:rPr lang="id-ID" sz="2400" b="1" kern="1200" dirty="0" smtClean="0">
                          <a:solidFill>
                            <a:schemeClr val="lt1"/>
                          </a:solidFill>
                          <a:effectLst/>
                          <a:latin typeface="+mn-lt"/>
                          <a:ea typeface="+mn-ea"/>
                          <a:cs typeface="+mn-cs"/>
                        </a:rPr>
                        <a:t>Memperhahtikan keadaan ibu hamil selama pemeriksaan</a:t>
                      </a:r>
                    </a:p>
                    <a:p>
                      <a:pPr marL="342900" lvl="0" indent="-342900">
                        <a:buFont typeface="+mj-lt"/>
                        <a:buAutoNum type="arabicPeriod" startAt="23"/>
                      </a:pPr>
                      <a:r>
                        <a:rPr lang="id-ID" sz="2400" b="1" kern="1200" dirty="0" smtClean="0">
                          <a:solidFill>
                            <a:schemeClr val="lt1"/>
                          </a:solidFill>
                          <a:effectLst/>
                          <a:latin typeface="+mn-lt"/>
                          <a:ea typeface="+mn-ea"/>
                          <a:cs typeface="+mn-cs"/>
                        </a:rPr>
                        <a:t>Mencatat hasil pemeriksaan fisik ibu hamil.</a:t>
                      </a:r>
                    </a:p>
                    <a:p>
                      <a:r>
                        <a:rPr lang="id-ID" sz="2400" b="1" kern="1200" dirty="0" smtClean="0">
                          <a:solidFill>
                            <a:schemeClr val="lt1"/>
                          </a:solidFill>
                          <a:effectLst/>
                          <a:latin typeface="+mn-lt"/>
                          <a:ea typeface="+mn-ea"/>
                          <a:cs typeface="+mn-cs"/>
                        </a:rPr>
                        <a:t> </a:t>
                      </a:r>
                    </a:p>
                  </a:txBody>
                  <a:tcPr/>
                </a:tc>
              </a:tr>
            </a:tbl>
          </a:graphicData>
        </a:graphic>
      </p:graphicFrame>
    </p:spTree>
    <p:extLst>
      <p:ext uri="{BB962C8B-B14F-4D97-AF65-F5344CB8AC3E}">
        <p14:creationId xmlns:p14="http://schemas.microsoft.com/office/powerpoint/2010/main" val="1026528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7"/>
          <p:cNvSpPr>
            <a:spLocks noGrp="1"/>
          </p:cNvSpPr>
          <p:nvPr>
            <p:ph idx="1"/>
          </p:nvPr>
        </p:nvSpPr>
        <p:spPr/>
        <p:txBody>
          <a:bodyPr>
            <a:normAutofit fontScale="77500" lnSpcReduction="20000"/>
          </a:bodyPr>
          <a:lstStyle/>
          <a:p>
            <a:r>
              <a:rPr lang="id-ID" dirty="0">
                <a:latin typeface="Times New Roman" pitchFamily="18" charset="0"/>
                <a:cs typeface="Times New Roman" pitchFamily="18" charset="0"/>
              </a:rPr>
              <a:t>Kebutuhan zat gizi wanita hamil lebih besar bila dibandingkan dengan wanita tidak hamil dan tidak menyusui. Kebutuhan zat gizi tersebut adalah sebagai berikut :</a:t>
            </a:r>
          </a:p>
          <a:p>
            <a:pPr marL="514350" indent="-514350">
              <a:buFont typeface="+mj-lt"/>
              <a:buAutoNum type="alphaLcPeriod"/>
            </a:pPr>
            <a:r>
              <a:rPr lang="id-ID" dirty="0">
                <a:latin typeface="Times New Roman" pitchFamily="18" charset="0"/>
                <a:cs typeface="Times New Roman" pitchFamily="18" charset="0"/>
              </a:rPr>
              <a:t>Energi. Kebutuhan tambahan energi yang dibutuhkan selama kehamilan adalah sebesar 300 kkal per hari menurut DEPKES RI (</a:t>
            </a:r>
            <a:r>
              <a:rPr lang="id-ID" dirty="0" smtClean="0">
                <a:latin typeface="Times New Roman" pitchFamily="18" charset="0"/>
                <a:cs typeface="Times New Roman" pitchFamily="18" charset="0"/>
              </a:rPr>
              <a:t>1996)</a:t>
            </a:r>
          </a:p>
          <a:p>
            <a:pPr marL="0" indent="0">
              <a:buNone/>
            </a:pPr>
            <a:r>
              <a:rPr lang="id-ID" dirty="0">
                <a:latin typeface="Times New Roman" pitchFamily="18" charset="0"/>
                <a:cs typeface="Times New Roman" pitchFamily="18" charset="0"/>
              </a:rPr>
              <a:t>	</a:t>
            </a:r>
            <a:r>
              <a:rPr lang="id-ID" dirty="0" smtClean="0">
                <a:latin typeface="Times New Roman" pitchFamily="18" charset="0"/>
                <a:cs typeface="Times New Roman" pitchFamily="18" charset="0"/>
              </a:rPr>
              <a:t>Kebutuhan </a:t>
            </a:r>
            <a:r>
              <a:rPr lang="id-ID" dirty="0">
                <a:latin typeface="Times New Roman" pitchFamily="18" charset="0"/>
                <a:cs typeface="Times New Roman" pitchFamily="18" charset="0"/>
              </a:rPr>
              <a:t>energi pada triwulan pertama pertambahannya sedikit sekali (minimal). Seiring dengan tumbuhnya janin, kebutuhan energi meningkat secara signifikan, terutama sepanjang triwulan dua dan tiga. Kebutuhan energi ini berdasarkan pada penambahan berat badan yang diharapkan yaitu 12,5 kg selama kehamilan (Prasetyono, 2009).</a:t>
            </a:r>
          </a:p>
        </p:txBody>
      </p:sp>
      <p:sp>
        <p:nvSpPr>
          <p:cNvPr id="9" name="TextBox 8"/>
          <p:cNvSpPr txBox="1"/>
          <p:nvPr/>
        </p:nvSpPr>
        <p:spPr>
          <a:xfrm>
            <a:off x="1547664" y="836712"/>
            <a:ext cx="5688632" cy="584775"/>
          </a:xfrm>
          <a:prstGeom prst="rect">
            <a:avLst/>
          </a:prstGeom>
          <a:noFill/>
        </p:spPr>
        <p:txBody>
          <a:bodyPr wrap="square" rtlCol="0">
            <a:spAutoFit/>
          </a:bodyPr>
          <a:lstStyle/>
          <a:p>
            <a:pPr lvl="0" algn="ctr"/>
            <a:r>
              <a:rPr lang="id-ID" sz="3200" b="1" dirty="0">
                <a:latin typeface="Arial Narrow" pitchFamily="34" charset="0"/>
              </a:rPr>
              <a:t>Nutrisi pada ibu </a:t>
            </a:r>
            <a:r>
              <a:rPr lang="id-ID" sz="3200" b="1" dirty="0" smtClean="0">
                <a:latin typeface="Arial Narrow" pitchFamily="34" charset="0"/>
              </a:rPr>
              <a:t>hamil</a:t>
            </a:r>
            <a:endParaRPr lang="id-ID" sz="3200" dirty="0">
              <a:latin typeface="Arial Narrow" pitchFamily="34" charset="0"/>
            </a:endParaRPr>
          </a:p>
        </p:txBody>
      </p:sp>
    </p:spTree>
    <p:extLst>
      <p:ext uri="{BB962C8B-B14F-4D97-AF65-F5344CB8AC3E}">
        <p14:creationId xmlns:p14="http://schemas.microsoft.com/office/powerpoint/2010/main" val="894259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27384"/>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fontScale="92500" lnSpcReduction="10000"/>
          </a:bodyPr>
          <a:lstStyle/>
          <a:p>
            <a:pPr marL="514350" indent="-514350">
              <a:buFont typeface="+mj-lt"/>
              <a:buAutoNum type="alphaLcPeriod" startAt="2"/>
            </a:pPr>
            <a:r>
              <a:rPr lang="id-ID" dirty="0"/>
              <a:t>Protein. Kebutuhan tambahan protein tergantung kecepatan pertumbuhan janinnya. Trimester pertama kurang dari 6 gram tiap hari sampai trimester dua. Trimester terakhir pada waktu pertumbuhan janin sangat cepat sampai 10 gram/hari. Bila bayi sudah dilahirkan protein dinaikkan menjadi 15 gram/hari (Paath, 2004</a:t>
            </a:r>
            <a:r>
              <a:rPr lang="id-ID" dirty="0" smtClean="0"/>
              <a:t>).</a:t>
            </a:r>
          </a:p>
          <a:p>
            <a:pPr marL="514350" indent="-514350">
              <a:buFont typeface="+mj-lt"/>
              <a:buAutoNum type="alphaLcPeriod" startAt="2"/>
            </a:pPr>
            <a:r>
              <a:rPr lang="id-ID" dirty="0"/>
              <a:t> Vitamin dan Mineral. Bagi pertumbuhan janin yang baik dibutuhkan berbagai vitamin dan mineral, diantaranya adalah </a:t>
            </a:r>
            <a:r>
              <a:rPr lang="id-ID" dirty="0" smtClean="0"/>
              <a:t>: </a:t>
            </a:r>
            <a:endParaRPr lang="id-ID" dirty="0"/>
          </a:p>
        </p:txBody>
      </p:sp>
      <p:sp>
        <p:nvSpPr>
          <p:cNvPr id="4" name="TextBox 3"/>
          <p:cNvSpPr txBox="1"/>
          <p:nvPr/>
        </p:nvSpPr>
        <p:spPr>
          <a:xfrm>
            <a:off x="2483768" y="657562"/>
            <a:ext cx="3816424" cy="646331"/>
          </a:xfrm>
          <a:prstGeom prst="rect">
            <a:avLst/>
          </a:prstGeom>
          <a:noFill/>
        </p:spPr>
        <p:txBody>
          <a:bodyPr wrap="square" rtlCol="0">
            <a:spAutoFit/>
          </a:bodyPr>
          <a:lstStyle/>
          <a:p>
            <a:pPr algn="ctr"/>
            <a:r>
              <a:rPr lang="id-ID" sz="3600" dirty="0" smtClean="0">
                <a:latin typeface="Baskerville Old Face" pitchFamily="18" charset="0"/>
              </a:rPr>
              <a:t>Lanjutan..........</a:t>
            </a:r>
            <a:endParaRPr lang="id-ID" sz="3600" dirty="0">
              <a:latin typeface="Baskerville Old Face" pitchFamily="18" charset="0"/>
            </a:endParaRPr>
          </a:p>
        </p:txBody>
      </p:sp>
    </p:spTree>
    <p:extLst>
      <p:ext uri="{BB962C8B-B14F-4D97-AF65-F5344CB8AC3E}">
        <p14:creationId xmlns:p14="http://schemas.microsoft.com/office/powerpoint/2010/main" val="183116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 y="0"/>
            <a:ext cx="91757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340768"/>
            <a:ext cx="8229600" cy="4785396"/>
          </a:xfrm>
        </p:spPr>
        <p:txBody>
          <a:bodyPr>
            <a:normAutofit lnSpcReduction="10000"/>
          </a:bodyPr>
          <a:lstStyle/>
          <a:p>
            <a:pPr marL="514350" lvl="0" indent="-514350">
              <a:buFont typeface="+mj-lt"/>
              <a:buAutoNum type="arabicPeriod"/>
            </a:pPr>
            <a:r>
              <a:rPr lang="id-ID" dirty="0"/>
              <a:t> Vitamin </a:t>
            </a:r>
            <a:r>
              <a:rPr lang="id-ID" dirty="0" smtClean="0"/>
              <a:t>A, Kebutuhan </a:t>
            </a:r>
            <a:r>
              <a:rPr lang="id-ID" dirty="0"/>
              <a:t>normal ibu hamil pada vitamin A menurut DEPKES RI (1996) adalah sebanyak 800 – 2.100 IU (International Unit) per hari. (Prasetyono,2009</a:t>
            </a:r>
            <a:r>
              <a:rPr lang="id-ID" dirty="0" smtClean="0"/>
              <a:t>).</a:t>
            </a:r>
          </a:p>
          <a:p>
            <a:pPr marL="514350" lvl="0" indent="-514350">
              <a:buFont typeface="+mj-lt"/>
              <a:buAutoNum type="arabicPeriod"/>
            </a:pPr>
            <a:r>
              <a:rPr lang="id-ID" dirty="0"/>
              <a:t>Vitamin B. </a:t>
            </a:r>
            <a:endParaRPr lang="id-ID" dirty="0" smtClean="0"/>
          </a:p>
          <a:p>
            <a:pPr lvl="1"/>
            <a:r>
              <a:rPr lang="id-ID" dirty="0"/>
              <a:t> Vitamin B6 (Piridoksin) adalah ko-enzim yang dibutuhkan untuk metabolisme asam amino dan </a:t>
            </a:r>
            <a:r>
              <a:rPr lang="id-ID" dirty="0" smtClean="0"/>
              <a:t>glikogen,</a:t>
            </a:r>
            <a:r>
              <a:rPr lang="id-ID" dirty="0"/>
              <a:t> ). Kebutuhan zat gizi akan vitamin B6 menurut DEPKES RI (1996) adalah sebesar 2,5 mg per hari (Prasetyono, 2009).</a:t>
            </a:r>
          </a:p>
          <a:p>
            <a:pPr lvl="1"/>
            <a:endParaRPr lang="id-ID" dirty="0"/>
          </a:p>
          <a:p>
            <a:pPr marL="514350" indent="-514350">
              <a:buFont typeface="+mj-lt"/>
              <a:buAutoNum type="arabicPeriod"/>
            </a:pPr>
            <a:endParaRPr lang="id-ID" dirty="0"/>
          </a:p>
        </p:txBody>
      </p:sp>
      <p:sp>
        <p:nvSpPr>
          <p:cNvPr id="5" name="TextBox 4"/>
          <p:cNvSpPr txBox="1"/>
          <p:nvPr/>
        </p:nvSpPr>
        <p:spPr>
          <a:xfrm>
            <a:off x="2525332" y="505162"/>
            <a:ext cx="3990884" cy="707886"/>
          </a:xfrm>
          <a:prstGeom prst="rect">
            <a:avLst/>
          </a:prstGeom>
          <a:noFill/>
        </p:spPr>
        <p:txBody>
          <a:bodyPr wrap="square" rtlCol="0">
            <a:spAutoFit/>
          </a:bodyPr>
          <a:lstStyle/>
          <a:p>
            <a:pPr algn="ctr"/>
            <a:r>
              <a:rPr lang="id-ID" sz="4000" dirty="0" smtClean="0">
                <a:latin typeface="Baskerville Old Face" pitchFamily="18" charset="0"/>
              </a:rPr>
              <a:t>Lanjutan..........</a:t>
            </a:r>
            <a:endParaRPr lang="id-ID" sz="4000" dirty="0">
              <a:latin typeface="Baskerville Old Face" pitchFamily="18" charset="0"/>
            </a:endParaRPr>
          </a:p>
        </p:txBody>
      </p:sp>
    </p:spTree>
    <p:extLst>
      <p:ext uri="{BB962C8B-B14F-4D97-AF65-F5344CB8AC3E}">
        <p14:creationId xmlns:p14="http://schemas.microsoft.com/office/powerpoint/2010/main" val="1831165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1445</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ariefiall</dc:creator>
  <cp:lastModifiedBy>ariefiall</cp:lastModifiedBy>
  <cp:revision>14</cp:revision>
  <dcterms:created xsi:type="dcterms:W3CDTF">2018-09-11T07:15:55Z</dcterms:created>
  <dcterms:modified xsi:type="dcterms:W3CDTF">2018-09-11T09:58:53Z</dcterms:modified>
</cp:coreProperties>
</file>