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6" r:id="rId2"/>
    <p:sldId id="335" r:id="rId3"/>
    <p:sldId id="365" r:id="rId4"/>
    <p:sldId id="366" r:id="rId5"/>
    <p:sldId id="367" r:id="rId6"/>
    <p:sldId id="368" r:id="rId7"/>
    <p:sldId id="375" r:id="rId8"/>
    <p:sldId id="370" r:id="rId9"/>
    <p:sldId id="371" r:id="rId10"/>
    <p:sldId id="372" r:id="rId11"/>
    <p:sldId id="373" r:id="rId12"/>
    <p:sldId id="3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3135" autoAdjust="0"/>
  </p:normalViewPr>
  <p:slideViewPr>
    <p:cSldViewPr>
      <p:cViewPr varScale="1">
        <p:scale>
          <a:sx n="68" d="100"/>
          <a:sy n="68" d="100"/>
        </p:scale>
        <p:origin x="147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EC9EAA-D811-401B-9202-E4C0B8F5680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990ED550-1E0B-4864-A14B-914946B4A23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FD0F44F-E29F-47A0-A73C-CF748CEB8FAE}" type="datetimeFigureOut">
              <a:rPr lang="id-ID"/>
              <a:pPr>
                <a:defRPr/>
              </a:pPr>
              <a:t>21/03/2018</a:t>
            </a:fld>
            <a:endParaRPr lang="id-ID"/>
          </a:p>
        </p:txBody>
      </p:sp>
      <p:sp>
        <p:nvSpPr>
          <p:cNvPr id="4" name="Slide Image Placeholder 3">
            <a:extLst>
              <a:ext uri="{FF2B5EF4-FFF2-40B4-BE49-F238E27FC236}">
                <a16:creationId xmlns:a16="http://schemas.microsoft.com/office/drawing/2014/main" id="{44F4D960-E638-425E-BD6B-BC152A9F859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C1B35BAE-18CE-4BCB-83F0-D911799518E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4E739F35-E204-4DBB-A701-F620E038CBA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A4012681-897C-498E-A844-A0186F7B85B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81EE76C-C2A5-4588-9A54-8957A929AA20}" type="slidenum">
              <a:rPr lang="id-ID" altLang="en-US"/>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5F7B79F-F1B9-4750-8703-6762E5D5FF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4E29A46-47A2-4E3D-8EAB-E73A6320C7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4" name="Slide Number Placeholder 3">
            <a:extLst>
              <a:ext uri="{FF2B5EF4-FFF2-40B4-BE49-F238E27FC236}">
                <a16:creationId xmlns:a16="http://schemas.microsoft.com/office/drawing/2014/main" id="{2E31201F-DBEA-44B6-8FBF-74747EB970E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2716A6-410B-4935-A1BC-2F8CAC62A63D}" type="slidenum">
              <a:rPr lang="id-ID" altLang="en-US">
                <a:latin typeface="Calibri" panose="020F0502020204030204" pitchFamily="34" charset="0"/>
              </a:rPr>
              <a:pPr eaLnBrk="1" hangingPunct="1"/>
              <a:t>2</a:t>
            </a:fld>
            <a:endParaRPr lang="id-ID"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A429D17-7203-49A2-BC32-439162EC57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586C2913-50DE-4A51-8CFB-7CE5EC65C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4" name="Slide Number Placeholder 3">
            <a:extLst>
              <a:ext uri="{FF2B5EF4-FFF2-40B4-BE49-F238E27FC236}">
                <a16:creationId xmlns:a16="http://schemas.microsoft.com/office/drawing/2014/main" id="{6DFBF0AE-5B5E-413B-80B0-C8E8E8622E2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57BE00-3405-4150-B14D-E0753E9A50EE}" type="slidenum">
              <a:rPr lang="id-ID" altLang="en-US">
                <a:latin typeface="Calibri" panose="020F0502020204030204" pitchFamily="34" charset="0"/>
              </a:rPr>
              <a:pPr eaLnBrk="1" hangingPunct="1"/>
              <a:t>3</a:t>
            </a:fld>
            <a:endParaRPr lang="id-ID"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E25D093-19A7-4587-86E6-876E99C56B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7A49D80-A722-47A0-8394-4AC74C9DD0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4" name="Slide Number Placeholder 3">
            <a:extLst>
              <a:ext uri="{FF2B5EF4-FFF2-40B4-BE49-F238E27FC236}">
                <a16:creationId xmlns:a16="http://schemas.microsoft.com/office/drawing/2014/main" id="{80A67AAC-28BA-48B8-AF60-F1857E34C52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3F3A9A-3C9E-4012-ACF7-D92CF6EE4D03}" type="slidenum">
              <a:rPr lang="id-ID" altLang="en-US">
                <a:latin typeface="Calibri" panose="020F0502020204030204" pitchFamily="34" charset="0"/>
              </a:rPr>
              <a:pPr eaLnBrk="1" hangingPunct="1"/>
              <a:t>4</a:t>
            </a:fld>
            <a:endParaRPr lang="id-ID"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EBB0FA2-8679-42BD-8590-D75AD3D1D1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6D83D152-8218-4B44-AAB3-88DAAF2E0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4" name="Slide Number Placeholder 3">
            <a:extLst>
              <a:ext uri="{FF2B5EF4-FFF2-40B4-BE49-F238E27FC236}">
                <a16:creationId xmlns:a16="http://schemas.microsoft.com/office/drawing/2014/main" id="{5CB05BA4-C6F4-4B69-8A4D-9C3017BB515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229CCB-ACD7-4477-9ACF-286C305D1347}" type="slidenum">
              <a:rPr lang="id-ID" altLang="en-US">
                <a:latin typeface="Calibri" panose="020F0502020204030204" pitchFamily="34" charset="0"/>
              </a:rPr>
              <a:pPr eaLnBrk="1" hangingPunct="1"/>
              <a:t>5</a:t>
            </a:fld>
            <a:endParaRPr lang="id-ID"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B7B4110-5121-4C55-B692-9DA6D045B807}"/>
              </a:ext>
            </a:extLst>
          </p:cNvPr>
          <p:cNvSpPr>
            <a:spLocks noGrp="1"/>
          </p:cNvSpPr>
          <p:nvPr>
            <p:ph type="dt" sz="half" idx="10"/>
          </p:nvPr>
        </p:nvSpPr>
        <p:spPr/>
        <p:txBody>
          <a:bodyPr/>
          <a:lstStyle>
            <a:lvl1pPr>
              <a:defRPr/>
            </a:lvl1pPr>
          </a:lstStyle>
          <a:p>
            <a:pPr>
              <a:defRPr/>
            </a:pPr>
            <a:fld id="{7F0629A3-6846-4AC0-9E2E-BF2C9FD52486}" type="datetime1">
              <a:rPr lang="en-US"/>
              <a:pPr>
                <a:defRPr/>
              </a:pPr>
              <a:t>3/21/2018</a:t>
            </a:fld>
            <a:endParaRPr lang="en-US"/>
          </a:p>
        </p:txBody>
      </p:sp>
      <p:sp>
        <p:nvSpPr>
          <p:cNvPr id="5" name="Footer Placeholder 4">
            <a:extLst>
              <a:ext uri="{FF2B5EF4-FFF2-40B4-BE49-F238E27FC236}">
                <a16:creationId xmlns:a16="http://schemas.microsoft.com/office/drawing/2014/main" id="{2693A942-6DF7-4F68-BF22-0642272BED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4640E9-0DD4-4FDF-B989-938D1A962F2C}"/>
              </a:ext>
            </a:extLst>
          </p:cNvPr>
          <p:cNvSpPr>
            <a:spLocks noGrp="1"/>
          </p:cNvSpPr>
          <p:nvPr>
            <p:ph type="sldNum" sz="quarter" idx="12"/>
          </p:nvPr>
        </p:nvSpPr>
        <p:spPr/>
        <p:txBody>
          <a:bodyPr/>
          <a:lstStyle>
            <a:lvl1pPr>
              <a:defRPr/>
            </a:lvl1pPr>
          </a:lstStyle>
          <a:p>
            <a:fld id="{BDCEBB07-A2B2-4597-BCA2-E16C35C1230C}" type="slidenum">
              <a:rPr lang="en-US" altLang="en-US"/>
              <a:pPr/>
              <a:t>‹#›</a:t>
            </a:fld>
            <a:endParaRPr lang="en-US" altLang="en-US"/>
          </a:p>
        </p:txBody>
      </p:sp>
    </p:spTree>
    <p:extLst>
      <p:ext uri="{BB962C8B-B14F-4D97-AF65-F5344CB8AC3E}">
        <p14:creationId xmlns:p14="http://schemas.microsoft.com/office/powerpoint/2010/main" val="146003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B08C1-2E2C-4F55-A01D-EAAAA4F5FEDB}"/>
              </a:ext>
            </a:extLst>
          </p:cNvPr>
          <p:cNvSpPr>
            <a:spLocks noGrp="1"/>
          </p:cNvSpPr>
          <p:nvPr>
            <p:ph type="dt" sz="half" idx="10"/>
          </p:nvPr>
        </p:nvSpPr>
        <p:spPr/>
        <p:txBody>
          <a:bodyPr/>
          <a:lstStyle>
            <a:lvl1pPr>
              <a:defRPr/>
            </a:lvl1pPr>
          </a:lstStyle>
          <a:p>
            <a:pPr>
              <a:defRPr/>
            </a:pPr>
            <a:fld id="{8233DF8B-E9D8-42AF-B47B-1314126C2DD0}" type="datetime1">
              <a:rPr lang="en-US"/>
              <a:pPr>
                <a:defRPr/>
              </a:pPr>
              <a:t>3/21/2018</a:t>
            </a:fld>
            <a:endParaRPr lang="en-US"/>
          </a:p>
        </p:txBody>
      </p:sp>
      <p:sp>
        <p:nvSpPr>
          <p:cNvPr id="5" name="Footer Placeholder 4">
            <a:extLst>
              <a:ext uri="{FF2B5EF4-FFF2-40B4-BE49-F238E27FC236}">
                <a16:creationId xmlns:a16="http://schemas.microsoft.com/office/drawing/2014/main" id="{0660A93F-88F9-4E1F-976D-08467ADBF9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B25BC5-7210-4B24-B147-07C561E566B9}"/>
              </a:ext>
            </a:extLst>
          </p:cNvPr>
          <p:cNvSpPr>
            <a:spLocks noGrp="1"/>
          </p:cNvSpPr>
          <p:nvPr>
            <p:ph type="sldNum" sz="quarter" idx="12"/>
          </p:nvPr>
        </p:nvSpPr>
        <p:spPr/>
        <p:txBody>
          <a:bodyPr/>
          <a:lstStyle>
            <a:lvl1pPr>
              <a:defRPr/>
            </a:lvl1pPr>
          </a:lstStyle>
          <a:p>
            <a:fld id="{92FCF81B-D166-499F-9F76-2B7CC87CC626}" type="slidenum">
              <a:rPr lang="en-US" altLang="en-US"/>
              <a:pPr/>
              <a:t>‹#›</a:t>
            </a:fld>
            <a:endParaRPr lang="en-US" altLang="en-US"/>
          </a:p>
        </p:txBody>
      </p:sp>
    </p:spTree>
    <p:extLst>
      <p:ext uri="{BB962C8B-B14F-4D97-AF65-F5344CB8AC3E}">
        <p14:creationId xmlns:p14="http://schemas.microsoft.com/office/powerpoint/2010/main" val="425050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AB028-C7D4-4506-B142-A06B3AB6521A}"/>
              </a:ext>
            </a:extLst>
          </p:cNvPr>
          <p:cNvSpPr>
            <a:spLocks noGrp="1"/>
          </p:cNvSpPr>
          <p:nvPr>
            <p:ph type="dt" sz="half" idx="10"/>
          </p:nvPr>
        </p:nvSpPr>
        <p:spPr/>
        <p:txBody>
          <a:bodyPr/>
          <a:lstStyle>
            <a:lvl1pPr>
              <a:defRPr/>
            </a:lvl1pPr>
          </a:lstStyle>
          <a:p>
            <a:pPr>
              <a:defRPr/>
            </a:pPr>
            <a:fld id="{85505433-95BC-4990-BF99-86F00EE69AFD}" type="datetime1">
              <a:rPr lang="en-US"/>
              <a:pPr>
                <a:defRPr/>
              </a:pPr>
              <a:t>3/21/2018</a:t>
            </a:fld>
            <a:endParaRPr lang="en-US"/>
          </a:p>
        </p:txBody>
      </p:sp>
      <p:sp>
        <p:nvSpPr>
          <p:cNvPr id="5" name="Footer Placeholder 4">
            <a:extLst>
              <a:ext uri="{FF2B5EF4-FFF2-40B4-BE49-F238E27FC236}">
                <a16:creationId xmlns:a16="http://schemas.microsoft.com/office/drawing/2014/main" id="{CC5FD585-C88A-46DB-AB6E-2B8614ECB1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F7CFC30-DA1A-402E-B75B-459F4C9D28C2}"/>
              </a:ext>
            </a:extLst>
          </p:cNvPr>
          <p:cNvSpPr>
            <a:spLocks noGrp="1"/>
          </p:cNvSpPr>
          <p:nvPr>
            <p:ph type="sldNum" sz="quarter" idx="12"/>
          </p:nvPr>
        </p:nvSpPr>
        <p:spPr/>
        <p:txBody>
          <a:bodyPr/>
          <a:lstStyle>
            <a:lvl1pPr>
              <a:defRPr/>
            </a:lvl1pPr>
          </a:lstStyle>
          <a:p>
            <a:fld id="{E0093737-11F6-4A23-B840-BBB4B7D1CCAF}" type="slidenum">
              <a:rPr lang="en-US" altLang="en-US"/>
              <a:pPr/>
              <a:t>‹#›</a:t>
            </a:fld>
            <a:endParaRPr lang="en-US" altLang="en-US"/>
          </a:p>
        </p:txBody>
      </p:sp>
    </p:spTree>
    <p:extLst>
      <p:ext uri="{BB962C8B-B14F-4D97-AF65-F5344CB8AC3E}">
        <p14:creationId xmlns:p14="http://schemas.microsoft.com/office/powerpoint/2010/main" val="331421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3ED89-EC6F-4B7D-9BBE-9E0321DE7C76}"/>
              </a:ext>
            </a:extLst>
          </p:cNvPr>
          <p:cNvSpPr>
            <a:spLocks noGrp="1"/>
          </p:cNvSpPr>
          <p:nvPr>
            <p:ph type="dt" sz="half" idx="10"/>
          </p:nvPr>
        </p:nvSpPr>
        <p:spPr/>
        <p:txBody>
          <a:bodyPr/>
          <a:lstStyle>
            <a:lvl1pPr>
              <a:defRPr/>
            </a:lvl1pPr>
          </a:lstStyle>
          <a:p>
            <a:pPr>
              <a:defRPr/>
            </a:pPr>
            <a:fld id="{AECE655B-2960-4F3F-B9E4-7BE5D20EBACF}" type="datetime1">
              <a:rPr lang="en-US"/>
              <a:pPr>
                <a:defRPr/>
              </a:pPr>
              <a:t>3/21/2018</a:t>
            </a:fld>
            <a:endParaRPr lang="en-US"/>
          </a:p>
        </p:txBody>
      </p:sp>
      <p:sp>
        <p:nvSpPr>
          <p:cNvPr id="5" name="Footer Placeholder 4">
            <a:extLst>
              <a:ext uri="{FF2B5EF4-FFF2-40B4-BE49-F238E27FC236}">
                <a16:creationId xmlns:a16="http://schemas.microsoft.com/office/drawing/2014/main" id="{7E0FD5ED-861E-4804-92BE-9D36503D93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D4D9346-0CD8-499D-B1F5-65662991FD11}"/>
              </a:ext>
            </a:extLst>
          </p:cNvPr>
          <p:cNvSpPr>
            <a:spLocks noGrp="1"/>
          </p:cNvSpPr>
          <p:nvPr>
            <p:ph type="sldNum" sz="quarter" idx="12"/>
          </p:nvPr>
        </p:nvSpPr>
        <p:spPr/>
        <p:txBody>
          <a:bodyPr/>
          <a:lstStyle>
            <a:lvl1pPr>
              <a:defRPr/>
            </a:lvl1pPr>
          </a:lstStyle>
          <a:p>
            <a:fld id="{3C6C038D-94ED-4B69-A155-DEB4EB25B303}" type="slidenum">
              <a:rPr lang="en-US" altLang="en-US"/>
              <a:pPr/>
              <a:t>‹#›</a:t>
            </a:fld>
            <a:endParaRPr lang="en-US" altLang="en-US"/>
          </a:p>
        </p:txBody>
      </p:sp>
    </p:spTree>
    <p:extLst>
      <p:ext uri="{BB962C8B-B14F-4D97-AF65-F5344CB8AC3E}">
        <p14:creationId xmlns:p14="http://schemas.microsoft.com/office/powerpoint/2010/main" val="216690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D95566-BB47-4CB0-A191-E102BB9A6359}"/>
              </a:ext>
            </a:extLst>
          </p:cNvPr>
          <p:cNvSpPr>
            <a:spLocks noGrp="1"/>
          </p:cNvSpPr>
          <p:nvPr>
            <p:ph type="dt" sz="half" idx="10"/>
          </p:nvPr>
        </p:nvSpPr>
        <p:spPr/>
        <p:txBody>
          <a:bodyPr/>
          <a:lstStyle>
            <a:lvl1pPr>
              <a:defRPr/>
            </a:lvl1pPr>
          </a:lstStyle>
          <a:p>
            <a:pPr>
              <a:defRPr/>
            </a:pPr>
            <a:fld id="{57D2433D-6891-4F15-848B-48B17AAEAF46}" type="datetime1">
              <a:rPr lang="en-US"/>
              <a:pPr>
                <a:defRPr/>
              </a:pPr>
              <a:t>3/21/2018</a:t>
            </a:fld>
            <a:endParaRPr lang="en-US"/>
          </a:p>
        </p:txBody>
      </p:sp>
      <p:sp>
        <p:nvSpPr>
          <p:cNvPr id="5" name="Footer Placeholder 4">
            <a:extLst>
              <a:ext uri="{FF2B5EF4-FFF2-40B4-BE49-F238E27FC236}">
                <a16:creationId xmlns:a16="http://schemas.microsoft.com/office/drawing/2014/main" id="{40BC03FA-4672-4401-A364-BD88ECD834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F7012A-400F-4926-B408-99EFC76224B9}"/>
              </a:ext>
            </a:extLst>
          </p:cNvPr>
          <p:cNvSpPr>
            <a:spLocks noGrp="1"/>
          </p:cNvSpPr>
          <p:nvPr>
            <p:ph type="sldNum" sz="quarter" idx="12"/>
          </p:nvPr>
        </p:nvSpPr>
        <p:spPr/>
        <p:txBody>
          <a:bodyPr/>
          <a:lstStyle>
            <a:lvl1pPr>
              <a:defRPr/>
            </a:lvl1pPr>
          </a:lstStyle>
          <a:p>
            <a:fld id="{74FFC8AB-CD5A-47C3-8F31-1FB2581F231E}" type="slidenum">
              <a:rPr lang="en-US" altLang="en-US"/>
              <a:pPr/>
              <a:t>‹#›</a:t>
            </a:fld>
            <a:endParaRPr lang="en-US" altLang="en-US"/>
          </a:p>
        </p:txBody>
      </p:sp>
    </p:spTree>
    <p:extLst>
      <p:ext uri="{BB962C8B-B14F-4D97-AF65-F5344CB8AC3E}">
        <p14:creationId xmlns:p14="http://schemas.microsoft.com/office/powerpoint/2010/main" val="209618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A29B413-9DC5-4750-BC6E-E336515F979A}"/>
              </a:ext>
            </a:extLst>
          </p:cNvPr>
          <p:cNvSpPr>
            <a:spLocks noGrp="1"/>
          </p:cNvSpPr>
          <p:nvPr>
            <p:ph type="dt" sz="half" idx="10"/>
          </p:nvPr>
        </p:nvSpPr>
        <p:spPr/>
        <p:txBody>
          <a:bodyPr/>
          <a:lstStyle>
            <a:lvl1pPr>
              <a:defRPr/>
            </a:lvl1pPr>
          </a:lstStyle>
          <a:p>
            <a:pPr>
              <a:defRPr/>
            </a:pPr>
            <a:fld id="{F3589D79-2EE9-47F5-98E9-F074D12E5B24}" type="datetime1">
              <a:rPr lang="en-US"/>
              <a:pPr>
                <a:defRPr/>
              </a:pPr>
              <a:t>3/21/2018</a:t>
            </a:fld>
            <a:endParaRPr lang="en-US"/>
          </a:p>
        </p:txBody>
      </p:sp>
      <p:sp>
        <p:nvSpPr>
          <p:cNvPr id="6" name="Footer Placeholder 4">
            <a:extLst>
              <a:ext uri="{FF2B5EF4-FFF2-40B4-BE49-F238E27FC236}">
                <a16:creationId xmlns:a16="http://schemas.microsoft.com/office/drawing/2014/main" id="{B05D1A5F-F30C-4879-89DF-3B1B1C704E0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FB5AA5A-4873-4DC3-B961-33E3F8D2001C}"/>
              </a:ext>
            </a:extLst>
          </p:cNvPr>
          <p:cNvSpPr>
            <a:spLocks noGrp="1"/>
          </p:cNvSpPr>
          <p:nvPr>
            <p:ph type="sldNum" sz="quarter" idx="12"/>
          </p:nvPr>
        </p:nvSpPr>
        <p:spPr/>
        <p:txBody>
          <a:bodyPr/>
          <a:lstStyle>
            <a:lvl1pPr>
              <a:defRPr/>
            </a:lvl1pPr>
          </a:lstStyle>
          <a:p>
            <a:fld id="{69AF85C9-5A50-49A7-ADC1-273A4EB572A8}" type="slidenum">
              <a:rPr lang="en-US" altLang="en-US"/>
              <a:pPr/>
              <a:t>‹#›</a:t>
            </a:fld>
            <a:endParaRPr lang="en-US" altLang="en-US"/>
          </a:p>
        </p:txBody>
      </p:sp>
    </p:spTree>
    <p:extLst>
      <p:ext uri="{BB962C8B-B14F-4D97-AF65-F5344CB8AC3E}">
        <p14:creationId xmlns:p14="http://schemas.microsoft.com/office/powerpoint/2010/main" val="369155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D10A5EB-F971-4F3C-9477-6A21F41EE4C1}"/>
              </a:ext>
            </a:extLst>
          </p:cNvPr>
          <p:cNvSpPr>
            <a:spLocks noGrp="1"/>
          </p:cNvSpPr>
          <p:nvPr>
            <p:ph type="dt" sz="half" idx="10"/>
          </p:nvPr>
        </p:nvSpPr>
        <p:spPr/>
        <p:txBody>
          <a:bodyPr/>
          <a:lstStyle>
            <a:lvl1pPr>
              <a:defRPr/>
            </a:lvl1pPr>
          </a:lstStyle>
          <a:p>
            <a:pPr>
              <a:defRPr/>
            </a:pPr>
            <a:fld id="{7FA8B023-FF73-4D34-8CFA-662CE420DDD3}" type="datetime1">
              <a:rPr lang="en-US"/>
              <a:pPr>
                <a:defRPr/>
              </a:pPr>
              <a:t>3/21/2018</a:t>
            </a:fld>
            <a:endParaRPr lang="en-US"/>
          </a:p>
        </p:txBody>
      </p:sp>
      <p:sp>
        <p:nvSpPr>
          <p:cNvPr id="8" name="Footer Placeholder 4">
            <a:extLst>
              <a:ext uri="{FF2B5EF4-FFF2-40B4-BE49-F238E27FC236}">
                <a16:creationId xmlns:a16="http://schemas.microsoft.com/office/drawing/2014/main" id="{2E25662F-5EC7-4B4E-A368-479B72D8F62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011B7F9-88D0-4EBF-9135-DE17497C4FD5}"/>
              </a:ext>
            </a:extLst>
          </p:cNvPr>
          <p:cNvSpPr>
            <a:spLocks noGrp="1"/>
          </p:cNvSpPr>
          <p:nvPr>
            <p:ph type="sldNum" sz="quarter" idx="12"/>
          </p:nvPr>
        </p:nvSpPr>
        <p:spPr/>
        <p:txBody>
          <a:bodyPr/>
          <a:lstStyle>
            <a:lvl1pPr>
              <a:defRPr/>
            </a:lvl1pPr>
          </a:lstStyle>
          <a:p>
            <a:fld id="{4441E008-06BB-4518-8A2C-67BAFFDC99AA}" type="slidenum">
              <a:rPr lang="en-US" altLang="en-US"/>
              <a:pPr/>
              <a:t>‹#›</a:t>
            </a:fld>
            <a:endParaRPr lang="en-US" altLang="en-US"/>
          </a:p>
        </p:txBody>
      </p:sp>
    </p:spTree>
    <p:extLst>
      <p:ext uri="{BB962C8B-B14F-4D97-AF65-F5344CB8AC3E}">
        <p14:creationId xmlns:p14="http://schemas.microsoft.com/office/powerpoint/2010/main" val="356254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E90E418-773F-4DE0-B9AB-320B4295E356}"/>
              </a:ext>
            </a:extLst>
          </p:cNvPr>
          <p:cNvSpPr>
            <a:spLocks noGrp="1"/>
          </p:cNvSpPr>
          <p:nvPr>
            <p:ph type="dt" sz="half" idx="10"/>
          </p:nvPr>
        </p:nvSpPr>
        <p:spPr/>
        <p:txBody>
          <a:bodyPr/>
          <a:lstStyle>
            <a:lvl1pPr>
              <a:defRPr/>
            </a:lvl1pPr>
          </a:lstStyle>
          <a:p>
            <a:pPr>
              <a:defRPr/>
            </a:pPr>
            <a:fld id="{0E82FF76-FF02-4DEC-806A-58B77A387DF8}" type="datetime1">
              <a:rPr lang="en-US"/>
              <a:pPr>
                <a:defRPr/>
              </a:pPr>
              <a:t>3/21/2018</a:t>
            </a:fld>
            <a:endParaRPr lang="en-US"/>
          </a:p>
        </p:txBody>
      </p:sp>
      <p:sp>
        <p:nvSpPr>
          <p:cNvPr id="4" name="Footer Placeholder 4">
            <a:extLst>
              <a:ext uri="{FF2B5EF4-FFF2-40B4-BE49-F238E27FC236}">
                <a16:creationId xmlns:a16="http://schemas.microsoft.com/office/drawing/2014/main" id="{326B177A-4A87-4C1F-8D12-C4F230E3A6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7D7D587-78BF-457D-9DD3-1120853E8DC9}"/>
              </a:ext>
            </a:extLst>
          </p:cNvPr>
          <p:cNvSpPr>
            <a:spLocks noGrp="1"/>
          </p:cNvSpPr>
          <p:nvPr>
            <p:ph type="sldNum" sz="quarter" idx="12"/>
          </p:nvPr>
        </p:nvSpPr>
        <p:spPr/>
        <p:txBody>
          <a:bodyPr/>
          <a:lstStyle>
            <a:lvl1pPr>
              <a:defRPr/>
            </a:lvl1pPr>
          </a:lstStyle>
          <a:p>
            <a:fld id="{87ECE455-72F0-477F-8FE6-F248F316492D}" type="slidenum">
              <a:rPr lang="en-US" altLang="en-US"/>
              <a:pPr/>
              <a:t>‹#›</a:t>
            </a:fld>
            <a:endParaRPr lang="en-US" altLang="en-US"/>
          </a:p>
        </p:txBody>
      </p:sp>
    </p:spTree>
    <p:extLst>
      <p:ext uri="{BB962C8B-B14F-4D97-AF65-F5344CB8AC3E}">
        <p14:creationId xmlns:p14="http://schemas.microsoft.com/office/powerpoint/2010/main" val="367281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A5D6324-CC37-45A5-AD69-D3ECE8192FDC}"/>
              </a:ext>
            </a:extLst>
          </p:cNvPr>
          <p:cNvSpPr>
            <a:spLocks noGrp="1"/>
          </p:cNvSpPr>
          <p:nvPr>
            <p:ph type="dt" sz="half" idx="10"/>
          </p:nvPr>
        </p:nvSpPr>
        <p:spPr/>
        <p:txBody>
          <a:bodyPr/>
          <a:lstStyle>
            <a:lvl1pPr>
              <a:defRPr/>
            </a:lvl1pPr>
          </a:lstStyle>
          <a:p>
            <a:pPr>
              <a:defRPr/>
            </a:pPr>
            <a:fld id="{772B9FAB-01EE-4780-8229-76D07A265C0D}" type="datetime1">
              <a:rPr lang="en-US"/>
              <a:pPr>
                <a:defRPr/>
              </a:pPr>
              <a:t>3/21/2018</a:t>
            </a:fld>
            <a:endParaRPr lang="en-US"/>
          </a:p>
        </p:txBody>
      </p:sp>
      <p:sp>
        <p:nvSpPr>
          <p:cNvPr id="3" name="Footer Placeholder 4">
            <a:extLst>
              <a:ext uri="{FF2B5EF4-FFF2-40B4-BE49-F238E27FC236}">
                <a16:creationId xmlns:a16="http://schemas.microsoft.com/office/drawing/2014/main" id="{4142F28F-9FCD-4D86-A5C9-836B62513A7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9CFA35E-E694-4275-9D47-BA6A60D0B8DD}"/>
              </a:ext>
            </a:extLst>
          </p:cNvPr>
          <p:cNvSpPr>
            <a:spLocks noGrp="1"/>
          </p:cNvSpPr>
          <p:nvPr>
            <p:ph type="sldNum" sz="quarter" idx="12"/>
          </p:nvPr>
        </p:nvSpPr>
        <p:spPr/>
        <p:txBody>
          <a:bodyPr/>
          <a:lstStyle>
            <a:lvl1pPr>
              <a:defRPr/>
            </a:lvl1pPr>
          </a:lstStyle>
          <a:p>
            <a:fld id="{D7C8291A-F41B-4C4B-80D7-0CD31436ED25}" type="slidenum">
              <a:rPr lang="en-US" altLang="en-US"/>
              <a:pPr/>
              <a:t>‹#›</a:t>
            </a:fld>
            <a:endParaRPr lang="en-US" altLang="en-US"/>
          </a:p>
        </p:txBody>
      </p:sp>
    </p:spTree>
    <p:extLst>
      <p:ext uri="{BB962C8B-B14F-4D97-AF65-F5344CB8AC3E}">
        <p14:creationId xmlns:p14="http://schemas.microsoft.com/office/powerpoint/2010/main" val="1096513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B5A7F1D-F0A6-4526-8EFE-02DCDC9FC56F}"/>
              </a:ext>
            </a:extLst>
          </p:cNvPr>
          <p:cNvSpPr>
            <a:spLocks noGrp="1"/>
          </p:cNvSpPr>
          <p:nvPr>
            <p:ph type="dt" sz="half" idx="10"/>
          </p:nvPr>
        </p:nvSpPr>
        <p:spPr/>
        <p:txBody>
          <a:bodyPr/>
          <a:lstStyle>
            <a:lvl1pPr>
              <a:defRPr/>
            </a:lvl1pPr>
          </a:lstStyle>
          <a:p>
            <a:pPr>
              <a:defRPr/>
            </a:pPr>
            <a:fld id="{17DB4274-361F-4DAC-AB9F-D0DE9AF8EF05}" type="datetime1">
              <a:rPr lang="en-US"/>
              <a:pPr>
                <a:defRPr/>
              </a:pPr>
              <a:t>3/21/2018</a:t>
            </a:fld>
            <a:endParaRPr lang="en-US"/>
          </a:p>
        </p:txBody>
      </p:sp>
      <p:sp>
        <p:nvSpPr>
          <p:cNvPr id="6" name="Footer Placeholder 4">
            <a:extLst>
              <a:ext uri="{FF2B5EF4-FFF2-40B4-BE49-F238E27FC236}">
                <a16:creationId xmlns:a16="http://schemas.microsoft.com/office/drawing/2014/main" id="{4E6B83D5-1EA2-4328-8A34-12C0C26DAE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D4CFC98-91B5-4794-A1D7-D5171F064E45}"/>
              </a:ext>
            </a:extLst>
          </p:cNvPr>
          <p:cNvSpPr>
            <a:spLocks noGrp="1"/>
          </p:cNvSpPr>
          <p:nvPr>
            <p:ph type="sldNum" sz="quarter" idx="12"/>
          </p:nvPr>
        </p:nvSpPr>
        <p:spPr/>
        <p:txBody>
          <a:bodyPr/>
          <a:lstStyle>
            <a:lvl1pPr>
              <a:defRPr/>
            </a:lvl1pPr>
          </a:lstStyle>
          <a:p>
            <a:fld id="{B2370753-8124-4C77-BC9E-D845386B7249}" type="slidenum">
              <a:rPr lang="en-US" altLang="en-US"/>
              <a:pPr/>
              <a:t>‹#›</a:t>
            </a:fld>
            <a:endParaRPr lang="en-US" altLang="en-US"/>
          </a:p>
        </p:txBody>
      </p:sp>
    </p:spTree>
    <p:extLst>
      <p:ext uri="{BB962C8B-B14F-4D97-AF65-F5344CB8AC3E}">
        <p14:creationId xmlns:p14="http://schemas.microsoft.com/office/powerpoint/2010/main" val="55590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98E1D14-A612-4EC0-B701-E011DEDF1673}"/>
              </a:ext>
            </a:extLst>
          </p:cNvPr>
          <p:cNvSpPr>
            <a:spLocks noGrp="1"/>
          </p:cNvSpPr>
          <p:nvPr>
            <p:ph type="dt" sz="half" idx="10"/>
          </p:nvPr>
        </p:nvSpPr>
        <p:spPr/>
        <p:txBody>
          <a:bodyPr/>
          <a:lstStyle>
            <a:lvl1pPr>
              <a:defRPr/>
            </a:lvl1pPr>
          </a:lstStyle>
          <a:p>
            <a:pPr>
              <a:defRPr/>
            </a:pPr>
            <a:fld id="{14EC2C7C-B9A4-4E2D-A91C-7CF81802FCCC}" type="datetime1">
              <a:rPr lang="en-US"/>
              <a:pPr>
                <a:defRPr/>
              </a:pPr>
              <a:t>3/21/2018</a:t>
            </a:fld>
            <a:endParaRPr lang="en-US"/>
          </a:p>
        </p:txBody>
      </p:sp>
      <p:sp>
        <p:nvSpPr>
          <p:cNvPr id="6" name="Footer Placeholder 4">
            <a:extLst>
              <a:ext uri="{FF2B5EF4-FFF2-40B4-BE49-F238E27FC236}">
                <a16:creationId xmlns:a16="http://schemas.microsoft.com/office/drawing/2014/main" id="{BDDAE515-5AD1-47EC-871E-7E362F1CF0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BC8A72F-62F6-4567-BBED-2896C50B5B3B}"/>
              </a:ext>
            </a:extLst>
          </p:cNvPr>
          <p:cNvSpPr>
            <a:spLocks noGrp="1"/>
          </p:cNvSpPr>
          <p:nvPr>
            <p:ph type="sldNum" sz="quarter" idx="12"/>
          </p:nvPr>
        </p:nvSpPr>
        <p:spPr/>
        <p:txBody>
          <a:bodyPr/>
          <a:lstStyle>
            <a:lvl1pPr>
              <a:defRPr/>
            </a:lvl1pPr>
          </a:lstStyle>
          <a:p>
            <a:fld id="{7C3BEF84-5FBE-4507-8D97-A206ACD95D28}" type="slidenum">
              <a:rPr lang="en-US" altLang="en-US"/>
              <a:pPr/>
              <a:t>‹#›</a:t>
            </a:fld>
            <a:endParaRPr lang="en-US" altLang="en-US"/>
          </a:p>
        </p:txBody>
      </p:sp>
    </p:spTree>
    <p:extLst>
      <p:ext uri="{BB962C8B-B14F-4D97-AF65-F5344CB8AC3E}">
        <p14:creationId xmlns:p14="http://schemas.microsoft.com/office/powerpoint/2010/main" val="244727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FD20BC8-FE79-4AEC-AFAA-C2EED697D5E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D81A56-E5D8-4B10-B5A0-4DD7C3FD041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A105804-9EEA-4660-B649-9B1C9D873B9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361D427-016D-490C-8F7E-E6035B71BF79}" type="datetime1">
              <a:rPr lang="en-US"/>
              <a:pPr>
                <a:defRPr/>
              </a:pPr>
              <a:t>3/21/2018</a:t>
            </a:fld>
            <a:endParaRPr lang="en-US"/>
          </a:p>
        </p:txBody>
      </p:sp>
      <p:sp>
        <p:nvSpPr>
          <p:cNvPr id="5" name="Footer Placeholder 4">
            <a:extLst>
              <a:ext uri="{FF2B5EF4-FFF2-40B4-BE49-F238E27FC236}">
                <a16:creationId xmlns:a16="http://schemas.microsoft.com/office/drawing/2014/main" id="{3A09F8CD-E3F0-4066-AC3E-174156366E1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A8149E34-94ED-4BC6-8664-0D7FFBEAB5E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6A4CFD29-754A-4135-B72C-4D0401748BA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a:extLst>
              <a:ext uri="{FF2B5EF4-FFF2-40B4-BE49-F238E27FC236}">
                <a16:creationId xmlns:a16="http://schemas.microsoft.com/office/drawing/2014/main" id="{5D5CC764-93FE-41C7-91CD-D9F5C30AE8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a:extLst>
              <a:ext uri="{FF2B5EF4-FFF2-40B4-BE49-F238E27FC236}">
                <a16:creationId xmlns:a16="http://schemas.microsoft.com/office/drawing/2014/main" id="{2297005E-B762-45F2-9E11-EF3B64F15D47}"/>
              </a:ext>
            </a:extLst>
          </p:cNvPr>
          <p:cNvSpPr txBox="1">
            <a:spLocks noChangeArrowheads="1"/>
          </p:cNvSpPr>
          <p:nvPr/>
        </p:nvSpPr>
        <p:spPr bwMode="auto">
          <a:xfrm>
            <a:off x="3222625" y="36576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d-ID" altLang="en-US" sz="2000" b="1" dirty="0">
                <a:solidFill>
                  <a:schemeClr val="bg1"/>
                </a:solidFill>
              </a:rPr>
              <a:t>TOPIK </a:t>
            </a:r>
            <a:r>
              <a:rPr lang="id-ID" altLang="en-US" sz="2000" b="1" dirty="0" smtClean="0">
                <a:solidFill>
                  <a:schemeClr val="bg1"/>
                </a:solidFill>
              </a:rPr>
              <a:t>Kanker Payudara</a:t>
            </a:r>
            <a:endParaRPr lang="en-US" altLang="en-US" sz="2000" b="1" dirty="0">
              <a:solidFill>
                <a:schemeClr val="bg1"/>
              </a:solidFill>
            </a:endParaRPr>
          </a:p>
          <a:p>
            <a:pPr algn="ctr" eaLnBrk="1" hangingPunct="1"/>
            <a:r>
              <a:rPr lang="id-ID" altLang="en-US" sz="2000" b="1" dirty="0" smtClean="0">
                <a:solidFill>
                  <a:schemeClr val="bg1"/>
                </a:solidFill>
              </a:rPr>
              <a:t>TUGAS</a:t>
            </a:r>
            <a:r>
              <a:rPr lang="id-ID" altLang="en-US" sz="2000" b="1" dirty="0">
                <a:solidFill>
                  <a:schemeClr val="bg1"/>
                </a:solidFill>
              </a:rPr>
              <a:t> </a:t>
            </a:r>
            <a:r>
              <a:rPr lang="id-ID" altLang="en-US" sz="2000" b="1" dirty="0" smtClean="0">
                <a:solidFill>
                  <a:schemeClr val="bg1"/>
                </a:solidFill>
              </a:rPr>
              <a:t>MATERNITAS II</a:t>
            </a:r>
            <a:endParaRPr lang="en-US" altLang="en-US" sz="2000" b="1" dirty="0">
              <a:solidFill>
                <a:schemeClr val="bg1"/>
              </a:solidFill>
            </a:endParaRPr>
          </a:p>
          <a:p>
            <a:pPr algn="ctr" eaLnBrk="1" hangingPunct="1"/>
            <a:r>
              <a:rPr lang="en-US" altLang="en-US" sz="2000" b="1" dirty="0">
                <a:solidFill>
                  <a:schemeClr val="bg1"/>
                </a:solidFill>
              </a:rPr>
              <a:t>Prodi </a:t>
            </a:r>
            <a:r>
              <a:rPr lang="en-US" altLang="en-US" sz="2000" b="1" dirty="0" err="1" smtClean="0">
                <a:solidFill>
                  <a:schemeClr val="bg1"/>
                </a:solidFill>
              </a:rPr>
              <a:t>Keperawatan</a:t>
            </a:r>
            <a:r>
              <a:rPr lang="en-US" altLang="en-US" sz="2000" b="1" dirty="0" smtClean="0">
                <a:solidFill>
                  <a:schemeClr val="bg1"/>
                </a:solidFill>
              </a:rPr>
              <a:t>-FIKES</a:t>
            </a:r>
            <a:endParaRPr lang="id-ID" altLang="en-US" sz="2000" b="1" dirty="0" smtClean="0">
              <a:solidFill>
                <a:schemeClr val="bg1"/>
              </a:solidFill>
            </a:endParaRPr>
          </a:p>
          <a:p>
            <a:pPr algn="ctr" eaLnBrk="1" hangingPunct="1"/>
            <a:r>
              <a:rPr lang="id-ID" altLang="en-US" sz="2000" b="1" dirty="0" smtClean="0">
                <a:solidFill>
                  <a:schemeClr val="bg1"/>
                </a:solidFill>
              </a:rPr>
              <a:t>Reisna Mei Swares</a:t>
            </a:r>
          </a:p>
          <a:p>
            <a:pPr algn="ctr" eaLnBrk="1" hangingPunct="1"/>
            <a:r>
              <a:rPr lang="id-ID" altLang="en-US" sz="2000" b="1" dirty="0" smtClean="0">
                <a:solidFill>
                  <a:schemeClr val="bg1"/>
                </a:solidFill>
              </a:rPr>
              <a:t>2015 33 005</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Komplikasi Kanker Payudara</a:t>
            </a:r>
          </a:p>
        </p:txBody>
      </p:sp>
      <p:sp>
        <p:nvSpPr>
          <p:cNvPr id="3" name="Content Placeholder 2"/>
          <p:cNvSpPr>
            <a:spLocks noGrp="1"/>
          </p:cNvSpPr>
          <p:nvPr>
            <p:ph idx="1"/>
          </p:nvPr>
        </p:nvSpPr>
        <p:spPr/>
        <p:txBody>
          <a:bodyPr/>
          <a:lstStyle/>
          <a:p>
            <a:r>
              <a:rPr lang="id-ID" sz="2800" dirty="0"/>
              <a:t>Komplikasi utama dari kanker payudara adalah metastase jaringan sekitarnya dan juga mlalui saluran limfe dan pembuluh darah ke organ organ lain. Tempat yang sering untuk metastase jauh adalah paru paru, pleura, tulang dan hati. Metastase ketulang kemungkinan mengakibatkan fraktur patologis, nyeri kronik dan hipercalsemia. Metastase ke paru paru akan mengalami gangguan persepsi sensori</a:t>
            </a:r>
          </a:p>
          <a:p>
            <a:endParaRPr lang="id-ID" sz="2800" dirty="0"/>
          </a:p>
          <a:p>
            <a:endParaRPr lang="id-ID" sz="2800" dirty="0"/>
          </a:p>
        </p:txBody>
      </p:sp>
    </p:spTree>
    <p:extLst>
      <p:ext uri="{BB962C8B-B14F-4D97-AF65-F5344CB8AC3E}">
        <p14:creationId xmlns:p14="http://schemas.microsoft.com/office/powerpoint/2010/main" val="18369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sz="2800" dirty="0"/>
              <a:t>Asuhan yang dapat diberikan pada Kanker Payudara</a:t>
            </a:r>
            <a:br>
              <a:rPr lang="id-ID" sz="2800" dirty="0"/>
            </a:br>
            <a:endParaRPr lang="id-ID" sz="2800" dirty="0"/>
          </a:p>
        </p:txBody>
      </p:sp>
      <p:sp>
        <p:nvSpPr>
          <p:cNvPr id="3" name="Content Placeholder 2"/>
          <p:cNvSpPr>
            <a:spLocks noGrp="1"/>
          </p:cNvSpPr>
          <p:nvPr>
            <p:ph idx="1"/>
          </p:nvPr>
        </p:nvSpPr>
        <p:spPr/>
        <p:txBody>
          <a:bodyPr/>
          <a:lstStyle/>
          <a:p>
            <a:r>
              <a:rPr lang="id-ID" dirty="0"/>
              <a:t>Identitas Klien</a:t>
            </a:r>
          </a:p>
          <a:p>
            <a:r>
              <a:rPr lang="id-ID" dirty="0"/>
              <a:t>Riwayat kesehatan</a:t>
            </a:r>
          </a:p>
          <a:p>
            <a:r>
              <a:rPr lang="id-ID" dirty="0"/>
              <a:t>Riwayat kesehatan keluarga</a:t>
            </a:r>
          </a:p>
          <a:p>
            <a:r>
              <a:rPr lang="id-ID" dirty="0"/>
              <a:t>Pemeriksaan fisik</a:t>
            </a:r>
          </a:p>
          <a:p>
            <a:r>
              <a:rPr lang="id-ID" dirty="0"/>
              <a:t>Pola Kebiasaan sehari-hari</a:t>
            </a:r>
          </a:p>
          <a:p>
            <a:endParaRPr lang="id-ID" dirty="0"/>
          </a:p>
        </p:txBody>
      </p:sp>
    </p:spTree>
    <p:extLst>
      <p:ext uri="{BB962C8B-B14F-4D97-AF65-F5344CB8AC3E}">
        <p14:creationId xmlns:p14="http://schemas.microsoft.com/office/powerpoint/2010/main" val="267891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338877" y="3013501"/>
            <a:ext cx="4494820" cy="830997"/>
          </a:xfrm>
          <a:prstGeom prst="rect">
            <a:avLst/>
          </a:prstGeom>
          <a:noFill/>
        </p:spPr>
        <p:txBody>
          <a:bodyPr wrap="none" rtlCol="0">
            <a:spAutoFit/>
          </a:bodyPr>
          <a:lstStyle/>
          <a:p>
            <a:r>
              <a:rPr lang="id-ID" sz="4800" dirty="0" smtClean="0"/>
              <a:t>TERIMA KASIH</a:t>
            </a:r>
            <a:endParaRPr lang="id-ID" sz="4800" dirty="0"/>
          </a:p>
        </p:txBody>
      </p:sp>
    </p:spTree>
    <p:extLst>
      <p:ext uri="{BB962C8B-B14F-4D97-AF65-F5344CB8AC3E}">
        <p14:creationId xmlns:p14="http://schemas.microsoft.com/office/powerpoint/2010/main" val="4227210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a:extLst>
              <a:ext uri="{FF2B5EF4-FFF2-40B4-BE49-F238E27FC236}">
                <a16:creationId xmlns:a16="http://schemas.microsoft.com/office/drawing/2014/main" id="{51CF5D62-83B5-4BA1-B0E9-A2327FEBBF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a:extLst>
              <a:ext uri="{FF2B5EF4-FFF2-40B4-BE49-F238E27FC236}">
                <a16:creationId xmlns:a16="http://schemas.microsoft.com/office/drawing/2014/main" id="{C71E9BD7-BBD7-47CC-A6CB-62490A419D69}"/>
              </a:ext>
            </a:extLst>
          </p:cNvPr>
          <p:cNvSpPr>
            <a:spLocks noGrp="1"/>
          </p:cNvSpPr>
          <p:nvPr>
            <p:ph type="title"/>
          </p:nvPr>
        </p:nvSpPr>
        <p:spPr>
          <a:xfrm>
            <a:off x="533400" y="685800"/>
            <a:ext cx="8229600" cy="685800"/>
          </a:xfrm>
        </p:spPr>
        <p:txBody>
          <a:bodyPr/>
          <a:lstStyle/>
          <a:p>
            <a:pPr>
              <a:spcBef>
                <a:spcPct val="50000"/>
              </a:spcBef>
            </a:pPr>
            <a:r>
              <a:rPr lang="id-ID" sz="3200" dirty="0"/>
              <a:t>Pengertian Kanker </a:t>
            </a:r>
            <a:r>
              <a:rPr lang="id-ID" sz="3200" dirty="0" smtClean="0"/>
              <a:t>Payudara</a:t>
            </a:r>
            <a:endParaRPr lang="en-US" altLang="en-US" sz="3200" dirty="0">
              <a:latin typeface="Arial" panose="020B0604020202020204" pitchFamily="34" charset="0"/>
              <a:cs typeface="Arial" panose="020B0604020202020204" pitchFamily="34" charset="0"/>
            </a:endParaRPr>
          </a:p>
        </p:txBody>
      </p:sp>
      <p:sp>
        <p:nvSpPr>
          <p:cNvPr id="3076" name="Content Placeholder 5">
            <a:extLst>
              <a:ext uri="{FF2B5EF4-FFF2-40B4-BE49-F238E27FC236}">
                <a16:creationId xmlns:a16="http://schemas.microsoft.com/office/drawing/2014/main" id="{57356B12-F992-4F1D-954A-78AC437E0931}"/>
              </a:ext>
            </a:extLst>
          </p:cNvPr>
          <p:cNvSpPr>
            <a:spLocks noGrp="1"/>
          </p:cNvSpPr>
          <p:nvPr>
            <p:ph idx="1"/>
          </p:nvPr>
        </p:nvSpPr>
        <p:spPr>
          <a:xfrm>
            <a:off x="457200" y="1524000"/>
            <a:ext cx="8229600" cy="4602163"/>
          </a:xfrm>
        </p:spPr>
        <p:txBody>
          <a:bodyPr/>
          <a:lstStyle/>
          <a:p>
            <a:r>
              <a:rPr lang="id-ID" sz="2000" dirty="0"/>
              <a:t>Kanker payudara (Carcinoma mammaee) dalam bahasa inggrisnya disebut breast cancer merupakan kanker pada jaringan payudara. Kanker ini paling umum menyerang wanita, walaupun laki-laki juga punya potensi terkena akan tetapi kemungkinan sangat kecil dengan perbandingan 1 diantara 1000. Kanker ini terjadi karena pada kondisi dimana sel telah kehilangan pengendalian dan mekanisme normalnya, sehingga mengalami pertumbuhan yang tidak normal, cepat dan tidak terkendali, atau kanker payudara sering didefinisikan </a:t>
            </a:r>
            <a:r>
              <a:rPr lang="id-ID" sz="2000" dirty="0" smtClean="0"/>
              <a:t>sebagai suatu </a:t>
            </a:r>
            <a:r>
              <a:rPr lang="id-ID" sz="2000" dirty="0"/>
              <a:t>penyakit neoplasma yang ganas yang berasal dari parenchyma. Penyakit ini oleh World Health Organization (WHO) dimasukkan ke dalam International Classification of Diseases (ICD) dengan kode nomor 17.</a:t>
            </a:r>
            <a:endParaRPr lang="id-ID" sz="14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a:extLst>
              <a:ext uri="{FF2B5EF4-FFF2-40B4-BE49-F238E27FC236}">
                <a16:creationId xmlns:a16="http://schemas.microsoft.com/office/drawing/2014/main" id="{F43D85B4-50E6-480B-956F-04F04CBA04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a:extLst>
              <a:ext uri="{FF2B5EF4-FFF2-40B4-BE49-F238E27FC236}">
                <a16:creationId xmlns:a16="http://schemas.microsoft.com/office/drawing/2014/main" id="{F7926B67-63E8-477B-A4C6-46989ECF97FF}"/>
              </a:ext>
            </a:extLst>
          </p:cNvPr>
          <p:cNvSpPr>
            <a:spLocks noGrp="1"/>
          </p:cNvSpPr>
          <p:nvPr>
            <p:ph type="title"/>
          </p:nvPr>
        </p:nvSpPr>
        <p:spPr>
          <a:xfrm>
            <a:off x="533400" y="685800"/>
            <a:ext cx="8229600" cy="685800"/>
          </a:xfrm>
        </p:spPr>
        <p:txBody>
          <a:bodyPr/>
          <a:lstStyle/>
          <a:p>
            <a:pPr>
              <a:spcBef>
                <a:spcPct val="50000"/>
              </a:spcBef>
            </a:pPr>
            <a:r>
              <a:rPr lang="id-ID" sz="2800" dirty="0"/>
              <a:t>Faktor yang mempengaruhi terjadi nya Kanker </a:t>
            </a:r>
            <a:r>
              <a:rPr lang="id-ID" sz="2800" dirty="0" smtClean="0"/>
              <a:t>Payudara</a:t>
            </a:r>
            <a:endParaRPr lang="en-US" altLang="en-US" sz="2800" dirty="0">
              <a:latin typeface="Arial" panose="020B0604020202020204" pitchFamily="34" charset="0"/>
              <a:cs typeface="Arial" panose="020B0604020202020204" pitchFamily="34" charset="0"/>
            </a:endParaRPr>
          </a:p>
        </p:txBody>
      </p:sp>
      <p:sp>
        <p:nvSpPr>
          <p:cNvPr id="4100" name="Content Placeholder 5">
            <a:extLst>
              <a:ext uri="{FF2B5EF4-FFF2-40B4-BE49-F238E27FC236}">
                <a16:creationId xmlns:a16="http://schemas.microsoft.com/office/drawing/2014/main" id="{4DE5BB80-615C-4164-9FEF-FD23B4F5E3D9}"/>
              </a:ext>
            </a:extLst>
          </p:cNvPr>
          <p:cNvSpPr>
            <a:spLocks noGrp="1"/>
          </p:cNvSpPr>
          <p:nvPr>
            <p:ph idx="1"/>
          </p:nvPr>
        </p:nvSpPr>
        <p:spPr>
          <a:xfrm>
            <a:off x="457200" y="1524000"/>
            <a:ext cx="8229600" cy="4602163"/>
          </a:xfrm>
        </p:spPr>
        <p:txBody>
          <a:bodyPr/>
          <a:lstStyle/>
          <a:p>
            <a:r>
              <a:rPr lang="id-ID" sz="2800" dirty="0"/>
              <a:t>Faktor reproduksi </a:t>
            </a:r>
          </a:p>
          <a:p>
            <a:r>
              <a:rPr lang="id-ID" sz="2800" dirty="0"/>
              <a:t>Penggunaan hormone </a:t>
            </a:r>
          </a:p>
          <a:p>
            <a:r>
              <a:rPr lang="id-ID" sz="2800" dirty="0"/>
              <a:t>Penyakit fibrokistik</a:t>
            </a:r>
          </a:p>
          <a:p>
            <a:r>
              <a:rPr lang="id-ID" sz="2800" dirty="0"/>
              <a:t>Obesitas</a:t>
            </a:r>
          </a:p>
          <a:p>
            <a:r>
              <a:rPr lang="id-ID" sz="2800" dirty="0"/>
              <a:t>Konsumsi lemak</a:t>
            </a:r>
          </a:p>
          <a:p>
            <a:r>
              <a:rPr lang="id-ID" sz="2800" dirty="0"/>
              <a:t>Radiasi</a:t>
            </a:r>
          </a:p>
          <a:p>
            <a:r>
              <a:rPr lang="id-ID" sz="2800" dirty="0"/>
              <a:t>Riwayat keluarga dan faktor genetik </a:t>
            </a:r>
          </a:p>
          <a:p>
            <a:r>
              <a:rPr lang="id-ID" sz="2800" dirty="0"/>
              <a:t>Faktor Genetik</a:t>
            </a:r>
          </a:p>
          <a:p>
            <a:r>
              <a:rPr lang="id-ID" sz="2800" dirty="0"/>
              <a:t>Umur</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a:extLst>
              <a:ext uri="{FF2B5EF4-FFF2-40B4-BE49-F238E27FC236}">
                <a16:creationId xmlns:a16="http://schemas.microsoft.com/office/drawing/2014/main" id="{C21E6F4D-D048-4C6E-99C0-7CA255A2CC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a:extLst>
              <a:ext uri="{FF2B5EF4-FFF2-40B4-BE49-F238E27FC236}">
                <a16:creationId xmlns:a16="http://schemas.microsoft.com/office/drawing/2014/main" id="{6E3DE635-9CD0-4140-ABFE-30D7FBAFF72D}"/>
              </a:ext>
            </a:extLst>
          </p:cNvPr>
          <p:cNvSpPr>
            <a:spLocks noGrp="1"/>
          </p:cNvSpPr>
          <p:nvPr>
            <p:ph type="title"/>
          </p:nvPr>
        </p:nvSpPr>
        <p:spPr>
          <a:xfrm>
            <a:off x="533400" y="685800"/>
            <a:ext cx="8229600" cy="685800"/>
          </a:xfrm>
        </p:spPr>
        <p:txBody>
          <a:bodyPr/>
          <a:lstStyle/>
          <a:p>
            <a:pPr>
              <a:spcBef>
                <a:spcPct val="50000"/>
              </a:spcBef>
            </a:pPr>
            <a:r>
              <a:rPr lang="id-ID" sz="3200" dirty="0"/>
              <a:t>Patogenesis</a:t>
            </a:r>
            <a:endParaRPr lang="en-US" altLang="en-US" sz="3200" dirty="0">
              <a:latin typeface="Arial" panose="020B0604020202020204" pitchFamily="34" charset="0"/>
              <a:cs typeface="Arial" panose="020B0604020202020204" pitchFamily="34" charset="0"/>
            </a:endParaRPr>
          </a:p>
        </p:txBody>
      </p:sp>
      <p:sp>
        <p:nvSpPr>
          <p:cNvPr id="5124" name="Content Placeholder 5">
            <a:extLst>
              <a:ext uri="{FF2B5EF4-FFF2-40B4-BE49-F238E27FC236}">
                <a16:creationId xmlns:a16="http://schemas.microsoft.com/office/drawing/2014/main" id="{E06E49A5-DAB1-456C-A229-4B90E9B84916}"/>
              </a:ext>
            </a:extLst>
          </p:cNvPr>
          <p:cNvSpPr>
            <a:spLocks noGrp="1"/>
          </p:cNvSpPr>
          <p:nvPr>
            <p:ph idx="1"/>
          </p:nvPr>
        </p:nvSpPr>
        <p:spPr>
          <a:xfrm>
            <a:off x="457200" y="1524000"/>
            <a:ext cx="8229600" cy="4602163"/>
          </a:xfrm>
        </p:spPr>
        <p:txBody>
          <a:bodyPr/>
          <a:lstStyle/>
          <a:p>
            <a:pPr marL="0" indent="0">
              <a:buNone/>
            </a:pPr>
            <a:r>
              <a:rPr lang="id-ID" sz="2400" dirty="0"/>
              <a:t>Carsinoma mammae berasal dari jaringan epitel dan paling sering terjadi pada sistem duktal, mula–mula terjadi hiperplasia sel–sel dengan perkembangan sel–sel atipik. Sel-sel ini akan berlanjut menjadi carsinoma insitu dan menginvasi stroma. Carsinoma membutuhkan waktu 7 tahun untuk bertumbuh dari sel tunggal sampai menjadi massa yang cukup besar untuk dapat diraba ( kira–kira berdiameter 1 cm). Pada ukuran itu kira–kira seperempat dari carsinoma mammae telah bermetastasis. Carsinoma mammae bermetastasis dengan penyebaran langsung ke jaringan sekitarnya dan juga melalui saluran limfe dan aliran darah.</a:t>
            </a:r>
            <a:endParaRPr lang="id-ID" altLang="en-US" sz="12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a:extLst>
              <a:ext uri="{FF2B5EF4-FFF2-40B4-BE49-F238E27FC236}">
                <a16:creationId xmlns:a16="http://schemas.microsoft.com/office/drawing/2014/main" id="{E87ABF4E-3768-41AF-B48A-D529F07D70B0}"/>
              </a:ext>
            </a:extLst>
          </p:cNvPr>
          <p:cNvSpPr>
            <a:spLocks noGrp="1"/>
          </p:cNvSpPr>
          <p:nvPr>
            <p:ph type="title"/>
          </p:nvPr>
        </p:nvSpPr>
        <p:spPr>
          <a:xfrm>
            <a:off x="533400" y="685800"/>
            <a:ext cx="8229600" cy="685800"/>
          </a:xfrm>
        </p:spPr>
        <p:txBody>
          <a:bodyPr/>
          <a:lstStyle/>
          <a:p>
            <a:pPr>
              <a:spcBef>
                <a:spcPct val="50000"/>
              </a:spcBef>
            </a:pPr>
            <a:r>
              <a:rPr lang="id-ID" sz="3200" dirty="0"/>
              <a:t>Diagnosa</a:t>
            </a:r>
            <a:endParaRPr lang="en-US" altLang="en-US" sz="3200" dirty="0">
              <a:latin typeface="Arial" panose="020B0604020202020204" pitchFamily="34" charset="0"/>
              <a:cs typeface="Arial" panose="020B0604020202020204" pitchFamily="34" charset="0"/>
            </a:endParaRPr>
          </a:p>
        </p:txBody>
      </p:sp>
      <p:sp>
        <p:nvSpPr>
          <p:cNvPr id="6148" name="Content Placeholder 5">
            <a:extLst>
              <a:ext uri="{FF2B5EF4-FFF2-40B4-BE49-F238E27FC236}">
                <a16:creationId xmlns:a16="http://schemas.microsoft.com/office/drawing/2014/main" id="{B3CCE6DB-33C3-4EA4-8D9D-187BF5D5D712}"/>
              </a:ext>
            </a:extLst>
          </p:cNvPr>
          <p:cNvSpPr>
            <a:spLocks noGrp="1"/>
          </p:cNvSpPr>
          <p:nvPr>
            <p:ph idx="1"/>
          </p:nvPr>
        </p:nvSpPr>
        <p:spPr>
          <a:xfrm>
            <a:off x="457200" y="1524000"/>
            <a:ext cx="8229600" cy="4602163"/>
          </a:xfrm>
        </p:spPr>
        <p:txBody>
          <a:bodyPr/>
          <a:lstStyle/>
          <a:p>
            <a:r>
              <a:rPr lang="id-ID" sz="2000" b="1" dirty="0"/>
              <a:t>Anamnesis</a:t>
            </a:r>
            <a:endParaRPr lang="id-ID" sz="2000" dirty="0"/>
          </a:p>
          <a:p>
            <a:r>
              <a:rPr lang="id-ID" sz="2000" b="1" dirty="0"/>
              <a:t>Pemeriksaan Fisik</a:t>
            </a:r>
            <a:endParaRPr lang="id-ID" sz="2000" dirty="0"/>
          </a:p>
          <a:p>
            <a:r>
              <a:rPr lang="id-ID" sz="2000" b="1" dirty="0" smtClean="0"/>
              <a:t>Laboratoriu</a:t>
            </a:r>
            <a:r>
              <a:rPr lang="id-ID" sz="2000" b="1" dirty="0"/>
              <a:t>m</a:t>
            </a:r>
            <a:endParaRPr lang="id-ID" sz="2000" dirty="0"/>
          </a:p>
          <a:p>
            <a:r>
              <a:rPr lang="id-ID" sz="2000" b="1" dirty="0"/>
              <a:t>Pemeriksaan </a:t>
            </a:r>
            <a:endParaRPr lang="id-ID" sz="2000" dirty="0"/>
          </a:p>
          <a:p>
            <a:r>
              <a:rPr lang="id-ID" sz="2000" b="1" dirty="0"/>
              <a:t>USG Payudara</a:t>
            </a:r>
            <a:endParaRPr lang="id-ID" sz="2000" dirty="0"/>
          </a:p>
          <a:p>
            <a:r>
              <a:rPr lang="id-ID" sz="2000" b="1" dirty="0"/>
              <a:t>MRI ( Magnetic Resonance Imaging ) dan CT-SCAN</a:t>
            </a:r>
            <a:endParaRPr lang="id-ID" sz="2000" dirty="0"/>
          </a:p>
          <a:p>
            <a:r>
              <a:rPr lang="id-ID" sz="2000" b="1" dirty="0"/>
              <a:t>PET - PET/CT SCAN</a:t>
            </a:r>
            <a:endParaRPr lang="id-ID" sz="20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sz="2800" dirty="0"/>
              <a:t>Macam-Macam Kanyer Payudara, Tanda dan Gejalanya</a:t>
            </a:r>
          </a:p>
        </p:txBody>
      </p:sp>
      <p:sp>
        <p:nvSpPr>
          <p:cNvPr id="3" name="Content Placeholder 2"/>
          <p:cNvSpPr>
            <a:spLocks noGrp="1"/>
          </p:cNvSpPr>
          <p:nvPr>
            <p:ph idx="1"/>
          </p:nvPr>
        </p:nvSpPr>
        <p:spPr/>
        <p:txBody>
          <a:bodyPr/>
          <a:lstStyle/>
          <a:p>
            <a:pPr marL="0" lvl="0" indent="0">
              <a:buNone/>
            </a:pPr>
            <a:r>
              <a:rPr lang="id-ID" sz="1400" dirty="0" smtClean="0"/>
              <a:t>Stadium 1 (stadium dini)</a:t>
            </a:r>
          </a:p>
          <a:p>
            <a:r>
              <a:rPr lang="id-ID" sz="1400" dirty="0" smtClean="0"/>
              <a:t>Besarnya tumor ttidak lebih dari 2 – 2,5 cm, dan tidak terdapat penyebaran pada kelenjar getah bening ketiak. Pada stadium 1 ini, kemungkinan penyembuhan secara sempurna adalah70%. Untuk memeriksa ada atau tidak penyebaran ke bagian tubuh yang lain, harus di periksa di laboratorium.</a:t>
            </a:r>
          </a:p>
          <a:p>
            <a:r>
              <a:rPr lang="id-ID" sz="1400" dirty="0" smtClean="0"/>
              <a:t>Tanda dan gejala kanker stadium 1 :</a:t>
            </a:r>
          </a:p>
          <a:p>
            <a:pPr lvl="0"/>
            <a:r>
              <a:rPr lang="id-ID" sz="1400" dirty="0" smtClean="0"/>
              <a:t>Perubahan bentuk puting</a:t>
            </a:r>
          </a:p>
          <a:p>
            <a:pPr lvl="0"/>
            <a:r>
              <a:rPr lang="id-ID" sz="1400" dirty="0" smtClean="0"/>
              <a:t>Rasa nyeri pada bagian payudara yang tak kunjung sembuh</a:t>
            </a:r>
          </a:p>
          <a:p>
            <a:pPr lvl="0"/>
            <a:r>
              <a:rPr lang="id-ID" sz="1400" dirty="0" smtClean="0"/>
              <a:t>Benjolan pada bagian payudara yang tidak hilang</a:t>
            </a:r>
          </a:p>
          <a:p>
            <a:pPr lvl="0"/>
            <a:r>
              <a:rPr lang="id-ID" sz="1400" dirty="0" smtClean="0"/>
              <a:t>Terjadi iritasi kulit, gatal gatal dan ruam disekitar puting payudara</a:t>
            </a:r>
          </a:p>
          <a:p>
            <a:pPr marL="0" lvl="0" indent="0">
              <a:buNone/>
            </a:pPr>
            <a:r>
              <a:rPr lang="id-ID" sz="1400" dirty="0" smtClean="0"/>
              <a:t>Stadium II</a:t>
            </a:r>
          </a:p>
          <a:p>
            <a:r>
              <a:rPr lang="id-ID" sz="1400" dirty="0" smtClean="0"/>
              <a:t>Tumor sudah lebih besar dari 2,25 cm dan sudah terjadi penyebaran pada kelenjar getah bening di ketiak. Pada stadium ini, kemungkinan untuk sembuh hanya 30-40% tergantung dari luasnya penyebaran sel kanker. </a:t>
            </a:r>
          </a:p>
          <a:p>
            <a:r>
              <a:rPr lang="id-ID" sz="1400" dirty="0" smtClean="0"/>
              <a:t>Tanda dan gejala kanker stadium II :</a:t>
            </a:r>
          </a:p>
          <a:p>
            <a:pPr lvl="0"/>
            <a:r>
              <a:rPr lang="id-ID" sz="1400" dirty="0" smtClean="0"/>
              <a:t>Berubahnya warna puting payudara</a:t>
            </a:r>
          </a:p>
          <a:p>
            <a:pPr lvl="0"/>
            <a:r>
              <a:rPr lang="id-ID" sz="1400" dirty="0" smtClean="0"/>
              <a:t>Luka pada daerah sekitar payudara dan ketiak di sertai nyeri</a:t>
            </a:r>
          </a:p>
          <a:p>
            <a:pPr lvl="0"/>
            <a:r>
              <a:rPr lang="id-ID" sz="1400" dirty="0" smtClean="0"/>
              <a:t>Kulit diatas benjolan juga akan mengkerut dan menjadi kasar</a:t>
            </a:r>
          </a:p>
          <a:p>
            <a:pPr lvl="0"/>
            <a:r>
              <a:rPr lang="id-ID" sz="1400" dirty="0" smtClean="0"/>
              <a:t>Mengeluarkan darah atau nanah secara mendadak tanpa harus dipenceta</a:t>
            </a:r>
            <a:endParaRPr lang="id-ID" sz="1400" dirty="0"/>
          </a:p>
        </p:txBody>
      </p:sp>
    </p:spTree>
    <p:extLst>
      <p:ext uri="{BB962C8B-B14F-4D97-AF65-F5344CB8AC3E}">
        <p14:creationId xmlns:p14="http://schemas.microsoft.com/office/powerpoint/2010/main" val="2872448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304800"/>
            <a:ext cx="8229600" cy="5821363"/>
          </a:xfrm>
        </p:spPr>
        <p:txBody>
          <a:bodyPr/>
          <a:lstStyle/>
          <a:p>
            <a:pPr lvl="0"/>
            <a:r>
              <a:rPr lang="id-ID" sz="1100" dirty="0"/>
              <a:t>Stadium III</a:t>
            </a:r>
          </a:p>
          <a:p>
            <a:r>
              <a:rPr lang="id-ID" sz="1100" dirty="0"/>
              <a:t>Tumor sudah cukup besar, sel kanker telah menyebar ke seluruh tubuh, dan kemungkinan untuk sembuh tinggal sedikit. Pengobatan payudara sudah tidak ada artinya lagi. </a:t>
            </a:r>
          </a:p>
          <a:p>
            <a:r>
              <a:rPr lang="id-ID" sz="1100" dirty="0"/>
              <a:t>Tanda dan gejala : </a:t>
            </a:r>
          </a:p>
          <a:p>
            <a:pPr lvl="0"/>
            <a:r>
              <a:rPr lang="id-ID" sz="1100" dirty="0"/>
              <a:t>Nyeri pada tulang</a:t>
            </a:r>
          </a:p>
          <a:p>
            <a:pPr lvl="0"/>
            <a:r>
              <a:rPr lang="id-ID" sz="1100" dirty="0"/>
              <a:t>Pembengkakan lengan atau ulserasu kulit</a:t>
            </a:r>
          </a:p>
          <a:p>
            <a:r>
              <a:rPr lang="id-ID" sz="1100" dirty="0"/>
              <a:t> </a:t>
            </a:r>
          </a:p>
          <a:p>
            <a:r>
              <a:rPr lang="id-ID" sz="1100" dirty="0"/>
              <a:t> </a:t>
            </a:r>
          </a:p>
          <a:p>
            <a:r>
              <a:rPr lang="id-ID" sz="1100" dirty="0"/>
              <a:t> </a:t>
            </a:r>
          </a:p>
          <a:p>
            <a:r>
              <a:rPr lang="id-ID" sz="1100" dirty="0"/>
              <a:t> </a:t>
            </a:r>
          </a:p>
          <a:p>
            <a:r>
              <a:rPr lang="id-ID" sz="1100" dirty="0"/>
              <a:t>Dan klasifikasi penyebaran TNM menurut price, 2006 adalah :</a:t>
            </a:r>
          </a:p>
          <a:p>
            <a:r>
              <a:rPr lang="id-ID" sz="1100" dirty="0"/>
              <a:t>T: tumor primer</a:t>
            </a:r>
          </a:p>
          <a:p>
            <a:r>
              <a:rPr lang="id-ID" sz="1100" dirty="0"/>
              <a:t>TX : tumor primer tidak dapat disembuhkan </a:t>
            </a:r>
          </a:p>
          <a:p>
            <a:r>
              <a:rPr lang="id-ID" sz="1100" dirty="0"/>
              <a:t>T0: tidak ada bukti adanya tumor primer</a:t>
            </a:r>
          </a:p>
          <a:p>
            <a:r>
              <a:rPr lang="id-ID" sz="1100" dirty="0"/>
              <a:t>T1: tumor &lt; 2cm</a:t>
            </a:r>
          </a:p>
          <a:p>
            <a:r>
              <a:rPr lang="id-ID" sz="1100" dirty="0"/>
              <a:t>T2: tumor 2-5cm</a:t>
            </a:r>
          </a:p>
          <a:p>
            <a:r>
              <a:rPr lang="id-ID" sz="1100" dirty="0"/>
              <a:t>T3: tumor &lt; 5cm</a:t>
            </a:r>
          </a:p>
          <a:p>
            <a:r>
              <a:rPr lang="id-ID" sz="1100" dirty="0"/>
              <a:t>T4: tumor dengan penyebaran langsung ke dinding toraks atau kekulit dengan tanda odem</a:t>
            </a:r>
          </a:p>
          <a:p>
            <a:r>
              <a:rPr lang="id-ID" sz="1100" dirty="0"/>
              <a:t> </a:t>
            </a:r>
          </a:p>
          <a:p>
            <a:r>
              <a:rPr lang="id-ID" sz="1100" dirty="0"/>
              <a:t>N: kelenjar getah bening regional</a:t>
            </a:r>
          </a:p>
          <a:p>
            <a:r>
              <a:rPr lang="id-ID" sz="1100" dirty="0"/>
              <a:t>Nx : kelenjar regional tidak dapat ditentukan</a:t>
            </a:r>
          </a:p>
          <a:p>
            <a:r>
              <a:rPr lang="id-ID" sz="1100" dirty="0"/>
              <a:t>N0: tidak teraba kelenjar aksila</a:t>
            </a:r>
          </a:p>
          <a:p>
            <a:r>
              <a:rPr lang="id-ID" sz="1100" dirty="0"/>
              <a:t>N1: teraba kelenjar aksila</a:t>
            </a:r>
          </a:p>
          <a:p>
            <a:r>
              <a:rPr lang="id-ID" sz="1100" dirty="0"/>
              <a:t>N2: teraba kelenjar aksila homolateral yang melekat satu sama lain atau melekat pada jaringan sekitarnya</a:t>
            </a:r>
          </a:p>
          <a:p>
            <a:r>
              <a:rPr lang="id-ID" sz="1100" dirty="0"/>
              <a:t>N3: terdapat kelenjar mamaria interna homolateral</a:t>
            </a:r>
          </a:p>
          <a:p>
            <a:r>
              <a:rPr lang="id-ID" sz="1100" dirty="0"/>
              <a:t>M: mestase jauh</a:t>
            </a:r>
          </a:p>
          <a:p>
            <a:r>
              <a:rPr lang="id-ID" sz="1100" dirty="0"/>
              <a:t>MX: tidak dapat ditentukan mestase jauh</a:t>
            </a:r>
          </a:p>
          <a:p>
            <a:r>
              <a:rPr lang="id-ID" sz="1100" dirty="0"/>
              <a:t>M0: tidak ada mestase jauh</a:t>
            </a:r>
          </a:p>
          <a:p>
            <a:r>
              <a:rPr lang="id-ID" sz="1100" dirty="0"/>
              <a:t>M1: terdapat mestase jauh</a:t>
            </a:r>
          </a:p>
          <a:p>
            <a:endParaRPr lang="id-ID" sz="1100" dirty="0"/>
          </a:p>
        </p:txBody>
      </p:sp>
    </p:spTree>
    <p:extLst>
      <p:ext uri="{BB962C8B-B14F-4D97-AF65-F5344CB8AC3E}">
        <p14:creationId xmlns:p14="http://schemas.microsoft.com/office/powerpoint/2010/main" val="197677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a:t>Penatalaksanaa</a:t>
            </a:r>
            <a:endParaRPr lang="id-ID" dirty="0"/>
          </a:p>
        </p:txBody>
      </p:sp>
      <p:sp>
        <p:nvSpPr>
          <p:cNvPr id="3" name="Content Placeholder 2"/>
          <p:cNvSpPr>
            <a:spLocks noGrp="1"/>
          </p:cNvSpPr>
          <p:nvPr>
            <p:ph idx="1"/>
          </p:nvPr>
        </p:nvSpPr>
        <p:spPr/>
        <p:txBody>
          <a:bodyPr/>
          <a:lstStyle/>
          <a:p>
            <a:pPr marL="0" lvl="0" indent="0">
              <a:buNone/>
            </a:pPr>
            <a:r>
              <a:rPr lang="id-ID" sz="1400" dirty="0" smtClean="0"/>
              <a:t>1. Mastektomi </a:t>
            </a:r>
            <a:endParaRPr lang="id-ID" sz="1400" dirty="0"/>
          </a:p>
          <a:p>
            <a:pPr marL="0" indent="0">
              <a:buNone/>
            </a:pPr>
            <a:r>
              <a:rPr lang="id-ID" sz="1400" dirty="0"/>
              <a:t>Mastektomi merupakan pengangkatan ke seluruh tubuh payudara dan beberapa nodus limfe</a:t>
            </a:r>
          </a:p>
          <a:p>
            <a:pPr marL="0" indent="0">
              <a:buNone/>
            </a:pPr>
            <a:r>
              <a:rPr lang="id-ID" sz="1400" dirty="0"/>
              <a:t>Tujuannya : untuk menghilangkan tumor payudara dengan membuang payudara dan jaringan yang mendasari</a:t>
            </a:r>
          </a:p>
          <a:p>
            <a:pPr marL="0" lvl="0" indent="0">
              <a:buNone/>
            </a:pPr>
            <a:r>
              <a:rPr lang="id-ID" sz="1400" dirty="0" smtClean="0"/>
              <a:t>2. Terapi radiasi</a:t>
            </a:r>
          </a:p>
          <a:p>
            <a:pPr marL="0" lvl="0" indent="0">
              <a:buNone/>
            </a:pPr>
            <a:r>
              <a:rPr lang="id-ID" sz="1400" dirty="0" smtClean="0"/>
              <a:t>Terapi </a:t>
            </a:r>
            <a:r>
              <a:rPr lang="id-ID" sz="1400" dirty="0"/>
              <a:t>radiasi biasanya dilakukan sel infuse massa tumor untuk mengurangi kecenderungan kambuh </a:t>
            </a:r>
            <a:r>
              <a:rPr lang="id-ID" sz="1400" dirty="0" smtClean="0"/>
              <a:t>dan menyingkirkan </a:t>
            </a:r>
            <a:r>
              <a:rPr lang="id-ID" sz="1400" dirty="0"/>
              <a:t>kanker resudial</a:t>
            </a:r>
          </a:p>
          <a:p>
            <a:pPr marL="0" lvl="0" indent="0">
              <a:buNone/>
            </a:pPr>
            <a:r>
              <a:rPr lang="id-ID" sz="1400" dirty="0" smtClean="0"/>
              <a:t>3. Rekontruksi </a:t>
            </a:r>
            <a:r>
              <a:rPr lang="id-ID" sz="1400" dirty="0"/>
              <a:t>/ Pembedahan</a:t>
            </a:r>
          </a:p>
          <a:p>
            <a:pPr marL="0" indent="0">
              <a:buNone/>
            </a:pPr>
            <a:r>
              <a:rPr lang="id-ID" sz="1400" dirty="0"/>
              <a:t>Rekontruksi / Pembedahan ini dilakukan tindakan pembedahan tergantung pada stadium I dan II lakukan mastektomi radikal, bila ada mestasis dilanjutkan dengan radiasi regional dan kemoterapi ajuvan. Dapat juga dilakukan mastektomi simplek yang harus diikuti radiasi tumor bed untuk setiap tumor yang terletakpada kuadran sentral.</a:t>
            </a:r>
          </a:p>
          <a:p>
            <a:pPr marL="0" lvl="0" indent="0">
              <a:buNone/>
            </a:pPr>
            <a:r>
              <a:rPr lang="id-ID" sz="1400" dirty="0" smtClean="0"/>
              <a:t>4. Terapi </a:t>
            </a:r>
            <a:r>
              <a:rPr lang="id-ID" sz="1400" dirty="0"/>
              <a:t>hormonal</a:t>
            </a:r>
          </a:p>
          <a:p>
            <a:pPr marL="0" indent="0">
              <a:buNone/>
            </a:pPr>
            <a:r>
              <a:rPr lang="id-ID" sz="1400" dirty="0"/>
              <a:t>Tujuan dari terapi hormonal adalah untuk menekan sekresi hormon esterogen</a:t>
            </a:r>
          </a:p>
          <a:p>
            <a:pPr marL="0" lvl="0" indent="0">
              <a:buNone/>
            </a:pPr>
            <a:r>
              <a:rPr lang="id-ID" sz="1400" dirty="0" smtClean="0"/>
              <a:t>5. Transplastasi </a:t>
            </a:r>
            <a:r>
              <a:rPr lang="id-ID" sz="1400" dirty="0"/>
              <a:t>sumsum tulang</a:t>
            </a:r>
          </a:p>
          <a:p>
            <a:pPr marL="0" indent="0">
              <a:buNone/>
            </a:pPr>
            <a:r>
              <a:rPr lang="id-ID" sz="1400" dirty="0"/>
              <a:t>Transplantasi sumsum tulang pada tahap ini prosedur yang dilakukan adalah pengangkatan sumsum tulang dan memberikan kemoterapi dosis tinggi, sumsum tulang pasien yang dipisahkan dari efek samping kemoterapi kemudian infuskan ke IV.</a:t>
            </a:r>
          </a:p>
          <a:p>
            <a:endParaRPr lang="id-ID" sz="800" dirty="0"/>
          </a:p>
        </p:txBody>
      </p:sp>
    </p:spTree>
    <p:extLst>
      <p:ext uri="{BB962C8B-B14F-4D97-AF65-F5344CB8AC3E}">
        <p14:creationId xmlns:p14="http://schemas.microsoft.com/office/powerpoint/2010/main" val="3244016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84780159-BFA6-4FA3-9C5D-58B4DEE85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sz="3600" dirty="0"/>
              <a:t>Faktor resiko/Predisposisi </a:t>
            </a:r>
            <a:r>
              <a:rPr lang="id-ID" sz="3600" dirty="0" smtClean="0"/>
              <a:t>Kanker </a:t>
            </a:r>
            <a:r>
              <a:rPr lang="id-ID" sz="3600" dirty="0"/>
              <a:t>P</a:t>
            </a:r>
            <a:r>
              <a:rPr lang="id-ID" sz="3600" dirty="0" smtClean="0"/>
              <a:t>ayudara</a:t>
            </a:r>
            <a:endParaRPr lang="id-ID" sz="3600" dirty="0"/>
          </a:p>
        </p:txBody>
      </p:sp>
      <p:sp>
        <p:nvSpPr>
          <p:cNvPr id="3" name="Content Placeholder 2"/>
          <p:cNvSpPr>
            <a:spLocks noGrp="1"/>
          </p:cNvSpPr>
          <p:nvPr>
            <p:ph idx="1"/>
          </p:nvPr>
        </p:nvSpPr>
        <p:spPr/>
        <p:txBody>
          <a:bodyPr/>
          <a:lstStyle/>
          <a:p>
            <a:pPr lvl="0"/>
            <a:r>
              <a:rPr lang="id-ID" dirty="0"/>
              <a:t>Ca payudara yang terdahulu</a:t>
            </a:r>
          </a:p>
          <a:p>
            <a:r>
              <a:rPr lang="id-ID" dirty="0"/>
              <a:t>Keluarga</a:t>
            </a:r>
          </a:p>
          <a:p>
            <a:pPr lvl="0"/>
            <a:r>
              <a:rPr lang="id-ID" dirty="0"/>
              <a:t>Kelainan payudara (benigna)</a:t>
            </a:r>
          </a:p>
          <a:p>
            <a:pPr lvl="0"/>
            <a:r>
              <a:rPr lang="id-ID" dirty="0"/>
              <a:t>Makanan, berat badan, faktor resiko lain</a:t>
            </a:r>
          </a:p>
          <a:p>
            <a:r>
              <a:rPr lang="id-ID" dirty="0"/>
              <a:t>Faktor endokrin dan reproduksi</a:t>
            </a:r>
          </a:p>
          <a:p>
            <a:pPr lvl="0"/>
            <a:r>
              <a:rPr lang="id-ID" dirty="0"/>
              <a:t>Obat anti konseptiva oral</a:t>
            </a:r>
          </a:p>
          <a:p>
            <a:pPr marL="0" indent="0">
              <a:buNone/>
            </a:pPr>
            <a:endParaRPr lang="id-ID" dirty="0"/>
          </a:p>
        </p:txBody>
      </p:sp>
    </p:spTree>
    <p:extLst>
      <p:ext uri="{BB962C8B-B14F-4D97-AF65-F5344CB8AC3E}">
        <p14:creationId xmlns:p14="http://schemas.microsoft.com/office/powerpoint/2010/main" val="860159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746</Words>
  <Application>Microsoft Office PowerPoint</Application>
  <PresentationFormat>On-screen Show (4:3)</PresentationFormat>
  <Paragraphs>102</Paragraphs>
  <Slides>12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Pengertian Kanker Payudara</vt:lpstr>
      <vt:lpstr>Faktor yang mempengaruhi terjadi nya Kanker Payudara</vt:lpstr>
      <vt:lpstr>Patogenesis</vt:lpstr>
      <vt:lpstr>Diagnosa</vt:lpstr>
      <vt:lpstr>Macam-Macam Kanyer Payudara, Tanda dan Gejalanya</vt:lpstr>
      <vt:lpstr>PowerPoint Presentation</vt:lpstr>
      <vt:lpstr>Penatalaksanaa</vt:lpstr>
      <vt:lpstr>Faktor resiko/Predisposisi Kanker Payudara</vt:lpstr>
      <vt:lpstr>Komplikasi Kanker Payudara</vt:lpstr>
      <vt:lpstr>Asuhan yang dapat diberikan pada Kanker Payudara </vt:lpstr>
      <vt:lpstr>PowerPoint Presentation</vt:lpstr>
    </vt:vector>
  </TitlesOfParts>
  <Company>signDesign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ASUS</cp:lastModifiedBy>
  <cp:revision>216</cp:revision>
  <dcterms:created xsi:type="dcterms:W3CDTF">2010-08-24T06:47:44Z</dcterms:created>
  <dcterms:modified xsi:type="dcterms:W3CDTF">2018-03-21T09:46:42Z</dcterms:modified>
</cp:coreProperties>
</file>