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1" r:id="rId3"/>
    <p:sldId id="257" r:id="rId4"/>
    <p:sldId id="276" r:id="rId5"/>
    <p:sldId id="277" r:id="rId6"/>
    <p:sldId id="258" r:id="rId7"/>
    <p:sldId id="259" r:id="rId8"/>
    <p:sldId id="273" r:id="rId9"/>
    <p:sldId id="272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4" r:id="rId19"/>
    <p:sldId id="268" r:id="rId20"/>
    <p:sldId id="275" r:id="rId21"/>
    <p:sldId id="269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54C7F-719D-4CAA-B308-EE3CFF979280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9E26E-25E5-4A78-BD2B-0A558044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3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9E26E-25E5-4A78-BD2B-0A55804486F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062-57DF-494F-BDE0-049ABE2BBDCE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CFCE-3FD9-44E7-BE60-232B8F7A9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062-57DF-494F-BDE0-049ABE2BBDCE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CFCE-3FD9-44E7-BE60-232B8F7A9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062-57DF-494F-BDE0-049ABE2BBDCE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CFCE-3FD9-44E7-BE60-232B8F7A9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062-57DF-494F-BDE0-049ABE2BBDCE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CFCE-3FD9-44E7-BE60-232B8F7A9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062-57DF-494F-BDE0-049ABE2BBDCE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CFCE-3FD9-44E7-BE60-232B8F7A9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062-57DF-494F-BDE0-049ABE2BBDCE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CFCE-3FD9-44E7-BE60-232B8F7A9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062-57DF-494F-BDE0-049ABE2BBDCE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CFCE-3FD9-44E7-BE60-232B8F7A9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062-57DF-494F-BDE0-049ABE2BBDCE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CFCE-3FD9-44E7-BE60-232B8F7A9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062-57DF-494F-BDE0-049ABE2BBDCE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CFCE-3FD9-44E7-BE60-232B8F7A9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062-57DF-494F-BDE0-049ABE2BBDCE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CFCE-3FD9-44E7-BE60-232B8F7A9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062-57DF-494F-BDE0-049ABE2BBDCE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CFCE-3FD9-44E7-BE60-232B8F7A9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08062-57DF-494F-BDE0-049ABE2BBDCE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6CFCE-3FD9-44E7-BE60-232B8F7A98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5" name="Picture 2" descr="C:\Users\arsil\Desktop\Smartcreati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714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175000" y="3581400"/>
            <a:ext cx="563880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MATERI GANGGUAN TIROID 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Ns. </a:t>
            </a:r>
            <a:r>
              <a:rPr lang="en-US" altLang="en-US" b="1" dirty="0" err="1">
                <a:solidFill>
                  <a:schemeClr val="bg1"/>
                </a:solidFill>
              </a:rPr>
              <a:t>Ratna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Dewi</a:t>
            </a:r>
            <a:r>
              <a:rPr lang="en-US" altLang="en-US" b="1" dirty="0">
                <a:solidFill>
                  <a:schemeClr val="bg1"/>
                </a:solidFill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</a:rPr>
              <a:t>S.Kep</a:t>
            </a:r>
            <a:r>
              <a:rPr lang="en-US" altLang="en-US" b="1" dirty="0">
                <a:solidFill>
                  <a:schemeClr val="bg1"/>
                </a:solidFill>
              </a:rPr>
              <a:t>, </a:t>
            </a:r>
            <a:r>
              <a:rPr lang="en-US" altLang="en-US" b="1" dirty="0" err="1" smtClean="0">
                <a:solidFill>
                  <a:schemeClr val="bg1"/>
                </a:solidFill>
              </a:rPr>
              <a:t>M.Kep</a:t>
            </a:r>
            <a:endParaRPr lang="en-US" alt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>
                <a:solidFill>
                  <a:schemeClr val="bg1"/>
                </a:solidFill>
              </a:rPr>
              <a:t>PERTEMUAN </a:t>
            </a:r>
            <a:r>
              <a:rPr lang="en-US" b="1" smtClean="0">
                <a:solidFill>
                  <a:schemeClr val="bg1"/>
                </a:solidFill>
              </a:rPr>
              <a:t>11</a:t>
            </a:r>
            <a:endParaRPr lang="en-US" altLang="en-US" b="1" dirty="0">
              <a:solidFill>
                <a:schemeClr val="bg1"/>
              </a:solidFill>
            </a:endParaRPr>
          </a:p>
          <a:p>
            <a:pPr algn="ctr"/>
            <a:r>
              <a:rPr lang="en-US" altLang="en-US" b="1" dirty="0" err="1">
                <a:solidFill>
                  <a:schemeClr val="bg1"/>
                </a:solidFill>
              </a:rPr>
              <a:t>Keperawatan</a:t>
            </a:r>
            <a:r>
              <a:rPr lang="en-US" altLang="en-US" b="1" dirty="0">
                <a:solidFill>
                  <a:schemeClr val="bg1"/>
                </a:solidFill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</a:rPr>
              <a:t>Ilmu-Ilmu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Kesehatan</a:t>
            </a:r>
            <a:endParaRPr lang="en-US" altLang="en-US" b="1" dirty="0">
              <a:solidFill>
                <a:schemeClr val="bg1"/>
              </a:solidFill>
            </a:endParaRPr>
          </a:p>
          <a:p>
            <a:pPr algn="ctr"/>
            <a:endParaRPr lang="en-US" alt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457200"/>
            <a:ext cx="388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Hipertiroid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ctr">
              <a:spcBef>
                <a:spcPct val="0"/>
              </a:spcBef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04800" y="1447800"/>
            <a:ext cx="3962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/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1600200"/>
            <a:ext cx="3962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base">
              <a:buFont typeface="Wingdings" pitchFamily="2" charset="2"/>
              <a:buChar char="§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Mudah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lelah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Font typeface="Wingdings" pitchFamily="2" charset="2"/>
              <a:buChar char="§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Mengantuk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Font typeface="Wingdings" pitchFamily="2" charset="2"/>
              <a:buChar char="§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Kedinginan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Font typeface="Wingdings" pitchFamily="2" charset="2"/>
              <a:buChar char="§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cenderung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bertambah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walaupun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wajar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raga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teratur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Font typeface="Wingdings" pitchFamily="2" charset="2"/>
              <a:buChar char="§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Depresi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Font typeface="Wingdings" pitchFamily="2" charset="2"/>
              <a:buChar char="§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Konstipasi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Font typeface="Wingdings" pitchFamily="2" charset="2"/>
              <a:buChar char="§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Nyeri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otot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sendi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Font typeface="Wingdings" pitchFamily="2" charset="2"/>
              <a:buChar char="§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Kulit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kering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bersisik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Font typeface="Wingdings" pitchFamily="2" charset="2"/>
              <a:buChar char="§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Rambut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kuku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menipis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rapuh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Font typeface="Wingdings" pitchFamily="2" charset="2"/>
              <a:buChar char="§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Penurunan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libido</a:t>
            </a:r>
          </a:p>
          <a:p>
            <a:pPr lvl="0" fontAlgn="base">
              <a:buFont typeface="Wingdings" pitchFamily="2" charset="2"/>
              <a:buChar char="§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Gangguan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menstruasi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ontent Placeholder 11" descr="Cemas, mudah tersinggu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00600" y="457200"/>
            <a:ext cx="2971800" cy="1676400"/>
          </a:xfrm>
        </p:spPr>
      </p:pic>
      <p:pic>
        <p:nvPicPr>
          <p:cNvPr id="13" name="Picture 12" descr="Denyut jantung sangat cepat (lebih dari 100 kali per menit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2133600"/>
            <a:ext cx="3276600" cy="1828800"/>
          </a:xfrm>
          <a:prstGeom prst="rect">
            <a:avLst/>
          </a:prstGeom>
        </p:spPr>
      </p:pic>
      <p:pic>
        <p:nvPicPr>
          <p:cNvPr id="14" name="Picture 13" descr="Gejala Hipertiroi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962400"/>
            <a:ext cx="4181475" cy="20478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JENIS PENYAKIT/GANGGUAN TIROID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228600" y="1295400"/>
            <a:ext cx="38862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kelainan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bentuknya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gangguan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dibedakan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Difus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Pembesaran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kelenjar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merata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kanan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kelenjar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sama-sama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membesar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struma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difusa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difus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Nodul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benjolan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bola,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tunggal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mononodosa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multinodosa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berisi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cairan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kista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tumor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jinak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ganas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038600" y="1371600"/>
            <a:ext cx="35052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876800" y="1295400"/>
            <a:ext cx="3962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kelainan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fungsinya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gangguan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dibedakan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lvl="0" algn="just">
              <a:buFont typeface="Wingdings" pitchFamily="2" charset="2"/>
              <a:buChar char="§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Hipotiroid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Kumpulan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manifestasi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klinis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akibat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berkurang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berhentinya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produksi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hormon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tiroid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Hipertiroid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tirotoksikosis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kumpulan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manifestasi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kilinis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akibat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kelebihan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hormon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Eutiroid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Keadaan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normal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tapi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fugngsinya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normal.</a:t>
            </a:r>
          </a:p>
          <a:p>
            <a:pPr algn="just"/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FAKTOR PENYAKIT/GANGGUAN TIROID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495800" y="1371600"/>
            <a:ext cx="4648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Stress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Stress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berkolerasi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antibody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terhadapa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antibodi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TSH-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reseptor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Riwayat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berhubungan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autoimun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risiko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hiporitoidisme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tiroiditis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autoimun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Zat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kontras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mengandung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iodium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Hipertiroidisme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mengalami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pencitraan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zat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kontras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mengandung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lodium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Obat-obatan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menyebabkan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terjadinya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Amiodaron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lithium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karbonat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aminoglutethimide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interferon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alfa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thalidomide 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betaroxine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stavudine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Lingkungan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Kadar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iodium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air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0" y="1371600"/>
            <a:ext cx="4191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Umur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Usia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semakin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berisiko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terjadinya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hipotiroid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hipertiroid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kelamin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Perempuan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berisiko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terjadinya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gangguan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tiroid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Genetik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penyebab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autoimunitas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kelenjar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genetic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dianggap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pencetus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Merokok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Merokok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menyebabkan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kekurangan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oksigen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otak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nikotin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rokok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memacu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peningkatan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reaksi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inflamasi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TANDA DAN GEJALA/GANGGUAN TIROID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0" y="1371600"/>
            <a:ext cx="4191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52400" y="1524000"/>
            <a:ext cx="84582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6651258" cy="1626669"/>
          </a:xfrm>
          <a:prstGeom prst="rect">
            <a:avLst/>
          </a:prstGeom>
          <a:noFill/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228600" y="2667000"/>
            <a:ext cx="4191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2967335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berat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badan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kulit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	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Berkeringat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Rambut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152400" y="3581400"/>
            <a:ext cx="3886200" cy="297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endParaRPr kumimoji="0" lang="id-ID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733800"/>
            <a:ext cx="3494171" cy="1559293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3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7070725"/>
            <a:ext cx="3252788" cy="1560513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7200" y="5594866"/>
            <a:ext cx="3124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Kuku 		Mata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ctr">
              <a:spcBef>
                <a:spcPct val="0"/>
              </a:spcBef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MENGENAL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MASALAH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INTERNAL</a:t>
            </a:r>
          </a:p>
          <a:p>
            <a:pPr algn="ctr">
              <a:spcBef>
                <a:spcPct val="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Mengenali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perasaan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emosi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tanda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potensial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gangguan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tiroid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Bef>
                <a:spcPct val="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6632007" cy="1559293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3200400"/>
            <a:ext cx="7071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Keletihan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berlebihan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Kesulitan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tidur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Konsentrasi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lemah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	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Kurang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Motivasi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Dan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kehilangan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memory 	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TUMOR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JINAK:</a:t>
            </a:r>
          </a:p>
          <a:p>
            <a:pPr lvl="0" algn="ctr">
              <a:spcBef>
                <a:spcPct val="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Gambaran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0" y="1371600"/>
            <a:ext cx="4191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algn="just">
              <a:buAutoNum type="alphaL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Adenoma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Follikular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Tumor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jinak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adenoma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folikel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dffirentiation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Adenoma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folikular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tumor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soliter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masih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kapsul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fibrosa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nodul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morfologi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tipe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adenoma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Morfologinya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sel-sel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homogen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edema, fibrosis,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kalsifikasi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pembentukan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tulang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pembentukan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kista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adenoma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folikular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495800" y="1524000"/>
            <a:ext cx="4191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724400" y="1524000"/>
            <a:ext cx="4191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52600"/>
            <a:ext cx="3399289" cy="2233061"/>
          </a:xfrm>
          <a:prstGeom prst="rect">
            <a:avLst/>
          </a:prstGeom>
          <a:noFill/>
        </p:spPr>
      </p:pic>
      <p:sp>
        <p:nvSpPr>
          <p:cNvPr id="10" name="Content Placeholder 5"/>
          <p:cNvSpPr txBox="1">
            <a:spLocks/>
          </p:cNvSpPr>
          <p:nvPr/>
        </p:nvSpPr>
        <p:spPr>
          <a:xfrm>
            <a:off x="4724400" y="4114800"/>
            <a:ext cx="41910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Folikel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adenoma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mengandung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koloid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variabilitas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normal (Pathology Outlines, 2013).</a:t>
            </a:r>
          </a:p>
          <a:p>
            <a:pPr algn="just"/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TUMOR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JINAK:</a:t>
            </a:r>
          </a:p>
          <a:p>
            <a:pPr lvl="0" algn="ctr">
              <a:spcBef>
                <a:spcPct val="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Gambaran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953000" y="1524000"/>
            <a:ext cx="4191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/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419600" y="1447800"/>
            <a:ext cx="4191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algn="just"/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304800" y="1447800"/>
            <a:ext cx="4191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Hurthle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cell adenoma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Teratoma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Neoplasma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hurthle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tumor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heterogen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klinis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Neoplasma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berasal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folikel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oncocytic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oncocytes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Oncocytes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mikroskopis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ditandai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sitoplasma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granular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berlimpah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Studi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ultrastruktural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granular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berlimpah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disebabkan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banyaknya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mitokondria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intra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sitoplasmik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sel.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adenoma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hurthle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unilateral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diobati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lobektomi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isthmusectomy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(Chao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2005;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Bharnabei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2009).</a:t>
            </a:r>
          </a:p>
          <a:p>
            <a:pPr algn="just"/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28800"/>
            <a:ext cx="3229844" cy="1992429"/>
          </a:xfrm>
          <a:prstGeom prst="rect">
            <a:avLst/>
          </a:prstGeom>
          <a:noFill/>
        </p:spPr>
      </p:pic>
      <p:sp>
        <p:nvSpPr>
          <p:cNvPr id="10" name="Content Placeholder 5"/>
          <p:cNvSpPr txBox="1">
            <a:spLocks/>
          </p:cNvSpPr>
          <p:nvPr/>
        </p:nvSpPr>
        <p:spPr>
          <a:xfrm>
            <a:off x="4724400" y="3886200"/>
            <a:ext cx="41910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Hurthle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adenoma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(Pathology Outlines, 2013).</a:t>
            </a:r>
          </a:p>
          <a:p>
            <a:pPr algn="just"/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TUMOR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JINAK:</a:t>
            </a:r>
          </a:p>
          <a:p>
            <a:pPr lvl="0" algn="ctr">
              <a:spcBef>
                <a:spcPct val="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Gambaran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0" y="1371600"/>
            <a:ext cx="4191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c. Graves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disease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Graves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gangguan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autoimun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mengarah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hiperaktifitas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kelenjar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hipertiroidisme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Gangguan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autoimun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kekebalan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tubuh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menyerang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jaringan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sehat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Graves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penyebab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hipertiroid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Hal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disebabkan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respon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kekebalan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tubuh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abnormal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menyebabkan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kelenjar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terlalu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hormon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tiroid</a:t>
            </a:r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05000"/>
            <a:ext cx="3886200" cy="2362200"/>
          </a:xfrm>
          <a:prstGeom prst="rect">
            <a:avLst/>
          </a:prstGeom>
          <a:noFill/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4724400" y="4343400"/>
            <a:ext cx="41910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Vakuola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peningkatan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epitel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hormon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(Pathology Outlines, 2013).</a:t>
            </a:r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DIAGNOSIS</a:t>
            </a:r>
          </a:p>
          <a:p>
            <a:pPr lvl="0" algn="ctr">
              <a:spcBef>
                <a:spcPct val="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0" y="1447800"/>
            <a:ext cx="4191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algn="just"/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0" y="1295400"/>
            <a:ext cx="4191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Pemeriksaan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laboratorium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Hormon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(TSH)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stimulating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hormon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diperiksa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pasien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orang-orang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tirotoksikosis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hipotiroid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TSH normal,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aspirasi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dipertimbangkan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kadar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hormon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rendah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diagnosis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hipertiroidisme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dipertimbangkan</a:t>
            </a:r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72000" y="1371600"/>
            <a:ext cx="4191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000" dirty="0" err="1"/>
              <a:t>Gambar</a:t>
            </a:r>
            <a:r>
              <a:rPr lang="en-US" sz="2000" dirty="0"/>
              <a:t> 1 </a:t>
            </a:r>
            <a:r>
              <a:rPr lang="en-US" sz="2000" dirty="0" err="1"/>
              <a:t>Enzim</a:t>
            </a:r>
            <a:r>
              <a:rPr lang="en-US" sz="2000" dirty="0"/>
              <a:t> </a:t>
            </a:r>
            <a:r>
              <a:rPr lang="en-US" sz="2000" dirty="0" err="1"/>
              <a:t>imunoasai</a:t>
            </a:r>
            <a:r>
              <a:rPr lang="en-US" sz="2000" dirty="0"/>
              <a:t> (</a:t>
            </a:r>
            <a:r>
              <a:rPr lang="en-US" sz="2000" dirty="0" err="1"/>
              <a:t>libretexts</a:t>
            </a:r>
            <a:r>
              <a:rPr lang="en-US" sz="2000" dirty="0"/>
              <a:t> 2017</a:t>
            </a:r>
            <a:r>
              <a:rPr lang="en-US" sz="2000" dirty="0" smtClean="0"/>
              <a:t>)</a:t>
            </a:r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err="1"/>
              <a:t>Gambar</a:t>
            </a:r>
            <a:r>
              <a:rPr lang="en-US" sz="2000" dirty="0"/>
              <a:t> 2 </a:t>
            </a:r>
            <a:r>
              <a:rPr lang="en-US" sz="2000" dirty="0" err="1"/>
              <a:t>Reagen</a:t>
            </a:r>
            <a:r>
              <a:rPr lang="en-US" sz="2000" dirty="0"/>
              <a:t> strip </a:t>
            </a:r>
            <a:r>
              <a:rPr lang="en-US" sz="2000" dirty="0" err="1"/>
              <a:t>dan</a:t>
            </a:r>
            <a:r>
              <a:rPr lang="en-US" sz="2000" dirty="0"/>
              <a:t> SPR (</a:t>
            </a:r>
            <a:r>
              <a:rPr lang="en-US" sz="2000" dirty="0" err="1" smtClean="0"/>
              <a:t>biomerieux</a:t>
            </a:r>
            <a:r>
              <a:rPr lang="en-US" sz="2000" dirty="0" smtClean="0"/>
              <a:t>-diagnostics</a:t>
            </a:r>
          </a:p>
          <a:p>
            <a:pPr algn="just"/>
            <a:endParaRPr lang="en-US" sz="2000" dirty="0"/>
          </a:p>
          <a:p>
            <a:pPr algn="just"/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Enzim imunoasai (libretexts 2017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600" y="2133600"/>
            <a:ext cx="3000375" cy="1524000"/>
          </a:xfrm>
          <a:prstGeom prst="rect">
            <a:avLst/>
          </a:prstGeom>
        </p:spPr>
      </p:pic>
      <p:pic>
        <p:nvPicPr>
          <p:cNvPr id="10" name="Picture 9" descr="Reagen strip dan SPR (biomerieux-diagnostics)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4400" y="4800600"/>
            <a:ext cx="3628925" cy="134753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0" y="1371600"/>
            <a:ext cx="4191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 fontAlgn="base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    PENGKAJIAN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Pengumpulan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biodata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kelamindan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tinggal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Riwayat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Kebiasaan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sehari-hari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mencakup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aktifitas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mobilitas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penggunaan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obat-obat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istirahat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Keluhan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klien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turun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meskipun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napsu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meningkat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panas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berkeringat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banyak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267200" y="1447800"/>
            <a:ext cx="4876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algn="just" fontAlgn="base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PEMERIKSAAN FISIK</a:t>
            </a:r>
          </a:p>
          <a:p>
            <a:pPr lvl="1" algn="just" fontAlgn="base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Amati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penampilan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klien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amati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wajah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klien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kelainan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 fontAlgn="base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Font typeface="Arial" pitchFamily="34" charset="0"/>
              <a:buChar char="•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Opthalmopati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tandai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Font typeface="Arial" pitchFamily="34" charset="0"/>
              <a:buChar char="•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Eksoftalmus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bulbus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okuli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menonjol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keluar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Font typeface="Arial" pitchFamily="34" charset="0"/>
              <a:buChar char="•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Stellwag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 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berkedip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Font typeface="Arial" pitchFamily="34" charset="0"/>
              <a:buChar char="•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Graefes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klien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melihat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kebawah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palpebra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superior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sukar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sekali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mengikuti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bola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mata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Font typeface="Arial" pitchFamily="34" charset="0"/>
              <a:buChar char="•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mobieve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sukar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mengadakan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konvergensi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Font typeface="Arial" pitchFamily="34" charset="0"/>
              <a:buChar char="•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joffroy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mengerutkan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melihat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Font typeface="Arial" pitchFamily="34" charset="0"/>
              <a:buChar char="•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rosenbagh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tremor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palpebra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menutup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Asuhan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Keperawatan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2895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Gangguan</a:t>
            </a:r>
            <a:r>
              <a:rPr kumimoji="0" lang="en-US" sz="4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sng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Tiroid</a:t>
            </a:r>
            <a:r>
              <a:rPr kumimoji="0" lang="en-US" sz="4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pengambilan tiro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19462" y="2953544"/>
            <a:ext cx="2505075" cy="1819275"/>
          </a:xfrm>
        </p:spPr>
      </p:pic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DIAGNOSIS</a:t>
            </a:r>
          </a:p>
          <a:p>
            <a:pPr lvl="0" algn="ctr">
              <a:spcBef>
                <a:spcPct val="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0" y="1447800"/>
            <a:ext cx="4191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algn="just"/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0" y="1295400"/>
            <a:ext cx="4191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just" fontAlgn="base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Pengambilan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sampel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persiapan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mengubah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aktifitas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fisik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pasien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diminta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menghentikan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obat-obatan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selesai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dikerjakan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obat-obatan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tetap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diminta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diminum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ingin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pengaruhnya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Bisaanya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diukur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kadar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hormon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serum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dipisahkan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spesimen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vena,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pula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plasma EDTA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heparin.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segera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diperiksa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serum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sebaiknya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disimpan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2-8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3-5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dibekukan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stabil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± 30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Sebaiknya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serum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hemolisis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lipemik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Suryaatmadja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2010)</a:t>
            </a:r>
          </a:p>
          <a:p>
            <a:pPr algn="just"/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419600" y="1371600"/>
            <a:ext cx="4191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pengambilan tiro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828800"/>
            <a:ext cx="3038475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4572000" y="685800"/>
            <a:ext cx="4191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 fontAlgn="base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Diagnosa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keperawatan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dijumpai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klien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hipertiroidisme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Penurunan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curah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jantung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berhubungan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penurunan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pengisian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diastolik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akibat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peningkatan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frekwensi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jantung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nutrisi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kurang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kebutuhan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tubuh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berhubungan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efek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hiperkatabolisme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persepsi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sensoris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penglihatan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berhubungan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ganggua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perpindahan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impuls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sensoris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akibat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ofthalmopati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457200" indent="-457200" algn="just"/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52400" y="685800"/>
            <a:ext cx="4191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 fontAlgn="base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  INTERVENSI KEPERAWATAN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2" algn="just"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hindarkan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melelahkan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2" algn="just"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Posisi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setengah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duduk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ekstensi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diperlukan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2" algn="just"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Kolaborasi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pemberian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obat-obatan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2" algn="just"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konservatif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hilang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kolaborasi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tindakan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operatif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2" algn="just"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Bantu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klien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tidur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2" algn="just"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Observasi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klien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teratur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 descr="54017975-abstract-hand-drawn-real-watercolor-blue-spot-with-quote-thank-you-watercolor-wash-perfect-for-card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19400" y="1752600"/>
            <a:ext cx="3904200" cy="3904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Pengertian</a:t>
            </a:r>
            <a:r>
              <a:rPr kumimoji="0" lang="en-US" sz="4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200" y="1524000"/>
            <a:ext cx="85344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Kelenjar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kelenjar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endokrin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kupu-kupu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depan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leher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jakun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‘Panel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Pengatur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’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metabolisme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tugasnya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memproduksi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mendistribusikan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hormon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disekresi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dibawa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jaringan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tubuh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Kelenjar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berfungsi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memastikan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jaringan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organ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tubuh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kecepatan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tubuh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tetap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hangat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menjaga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otak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jantung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otot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organ lain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mestinya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.( De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Sjamsuhidajat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2005)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Hormon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metabolisme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metabolisme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karbohidrat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lemak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fisiologik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hamper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system organ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tubuh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kekurangan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kelebihan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hormone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mengganggu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bebagai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metabolisme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mempengaruhi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jaringan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terasuk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system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saraf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otak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200" y="1524000"/>
            <a:ext cx="2895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Anatomi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kelenjar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tiroid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(De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Jong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Sjamsuhidajat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2005).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667000"/>
            <a:ext cx="2714525" cy="3388093"/>
          </a:xfrm>
          <a:prstGeom prst="rect">
            <a:avLst/>
          </a:prstGeom>
          <a:noFill/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3200400" y="1676400"/>
            <a:ext cx="2895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spcBef>
                <a:spcPct val="20000"/>
              </a:spcBef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Vaskularisasi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kelenjar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berasal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arteri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karotis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superior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kanan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cabang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arteri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karotis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eksterna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kanan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arteri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tiroidea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inferior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kanan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cabang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arteri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brakhialis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096000" y="1600200"/>
            <a:ext cx="2895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macam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saraf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mensarafi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laring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pita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plica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vocalis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ct val="20000"/>
              </a:spcBef>
              <a:buAutoNum type="alphaL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nervus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rekurens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ct val="20000"/>
              </a:spcBef>
              <a:buAutoNum type="alphaL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cabang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nervus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laringeus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superior (De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Sjamsuhidajat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2005).</a:t>
            </a:r>
          </a:p>
          <a:p>
            <a:pPr lvl="0" algn="just">
              <a:spcBef>
                <a:spcPct val="20000"/>
              </a:spcBef>
            </a:pPr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228600" y="914400"/>
            <a:ext cx="2895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Vaskularisasi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kelenjar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tiroid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(Ellis, 2006).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57400"/>
            <a:ext cx="2438400" cy="3276600"/>
          </a:xfrm>
          <a:prstGeom prst="rect">
            <a:avLst/>
          </a:prstGeom>
          <a:noFill/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3429000" y="685801"/>
            <a:ext cx="5486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Efek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dikelompokkan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kategori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 (Sherwood, 2011</a:t>
            </a:r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3810000" y="1600200"/>
            <a:ext cx="24384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a)	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Efek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laju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metabolism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Hormon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laju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metabolisme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basal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tubuh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keseluruhan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Hormon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regulator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terpenting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konsumsi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pengeluaran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tubuh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keadaan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istirahat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477000" y="1600200"/>
            <a:ext cx="24384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b)	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Efek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kalorigenik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Peningkatan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laju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metabolisme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menyebabkan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peningkatan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produksi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panas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c)	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Efek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metabolisme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perantara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Hormon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memodulasi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kecepatan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reaksi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spesifik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terlibat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metabolisme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bakar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Pembentukan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Sekresi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Hormon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Tiroid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200" y="1524000"/>
            <a:ext cx="85344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 fontAlgn="base"/>
            <a:r>
              <a:rPr lang="en-US" sz="2000" dirty="0" smtClean="0"/>
              <a:t>1. Trapping</a:t>
            </a:r>
            <a:endParaRPr lang="en-US" sz="2000" dirty="0"/>
          </a:p>
          <a:p>
            <a:pPr algn="just"/>
            <a:r>
              <a:rPr lang="en-US" sz="2000" dirty="0" err="1"/>
              <a:t>Proses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</a:t>
            </a:r>
            <a:r>
              <a:rPr lang="en-US" sz="2000" dirty="0" err="1"/>
              <a:t>pompa</a:t>
            </a:r>
            <a:r>
              <a:rPr lang="en-US" sz="2000" dirty="0"/>
              <a:t> </a:t>
            </a:r>
            <a:r>
              <a:rPr lang="en-US" sz="2000" dirty="0" err="1"/>
              <a:t>iodida</a:t>
            </a:r>
            <a:r>
              <a:rPr lang="en-US" sz="2000" dirty="0"/>
              <a:t> yang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basal </a:t>
            </a:r>
            <a:r>
              <a:rPr lang="en-US" sz="2000" dirty="0" err="1"/>
              <a:t>sel</a:t>
            </a:r>
            <a:r>
              <a:rPr lang="en-US" sz="2000" dirty="0"/>
              <a:t> </a:t>
            </a:r>
            <a:r>
              <a:rPr lang="en-US" sz="2000" dirty="0" err="1"/>
              <a:t>folikel</a:t>
            </a:r>
            <a:r>
              <a:rPr lang="en-US" sz="2000" dirty="0"/>
              <a:t>. </a:t>
            </a:r>
            <a:r>
              <a:rPr lang="en-US" sz="2000" dirty="0" err="1"/>
              <a:t>Dimana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keadaan</a:t>
            </a:r>
            <a:r>
              <a:rPr lang="en-US" sz="2000" dirty="0"/>
              <a:t> basal, </a:t>
            </a:r>
            <a:r>
              <a:rPr lang="en-US" sz="2000" dirty="0" err="1"/>
              <a:t>sel</a:t>
            </a:r>
            <a:r>
              <a:rPr lang="en-US" sz="2000" dirty="0"/>
              <a:t> </a:t>
            </a:r>
            <a:r>
              <a:rPr lang="en-US" sz="2000" dirty="0" err="1"/>
              <a:t>tetap</a:t>
            </a:r>
            <a:r>
              <a:rPr lang="en-US" sz="2000" dirty="0"/>
              <a:t> </a:t>
            </a:r>
            <a:r>
              <a:rPr lang="en-US" sz="2000" dirty="0" err="1"/>
              <a:t>berhubungan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pompa</a:t>
            </a:r>
            <a:r>
              <a:rPr lang="en-US" sz="2000" dirty="0"/>
              <a:t> Na/K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belum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keadaan</a:t>
            </a:r>
            <a:r>
              <a:rPr lang="en-US" sz="2000" dirty="0"/>
              <a:t> </a:t>
            </a:r>
            <a:r>
              <a:rPr lang="en-US" sz="2000" dirty="0" err="1" smtClean="0"/>
              <a:t>aktif</a:t>
            </a:r>
            <a:endParaRPr lang="en-US" sz="2000" dirty="0"/>
          </a:p>
          <a:p>
            <a:pPr lvl="0" algn="just" fontAlgn="base"/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/>
              <a:t>Oksidasi</a:t>
            </a:r>
            <a:endParaRPr lang="en-US" sz="2000" dirty="0"/>
          </a:p>
          <a:p>
            <a:pPr algn="just"/>
            <a:r>
              <a:rPr lang="en-US" sz="2000" dirty="0" err="1"/>
              <a:t>Sebelum</a:t>
            </a:r>
            <a:r>
              <a:rPr lang="en-US" sz="2000" dirty="0"/>
              <a:t> </a:t>
            </a:r>
            <a:r>
              <a:rPr lang="en-US" sz="2000" dirty="0" err="1"/>
              <a:t>iodida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sintesis</a:t>
            </a:r>
            <a:r>
              <a:rPr lang="en-US" sz="2000" dirty="0"/>
              <a:t> </a:t>
            </a:r>
            <a:r>
              <a:rPr lang="en-US" sz="2000" dirty="0" err="1"/>
              <a:t>hormon</a:t>
            </a:r>
            <a:r>
              <a:rPr lang="en-US" sz="2000" dirty="0"/>
              <a:t>, </a:t>
            </a:r>
            <a:r>
              <a:rPr lang="en-US" sz="2000" dirty="0" err="1"/>
              <a:t>iodida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dioksidasi</a:t>
            </a:r>
            <a:r>
              <a:rPr lang="en-US" sz="2000" dirty="0"/>
              <a:t> </a:t>
            </a:r>
            <a:r>
              <a:rPr lang="en-US" sz="2000" dirty="0" err="1"/>
              <a:t>terlebih</a:t>
            </a:r>
            <a:r>
              <a:rPr lang="en-US" sz="2000" dirty="0"/>
              <a:t> </a:t>
            </a:r>
            <a:r>
              <a:rPr lang="en-US" sz="2000" dirty="0" err="1"/>
              <a:t>dahulu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aktif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enzim</a:t>
            </a:r>
            <a:r>
              <a:rPr lang="en-US" sz="2000" dirty="0"/>
              <a:t> </a:t>
            </a:r>
            <a:r>
              <a:rPr lang="en-US" sz="2000" dirty="0" err="1"/>
              <a:t>peroksidase</a:t>
            </a:r>
            <a:r>
              <a:rPr lang="en-US" sz="2000" dirty="0"/>
              <a:t>.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aktif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iodium</a:t>
            </a:r>
            <a:r>
              <a:rPr lang="en-US" sz="2000" dirty="0"/>
              <a:t>. </a:t>
            </a:r>
            <a:endParaRPr lang="en-US" sz="2000" dirty="0" smtClean="0"/>
          </a:p>
          <a:p>
            <a:pPr lvl="0" algn="just" fontAlgn="base"/>
            <a:r>
              <a:rPr lang="en-US" sz="2000" dirty="0" smtClean="0"/>
              <a:t>3. Coupling</a:t>
            </a:r>
            <a:endParaRPr lang="en-US" sz="2000" dirty="0"/>
          </a:p>
          <a:p>
            <a:pPr algn="just" fontAlgn="base"/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molekul</a:t>
            </a:r>
            <a:r>
              <a:rPr lang="en-US" sz="2000" dirty="0"/>
              <a:t> </a:t>
            </a:r>
            <a:r>
              <a:rPr lang="en-US" sz="2000" dirty="0" err="1"/>
              <a:t>tiroglobulin</a:t>
            </a:r>
            <a:r>
              <a:rPr lang="en-US" sz="2000" dirty="0"/>
              <a:t>, </a:t>
            </a:r>
            <a:r>
              <a:rPr lang="en-US" sz="2000" dirty="0" err="1"/>
              <a:t>monoiodotirosin</a:t>
            </a:r>
            <a:r>
              <a:rPr lang="en-US" sz="2000" dirty="0"/>
              <a:t> (MIT)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diiodotirosin</a:t>
            </a:r>
            <a:r>
              <a:rPr lang="en-US" sz="2000" dirty="0"/>
              <a:t> (DIT) yang </a:t>
            </a:r>
            <a:r>
              <a:rPr lang="en-US" sz="2000" dirty="0" err="1"/>
              <a:t>terbentuk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proses</a:t>
            </a:r>
            <a:r>
              <a:rPr lang="en-US" sz="2000" dirty="0"/>
              <a:t> </a:t>
            </a:r>
            <a:r>
              <a:rPr lang="en-US" sz="2000" dirty="0" err="1"/>
              <a:t>iodinasi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/>
              <a:t>bergandengan</a:t>
            </a:r>
            <a:r>
              <a:rPr lang="en-US" sz="2000" dirty="0"/>
              <a:t> (coupling)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membentuk</a:t>
            </a:r>
            <a:r>
              <a:rPr lang="en-US" sz="2000" dirty="0"/>
              <a:t> </a:t>
            </a:r>
            <a:r>
              <a:rPr lang="en-US" sz="2000" dirty="0" err="1"/>
              <a:t>triiodotironin</a:t>
            </a:r>
            <a:r>
              <a:rPr lang="en-US" sz="2000" dirty="0"/>
              <a:t> (T3)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tiroksin</a:t>
            </a:r>
            <a:r>
              <a:rPr lang="en-US" sz="2000" dirty="0"/>
              <a:t> (T4</a:t>
            </a:r>
            <a:r>
              <a:rPr lang="en-US" sz="2000" dirty="0" smtClean="0"/>
              <a:t>).</a:t>
            </a:r>
          </a:p>
          <a:p>
            <a:pPr algn="just"/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725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457200" y="1524000"/>
            <a:ext cx="85344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04800" y="1447800"/>
            <a:ext cx="85344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 fontAlgn="base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Penimbunan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(storage)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Produk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terbentuk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coupling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disimpan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koloid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Deiodinasi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coupling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menyisakan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ikatan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iodotirosin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Residu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mengalami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deiodinasi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tiroglobulin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residu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tirosin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iodida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Proteolisis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TSH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diproduksi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hipofisis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anterior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merangsang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pembentukan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vesikel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mengandung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tiroglobulin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endParaRPr lang="id-ID" alt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gangguan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tiroid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304800" y="1447800"/>
            <a:ext cx="85344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algn="just">
              <a:buAutoNum type="arabicPeriod"/>
            </a:pPr>
            <a:r>
              <a:rPr lang="en-US" sz="2000" dirty="0" err="1"/>
              <a:t>H</a:t>
            </a:r>
            <a:r>
              <a:rPr lang="en-US" sz="2000" dirty="0" err="1" smtClean="0"/>
              <a:t>potiroidisme</a:t>
            </a:r>
            <a:r>
              <a:rPr lang="en-US" sz="2000" dirty="0" smtClean="0"/>
              <a:t>  </a:t>
            </a:r>
          </a:p>
          <a:p>
            <a:pPr marL="457200" indent="-457200" algn="just">
              <a:buAutoNum type="arabicPeriod"/>
            </a:pPr>
            <a:r>
              <a:rPr lang="en-US" sz="2000" dirty="0" err="1" smtClean="0"/>
              <a:t>Hipertiroidisme</a:t>
            </a:r>
            <a:endParaRPr lang="en-US" sz="2000" dirty="0" smtClean="0"/>
          </a:p>
          <a:p>
            <a:pPr marL="457200" indent="-457200" algn="just"/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000" dirty="0" smtClean="0"/>
              <a:t>1. HIPOTIROIDISME </a:t>
            </a:r>
            <a:endParaRPr lang="en-US" sz="2000" dirty="0"/>
          </a:p>
          <a:p>
            <a:pPr algn="just"/>
            <a:r>
              <a:rPr lang="en-US" sz="2000" dirty="0" err="1"/>
              <a:t>Hipertiroidisme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nama</a:t>
            </a:r>
            <a:r>
              <a:rPr lang="en-US" sz="2000" dirty="0"/>
              <a:t> yang </a:t>
            </a:r>
            <a:r>
              <a:rPr lang="en-US" sz="2000" dirty="0" err="1"/>
              <a:t>diberikan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kelenjar</a:t>
            </a:r>
            <a:r>
              <a:rPr lang="en-US" sz="2000" dirty="0"/>
              <a:t> </a:t>
            </a:r>
            <a:r>
              <a:rPr lang="en-US" sz="2000" dirty="0" err="1"/>
              <a:t>tiroid</a:t>
            </a:r>
            <a:r>
              <a:rPr lang="en-US" sz="2000" dirty="0"/>
              <a:t> yang </a:t>
            </a:r>
            <a:r>
              <a:rPr lang="en-US" sz="2000" dirty="0" err="1"/>
              <a:t>terlalu</a:t>
            </a:r>
            <a:r>
              <a:rPr lang="en-US" sz="2000" dirty="0"/>
              <a:t> </a:t>
            </a:r>
            <a:r>
              <a:rPr lang="en-US" sz="2000" dirty="0" err="1"/>
              <a:t>aktif</a:t>
            </a:r>
            <a:r>
              <a:rPr lang="en-US" sz="2000" dirty="0"/>
              <a:t>,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mana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terlalu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hormon</a:t>
            </a:r>
            <a:r>
              <a:rPr lang="en-US" sz="2000" dirty="0"/>
              <a:t> </a:t>
            </a:r>
            <a:r>
              <a:rPr lang="en-US" sz="2000" dirty="0" err="1"/>
              <a:t>tiroid</a:t>
            </a:r>
            <a:r>
              <a:rPr lang="en-US" sz="2000" dirty="0"/>
              <a:t> yang </a:t>
            </a:r>
            <a:r>
              <a:rPr lang="en-US" sz="2000" dirty="0" err="1"/>
              <a:t>diproduksi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tubuh</a:t>
            </a:r>
            <a:r>
              <a:rPr lang="en-US" sz="2000" dirty="0"/>
              <a:t>.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berarti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tubuh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proses</a:t>
            </a:r>
            <a:r>
              <a:rPr lang="en-US" sz="2000" dirty="0"/>
              <a:t> </a:t>
            </a:r>
            <a:r>
              <a:rPr lang="en-US" sz="2000" dirty="0" err="1"/>
              <a:t>metabolisme</a:t>
            </a:r>
            <a:r>
              <a:rPr lang="en-US" sz="2000" dirty="0"/>
              <a:t>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cepat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biasanya</a:t>
            </a:r>
            <a:r>
              <a:rPr lang="en-US" sz="2000" dirty="0" smtClean="0"/>
              <a:t>.</a:t>
            </a:r>
          </a:p>
          <a:p>
            <a:pPr algn="just"/>
            <a:endParaRPr lang="en-US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Penyebab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Hipotiroidisme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/>
              <a:t>nodul</a:t>
            </a:r>
            <a:r>
              <a:rPr lang="en-US" sz="2000" dirty="0"/>
              <a:t> yang </a:t>
            </a:r>
            <a:r>
              <a:rPr lang="en-US" sz="2000" dirty="0" err="1"/>
              <a:t>berkembang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tiroid</a:t>
            </a:r>
            <a:r>
              <a:rPr lang="en-US" sz="2000" dirty="0"/>
              <a:t>. </a:t>
            </a:r>
            <a:r>
              <a:rPr lang="en-US" sz="2000" dirty="0" err="1"/>
              <a:t>Nodul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mengandung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 </a:t>
            </a:r>
            <a:r>
              <a:rPr lang="en-US" sz="2000" dirty="0" err="1"/>
              <a:t>tiroid</a:t>
            </a:r>
            <a:r>
              <a:rPr lang="en-US" sz="2000" dirty="0"/>
              <a:t> </a:t>
            </a:r>
            <a:r>
              <a:rPr lang="en-US" sz="2000" dirty="0" err="1"/>
              <a:t>tambahan</a:t>
            </a:r>
            <a:r>
              <a:rPr lang="en-US" sz="2000" dirty="0"/>
              <a:t>, </a:t>
            </a:r>
            <a:r>
              <a:rPr lang="en-US" sz="2000" dirty="0" err="1"/>
              <a:t>menyebabkan</a:t>
            </a:r>
            <a:r>
              <a:rPr lang="en-US" sz="2000" dirty="0"/>
              <a:t> </a:t>
            </a:r>
            <a:r>
              <a:rPr lang="en-US" sz="2000" dirty="0" err="1"/>
              <a:t>peningkatan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total </a:t>
            </a:r>
            <a:r>
              <a:rPr lang="en-US" sz="2000" dirty="0" err="1"/>
              <a:t>hormon</a:t>
            </a:r>
            <a:r>
              <a:rPr lang="en-US" sz="2000" dirty="0"/>
              <a:t> </a:t>
            </a:r>
            <a:r>
              <a:rPr lang="en-US" sz="2000" dirty="0" err="1"/>
              <a:t>tiroid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darah</a:t>
            </a:r>
            <a:r>
              <a:rPr lang="en-US" sz="2000" dirty="0"/>
              <a:t>.</a:t>
            </a:r>
          </a:p>
          <a:p>
            <a:pPr algn="just"/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381000" y="1676400"/>
            <a:ext cx="3962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Hipertiroidisme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digambarkan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kelebihan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sekresi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hormon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Tirotoksikosis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mengacu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manivestasi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klinis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jaringan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tubuh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stimulasi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peningkatan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hormon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Hipertiroidisme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kelainan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endokrin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cegah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457200"/>
            <a:ext cx="388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Hipertiroidisme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724400" y="1524000"/>
            <a:ext cx="3962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 fontAlgn="base">
              <a:buFont typeface="Wingdings" pitchFamily="2" charset="2"/>
              <a:buChar char="§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Denyut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jantung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cepat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100 kali per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just" fontAlgn="base">
              <a:buFont typeface="Wingdings" pitchFamily="2" charset="2"/>
              <a:buChar char="§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Keringat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berlebih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biasanya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Font typeface="Wingdings" pitchFamily="2" charset="2"/>
              <a:buChar char="§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gemetar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Font typeface="Wingdings" pitchFamily="2" charset="2"/>
              <a:buChar char="§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Peningkatan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frekuensi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air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besar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Font typeface="Wingdings" pitchFamily="2" charset="2"/>
              <a:buChar char="§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kuku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cepat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Font typeface="Wingdings" pitchFamily="2" charset="2"/>
              <a:buChar char="§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Rambut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rontok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Font typeface="Wingdings" pitchFamily="2" charset="2"/>
              <a:buChar char="§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Kulit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tipis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halus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Font typeface="Wingdings" pitchFamily="2" charset="2"/>
              <a:buChar char="§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Penurunan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meskipun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normal</a:t>
            </a:r>
          </a:p>
          <a:p>
            <a:pPr lvl="0" algn="just" fontAlgn="base">
              <a:buFont typeface="Wingdings" pitchFamily="2" charset="2"/>
              <a:buChar char="§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Cemas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mudah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tersinggung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Font typeface="Wingdings" pitchFamily="2" charset="2"/>
              <a:buChar char="§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gangguan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menstruasi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endParaRPr lang="id-ID" alt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kumimoji="0" lang="id-ID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48200" y="381000"/>
            <a:ext cx="388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Hipotiroid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1340</Words>
  <Application>Microsoft Office PowerPoint</Application>
  <PresentationFormat>On-screen Show (4:3)</PresentationFormat>
  <Paragraphs>192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ratna dewi</cp:lastModifiedBy>
  <cp:revision>5</cp:revision>
  <dcterms:created xsi:type="dcterms:W3CDTF">2019-06-29T03:01:11Z</dcterms:created>
  <dcterms:modified xsi:type="dcterms:W3CDTF">2019-07-29T06:47:19Z</dcterms:modified>
</cp:coreProperties>
</file>