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6" r:id="rId2"/>
    <p:sldId id="335" r:id="rId3"/>
    <p:sldId id="380" r:id="rId4"/>
    <p:sldId id="392" r:id="rId5"/>
    <p:sldId id="369" r:id="rId6"/>
    <p:sldId id="381" r:id="rId7"/>
    <p:sldId id="382" r:id="rId8"/>
    <p:sldId id="383" r:id="rId9"/>
    <p:sldId id="388" r:id="rId10"/>
    <p:sldId id="454" r:id="rId11"/>
    <p:sldId id="389" r:id="rId12"/>
    <p:sldId id="393" r:id="rId13"/>
    <p:sldId id="386" r:id="rId14"/>
    <p:sldId id="394" r:id="rId15"/>
    <p:sldId id="395" r:id="rId16"/>
    <p:sldId id="396" r:id="rId17"/>
    <p:sldId id="397" r:id="rId18"/>
    <p:sldId id="398" r:id="rId19"/>
    <p:sldId id="399" r:id="rId20"/>
    <p:sldId id="400" r:id="rId21"/>
    <p:sldId id="401" r:id="rId22"/>
    <p:sldId id="402" r:id="rId23"/>
    <p:sldId id="403" r:id="rId24"/>
    <p:sldId id="405" r:id="rId25"/>
    <p:sldId id="417" r:id="rId26"/>
    <p:sldId id="406" r:id="rId27"/>
    <p:sldId id="407" r:id="rId28"/>
    <p:sldId id="408" r:id="rId29"/>
    <p:sldId id="453"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pos="288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566" autoAdjust="0"/>
  </p:normalViewPr>
  <p:slideViewPr>
    <p:cSldViewPr>
      <p:cViewPr>
        <p:scale>
          <a:sx n="96" d="100"/>
          <a:sy n="96" d="100"/>
        </p:scale>
        <p:origin x="-2058" y="-816"/>
      </p:cViewPr>
      <p:guideLst>
        <p:guide orient="horz" pos="2160"/>
        <p:guide pos="2880"/>
      </p:guideLst>
    </p:cSldViewPr>
  </p:slideViewPr>
  <p:outlineViewPr>
    <p:cViewPr>
      <p:scale>
        <a:sx n="33" d="100"/>
        <a:sy n="33" d="100"/>
      </p:scale>
      <p:origin x="0" y="-48924"/>
    </p:cViewPr>
  </p:outlineViewPr>
  <p:notesTextViewPr>
    <p:cViewPr>
      <p:scale>
        <a:sx n="300" d="100"/>
        <a:sy n="300" d="100"/>
      </p:scale>
      <p:origin x="0" y="0"/>
    </p:cViewPr>
  </p:notesTextViewPr>
  <p:sorterViewPr>
    <p:cViewPr>
      <p:scale>
        <a:sx n="100" d="100"/>
        <a:sy n="100" d="100"/>
      </p:scale>
      <p:origin x="0" y="-20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D5369C-D80A-49D1-A312-10F7A5202B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xmlns="" id="{990288A0-C226-4045-80EB-C8BD137954D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11E474C-9064-4FC6-8E6F-B0D1975E9254}" type="datetimeFigureOut">
              <a:rPr lang="id-ID"/>
              <a:pPr>
                <a:defRPr/>
              </a:pPr>
              <a:t>29/07/2019</a:t>
            </a:fld>
            <a:endParaRPr lang="id-ID"/>
          </a:p>
        </p:txBody>
      </p:sp>
      <p:sp>
        <p:nvSpPr>
          <p:cNvPr id="4" name="Slide Image Placeholder 3">
            <a:extLst>
              <a:ext uri="{FF2B5EF4-FFF2-40B4-BE49-F238E27FC236}">
                <a16:creationId xmlns:a16="http://schemas.microsoft.com/office/drawing/2014/main" xmlns="" id="{ECA56EB1-A5B9-40CE-A777-E8EFB3514F5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xmlns="" id="{432A486C-1A67-45A4-86F0-544538146A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xmlns="" id="{5FF48BB9-7A72-4FEF-92B1-8F09134E14C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xmlns="" id="{498BA7F9-7BC2-47E4-B407-06599A463B0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4699670-4FEC-49DD-9999-E09DE4381CB9}" type="slidenum">
              <a:rPr lang="id-ID"/>
              <a:pPr>
                <a:defRPr/>
              </a:pPr>
              <a:t>‹#›</a:t>
            </a:fld>
            <a:endParaRPr lang="id-ID"/>
          </a:p>
        </p:txBody>
      </p:sp>
    </p:spTree>
    <p:extLst>
      <p:ext uri="{BB962C8B-B14F-4D97-AF65-F5344CB8AC3E}">
        <p14:creationId xmlns:p14="http://schemas.microsoft.com/office/powerpoint/2010/main" val="1676504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06C082D8-2AE4-46E0-8B08-05C336122A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5BE6D8BC-D738-4DEA-895B-DB9A86BC0F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18436" name="Slide Number Placeholder 3">
            <a:extLst>
              <a:ext uri="{FF2B5EF4-FFF2-40B4-BE49-F238E27FC236}">
                <a16:creationId xmlns:a16="http://schemas.microsoft.com/office/drawing/2014/main" xmlns="" id="{FB4C697B-47AC-4131-B1FE-306BC1E0C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898862-DE42-4E10-9984-BE9FFE290B1B}" type="slidenum">
              <a:rPr lang="id-ID" altLang="en-US" smtClean="0"/>
              <a:pPr>
                <a:spcBef>
                  <a:spcPct val="0"/>
                </a:spcBef>
              </a:pPr>
              <a:t>2</a:t>
            </a:fld>
            <a:endParaRPr lang="id-ID"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FEE5F952-BA13-4354-9309-0242121943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50191-201D-41F6-BE28-7B457F9A746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39939" name="Rectangle 2">
            <a:extLst>
              <a:ext uri="{FF2B5EF4-FFF2-40B4-BE49-F238E27FC236}">
                <a16:creationId xmlns:a16="http://schemas.microsoft.com/office/drawing/2014/main" xmlns="" id="{88B1AECA-05DC-4D28-9CE5-B60CBA8CE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xmlns="" id="{1C5DED17-BEF7-414D-95D8-15D6031896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3BB0BC36-B8AA-4E6F-A1FD-E81BED7237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7F95BE-312F-42C3-A6B6-9D622F8A23FE}"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xmlns="" id="{76D916FD-744D-4AA9-A329-CED0E348E6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xmlns="" id="{CE57B5A1-F481-42DC-A09E-DB021210EF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BD6FC751-566C-4217-8A55-6FCA15551E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C48B82-A026-4900-A443-8C2AF0195D45}" type="slidenum">
              <a:rPr lang="ar-SA"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xmlns="" id="{F5B48DC5-B70C-4135-99EE-188AC44F3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xmlns="" id="{50A7EEFB-A019-4FED-9DCC-AD24C2C988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46621E56-C9D9-476F-9C4C-023C1C6233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12A92D-8747-461D-AA1D-E70AFD1B7955}" type="slidenum">
              <a:rPr lang="ar-SA"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xmlns="" id="{1C8B8041-EF75-4B8B-8DAA-2EED8E459C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xmlns="" id="{C8751901-BE93-477D-A4F5-80FB5554FD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68800377-3D1E-4BE4-A822-56C7D9BF5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077859-F36B-4C27-9F29-D230C2EAC990}" type="slidenum">
              <a:rPr lang="ar-SA"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xmlns="" id="{356C3E35-A3D4-4711-A687-7A0B21A9D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xmlns="" id="{1ABEC4A7-53B1-4931-8677-6EA1A83E1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07104408-1680-4D09-A147-453415226A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D30844-2B95-4E16-A561-DE45266C3D3A}" type="slidenum">
              <a:rPr lang="ar-SA"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xmlns="" id="{C31E60A8-7778-4030-A30B-0980F900C1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xmlns="" id="{29F680C4-7586-4E31-960B-3EFA2E8DBA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xmlns="" id="{3F8989B3-5970-4C57-B0AF-433F33BDB8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579C87-74DF-4A5B-88E8-E00BC9230399}" type="slidenum">
              <a:rPr lang="ar-SA"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xmlns="" id="{E3E85E15-AB6E-4CFE-B748-C98EE25C03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xmlns="" id="{3130DE55-B7C2-4DD3-BEE1-4C9A8CC2DF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BCE1899F-5126-4E96-BFCA-2EC913F47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2258ED-0EAD-4BAC-80CA-E01A2CA4DEA0}" type="slidenum">
              <a:rPr lang="ar-SA"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xmlns="" id="{F915BCF6-681B-4C25-B487-8DC75A2D4E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xmlns="" id="{2FA9D5C5-BB03-4DC3-B158-F1C45DB2F9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9416F8FB-D191-4981-981C-D5C5DBD72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C92053-5D81-459A-847D-6B26B5D3ADA9}" type="slidenum">
              <a:rPr lang="ar-SA"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xmlns="" id="{6FFB4AE8-958A-4EED-95F0-2DF0F331DF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xmlns="" id="{6E778587-BF40-4799-9E7E-ED86F44F91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D3DF4F87-3EA1-448E-91C2-78D3BDCCC9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6AA646-E81D-4845-B807-77D4997049DF}" type="slidenum">
              <a:rPr lang="ar-SA"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58371" name="Rectangle 2">
            <a:extLst>
              <a:ext uri="{FF2B5EF4-FFF2-40B4-BE49-F238E27FC236}">
                <a16:creationId xmlns:a16="http://schemas.microsoft.com/office/drawing/2014/main" xmlns="" id="{DCCD7174-DB3E-499D-A10C-01CC7EE8A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xmlns="" id="{158AC85E-BF39-4BC5-845D-0C1BB4362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D391C98A-950E-434A-A314-D83F5803EB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Calibri" panose="020F0502020204030204" pitchFamily="34" charset="0"/>
              </a:defRPr>
            </a:lvl1pPr>
            <a:lvl2pPr marL="742950" indent="-285750" defTabSz="942975">
              <a:spcBef>
                <a:spcPct val="30000"/>
              </a:spcBef>
              <a:defRPr sz="1200">
                <a:solidFill>
                  <a:schemeClr val="tx1"/>
                </a:solidFill>
                <a:latin typeface="Calibri" panose="020F0502020204030204" pitchFamily="34" charset="0"/>
              </a:defRPr>
            </a:lvl2pPr>
            <a:lvl3pPr marL="1143000" indent="-228600" defTabSz="942975">
              <a:spcBef>
                <a:spcPct val="30000"/>
              </a:spcBef>
              <a:defRPr sz="1200">
                <a:solidFill>
                  <a:schemeClr val="tx1"/>
                </a:solidFill>
                <a:latin typeface="Calibri" panose="020F0502020204030204" pitchFamily="34" charset="0"/>
              </a:defRPr>
            </a:lvl3pPr>
            <a:lvl4pPr marL="1600200" indent="-228600" defTabSz="942975">
              <a:spcBef>
                <a:spcPct val="30000"/>
              </a:spcBef>
              <a:defRPr sz="1200">
                <a:solidFill>
                  <a:schemeClr val="tx1"/>
                </a:solidFill>
                <a:latin typeface="Calibri" panose="020F0502020204030204" pitchFamily="34" charset="0"/>
              </a:defRPr>
            </a:lvl4pPr>
            <a:lvl5pPr marL="2057400" indent="-228600" defTabSz="942975">
              <a:spcBef>
                <a:spcPct val="30000"/>
              </a:spcBef>
              <a:defRPr sz="1200">
                <a:solidFill>
                  <a:schemeClr val="tx1"/>
                </a:solidFill>
                <a:latin typeface="Calibri" panose="020F0502020204030204" pitchFamily="34" charset="0"/>
              </a:defRPr>
            </a:lvl5pPr>
            <a:lvl6pPr marL="2514600" indent="-228600" defTabSz="942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2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2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29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47AA75-9401-4D0F-95ED-E2158A059745}"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xmlns="" id="{90B22C2F-360D-4844-BBCC-9596072E9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xmlns="" id="{3D37526F-108E-41CE-AD7F-3464420D57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F71D196A-F8D7-4964-B91B-6BCE2D1E3B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62FA372A-5661-41A6-B6B7-E53B97676D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60420" name="Slide Number Placeholder 3">
            <a:extLst>
              <a:ext uri="{FF2B5EF4-FFF2-40B4-BE49-F238E27FC236}">
                <a16:creationId xmlns:a16="http://schemas.microsoft.com/office/drawing/2014/main" xmlns="" id="{461D914F-D3E6-4304-B7EA-6AD466429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2E7E70-A495-4E52-A05B-91D8B0B4330F}" type="slidenum">
              <a:rPr lang="en-GB" altLang="en-US" smtClean="0">
                <a:latin typeface="Times New Roman" panose="02020603050405020304" pitchFamily="18" charset="0"/>
              </a:rPr>
              <a:pPr>
                <a:spcBef>
                  <a:spcPct val="0"/>
                </a:spcBef>
              </a:pPr>
              <a:t>24</a:t>
            </a:fld>
            <a:endParaRPr lang="en-GB"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87A066CA-516A-4FC8-A862-1EE0984E4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2FF26F-0C02-4383-A8C1-6A98506F5589}"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xmlns="" id="{D78DCB91-E37D-40B0-A87F-09EACA452A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xmlns="" id="{7E14F7EB-E1F0-4648-AD00-28B5E5750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666D7226-D179-43FB-BEE0-E6DF3F4257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BE3C5967-3EAE-4C39-8FE5-FBB235919F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64516" name="Slide Number Placeholder 3">
            <a:extLst>
              <a:ext uri="{FF2B5EF4-FFF2-40B4-BE49-F238E27FC236}">
                <a16:creationId xmlns:a16="http://schemas.microsoft.com/office/drawing/2014/main" xmlns="" id="{F526CE9C-45AF-4CCC-874A-D8437D8764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B67FE3-32A7-4F97-8671-D1021B2DD2B7}" type="slidenum">
              <a:rPr lang="en-GB" altLang="en-US" smtClean="0">
                <a:latin typeface="Times New Roman" panose="02020603050405020304" pitchFamily="18" charset="0"/>
              </a:rPr>
              <a:pPr>
                <a:spcBef>
                  <a:spcPct val="0"/>
                </a:spcBef>
              </a:pPr>
              <a:t>26</a:t>
            </a:fld>
            <a:endParaRPr lang="en-GB"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70CD8FE9-D2A7-451F-9B1F-3AB50F225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xmlns="" id="{A1F95B96-FCC8-49F5-8CA8-F952E8C2C4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66564" name="Slide Number Placeholder 3">
            <a:extLst>
              <a:ext uri="{FF2B5EF4-FFF2-40B4-BE49-F238E27FC236}">
                <a16:creationId xmlns:a16="http://schemas.microsoft.com/office/drawing/2014/main" xmlns="" id="{ECD0C883-B614-4D96-B1F9-B967B0EAE0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A87561-E3CE-4EC3-95DD-CF7D7FFF51E7}" type="slidenum">
              <a:rPr lang="en-GB" altLang="en-US" smtClean="0">
                <a:latin typeface="Times New Roman" panose="02020603050405020304" pitchFamily="18" charset="0"/>
              </a:rPr>
              <a:pPr>
                <a:spcBef>
                  <a:spcPct val="0"/>
                </a:spcBef>
              </a:pPr>
              <a:t>27</a:t>
            </a:fld>
            <a:endParaRPr lang="en-GB"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D85C4470-22BB-45F2-920E-F4E0D25020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CAC978DA-A951-48B7-ADB7-B875DDAE1A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GB" altLang="en-US"/>
          </a:p>
        </p:txBody>
      </p:sp>
      <p:sp>
        <p:nvSpPr>
          <p:cNvPr id="68612" name="Slide Number Placeholder 3">
            <a:extLst>
              <a:ext uri="{FF2B5EF4-FFF2-40B4-BE49-F238E27FC236}">
                <a16:creationId xmlns:a16="http://schemas.microsoft.com/office/drawing/2014/main" xmlns="" id="{211F5A30-E32C-4899-876A-96ED6FD50C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B81F93-5FDA-4A90-8B42-421E200A0895}" type="slidenum">
              <a:rPr lang="en-GB" altLang="en-US" smtClean="0">
                <a:latin typeface="Times New Roman" panose="02020603050405020304" pitchFamily="18" charset="0"/>
              </a:rPr>
              <a:pPr>
                <a:spcBef>
                  <a:spcPct val="0"/>
                </a:spcBef>
              </a:pPr>
              <a:t>28</a:t>
            </a:fld>
            <a:endParaRPr lang="en-GB"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C4CDBA00-9CBA-4737-9BE0-CDC2EB4A32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2D51E425-75CB-4484-AA6E-CE46A3875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z="1000"/>
          </a:p>
        </p:txBody>
      </p:sp>
      <p:sp>
        <p:nvSpPr>
          <p:cNvPr id="70660" name="Slide Number Placeholder 3">
            <a:extLst>
              <a:ext uri="{FF2B5EF4-FFF2-40B4-BE49-F238E27FC236}">
                <a16:creationId xmlns:a16="http://schemas.microsoft.com/office/drawing/2014/main" xmlns="" id="{00A79A36-B278-483B-88B6-3E61871BA6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1BFF17-70E3-4733-B233-96A91B0856FD}" type="slidenum">
              <a:rPr lang="en-GB" altLang="en-US" smtClean="0">
                <a:latin typeface="Times New Roman" panose="02020603050405020304" pitchFamily="18" charset="0"/>
              </a:rPr>
              <a:pPr>
                <a:spcBef>
                  <a:spcPct val="0"/>
                </a:spcBef>
              </a:pPr>
              <a:t>29</a:t>
            </a:fld>
            <a:endParaRPr lang="en-GB"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43143AC4-F6B7-4471-9219-C601823ACA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xmlns="" id="{F48D4024-EE7F-4EE0-B591-9CE72A182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23556" name="Slide Number Placeholder 3">
            <a:extLst>
              <a:ext uri="{FF2B5EF4-FFF2-40B4-BE49-F238E27FC236}">
                <a16:creationId xmlns:a16="http://schemas.microsoft.com/office/drawing/2014/main" xmlns="" id="{38136A1C-F7F2-4369-9D60-2D8C3194AE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0E8431-736E-43F7-B7FD-B77C90808924}" type="slidenum">
              <a:rPr lang="id-ID" altLang="en-US" smtClean="0"/>
              <a:pPr>
                <a:spcBef>
                  <a:spcPct val="0"/>
                </a:spcBef>
              </a:pPr>
              <a:t>5</a:t>
            </a:fld>
            <a:endParaRPr lang="id-ID"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3DACA4C7-EEAD-4FDC-AE5E-38AE581CFA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DBC37D-6FF0-42A1-82CB-D315FE4F5491}"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xmlns="" id="{F9996208-1036-41BF-BBFD-C44D40F2E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xmlns="" id="{9AA77581-EC01-4417-B15E-EAD205C1E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5645C500-887A-4B32-98C8-53DD02240F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A19ED8-6C9C-48EA-BCCD-D54FCADD0987}" type="slidenum">
              <a:rPr lang="ar-SA"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xmlns="" id="{EBC54330-74DE-4495-8C07-8E367B141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xmlns="" id="{59C33914-651E-4A35-AD91-1B0A5DBBCD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BB797F68-D866-4FDC-8820-EAE1DB18A6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2BF74-8598-4A8A-A287-F64C72DC4CFF}" type="slidenum">
              <a:rPr lang="ar-SA"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xmlns="" id="{AD2D6297-30FA-47A0-9D26-CE5393DBE8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xmlns="" id="{D2CD5BEE-6CD2-4322-BAD1-9E79572D5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038179D8-9B8B-4DCB-AD97-3ADA46E2B4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9FFE7-D431-4430-BEC2-E2AB8EDBFD9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xmlns="" id="{01BCF32A-15DF-4B4E-ADF3-FB16EF590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xmlns="" id="{0837D751-EA87-4D43-B1E4-C9B5DFB582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4FC7ECA0-437C-4253-8295-89431B411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3C8BC5-9BC8-467C-AB91-C0E7397F871B}" type="slidenum">
              <a:rPr lang="ar-SA"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xmlns="" id="{50454DFD-7171-48B9-A394-E11D11D1ED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xmlns="" id="{80B7FC0A-9B85-462B-B592-0844123884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699DEFBD-83BD-4561-9DF3-CE05CA54F4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644DEB-F18E-48EE-B020-A3EF142FEEB5}"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7891" name="Rectangle 2">
            <a:extLst>
              <a:ext uri="{FF2B5EF4-FFF2-40B4-BE49-F238E27FC236}">
                <a16:creationId xmlns:a16="http://schemas.microsoft.com/office/drawing/2014/main" xmlns="" id="{8982EC61-E976-4A55-BBD1-991B72B007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xmlns="" id="{F8B8C61E-9671-41CD-B53F-D23F85C1C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6A09AE8-A471-4BEA-8724-0927B3C26EB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B36BE186-83E5-4097-8D17-F5B00F10548C}" type="datetime1">
              <a:rPr lang="en-US"/>
              <a:pPr>
                <a:defRPr/>
              </a:pPr>
              <a:t>29-Jul-19</a:t>
            </a:fld>
            <a:endParaRPr lang="en-US"/>
          </a:p>
        </p:txBody>
      </p:sp>
      <p:sp>
        <p:nvSpPr>
          <p:cNvPr id="5" name="Footer Placeholder 4">
            <a:extLst>
              <a:ext uri="{FF2B5EF4-FFF2-40B4-BE49-F238E27FC236}">
                <a16:creationId xmlns:a16="http://schemas.microsoft.com/office/drawing/2014/main" xmlns="" id="{09E64311-A7C6-481A-A4D1-C979A625ADC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E82E0FF6-4405-416C-95C8-234BC2842CB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123BD39-2020-435D-A049-D0033A2D4347}" type="slidenum">
              <a:rPr lang="en-US"/>
              <a:pPr>
                <a:defRPr/>
              </a:pPr>
              <a:t>‹#›</a:t>
            </a:fld>
            <a:endParaRPr lang="en-US"/>
          </a:p>
        </p:txBody>
      </p:sp>
    </p:spTree>
    <p:extLst>
      <p:ext uri="{BB962C8B-B14F-4D97-AF65-F5344CB8AC3E}">
        <p14:creationId xmlns:p14="http://schemas.microsoft.com/office/powerpoint/2010/main" val="38051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0C91A5-12D5-4E67-81C5-D1F6FEDF36E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BFDAD5B-4197-411C-9B0B-E115DBD64672}" type="datetime1">
              <a:rPr lang="en-US"/>
              <a:pPr>
                <a:defRPr/>
              </a:pPr>
              <a:t>29-Jul-19</a:t>
            </a:fld>
            <a:endParaRPr lang="en-US"/>
          </a:p>
        </p:txBody>
      </p:sp>
      <p:sp>
        <p:nvSpPr>
          <p:cNvPr id="5" name="Footer Placeholder 4">
            <a:extLst>
              <a:ext uri="{FF2B5EF4-FFF2-40B4-BE49-F238E27FC236}">
                <a16:creationId xmlns:a16="http://schemas.microsoft.com/office/drawing/2014/main" xmlns="" id="{196E57B4-3860-4556-9650-CAC630C2BAD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F9C097CB-55C1-411C-AFAB-0C412F606BD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BC9676B-236C-4486-BB25-4889375BB5D0}" type="slidenum">
              <a:rPr lang="en-US"/>
              <a:pPr>
                <a:defRPr/>
              </a:pPr>
              <a:t>‹#›</a:t>
            </a:fld>
            <a:endParaRPr lang="en-US"/>
          </a:p>
        </p:txBody>
      </p:sp>
    </p:spTree>
    <p:extLst>
      <p:ext uri="{BB962C8B-B14F-4D97-AF65-F5344CB8AC3E}">
        <p14:creationId xmlns:p14="http://schemas.microsoft.com/office/powerpoint/2010/main" val="82161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7B1228-FB58-4825-95F1-42A0754AC6B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BE1766BB-47D5-4692-B185-4AAD45889AF8}" type="datetime1">
              <a:rPr lang="en-US"/>
              <a:pPr>
                <a:defRPr/>
              </a:pPr>
              <a:t>29-Jul-19</a:t>
            </a:fld>
            <a:endParaRPr lang="en-US"/>
          </a:p>
        </p:txBody>
      </p:sp>
      <p:sp>
        <p:nvSpPr>
          <p:cNvPr id="5" name="Footer Placeholder 4">
            <a:extLst>
              <a:ext uri="{FF2B5EF4-FFF2-40B4-BE49-F238E27FC236}">
                <a16:creationId xmlns:a16="http://schemas.microsoft.com/office/drawing/2014/main" xmlns="" id="{736F8D3B-11EA-4A16-A3E4-49D8B831961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1E1FC50-ABE6-4B79-AF2E-8CE510521A8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B62422E-1A47-41E5-9F3B-CA621D33C148}" type="slidenum">
              <a:rPr lang="en-US"/>
              <a:pPr>
                <a:defRPr/>
              </a:pPr>
              <a:t>‹#›</a:t>
            </a:fld>
            <a:endParaRPr lang="en-US"/>
          </a:p>
        </p:txBody>
      </p:sp>
    </p:spTree>
    <p:extLst>
      <p:ext uri="{BB962C8B-B14F-4D97-AF65-F5344CB8AC3E}">
        <p14:creationId xmlns:p14="http://schemas.microsoft.com/office/powerpoint/2010/main" val="290215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066800" y="1981200"/>
            <a:ext cx="7543800" cy="4114800"/>
          </a:xfrm>
          <a:prstGeom prst="rect">
            <a:avLst/>
          </a:prstGeom>
        </p:spPr>
        <p:txBody>
          <a:bodyPr/>
          <a:lstStyle/>
          <a:p>
            <a:pPr lvl="0"/>
            <a:endParaRPr lang="en-US" noProof="0"/>
          </a:p>
        </p:txBody>
      </p:sp>
      <p:sp>
        <p:nvSpPr>
          <p:cNvPr id="4" name="Rectangle 17">
            <a:extLst>
              <a:ext uri="{FF2B5EF4-FFF2-40B4-BE49-F238E27FC236}">
                <a16:creationId xmlns:a16="http://schemas.microsoft.com/office/drawing/2014/main" xmlns="" id="{2DD93338-225E-44BE-A7C6-A6197C350FEF}"/>
              </a:ext>
            </a:extLst>
          </p:cNvPr>
          <p:cNvSpPr>
            <a:spLocks noGrp="1" noChangeArrowheads="1"/>
          </p:cNvSpPr>
          <p:nvPr>
            <p:ph type="dt" sz="half" idx="10"/>
          </p:nvPr>
        </p:nvSpPr>
        <p:spPr>
          <a:xfrm>
            <a:off x="1066800" y="6248400"/>
            <a:ext cx="1905000" cy="457200"/>
          </a:xfrm>
          <a:prstGeom prst="rect">
            <a:avLst/>
          </a:prstGeom>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xmlns="" id="{C749B483-AAF7-4286-86AA-91AC04D83625}"/>
              </a:ext>
            </a:extLst>
          </p:cNvPr>
          <p:cNvSpPr>
            <a:spLocks noGrp="1" noChangeArrowheads="1"/>
          </p:cNvSpPr>
          <p:nvPr>
            <p:ph type="ftr" sz="quarter" idx="11"/>
          </p:nvPr>
        </p:nvSpPr>
        <p:spPr>
          <a:xfrm>
            <a:off x="3429000" y="6248400"/>
            <a:ext cx="2895600" cy="457200"/>
          </a:xfrm>
          <a:prstGeom prst="rect">
            <a:avLst/>
          </a:prstGeom>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xmlns="" id="{4E378B71-8A9C-4A2F-B57B-08DDBC51B5E5}"/>
              </a:ext>
            </a:extLst>
          </p:cNvPr>
          <p:cNvSpPr>
            <a:spLocks noGrp="1" noChangeArrowheads="1"/>
          </p:cNvSpPr>
          <p:nvPr>
            <p:ph type="sldNum" sz="quarter" idx="12"/>
          </p:nvPr>
        </p:nvSpPr>
        <p:spPr>
          <a:xfrm>
            <a:off x="6705600" y="6248400"/>
            <a:ext cx="1905000" cy="457200"/>
          </a:xfrm>
          <a:prstGeom prst="rect">
            <a:avLst/>
          </a:prstGeom>
        </p:spPr>
        <p:txBody>
          <a:bodyPr/>
          <a:lstStyle>
            <a:lvl1pPr>
              <a:defRPr/>
            </a:lvl1pPr>
          </a:lstStyle>
          <a:p>
            <a:pPr>
              <a:defRPr/>
            </a:pPr>
            <a:fld id="{D36E7CA5-25D5-4517-9FC0-62C43DA96434}" type="slidenum">
              <a:rPr lang="en-US"/>
              <a:pPr>
                <a:defRPr/>
              </a:pPr>
              <a:t>‹#›</a:t>
            </a:fld>
            <a:endParaRPr lang="en-US"/>
          </a:p>
        </p:txBody>
      </p:sp>
    </p:spTree>
    <p:extLst>
      <p:ext uri="{BB962C8B-B14F-4D97-AF65-F5344CB8AC3E}">
        <p14:creationId xmlns:p14="http://schemas.microsoft.com/office/powerpoint/2010/main" val="376929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a:extLst>
              <a:ext uri="{FF2B5EF4-FFF2-40B4-BE49-F238E27FC236}">
                <a16:creationId xmlns:a16="http://schemas.microsoft.com/office/drawing/2014/main" xmlns="" id="{DC9A244A-4DA4-4797-B2A6-F3B1FC99F92E}"/>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xmlns="" id="{69046936-1CE1-4B29-942C-A22529ABEE56}"/>
              </a:ext>
            </a:extLst>
          </p:cNvPr>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Rectangle 15">
            <a:extLst>
              <a:ext uri="{FF2B5EF4-FFF2-40B4-BE49-F238E27FC236}">
                <a16:creationId xmlns:a16="http://schemas.microsoft.com/office/drawing/2014/main" xmlns="" id="{CADECD73-87EC-4923-9AE9-5920B1C6D01B}"/>
              </a:ext>
            </a:extLst>
          </p:cNvPr>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784284A-4334-49EC-B04F-F59489750CB2}" type="slidenum">
              <a:rPr lang="ar-SA"/>
              <a:pPr>
                <a:defRPr/>
              </a:pPr>
              <a:t>‹#›</a:t>
            </a:fld>
            <a:endParaRPr lang="en-US"/>
          </a:p>
        </p:txBody>
      </p:sp>
    </p:spTree>
    <p:extLst>
      <p:ext uri="{BB962C8B-B14F-4D97-AF65-F5344CB8AC3E}">
        <p14:creationId xmlns:p14="http://schemas.microsoft.com/office/powerpoint/2010/main" val="122704506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D5AAD1-0C6C-4922-9054-73A2A0CAF1A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DB03D93-4FD1-45D9-AAC1-A958E6794A30}" type="datetime1">
              <a:rPr lang="en-US"/>
              <a:pPr>
                <a:defRPr/>
              </a:pPr>
              <a:t>29-Jul-19</a:t>
            </a:fld>
            <a:endParaRPr lang="en-US"/>
          </a:p>
        </p:txBody>
      </p:sp>
      <p:sp>
        <p:nvSpPr>
          <p:cNvPr id="5" name="Footer Placeholder 4">
            <a:extLst>
              <a:ext uri="{FF2B5EF4-FFF2-40B4-BE49-F238E27FC236}">
                <a16:creationId xmlns:a16="http://schemas.microsoft.com/office/drawing/2014/main" xmlns="" id="{022802FF-12F1-4E3A-908F-31F6FA85F43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A28E6F64-3E41-4183-912B-C92B8BB92E1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F87EED5-F93D-4F79-8060-2D13B0C08BEB}" type="slidenum">
              <a:rPr lang="en-US"/>
              <a:pPr>
                <a:defRPr/>
              </a:pPr>
              <a:t>‹#›</a:t>
            </a:fld>
            <a:endParaRPr lang="en-US"/>
          </a:p>
        </p:txBody>
      </p:sp>
    </p:spTree>
    <p:extLst>
      <p:ext uri="{BB962C8B-B14F-4D97-AF65-F5344CB8AC3E}">
        <p14:creationId xmlns:p14="http://schemas.microsoft.com/office/powerpoint/2010/main" val="141247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E3905EA-6224-4C51-B18F-D33595C5B53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B547EA39-2CDA-4E7E-8AF2-E7E0E814B7D6}" type="datetime1">
              <a:rPr lang="en-US"/>
              <a:pPr>
                <a:defRPr/>
              </a:pPr>
              <a:t>29-Jul-19</a:t>
            </a:fld>
            <a:endParaRPr lang="en-US"/>
          </a:p>
        </p:txBody>
      </p:sp>
      <p:sp>
        <p:nvSpPr>
          <p:cNvPr id="5" name="Footer Placeholder 4">
            <a:extLst>
              <a:ext uri="{FF2B5EF4-FFF2-40B4-BE49-F238E27FC236}">
                <a16:creationId xmlns:a16="http://schemas.microsoft.com/office/drawing/2014/main" xmlns="" id="{43286168-A4E8-442F-B605-8E0D9001D71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A83974E4-C0F8-45D8-A7D4-6F41AB9BC53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73C5E36-38C9-426F-BC32-217F8946D637}" type="slidenum">
              <a:rPr lang="en-US"/>
              <a:pPr>
                <a:defRPr/>
              </a:pPr>
              <a:t>‹#›</a:t>
            </a:fld>
            <a:endParaRPr lang="en-US"/>
          </a:p>
        </p:txBody>
      </p:sp>
    </p:spTree>
    <p:extLst>
      <p:ext uri="{BB962C8B-B14F-4D97-AF65-F5344CB8AC3E}">
        <p14:creationId xmlns:p14="http://schemas.microsoft.com/office/powerpoint/2010/main" val="191734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CD72DC9-49D4-44AF-B81D-F96C5637224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379AC989-D86D-4E90-ABAF-A28A9A2A1F0C}" type="datetime1">
              <a:rPr lang="en-US"/>
              <a:pPr>
                <a:defRPr/>
              </a:pPr>
              <a:t>29-Jul-19</a:t>
            </a:fld>
            <a:endParaRPr lang="en-US"/>
          </a:p>
        </p:txBody>
      </p:sp>
      <p:sp>
        <p:nvSpPr>
          <p:cNvPr id="6" name="Footer Placeholder 4">
            <a:extLst>
              <a:ext uri="{FF2B5EF4-FFF2-40B4-BE49-F238E27FC236}">
                <a16:creationId xmlns:a16="http://schemas.microsoft.com/office/drawing/2014/main" xmlns="" id="{53EDDED2-27AA-453B-A996-6B7F951DA1C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xmlns="" id="{ABA1E906-6CC5-43CE-A65A-0DB1D59EB22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0842F52-FC94-483C-88FE-7B56A3A4551A}" type="slidenum">
              <a:rPr lang="en-US"/>
              <a:pPr>
                <a:defRPr/>
              </a:pPr>
              <a:t>‹#›</a:t>
            </a:fld>
            <a:endParaRPr lang="en-US"/>
          </a:p>
        </p:txBody>
      </p:sp>
    </p:spTree>
    <p:extLst>
      <p:ext uri="{BB962C8B-B14F-4D97-AF65-F5344CB8AC3E}">
        <p14:creationId xmlns:p14="http://schemas.microsoft.com/office/powerpoint/2010/main" val="339133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8A779C5D-5E82-4FF6-88F0-C5B14C1F85F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33A1CEB2-7446-4211-95E2-78597E6AC21A}" type="datetime1">
              <a:rPr lang="en-US"/>
              <a:pPr>
                <a:defRPr/>
              </a:pPr>
              <a:t>29-Jul-19</a:t>
            </a:fld>
            <a:endParaRPr lang="en-US"/>
          </a:p>
        </p:txBody>
      </p:sp>
      <p:sp>
        <p:nvSpPr>
          <p:cNvPr id="8" name="Footer Placeholder 4">
            <a:extLst>
              <a:ext uri="{FF2B5EF4-FFF2-40B4-BE49-F238E27FC236}">
                <a16:creationId xmlns:a16="http://schemas.microsoft.com/office/drawing/2014/main" xmlns="" id="{26500094-3C14-4D53-A701-001DAFB5D34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xmlns="" id="{BC6D465B-3A06-4F6C-AE8C-CE538EC41C8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E0AA7D9-FED3-42F1-95E3-0ED2FD66A3A3}" type="slidenum">
              <a:rPr lang="en-US"/>
              <a:pPr>
                <a:defRPr/>
              </a:pPr>
              <a:t>‹#›</a:t>
            </a:fld>
            <a:endParaRPr lang="en-US"/>
          </a:p>
        </p:txBody>
      </p:sp>
    </p:spTree>
    <p:extLst>
      <p:ext uri="{BB962C8B-B14F-4D97-AF65-F5344CB8AC3E}">
        <p14:creationId xmlns:p14="http://schemas.microsoft.com/office/powerpoint/2010/main" val="91734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xmlns="" id="{C415130B-2FC4-43AA-9871-7BCE9F5BF0E5}"/>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0C612087-7D17-4082-A733-2DE8E52C1AD8}" type="datetime1">
              <a:rPr lang="en-US"/>
              <a:pPr>
                <a:defRPr/>
              </a:pPr>
              <a:t>29-Jul-19</a:t>
            </a:fld>
            <a:endParaRPr lang="en-US"/>
          </a:p>
        </p:txBody>
      </p:sp>
      <p:sp>
        <p:nvSpPr>
          <p:cNvPr id="4" name="Footer Placeholder 4">
            <a:extLst>
              <a:ext uri="{FF2B5EF4-FFF2-40B4-BE49-F238E27FC236}">
                <a16:creationId xmlns:a16="http://schemas.microsoft.com/office/drawing/2014/main" xmlns="" id="{22A8BFB1-AE8F-456F-B18D-515BC4124D9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a:extLst>
              <a:ext uri="{FF2B5EF4-FFF2-40B4-BE49-F238E27FC236}">
                <a16:creationId xmlns:a16="http://schemas.microsoft.com/office/drawing/2014/main" xmlns="" id="{4665EE93-9972-4DA8-AFFA-FA751924079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3799155-FDBD-4C47-BB2F-C1F82B391D1C}" type="slidenum">
              <a:rPr lang="en-US"/>
              <a:pPr>
                <a:defRPr/>
              </a:pPr>
              <a:t>‹#›</a:t>
            </a:fld>
            <a:endParaRPr lang="en-US"/>
          </a:p>
        </p:txBody>
      </p:sp>
    </p:spTree>
    <p:extLst>
      <p:ext uri="{BB962C8B-B14F-4D97-AF65-F5344CB8AC3E}">
        <p14:creationId xmlns:p14="http://schemas.microsoft.com/office/powerpoint/2010/main" val="14755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D334B85-EB91-4110-BD62-E1FFC2F1532E}"/>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3186613-036B-4545-B0A4-AF5480DA6CC9}" type="datetime1">
              <a:rPr lang="en-US"/>
              <a:pPr>
                <a:defRPr/>
              </a:pPr>
              <a:t>29-Jul-19</a:t>
            </a:fld>
            <a:endParaRPr lang="en-US"/>
          </a:p>
        </p:txBody>
      </p:sp>
      <p:sp>
        <p:nvSpPr>
          <p:cNvPr id="3" name="Footer Placeholder 4">
            <a:extLst>
              <a:ext uri="{FF2B5EF4-FFF2-40B4-BE49-F238E27FC236}">
                <a16:creationId xmlns:a16="http://schemas.microsoft.com/office/drawing/2014/main" xmlns="" id="{00B146E4-E808-4FBC-BA93-AD66A5338E0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a:extLst>
              <a:ext uri="{FF2B5EF4-FFF2-40B4-BE49-F238E27FC236}">
                <a16:creationId xmlns:a16="http://schemas.microsoft.com/office/drawing/2014/main" xmlns="" id="{8BEF90B7-A162-4B13-9209-B56AA0EB236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40110-2931-4A85-84A8-6F7DE5F49D32}" type="slidenum">
              <a:rPr lang="en-US"/>
              <a:pPr>
                <a:defRPr/>
              </a:pPr>
              <a:t>‹#›</a:t>
            </a:fld>
            <a:endParaRPr lang="en-US"/>
          </a:p>
        </p:txBody>
      </p:sp>
    </p:spTree>
    <p:extLst>
      <p:ext uri="{BB962C8B-B14F-4D97-AF65-F5344CB8AC3E}">
        <p14:creationId xmlns:p14="http://schemas.microsoft.com/office/powerpoint/2010/main" val="177504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B6E7B2F-DFB4-4B6E-B9B3-AD827B4933D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DD19418-8A14-4B3C-8675-D725AD9F0913}" type="datetime1">
              <a:rPr lang="en-US"/>
              <a:pPr>
                <a:defRPr/>
              </a:pPr>
              <a:t>29-Jul-19</a:t>
            </a:fld>
            <a:endParaRPr lang="en-US"/>
          </a:p>
        </p:txBody>
      </p:sp>
      <p:sp>
        <p:nvSpPr>
          <p:cNvPr id="6" name="Footer Placeholder 4">
            <a:extLst>
              <a:ext uri="{FF2B5EF4-FFF2-40B4-BE49-F238E27FC236}">
                <a16:creationId xmlns:a16="http://schemas.microsoft.com/office/drawing/2014/main" xmlns="" id="{1556BCE3-8A14-452B-8B92-F4DBFAD3D869}"/>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xmlns="" id="{D038697B-F695-47F9-B376-4087767B959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3B06A7-35E4-418A-90A7-8EDAB9846EA2}" type="slidenum">
              <a:rPr lang="en-US"/>
              <a:pPr>
                <a:defRPr/>
              </a:pPr>
              <a:t>‹#›</a:t>
            </a:fld>
            <a:endParaRPr lang="en-US"/>
          </a:p>
        </p:txBody>
      </p:sp>
    </p:spTree>
    <p:extLst>
      <p:ext uri="{BB962C8B-B14F-4D97-AF65-F5344CB8AC3E}">
        <p14:creationId xmlns:p14="http://schemas.microsoft.com/office/powerpoint/2010/main" val="99572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56D8BA86-8E02-4459-873D-8360B4E9B62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ACA9763A-9D19-4798-8D58-4E9020DF2BA4}" type="datetime1">
              <a:rPr lang="en-US"/>
              <a:pPr>
                <a:defRPr/>
              </a:pPr>
              <a:t>29-Jul-19</a:t>
            </a:fld>
            <a:endParaRPr lang="en-US"/>
          </a:p>
        </p:txBody>
      </p:sp>
      <p:sp>
        <p:nvSpPr>
          <p:cNvPr id="6" name="Footer Placeholder 4">
            <a:extLst>
              <a:ext uri="{FF2B5EF4-FFF2-40B4-BE49-F238E27FC236}">
                <a16:creationId xmlns:a16="http://schemas.microsoft.com/office/drawing/2014/main" xmlns="" id="{75AD0B3A-8B37-499A-B041-741ED76F9F0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xmlns="" id="{8ED86E4F-614C-40FA-9D9C-6A161B4AD1A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F2299BB-6ED6-42FD-9F57-DC42B571ED30}" type="slidenum">
              <a:rPr lang="en-US"/>
              <a:pPr>
                <a:defRPr/>
              </a:pPr>
              <a:t>‹#›</a:t>
            </a:fld>
            <a:endParaRPr lang="en-US"/>
          </a:p>
        </p:txBody>
      </p:sp>
    </p:spTree>
    <p:extLst>
      <p:ext uri="{BB962C8B-B14F-4D97-AF65-F5344CB8AC3E}">
        <p14:creationId xmlns:p14="http://schemas.microsoft.com/office/powerpoint/2010/main" val="169626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DFBCA171-90AD-4517-87DE-EC54CBF98EE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jpg">
            <a:extLst>
              <a:ext uri="{FF2B5EF4-FFF2-40B4-BE49-F238E27FC236}">
                <a16:creationId xmlns:a16="http://schemas.microsoft.com/office/drawing/2014/main" xmlns="" id="{3B02F074-32B0-474E-8A0D-940840B4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xmlns="" id="{7797BFB1-E776-42E0-AD77-A4B3B6EBA0E9}"/>
              </a:ext>
            </a:extLst>
          </p:cNvPr>
          <p:cNvSpPr txBox="1">
            <a:spLocks noChangeArrowheads="1"/>
          </p:cNvSpPr>
          <p:nvPr/>
        </p:nvSpPr>
        <p:spPr bwMode="auto">
          <a:xfrm>
            <a:off x="3200400" y="3581400"/>
            <a:ext cx="563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sz="2000" b="1" dirty="0">
                <a:solidFill>
                  <a:schemeClr val="bg1"/>
                </a:solidFill>
              </a:rPr>
              <a:t>BPH</a:t>
            </a:r>
          </a:p>
          <a:p>
            <a:pPr algn="ctr" eaLnBrk="1" hangingPunct="1"/>
            <a:r>
              <a:rPr lang="id-ID" altLang="en-US" sz="2000" b="1" dirty="0">
                <a:solidFill>
                  <a:schemeClr val="bg1"/>
                </a:solidFill>
              </a:rPr>
              <a:t>(BENIGNA PROSTAT HIPERPLASIA</a:t>
            </a:r>
            <a:r>
              <a:rPr lang="id-ID" altLang="en-US" sz="2000" b="1" dirty="0" smtClean="0">
                <a:solidFill>
                  <a:schemeClr val="bg1"/>
                </a:solidFill>
              </a:rPr>
              <a:t>)</a:t>
            </a:r>
            <a:endParaRPr lang="en-US" altLang="en-US" sz="2000" b="1" dirty="0" smtClean="0">
              <a:solidFill>
                <a:schemeClr val="bg1"/>
              </a:solidFill>
            </a:endParaRPr>
          </a:p>
          <a:p>
            <a:pPr algn="ctr" eaLnBrk="1" hangingPunct="1"/>
            <a:r>
              <a:rPr lang="en-US" sz="2000" b="1">
                <a:solidFill>
                  <a:schemeClr val="bg1"/>
                </a:solidFill>
              </a:rPr>
              <a:t>PERTEMUAN </a:t>
            </a:r>
            <a:r>
              <a:rPr lang="en-US" sz="2000" b="1" smtClean="0">
                <a:solidFill>
                  <a:schemeClr val="bg1"/>
                </a:solidFill>
              </a:rPr>
              <a:t>12</a:t>
            </a:r>
            <a:endParaRPr lang="id-ID" altLang="en-US" sz="2000" b="1" dirty="0">
              <a:solidFill>
                <a:schemeClr val="bg1"/>
              </a:solidFill>
            </a:endParaRPr>
          </a:p>
          <a:p>
            <a:pPr algn="ctr" eaLnBrk="1" hangingPunct="1"/>
            <a:r>
              <a:rPr lang="en-US" altLang="en-US" sz="2000" b="1" dirty="0" smtClean="0">
                <a:solidFill>
                  <a:schemeClr val="bg1"/>
                </a:solidFill>
              </a:rPr>
              <a:t>Ns</a:t>
            </a:r>
            <a:r>
              <a:rPr lang="en-US" altLang="en-US" sz="2000" b="1" dirty="0">
                <a:solidFill>
                  <a:schemeClr val="bg1"/>
                </a:solidFill>
              </a:rPr>
              <a:t>. </a:t>
            </a:r>
            <a:r>
              <a:rPr lang="en-US" altLang="en-US" sz="2000" b="1" dirty="0" err="1">
                <a:solidFill>
                  <a:schemeClr val="bg1"/>
                </a:solidFill>
              </a:rPr>
              <a:t>Ratna</a:t>
            </a:r>
            <a:r>
              <a:rPr lang="en-US" altLang="en-US" sz="2000" b="1" dirty="0">
                <a:solidFill>
                  <a:schemeClr val="bg1"/>
                </a:solidFill>
              </a:rPr>
              <a:t> </a:t>
            </a:r>
            <a:r>
              <a:rPr lang="en-US" altLang="en-US" sz="2000" b="1" dirty="0" err="1">
                <a:solidFill>
                  <a:schemeClr val="bg1"/>
                </a:solidFill>
              </a:rPr>
              <a:t>Dewi</a:t>
            </a:r>
            <a:r>
              <a:rPr lang="en-US" altLang="en-US" sz="2000" b="1" dirty="0">
                <a:solidFill>
                  <a:schemeClr val="bg1"/>
                </a:solidFill>
              </a:rPr>
              <a:t>, </a:t>
            </a:r>
            <a:r>
              <a:rPr lang="en-US" altLang="en-US" sz="2000" b="1" dirty="0" err="1">
                <a:solidFill>
                  <a:schemeClr val="bg1"/>
                </a:solidFill>
              </a:rPr>
              <a:t>S.Kep</a:t>
            </a:r>
            <a:r>
              <a:rPr lang="en-US" altLang="en-US" sz="2000" b="1" dirty="0">
                <a:solidFill>
                  <a:schemeClr val="bg1"/>
                </a:solidFill>
              </a:rPr>
              <a:t>, </a:t>
            </a:r>
            <a:r>
              <a:rPr lang="en-US" altLang="en-US" sz="2000" b="1" dirty="0" err="1">
                <a:solidFill>
                  <a:schemeClr val="bg1"/>
                </a:solidFill>
              </a:rPr>
              <a:t>M.Kep</a:t>
            </a:r>
            <a:endParaRPr lang="en-US" altLang="en-US" sz="2000" b="1" dirty="0">
              <a:solidFill>
                <a:schemeClr val="bg1"/>
              </a:solidFill>
            </a:endParaRPr>
          </a:p>
          <a:p>
            <a:pPr algn="ctr" eaLnBrk="1" hangingPunct="1"/>
            <a:r>
              <a:rPr lang="en-US" altLang="en-US" sz="2000" b="1" dirty="0" err="1">
                <a:solidFill>
                  <a:schemeClr val="bg1"/>
                </a:solidFill>
              </a:rPr>
              <a:t>Keperawatan</a:t>
            </a:r>
            <a:r>
              <a:rPr lang="en-US" altLang="en-US" sz="2000" b="1" dirty="0">
                <a:solidFill>
                  <a:schemeClr val="bg1"/>
                </a:solidFill>
              </a:rPr>
              <a:t>, </a:t>
            </a:r>
            <a:r>
              <a:rPr lang="en-US" altLang="en-US" sz="2000" b="1" dirty="0" err="1">
                <a:solidFill>
                  <a:schemeClr val="bg1"/>
                </a:solidFill>
              </a:rPr>
              <a:t>Ilmu-Ilmu</a:t>
            </a:r>
            <a:r>
              <a:rPr lang="en-US" altLang="en-US" sz="2000" b="1" dirty="0">
                <a:solidFill>
                  <a:schemeClr val="bg1"/>
                </a:solidFill>
              </a:rPr>
              <a:t> </a:t>
            </a:r>
            <a:r>
              <a:rPr lang="en-US" altLang="en-US" sz="2000" b="1" dirty="0" err="1">
                <a:solidFill>
                  <a:schemeClr val="bg1"/>
                </a:solidFill>
              </a:rPr>
              <a:t>Kesehatan</a:t>
            </a:r>
            <a:endParaRPr lang="en-US" altLang="en-US" sz="2000" b="1" dirty="0">
              <a:solidFill>
                <a:schemeClr val="bg1"/>
              </a:solidFill>
            </a:endParaRPr>
          </a:p>
          <a:p>
            <a:pPr algn="ctr" eaLnBrk="1" hangingPunct="1"/>
            <a:endParaRPr lang="en-US" altLang="en-US" sz="2000" b="1" dirty="0">
              <a:solidFill>
                <a:schemeClr val="bg1"/>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F65C6B4D-6BFB-48BC-A0BE-F581DA17DE3F}"/>
              </a:ext>
            </a:extLst>
          </p:cNvPr>
          <p:cNvSpPr>
            <a:spLocks noGrp="1"/>
          </p:cNvSpPr>
          <p:nvPr>
            <p:ph type="title"/>
          </p:nvPr>
        </p:nvSpPr>
        <p:spPr bwMode="auto">
          <a:xfrm>
            <a:off x="6324600" y="-26988"/>
            <a:ext cx="32766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Patway</a:t>
            </a:r>
          </a:p>
        </p:txBody>
      </p:sp>
      <p:pic>
        <p:nvPicPr>
          <p:cNvPr id="32771" name="Content Placeholder 3" descr="MAKALAH BPH PROSTAT - Word (Product Activation Failed)">
            <a:extLst>
              <a:ext uri="{FF2B5EF4-FFF2-40B4-BE49-F238E27FC236}">
                <a16:creationId xmlns:a16="http://schemas.microsoft.com/office/drawing/2014/main" xmlns="" id="{68F98FCB-BD0D-4766-B057-50ABC3F5B6D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6111" t="29688" r="35185" b="6064"/>
          <a:stretch>
            <a:fillRect/>
          </a:stretch>
        </p:blipFill>
        <p:spPr bwMode="auto">
          <a:xfrm>
            <a:off x="228600" y="762000"/>
            <a:ext cx="8763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EF652CA9-F06E-482D-B695-E98F52A79E27}"/>
              </a:ext>
            </a:extLst>
          </p:cNvPr>
          <p:cNvSpPr>
            <a:spLocks noGrp="1"/>
          </p:cNvSpPr>
          <p:nvPr>
            <p:ph type="title"/>
          </p:nvPr>
        </p:nvSpPr>
        <p:spPr bwMode="auto">
          <a:xfrm>
            <a:off x="0" y="609600"/>
            <a:ext cx="91440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d-ID" altLang="en-US" sz="3600">
                <a:latin typeface="Times New Roman" panose="02020603050405020304" pitchFamily="18" charset="0"/>
                <a:cs typeface="Times New Roman" panose="02020603050405020304" pitchFamily="18" charset="0"/>
              </a:rPr>
              <a:t>F. KOMPLIKASI BPH</a:t>
            </a:r>
            <a:endParaRPr lang="en-US" altLang="en-US" sz="3600">
              <a:latin typeface="Times New Roman" panose="02020603050405020304" pitchFamily="18" charset="0"/>
              <a:cs typeface="Times New Roman" panose="02020603050405020304" pitchFamily="18" charset="0"/>
            </a:endParaRPr>
          </a:p>
        </p:txBody>
      </p:sp>
      <p:sp>
        <p:nvSpPr>
          <p:cNvPr id="33795" name="Rectangle 1">
            <a:extLst>
              <a:ext uri="{FF2B5EF4-FFF2-40B4-BE49-F238E27FC236}">
                <a16:creationId xmlns:a16="http://schemas.microsoft.com/office/drawing/2014/main" xmlns="" id="{215F9B68-85F2-4425-9179-0A8C9C8A8244}"/>
              </a:ext>
            </a:extLst>
          </p:cNvPr>
          <p:cNvSpPr>
            <a:spLocks noChangeArrowheads="1"/>
          </p:cNvSpPr>
          <p:nvPr/>
        </p:nvSpPr>
        <p:spPr bwMode="auto">
          <a:xfrm>
            <a:off x="0" y="1219200"/>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sz="2400">
                <a:latin typeface="Times New Roman" panose="02020603050405020304" pitchFamily="18" charset="0"/>
                <a:cs typeface="Times New Roman" panose="02020603050405020304" pitchFamily="18" charset="0"/>
              </a:rPr>
              <a:t>Kerusakan traktus urinarius bagian atas akibat dari obstruksi kronik mengakibatkan penderita harusmengejan pada miksi yang menyebabkan peningkatan tekanan intraabdomen yang akan menimbulkan herniadan hemoroid. Stasis urin dalam vesiko urinaria akan membentuk batu endapan yang menambah keluhan iritasidan hematuria. Selain itu, stasis urin dalam vesika urinaria menjadikan media pertumbuhan mikroorganisme,yang dapat menyebabkan sistitis dan bila terjadi refluks menyebabkan pyelonefritis (Sjamsuhidajat, 2005)</a:t>
            </a:r>
          </a:p>
        </p:txBody>
      </p:sp>
      <p:pic>
        <p:nvPicPr>
          <p:cNvPr id="33796" name="Picture 2">
            <a:extLst>
              <a:ext uri="{FF2B5EF4-FFF2-40B4-BE49-F238E27FC236}">
                <a16:creationId xmlns:a16="http://schemas.microsoft.com/office/drawing/2014/main" xmlns="" id="{FA6FC4FD-4E0B-45FE-9229-D93D8382E4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265613"/>
            <a:ext cx="50292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xmlns="" id="{181B1C3C-5441-4D6F-BF09-1AF1B6B8E8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F1C008-FDAA-46ED-90D1-23C6472D6E5D}" type="slidenum">
              <a:rPr lang="ar-SA" altLang="en-US" sz="1400" smtClean="0">
                <a:latin typeface="Times New Roman" panose="02020603050405020304" pitchFamily="18" charset="0"/>
              </a:rPr>
              <a:pPr/>
              <a:t>12</a:t>
            </a:fld>
            <a:endParaRPr lang="en-US" altLang="en-US" sz="1400">
              <a:latin typeface="Times New Roman" panose="02020603050405020304" pitchFamily="18" charset="0"/>
            </a:endParaRPr>
          </a:p>
        </p:txBody>
      </p:sp>
      <p:sp>
        <p:nvSpPr>
          <p:cNvPr id="34819" name="Title 2">
            <a:extLst>
              <a:ext uri="{FF2B5EF4-FFF2-40B4-BE49-F238E27FC236}">
                <a16:creationId xmlns:a16="http://schemas.microsoft.com/office/drawing/2014/main" xmlns="" id="{5A791A35-9AAA-4542-9C06-B0017879A78F}"/>
              </a:ext>
            </a:extLst>
          </p:cNvPr>
          <p:cNvSpPr>
            <a:spLocks noGrp="1"/>
          </p:cNvSpPr>
          <p:nvPr>
            <p:ph type="title"/>
          </p:nvPr>
        </p:nvSpPr>
        <p:spPr bwMode="auto">
          <a:xfrm>
            <a:off x="58738" y="685800"/>
            <a:ext cx="9110662"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d-ID" altLang="en-US" sz="3600">
                <a:latin typeface="Times New Roman" panose="02020603050405020304" pitchFamily="18" charset="0"/>
                <a:cs typeface="Times New Roman" panose="02020603050405020304" pitchFamily="18" charset="0"/>
              </a:rPr>
              <a:t>G.	PEMERIKSAAN PENUNJANG</a:t>
            </a:r>
          </a:p>
        </p:txBody>
      </p:sp>
      <p:pic>
        <p:nvPicPr>
          <p:cNvPr id="34820" name="Picture 3">
            <a:extLst>
              <a:ext uri="{FF2B5EF4-FFF2-40B4-BE49-F238E27FC236}">
                <a16:creationId xmlns:a16="http://schemas.microsoft.com/office/drawing/2014/main" xmlns="" id="{D08B57AB-A686-410E-BD5F-A5F90C51E1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8" y="2006600"/>
            <a:ext cx="33258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4">
            <a:extLst>
              <a:ext uri="{FF2B5EF4-FFF2-40B4-BE49-F238E27FC236}">
                <a16:creationId xmlns:a16="http://schemas.microsoft.com/office/drawing/2014/main" xmlns="" id="{F76D73D4-54D3-4F8C-BAB6-C511655B3E6E}"/>
              </a:ext>
            </a:extLst>
          </p:cNvPr>
          <p:cNvSpPr>
            <a:spLocks noChangeArrowheads="1"/>
          </p:cNvSpPr>
          <p:nvPr/>
        </p:nvSpPr>
        <p:spPr bwMode="auto">
          <a:xfrm>
            <a:off x="58738" y="1358900"/>
            <a:ext cx="2100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sz="3200">
                <a:latin typeface="Times New Roman" panose="02020603050405020304" pitchFamily="18" charset="0"/>
                <a:cs typeface="Times New Roman" panose="02020603050405020304" pitchFamily="18" charset="0"/>
              </a:rPr>
              <a:t>1. Urinalisa</a:t>
            </a:r>
          </a:p>
        </p:txBody>
      </p:sp>
      <p:sp>
        <p:nvSpPr>
          <p:cNvPr id="34822" name="Rectangle 5">
            <a:extLst>
              <a:ext uri="{FF2B5EF4-FFF2-40B4-BE49-F238E27FC236}">
                <a16:creationId xmlns:a16="http://schemas.microsoft.com/office/drawing/2014/main" xmlns="" id="{BCB2D5CA-32BA-44A6-9B90-49A8234DF6A6}"/>
              </a:ext>
            </a:extLst>
          </p:cNvPr>
          <p:cNvSpPr>
            <a:spLocks noChangeArrowheads="1"/>
          </p:cNvSpPr>
          <p:nvPr/>
        </p:nvSpPr>
        <p:spPr bwMode="auto">
          <a:xfrm>
            <a:off x="6019800" y="1341438"/>
            <a:ext cx="27955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en-US" sz="3200">
                <a:latin typeface="Times New Roman" panose="02020603050405020304" pitchFamily="18" charset="0"/>
                <a:cs typeface="Times New Roman" panose="02020603050405020304" pitchFamily="18" charset="0"/>
              </a:rPr>
              <a:t>2. Pemeriksaan </a:t>
            </a:r>
          </a:p>
          <a:p>
            <a:pPr algn="ctr"/>
            <a:r>
              <a:rPr lang="id-ID" altLang="en-US" sz="3200">
                <a:latin typeface="Times New Roman" panose="02020603050405020304" pitchFamily="18" charset="0"/>
                <a:cs typeface="Times New Roman" panose="02020603050405020304" pitchFamily="18" charset="0"/>
              </a:rPr>
              <a:t>darah lengkap</a:t>
            </a:r>
          </a:p>
        </p:txBody>
      </p:sp>
      <p:pic>
        <p:nvPicPr>
          <p:cNvPr id="34823" name="Picture 6">
            <a:extLst>
              <a:ext uri="{FF2B5EF4-FFF2-40B4-BE49-F238E27FC236}">
                <a16:creationId xmlns:a16="http://schemas.microsoft.com/office/drawing/2014/main" xmlns="" id="{97CA8FA4-37BA-43D3-9923-662EF449A1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2419350"/>
            <a:ext cx="26098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8">
            <a:extLst>
              <a:ext uri="{FF2B5EF4-FFF2-40B4-BE49-F238E27FC236}">
                <a16:creationId xmlns:a16="http://schemas.microsoft.com/office/drawing/2014/main" xmlns="" id="{98329BF1-BBBF-493E-A46C-6957ACBD48CD}"/>
              </a:ext>
            </a:extLst>
          </p:cNvPr>
          <p:cNvSpPr>
            <a:spLocks noChangeArrowheads="1"/>
          </p:cNvSpPr>
          <p:nvPr/>
        </p:nvSpPr>
        <p:spPr bwMode="auto">
          <a:xfrm>
            <a:off x="1903413" y="4114800"/>
            <a:ext cx="3900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sz="2800">
                <a:latin typeface="Times New Roman" panose="02020603050405020304" pitchFamily="18" charset="0"/>
                <a:cs typeface="Times New Roman" panose="02020603050405020304" pitchFamily="18" charset="0"/>
              </a:rPr>
              <a:t>3. Pemeriksaan radiologis</a:t>
            </a:r>
          </a:p>
        </p:txBody>
      </p:sp>
      <p:pic>
        <p:nvPicPr>
          <p:cNvPr id="34825" name="Picture 9">
            <a:extLst>
              <a:ext uri="{FF2B5EF4-FFF2-40B4-BE49-F238E27FC236}">
                <a16:creationId xmlns:a16="http://schemas.microsoft.com/office/drawing/2014/main" xmlns="" id="{5B920FE3-01DB-47B9-AAD9-32B3FAEACC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8863" y="4583113"/>
            <a:ext cx="3309937"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1B73B409-5EF9-42C8-85BD-1817DF874ECE}"/>
              </a:ext>
            </a:extLst>
          </p:cNvPr>
          <p:cNvSpPr>
            <a:spLocks noGrp="1" noChangeArrowheads="1"/>
          </p:cNvSpPr>
          <p:nvPr>
            <p:ph type="title"/>
          </p:nvPr>
        </p:nvSpPr>
        <p:spPr bwMode="auto">
          <a:xfrm>
            <a:off x="0" y="609600"/>
            <a:ext cx="91440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latin typeface="Times New Roman" panose="02020603050405020304" pitchFamily="18" charset="0"/>
                <a:cs typeface="Times New Roman" panose="02020603050405020304" pitchFamily="18" charset="0"/>
              </a:rPr>
              <a:t>I.</a:t>
            </a:r>
            <a:r>
              <a:rPr lang="id-ID" altLang="en-US" sz="36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Fokus Intevensi</a:t>
            </a:r>
            <a:br>
              <a:rPr lang="en-US" altLang="en-US" sz="3600">
                <a:latin typeface="Times New Roman" panose="02020603050405020304" pitchFamily="18" charset="0"/>
                <a:cs typeface="Times New Roman" panose="02020603050405020304" pitchFamily="18" charset="0"/>
              </a:rPr>
            </a:br>
            <a:r>
              <a:rPr lang="en-US" altLang="en-US" sz="3600">
                <a:latin typeface="Times New Roman" panose="02020603050405020304" pitchFamily="18" charset="0"/>
                <a:cs typeface="Times New Roman" panose="02020603050405020304" pitchFamily="18" charset="0"/>
              </a:rPr>
              <a:t/>
            </a:r>
            <a:br>
              <a:rPr lang="en-US" altLang="en-US" sz="3600">
                <a:latin typeface="Times New Roman" panose="02020603050405020304" pitchFamily="18" charset="0"/>
                <a:cs typeface="Times New Roman" panose="02020603050405020304" pitchFamily="18" charset="0"/>
              </a:rPr>
            </a:br>
            <a:endParaRPr lang="en-US" altLang="en-US" sz="36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AEE1EE-1542-4292-9001-23941E39BEB0}"/>
              </a:ext>
            </a:extLst>
          </p:cNvPr>
          <p:cNvSpPr/>
          <p:nvPr/>
        </p:nvSpPr>
        <p:spPr>
          <a:xfrm>
            <a:off x="0" y="1325563"/>
            <a:ext cx="9144000" cy="4465637"/>
          </a:xfrm>
          <a:prstGeom prst="rect">
            <a:avLst/>
          </a:prstGeom>
        </p:spPr>
        <p:txBody>
          <a:bodyPr>
            <a:spAutoFit/>
          </a:bodyPr>
          <a:lstStyle/>
          <a:p>
            <a:pPr>
              <a:defRPr/>
            </a:pPr>
            <a:r>
              <a:rPr lang="id-ID" sz="2000" dirty="0">
                <a:latin typeface="Times New Roman" panose="02020603050405020304" pitchFamily="18" charset="0"/>
                <a:cs typeface="Times New Roman" panose="02020603050405020304" pitchFamily="18" charset="0"/>
              </a:rPr>
              <a:t>1. PENGKAJIAN</a:t>
            </a:r>
          </a:p>
          <a:p>
            <a:pPr>
              <a:defRPr/>
            </a:pPr>
            <a:r>
              <a:rPr lang="id-ID" sz="2000" dirty="0">
                <a:latin typeface="Times New Roman" panose="02020603050405020304" pitchFamily="18" charset="0"/>
                <a:cs typeface="Times New Roman" panose="02020603050405020304" pitchFamily="18" charset="0"/>
              </a:rPr>
              <a:t>Sebelum Operasi (Pre Operasi)</a:t>
            </a:r>
          </a:p>
          <a:p>
            <a:pPr marL="342900" indent="-342900">
              <a:buFontTx/>
              <a:buAutoNum type="alphaLcPeriod"/>
              <a:defRPr/>
            </a:pPr>
            <a:r>
              <a:rPr lang="id-ID" sz="2000" dirty="0">
                <a:latin typeface="Times New Roman" panose="02020603050405020304" pitchFamily="18" charset="0"/>
                <a:cs typeface="Times New Roman" panose="02020603050405020304" pitchFamily="18" charset="0"/>
              </a:rPr>
              <a:t>Data Subyektif</a:t>
            </a:r>
          </a:p>
          <a:p>
            <a:pPr>
              <a:defRPr/>
            </a:pPr>
            <a:r>
              <a:rPr lang="id-ID" sz="2000" dirty="0">
                <a:latin typeface="Times New Roman" panose="02020603050405020304" pitchFamily="18" charset="0"/>
                <a:cs typeface="Times New Roman" panose="02020603050405020304" pitchFamily="18" charset="0"/>
              </a:rPr>
              <a:t>	1. Klien mengatakan nyeri saat berkemih</a:t>
            </a:r>
          </a:p>
          <a:p>
            <a:pPr>
              <a:defRPr/>
            </a:pPr>
            <a:r>
              <a:rPr lang="id-ID" sz="2000" dirty="0">
                <a:latin typeface="Times New Roman" panose="02020603050405020304" pitchFamily="18" charset="0"/>
                <a:cs typeface="Times New Roman" panose="02020603050405020304" pitchFamily="18" charset="0"/>
              </a:rPr>
              <a:t>	2. Sulit kencing</a:t>
            </a:r>
          </a:p>
          <a:p>
            <a:pPr>
              <a:defRPr/>
            </a:pPr>
            <a:r>
              <a:rPr lang="id-ID" sz="2000" dirty="0">
                <a:latin typeface="Times New Roman" panose="02020603050405020304" pitchFamily="18" charset="0"/>
                <a:cs typeface="Times New Roman" panose="02020603050405020304" pitchFamily="18" charset="0"/>
              </a:rPr>
              <a:t>	3. Frekuensi berkemih meningkat</a:t>
            </a:r>
          </a:p>
          <a:p>
            <a:pPr>
              <a:defRPr/>
            </a:pPr>
            <a:r>
              <a:rPr lang="id-ID" sz="2000" dirty="0">
                <a:latin typeface="Times New Roman" panose="02020603050405020304" pitchFamily="18" charset="0"/>
                <a:cs typeface="Times New Roman" panose="02020603050405020304" pitchFamily="18" charset="0"/>
              </a:rPr>
              <a:t>	4. Sering terbangun pada malam hari untuk miksi</a:t>
            </a:r>
          </a:p>
          <a:p>
            <a:pPr>
              <a:defRPr/>
            </a:pPr>
            <a:r>
              <a:rPr lang="id-ID" sz="2000" dirty="0">
                <a:latin typeface="Times New Roman" panose="02020603050405020304" pitchFamily="18" charset="0"/>
                <a:cs typeface="Times New Roman" panose="02020603050405020304" pitchFamily="18" charset="0"/>
              </a:rPr>
              <a:t>	5. Keinginan untuk berkemih tidak dapat ditunda</a:t>
            </a:r>
          </a:p>
          <a:p>
            <a:pPr>
              <a:defRPr/>
            </a:pPr>
            <a:r>
              <a:rPr lang="id-ID" sz="2000" dirty="0">
                <a:latin typeface="Times New Roman" panose="02020603050405020304" pitchFamily="18" charset="0"/>
                <a:cs typeface="Times New Roman" panose="02020603050405020304" pitchFamily="18" charset="0"/>
              </a:rPr>
              <a:t>	6. Nyeri atau terasa panas pada saat berkemih</a:t>
            </a:r>
          </a:p>
          <a:p>
            <a:pPr>
              <a:defRPr/>
            </a:pPr>
            <a:r>
              <a:rPr lang="id-ID" sz="2000" dirty="0">
                <a:latin typeface="Times New Roman" panose="02020603050405020304" pitchFamily="18" charset="0"/>
                <a:cs typeface="Times New Roman" panose="02020603050405020304" pitchFamily="18" charset="0"/>
              </a:rPr>
              <a:t>	7. Pancaran urin melemah</a:t>
            </a:r>
          </a:p>
          <a:p>
            <a:pPr>
              <a:defRPr/>
            </a:pPr>
            <a:r>
              <a:rPr lang="id-ID" sz="2000" dirty="0">
                <a:latin typeface="Times New Roman" panose="02020603050405020304" pitchFamily="18" charset="0"/>
                <a:cs typeface="Times New Roman" panose="02020603050405020304" pitchFamily="18" charset="0"/>
              </a:rPr>
              <a:t>	8. Merasa tidak puas sehabis miksi, kandung kemih tidak kosong dengan baik,  	    merasa letih, tidak nafsu makan, mual dan muntah</a:t>
            </a:r>
          </a:p>
          <a:p>
            <a:pPr>
              <a:defRPr/>
            </a:pPr>
            <a:r>
              <a:rPr lang="id-ID" sz="2000" dirty="0">
                <a:latin typeface="Times New Roman" panose="02020603050405020304" pitchFamily="18" charset="0"/>
                <a:cs typeface="Times New Roman" panose="02020603050405020304" pitchFamily="18" charset="0"/>
              </a:rPr>
              <a:t>	9. Klien merasa cemas dengan pengobatan yang akan dilakukan</a:t>
            </a:r>
          </a:p>
          <a:p>
            <a:pPr>
              <a:defRPr/>
            </a:pPr>
            <a:endParaRPr lang="id-ID"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AB95D7B-59A3-4A04-BD06-DB722DBF88BA}"/>
              </a:ext>
            </a:extLst>
          </p:cNvPr>
          <p:cNvSpPr>
            <a:spLocks noGrp="1"/>
          </p:cNvSpPr>
          <p:nvPr>
            <p:ph idx="1"/>
          </p:nvPr>
        </p:nvSpPr>
        <p:spPr>
          <a:xfrm>
            <a:off x="0" y="685800"/>
            <a:ext cx="9144000" cy="5638800"/>
          </a:xfrm>
        </p:spPr>
        <p:txBody>
          <a:bodyPr/>
          <a:lstStyle/>
          <a:p>
            <a:pPr marL="457200" indent="-457200">
              <a:buFont typeface="Arial" panose="020B0604020202020204" pitchFamily="34" charset="0"/>
              <a:buAutoNum type="alphaLcPeriod" startAt="2"/>
              <a:defRPr/>
            </a:pPr>
            <a:r>
              <a:rPr lang="id-ID" sz="2000" dirty="0">
                <a:latin typeface="Times New Roman" panose="02020603050405020304" pitchFamily="18" charset="0"/>
                <a:cs typeface="Times New Roman" panose="02020603050405020304" pitchFamily="18" charset="0"/>
              </a:rPr>
              <a:t>Data Obyektif</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1. Ekspresi wajah tampak menahan nyeri</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2. Terpasang kateter</a:t>
            </a:r>
          </a:p>
          <a:p>
            <a:pPr marL="0" indent="0">
              <a:buFont typeface="Arial" panose="020B0604020202020204" pitchFamily="34" charset="0"/>
              <a:buNone/>
              <a:defRPr/>
            </a:pPr>
            <a:endParaRPr lang="id-ID"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Sesudah Operasi (Post Operasi)</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a. Data Subyektif</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1. Klien mengatakan nyeri pada luka post operasi</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2. Klien mengatakan tidak tahu tentang diet dan pengobatan setelah 		    operasi</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b. Data Obyektif</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1. Ekspresi tampak menahan nyeri</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2. Ada luka post operasi tertutup balutan</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3. Tampak lemah</a:t>
            </a:r>
          </a:p>
          <a:p>
            <a:pPr marL="0" indent="0">
              <a:buFont typeface="Arial" panose="020B0604020202020204" pitchFamily="34" charset="0"/>
              <a:buNone/>
              <a:defRPr/>
            </a:pPr>
            <a:r>
              <a:rPr lang="id-ID" sz="2000" dirty="0">
                <a:latin typeface="Times New Roman" panose="02020603050405020304" pitchFamily="18" charset="0"/>
                <a:cs typeface="Times New Roman" panose="02020603050405020304" pitchFamily="18" charset="0"/>
              </a:rPr>
              <a:t>		4. Terpasang selang irigasi, kateter, infus</a:t>
            </a:r>
          </a:p>
          <a:p>
            <a:pPr marL="0" indent="0">
              <a:buFont typeface="Arial" panose="020B0604020202020204" pitchFamily="34" charset="0"/>
              <a:buNone/>
              <a:defRPr/>
            </a:pP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E1DD7D03-52A0-49AF-A869-4F61E3E63674}"/>
              </a:ext>
            </a:extLst>
          </p:cNvPr>
          <p:cNvSpPr>
            <a:spLocks noChangeArrowheads="1"/>
          </p:cNvSpPr>
          <p:nvPr/>
        </p:nvSpPr>
        <p:spPr bwMode="auto">
          <a:xfrm>
            <a:off x="0" y="6858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sz="1900">
                <a:latin typeface="Times New Roman" panose="02020603050405020304" pitchFamily="18" charset="0"/>
                <a:cs typeface="Times New Roman" panose="02020603050405020304" pitchFamily="18" charset="0"/>
              </a:rPr>
              <a:t>2. Riwayat kesehatan : riwayat penyakit dahulu, riwayat penyakit sekarang, riwayat penyakit keluarga, pengaruh BPH terhadap gaya hidup, apakah masalah urinari yang dialami pasien.</a:t>
            </a:r>
          </a:p>
          <a:p>
            <a:pPr algn="just"/>
            <a:endParaRPr lang="id-ID" altLang="en-US" sz="1900">
              <a:latin typeface="Times New Roman" panose="02020603050405020304" pitchFamily="18" charset="0"/>
              <a:cs typeface="Times New Roman" panose="02020603050405020304" pitchFamily="18" charset="0"/>
            </a:endParaRPr>
          </a:p>
          <a:p>
            <a:pPr algn="just"/>
            <a:r>
              <a:rPr lang="id-ID" altLang="en-US" sz="1900">
                <a:latin typeface="Times New Roman" panose="02020603050405020304" pitchFamily="18" charset="0"/>
                <a:cs typeface="Times New Roman" panose="02020603050405020304" pitchFamily="18" charset="0"/>
              </a:rPr>
              <a:t>3. Pengkajian fisik</a:t>
            </a:r>
          </a:p>
          <a:p>
            <a:pPr algn="just"/>
            <a:r>
              <a:rPr lang="id-ID" altLang="en-US" sz="1900">
                <a:latin typeface="Times New Roman" panose="02020603050405020304" pitchFamily="18" charset="0"/>
                <a:cs typeface="Times New Roman" panose="02020603050405020304" pitchFamily="18" charset="0"/>
              </a:rPr>
              <a:t>	A. Gangguan dalam berkemih seperti : Sering berkemih, terbangun pada malam hari untuk berkemih, perasaan ingin miksi yang sangat mendesak, Nyeri pada saat miksi, pancaran urin melemah, rasa tidak puas sehabis miksi, jumlah air kencing menurun dan harus mengedan saat berkemih, aliran urin tidak lancar/terputus-putus, urin terus menetes setelah berkemih, ada darah dalam urin, kandung kemih terasa penuh, nyeri di pinggang, punggung, rasa tidak nyaman di perut, urin tertahan di kandung kencing, terjadi distensi kandung kemih</a:t>
            </a:r>
          </a:p>
          <a:p>
            <a:pPr algn="just"/>
            <a:endParaRPr lang="id-ID" altLang="en-US" sz="1900">
              <a:latin typeface="Times New Roman" panose="02020603050405020304" pitchFamily="18" charset="0"/>
              <a:cs typeface="Times New Roman" panose="02020603050405020304" pitchFamily="18" charset="0"/>
            </a:endParaRPr>
          </a:p>
          <a:p>
            <a:pPr algn="just"/>
            <a:r>
              <a:rPr lang="id-ID" altLang="en-US" sz="1900">
                <a:latin typeface="Times New Roman" panose="02020603050405020304" pitchFamily="18" charset="0"/>
                <a:cs typeface="Times New Roman" panose="02020603050405020304" pitchFamily="18" charset="0"/>
              </a:rPr>
              <a:t>	B. Gejala umum seperti keletihan, tidak nafsu makan, mual muntah, dan rasa tidak nyaman pada epigastrik</a:t>
            </a:r>
          </a:p>
          <a:p>
            <a:pPr algn="just"/>
            <a:endParaRPr lang="id-ID" altLang="en-US" sz="1900">
              <a:latin typeface="Times New Roman" panose="02020603050405020304" pitchFamily="18" charset="0"/>
              <a:cs typeface="Times New Roman" panose="02020603050405020304" pitchFamily="18" charset="0"/>
            </a:endParaRPr>
          </a:p>
          <a:p>
            <a:pPr algn="just"/>
            <a:r>
              <a:rPr lang="id-ID" altLang="en-US" sz="1900">
                <a:latin typeface="Times New Roman" panose="02020603050405020304" pitchFamily="18" charset="0"/>
                <a:cs typeface="Times New Roman" panose="02020603050405020304" pitchFamily="18" charset="0"/>
              </a:rPr>
              <a:t>	C. Kaji status emosi : cemas, takut</a:t>
            </a:r>
          </a:p>
          <a:p>
            <a:pPr algn="just"/>
            <a:r>
              <a:rPr lang="id-ID" altLang="en-US" sz="1900">
                <a:latin typeface="Times New Roman" panose="02020603050405020304" pitchFamily="18" charset="0"/>
                <a:cs typeface="Times New Roman" panose="02020603050405020304" pitchFamily="18" charset="0"/>
              </a:rPr>
              <a:t>	D. Kaji urin : jumlah, warna, kejernihan, bau</a:t>
            </a:r>
          </a:p>
          <a:p>
            <a:pPr algn="just"/>
            <a:r>
              <a:rPr lang="id-ID" altLang="en-US" sz="1900">
                <a:latin typeface="Times New Roman" panose="02020603050405020304" pitchFamily="18" charset="0"/>
                <a:cs typeface="Times New Roman" panose="02020603050405020304" pitchFamily="18" charset="0"/>
              </a:rPr>
              <a:t>	E. Kaji tanda vital</a:t>
            </a:r>
          </a:p>
          <a:p>
            <a:r>
              <a:rPr lang="id-ID" altLang="en-US"/>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xmlns="" id="{D31078E9-D070-45D8-93D5-C70B4769CE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3C6523-F7E8-44F2-B642-7CFDC012CF48}" type="slidenum">
              <a:rPr lang="ar-SA" altLang="en-US" sz="1400" smtClean="0">
                <a:latin typeface="Times New Roman" panose="02020603050405020304" pitchFamily="18" charset="0"/>
              </a:rPr>
              <a:pPr/>
              <a:t>16</a:t>
            </a:fld>
            <a:endParaRPr lang="en-US" altLang="en-US" sz="1400">
              <a:latin typeface="Times New Roman" panose="02020603050405020304" pitchFamily="18" charset="0"/>
            </a:endParaRPr>
          </a:p>
        </p:txBody>
      </p:sp>
      <p:sp>
        <p:nvSpPr>
          <p:cNvPr id="43011" name="Rectangle 3">
            <a:extLst>
              <a:ext uri="{FF2B5EF4-FFF2-40B4-BE49-F238E27FC236}">
                <a16:creationId xmlns:a16="http://schemas.microsoft.com/office/drawing/2014/main" xmlns="" id="{7AC44110-323E-4442-BE5B-D44018F281B6}"/>
              </a:ext>
            </a:extLst>
          </p:cNvPr>
          <p:cNvSpPr>
            <a:spLocks noChangeArrowheads="1"/>
          </p:cNvSpPr>
          <p:nvPr/>
        </p:nvSpPr>
        <p:spPr bwMode="auto">
          <a:xfrm>
            <a:off x="0" y="60960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a:latin typeface="Times New Roman" panose="02020603050405020304" pitchFamily="18" charset="0"/>
                <a:cs typeface="Times New Roman" panose="02020603050405020304" pitchFamily="18" charset="0"/>
              </a:rPr>
              <a:t>4. Kaji pemeriksaan diagnostik</a:t>
            </a:r>
          </a:p>
          <a:p>
            <a:pPr algn="just"/>
            <a:r>
              <a:rPr lang="id-ID" altLang="en-US">
                <a:latin typeface="Times New Roman" panose="02020603050405020304" pitchFamily="18" charset="0"/>
                <a:cs typeface="Times New Roman" panose="02020603050405020304" pitchFamily="18" charset="0"/>
              </a:rPr>
              <a:t>	A. Pemeriksaan radiografi</a:t>
            </a:r>
          </a:p>
          <a:p>
            <a:pPr algn="just"/>
            <a:r>
              <a:rPr lang="id-ID" altLang="en-US">
                <a:latin typeface="Times New Roman" panose="02020603050405020304" pitchFamily="18" charset="0"/>
                <a:cs typeface="Times New Roman" panose="02020603050405020304" pitchFamily="18" charset="0"/>
              </a:rPr>
              <a:t>	B. UrinalisaLab seperti kimia darah, darah lengkap, urine</a:t>
            </a:r>
          </a:p>
          <a:p>
            <a:pPr algn="just"/>
            <a:r>
              <a:rPr lang="id-ID" altLang="en-US">
                <a:latin typeface="Times New Roman" panose="02020603050405020304" pitchFamily="18" charset="0"/>
                <a:cs typeface="Times New Roman" panose="02020603050405020304" pitchFamily="18" charset="0"/>
              </a:rPr>
              <a:t>5. Kaji tingkat pemahaman dan pengetahuan klien dan keluarga tentang keadaan dan proses penyakit, pengobatan dan cara perawatan di rumah.Rencana pengobatan tergantung pada penyebab, keparahan obstruksi, dan kondisi pasien. Jika pasien masuk RS dengan kondisi darurat karena ia tidak dapat berkemih maka kateterisasi segera dilakukan. Pada kasus yang berat mungkin digunakan kateter logam dengan tonjolan kurva prostatik. Kadang suatu insisi dibuat ke dalam kandung kemih (sitostomi supra pubik) untuk drainase yang adekuat. Jenis pengobatan pada BPH antara lain:</a:t>
            </a:r>
          </a:p>
          <a:p>
            <a:pPr algn="just"/>
            <a:r>
              <a:rPr lang="id-ID" altLang="en-US">
                <a:latin typeface="Times New Roman" panose="02020603050405020304" pitchFamily="18" charset="0"/>
                <a:cs typeface="Times New Roman" panose="02020603050405020304" pitchFamily="18" charset="0"/>
              </a:rPr>
              <a:t>	1. Observasi (watchfull waiting)</a:t>
            </a:r>
          </a:p>
          <a:p>
            <a:pPr algn="just"/>
            <a:r>
              <a:rPr lang="id-ID" altLang="en-US">
                <a:latin typeface="Times New Roman" panose="02020603050405020304" pitchFamily="18" charset="0"/>
                <a:cs typeface="Times New Roman" panose="02020603050405020304" pitchFamily="18" charset="0"/>
              </a:rPr>
              <a:t>	    Biasa dilakukan pada pasien dengan keluhan ringan. Nasehat yang diberikan adalah  	    mengurangi minum setelah makan malam untuk mengurangi nokturia, menghindari 	    obat-obat dekongestan, mengurangi minum kopi dan tidak diperbolehkan minum 	    alkohol agar tidak terlalu sering miksi. Setiap 3 bulan dilakukan kontrol keluhan, sisa 	    kencing, dan pemeriksaan colok dubur</a:t>
            </a:r>
          </a:p>
          <a:p>
            <a:pPr algn="just"/>
            <a:r>
              <a:rPr lang="id-ID" altLang="en-US">
                <a:latin typeface="Times New Roman" panose="02020603050405020304" pitchFamily="18" charset="0"/>
                <a:cs typeface="Times New Roman" panose="02020603050405020304" pitchFamily="18" charset="0"/>
              </a:rPr>
              <a:t>	2. Terapi medikamentosa</a:t>
            </a:r>
          </a:p>
          <a:p>
            <a:pPr algn="just"/>
            <a:r>
              <a:rPr lang="id-ID" altLang="en-US">
                <a:latin typeface="Times New Roman" panose="02020603050405020304" pitchFamily="18" charset="0"/>
                <a:cs typeface="Times New Roman" panose="02020603050405020304" pitchFamily="18" charset="0"/>
              </a:rPr>
              <a:t>	    Penghambat adrenergik  (prazosin, tetrazosin) : menghambat reseptor pada otot 	    polos di leher vesika, prostat sehingga terjadi relaksasi. Hal ini akan menurunkan 	    tekanan pada uretra pars prostatika sehingga gangguan aliran air seni dan gejala-	    gejala berkurang.</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xmlns="" id="{1D3E4737-8D53-4E86-BEA6-98A3C64CDE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BEC0C1-E21A-4182-BB43-C6FB5E0F24D4}" type="slidenum">
              <a:rPr lang="ar-SA" altLang="en-US" sz="1400" smtClean="0">
                <a:latin typeface="Times New Roman" panose="02020603050405020304" pitchFamily="18" charset="0"/>
              </a:rPr>
              <a:pPr/>
              <a:t>17</a:t>
            </a:fld>
            <a:endParaRPr lang="en-US" altLang="en-US" sz="1400">
              <a:latin typeface="Times New Roman" panose="02020603050405020304" pitchFamily="18" charset="0"/>
            </a:endParaRPr>
          </a:p>
        </p:txBody>
      </p:sp>
      <p:sp>
        <p:nvSpPr>
          <p:cNvPr id="45059" name="Rectangle 3">
            <a:extLst>
              <a:ext uri="{FF2B5EF4-FFF2-40B4-BE49-F238E27FC236}">
                <a16:creationId xmlns:a16="http://schemas.microsoft.com/office/drawing/2014/main" xmlns="" id="{E5710F51-0FCB-43DF-8239-CC720EA03A6E}"/>
              </a:ext>
            </a:extLst>
          </p:cNvPr>
          <p:cNvSpPr>
            <a:spLocks noChangeArrowheads="1"/>
          </p:cNvSpPr>
          <p:nvPr/>
        </p:nvSpPr>
        <p:spPr bwMode="auto">
          <a:xfrm>
            <a:off x="0" y="7239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a:t>b. Penghambat	enzim	5--reduktase,	menghambat	pembentukan	DHT sehingga prostat yang membesar akan mengecil.</a:t>
            </a:r>
          </a:p>
          <a:p>
            <a:pPr algn="just"/>
            <a:endParaRPr lang="id-ID" altLang="en-US"/>
          </a:p>
          <a:p>
            <a:pPr algn="just"/>
            <a:r>
              <a:rPr lang="id-ID" altLang="en-US"/>
              <a:t>3.Terapi bedah Tergantung pada beratnya gejala dan komplikasi. Indikasi absolut untuk   terapi bedah yaitu :</a:t>
            </a:r>
          </a:p>
          <a:p>
            <a:pPr algn="just"/>
            <a:r>
              <a:rPr lang="id-ID" altLang="en-US"/>
              <a:t>	a. Retensi urin berulang</a:t>
            </a:r>
          </a:p>
          <a:p>
            <a:pPr algn="just"/>
            <a:r>
              <a:rPr lang="id-ID" altLang="en-US"/>
              <a:t>	b. Hematuri</a:t>
            </a:r>
          </a:p>
          <a:p>
            <a:pPr algn="just"/>
            <a:r>
              <a:rPr lang="id-ID" altLang="en-US"/>
              <a:t>	c. Tanda penurunan fungsi ginjal</a:t>
            </a:r>
          </a:p>
          <a:p>
            <a:pPr algn="just"/>
            <a:r>
              <a:rPr lang="id-ID" altLang="en-US"/>
              <a:t>	d. Infeksi saluran kemih berulang</a:t>
            </a:r>
          </a:p>
          <a:p>
            <a:pPr algn="just"/>
            <a:r>
              <a:rPr lang="id-ID" altLang="en-US"/>
              <a:t>	e. Tanda obstruksi berat seperti hidrokel</a:t>
            </a:r>
          </a:p>
          <a:p>
            <a:pPr algn="just"/>
            <a:r>
              <a:rPr lang="id-ID" altLang="en-US"/>
              <a:t>	f. Ada batu saluran kemih.</a:t>
            </a:r>
          </a:p>
          <a:p>
            <a:pPr algn="just"/>
            <a:endParaRPr lang="id-ID" altLang="en-US"/>
          </a:p>
          <a:p>
            <a:pPr algn="just"/>
            <a:r>
              <a:rPr lang="id-ID" altLang="en-US"/>
              <a:t>4. Tindakan Pembedahan</a:t>
            </a:r>
          </a:p>
          <a:p>
            <a:pPr algn="just"/>
            <a:r>
              <a:rPr lang="id-ID" altLang="en-US"/>
              <a:t>Prostatektomi, Pendekatan transuretral merupakan pendekatan tertutup. Instrumen bedah   dan optikal dimasukan secara langsung melalui uretra ke dalam prostat yang kemudian dapat dilihat secara langsung. Kelenjar diangkat dalam irisan kecil dengan loop pemotong listrik. Prostatektomi transuretral jarang menimbulakan disfungsi erektil tetapi dapat menyebabkan ejakulasi retrogard karena pengangkatan jaringan prostat pada kolum kandung kemih dapat menyebabkan cairan seminal mengalir ke arah belakang ke dalam kandung kemih dan bukan melalui uretra.</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xmlns="" id="{CEE03EE0-B372-45C3-9570-7E7F37E596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E0D803-630B-4656-BF0C-32649F2386AD}" type="slidenum">
              <a:rPr lang="ar-SA" altLang="en-US" sz="1400" smtClean="0">
                <a:latin typeface="Times New Roman" panose="02020603050405020304" pitchFamily="18" charset="0"/>
              </a:rPr>
              <a:pPr/>
              <a:t>18</a:t>
            </a:fld>
            <a:endParaRPr lang="en-US" altLang="en-US" sz="1400">
              <a:latin typeface="Times New Roman" panose="02020603050405020304" pitchFamily="18" charset="0"/>
            </a:endParaRPr>
          </a:p>
        </p:txBody>
      </p:sp>
      <p:sp>
        <p:nvSpPr>
          <p:cNvPr id="47107" name="Rectangle 3">
            <a:extLst>
              <a:ext uri="{FF2B5EF4-FFF2-40B4-BE49-F238E27FC236}">
                <a16:creationId xmlns:a16="http://schemas.microsoft.com/office/drawing/2014/main" xmlns="" id="{C8E28EC9-F894-40EC-8B12-575C4387AE21}"/>
              </a:ext>
            </a:extLst>
          </p:cNvPr>
          <p:cNvSpPr>
            <a:spLocks noChangeArrowheads="1"/>
          </p:cNvSpPr>
          <p:nvPr/>
        </p:nvSpPr>
        <p:spPr bwMode="auto">
          <a:xfrm>
            <a:off x="12700" y="7620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a:latin typeface="Times New Roman" panose="02020603050405020304" pitchFamily="18" charset="0"/>
                <a:cs typeface="Times New Roman" panose="02020603050405020304" pitchFamily="18" charset="0"/>
              </a:rPr>
              <a:t>5. Insisi Prostat Transuretral ( TUIP ).</a:t>
            </a:r>
          </a:p>
          <a:p>
            <a:pPr algn="just"/>
            <a:r>
              <a:rPr lang="id-ID" altLang="en-US">
                <a:latin typeface="Times New Roman" panose="02020603050405020304" pitchFamily="18" charset="0"/>
                <a:cs typeface="Times New Roman" panose="02020603050405020304" pitchFamily="18" charset="0"/>
              </a:rPr>
              <a:t>Yaitu suatu prosedur menangani BPH dengan cara memasukkan  instrumen melalui uretra. Satu atau dua buah insisi dibuat pada prostat dan kapsul prostat untuk mengurangi tekanan prostat pada uretra dan mengurangi kontriksi uretral. Cara ini diindikasikan ketika kelenjar prostat berukuran kecil ( 30 gram/kurang ) dan efektif dalam mengobati banyak kasus BPH. Cara ini dapat dilakukan di klinik rawat jalan dan mempunyai angka komplikasi lebih rendah di banding cara lainnya.</a:t>
            </a:r>
          </a:p>
          <a:p>
            <a:pPr algn="just"/>
            <a:endParaRPr lang="id-ID" altLang="en-US">
              <a:latin typeface="Times New Roman" panose="02020603050405020304" pitchFamily="18" charset="0"/>
              <a:cs typeface="Times New Roman" panose="02020603050405020304" pitchFamily="18" charset="0"/>
            </a:endParaRPr>
          </a:p>
          <a:p>
            <a:pPr algn="just"/>
            <a:r>
              <a:rPr lang="id-ID" altLang="en-US">
                <a:latin typeface="Times New Roman" panose="02020603050405020304" pitchFamily="18" charset="0"/>
                <a:cs typeface="Times New Roman" panose="02020603050405020304" pitchFamily="18" charset="0"/>
              </a:rPr>
              <a:t>6. TURP ( TransUretral Reseksi Prostat )</a:t>
            </a:r>
          </a:p>
          <a:p>
            <a:pPr algn="just"/>
            <a:r>
              <a:rPr lang="id-ID" altLang="en-US">
                <a:latin typeface="Times New Roman" panose="02020603050405020304" pitchFamily="18" charset="0"/>
                <a:cs typeface="Times New Roman" panose="02020603050405020304" pitchFamily="18" charset="0"/>
              </a:rPr>
              <a:t>TURP adalah suatu operasi pengangkatan jaringan prostat lewat uretra menggunakan resektroskop, dimana resektroskop merupakan endoskop dengan tabung 10-3-F untuk pembedahan uretra yang dilengkapi dengan alat pemotong dan counter yang disambungkan dengan arus listrik. Tindakan ini memerlukan pembiusan umum maupun spinal dan merupakan tindakan invasive yang masih dianggap aman dan tingkat morbiditas minimal.</a:t>
            </a:r>
          </a:p>
        </p:txBody>
      </p:sp>
      <p:pic>
        <p:nvPicPr>
          <p:cNvPr id="47108" name="Picture 4">
            <a:extLst>
              <a:ext uri="{FF2B5EF4-FFF2-40B4-BE49-F238E27FC236}">
                <a16:creationId xmlns:a16="http://schemas.microsoft.com/office/drawing/2014/main" xmlns="" id="{273B9F2C-1BAB-40D8-84C2-1635B9456E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32338"/>
            <a:ext cx="38862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xmlns="" id="{A245B72F-4E3E-4AB1-83C6-258D98AC4D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19B7E-423A-4858-BA94-713A994A8391}" type="slidenum">
              <a:rPr lang="ar-SA" altLang="en-US" sz="1400" smtClean="0">
                <a:latin typeface="Times New Roman" panose="02020603050405020304" pitchFamily="18" charset="0"/>
              </a:rPr>
              <a:pPr/>
              <a:t>19</a:t>
            </a:fld>
            <a:endParaRPr lang="en-US" altLang="en-US" sz="1400">
              <a:latin typeface="Times New Roman" panose="02020603050405020304" pitchFamily="18" charset="0"/>
            </a:endParaRPr>
          </a:p>
        </p:txBody>
      </p:sp>
      <p:sp>
        <p:nvSpPr>
          <p:cNvPr id="4" name="Rectangle 3">
            <a:extLst>
              <a:ext uri="{FF2B5EF4-FFF2-40B4-BE49-F238E27FC236}">
                <a16:creationId xmlns:a16="http://schemas.microsoft.com/office/drawing/2014/main" xmlns="" id="{2029B76A-1759-4768-8DD6-C072CE17DEDD}"/>
              </a:ext>
            </a:extLst>
          </p:cNvPr>
          <p:cNvSpPr/>
          <p:nvPr/>
        </p:nvSpPr>
        <p:spPr>
          <a:xfrm>
            <a:off x="0" y="762000"/>
            <a:ext cx="9144000" cy="6462713"/>
          </a:xfrm>
          <a:prstGeom prst="rect">
            <a:avLst/>
          </a:prstGeom>
        </p:spPr>
        <p:txBody>
          <a:bodyPr>
            <a:spAutoFit/>
          </a:bodyPr>
          <a:lstStyle/>
          <a:p>
            <a:pPr algn="just">
              <a:defRPr/>
            </a:pPr>
            <a:r>
              <a:rPr lang="id-ID" dirty="0"/>
              <a:t>Pengelolaan Pasien Secara umum di Ruang Rawat</a:t>
            </a:r>
          </a:p>
          <a:p>
            <a:pPr algn="just">
              <a:defRPr/>
            </a:pPr>
            <a:endParaRPr lang="id-ID" dirty="0"/>
          </a:p>
          <a:p>
            <a:pPr marL="342900" indent="-342900" algn="just">
              <a:buFontTx/>
              <a:buAutoNum type="arabicPeriod"/>
              <a:defRPr/>
            </a:pPr>
            <a:r>
              <a:rPr lang="id-ID" dirty="0"/>
              <a:t>Pre operasi</a:t>
            </a:r>
          </a:p>
          <a:p>
            <a:pPr algn="just">
              <a:defRPr/>
            </a:pPr>
            <a:r>
              <a:rPr lang="id-ID" dirty="0"/>
              <a:t>	a. Pemeriksaan darah lengkap (Hb minimal 10g/dl, Golongan Darah, CT, BT,  	     AL).</a:t>
            </a:r>
          </a:p>
          <a:p>
            <a:pPr algn="just">
              <a:defRPr/>
            </a:pPr>
            <a:r>
              <a:rPr lang="id-ID" dirty="0"/>
              <a:t>	b. Pemeriksaan EKG, GDS mengingat penderita BPh kebanyakan lansia 	c.   Pemeriksaan Radiologi: BNO, IVP, Ronten thorax </a:t>
            </a:r>
          </a:p>
          <a:p>
            <a:pPr algn="just">
              <a:defRPr/>
            </a:pPr>
            <a:r>
              <a:rPr lang="id-ID" dirty="0"/>
              <a:t>	d. Persiapan sebelum pemeriksaan BNO puasa minimal 8 jam. Sebelum 	     pemeriksaan IVP pasien diberikan diet bubur kecap 2 hari, lavemen puasa 	     minimal 8jam, dan mengurangi bicara untuk meminimalkan masuknya udara</a:t>
            </a:r>
          </a:p>
          <a:p>
            <a:pPr algn="just">
              <a:defRPr/>
            </a:pPr>
            <a:endParaRPr lang="id-ID" dirty="0"/>
          </a:p>
          <a:p>
            <a:pPr algn="just">
              <a:defRPr/>
            </a:pPr>
            <a:r>
              <a:rPr lang="id-ID" dirty="0"/>
              <a:t>2. Post operasi</a:t>
            </a:r>
          </a:p>
          <a:p>
            <a:pPr algn="just">
              <a:defRPr/>
            </a:pPr>
            <a:r>
              <a:rPr lang="id-ID" dirty="0"/>
              <a:t>	a. Irigasi/Spoling dengan Nacl</a:t>
            </a:r>
          </a:p>
          <a:p>
            <a:pPr algn="just">
              <a:defRPr/>
            </a:pPr>
            <a:r>
              <a:rPr lang="id-ID" dirty="0"/>
              <a:t>		- Post operasi hari 0 : 80 tetes/menit</a:t>
            </a:r>
          </a:p>
          <a:p>
            <a:pPr algn="just">
              <a:defRPr/>
            </a:pPr>
            <a:r>
              <a:rPr lang="id-ID" dirty="0"/>
              <a:t>		- Hari pertama post operasi : 60 tetes/menit</a:t>
            </a:r>
          </a:p>
          <a:p>
            <a:pPr algn="just">
              <a:defRPr/>
            </a:pPr>
            <a:r>
              <a:rPr lang="id-ID" dirty="0"/>
              <a:t>		- Hari ke 2 post operasi : 40 tetes/menit</a:t>
            </a:r>
          </a:p>
          <a:p>
            <a:pPr algn="just">
              <a:defRPr/>
            </a:pPr>
            <a:r>
              <a:rPr lang="id-ID" dirty="0"/>
              <a:t>		- Hari ke 3 post operasi : 20 tetes/menit</a:t>
            </a:r>
          </a:p>
          <a:p>
            <a:pPr algn="just">
              <a:defRPr/>
            </a:pPr>
            <a:r>
              <a:rPr lang="id-ID" dirty="0"/>
              <a:t>		- Hari ke 4 post operasi diklem</a:t>
            </a:r>
          </a:p>
          <a:p>
            <a:pPr algn="just">
              <a:defRPr/>
            </a:pPr>
            <a:r>
              <a:rPr lang="id-ID" dirty="0"/>
              <a:t>		- Hari ke 5 post operasi dilakukan aff irigasi bila tidak ada masalah 		   (urin dalam kateter bening)</a:t>
            </a:r>
          </a:p>
          <a:p>
            <a:pPr algn="just">
              <a:defRPr/>
            </a:pPr>
            <a:r>
              <a:rPr lang="id-ID" dirty="0"/>
              <a:t> </a:t>
            </a:r>
          </a:p>
          <a:p>
            <a:pPr algn="just">
              <a:defRPr/>
            </a:pPr>
            <a:endParaRPr lang="id-ID" dirty="0"/>
          </a:p>
          <a:p>
            <a:pPr>
              <a:defRPr/>
            </a:pPr>
            <a:endParaRPr lang="id-ID"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a:extLst>
              <a:ext uri="{FF2B5EF4-FFF2-40B4-BE49-F238E27FC236}">
                <a16:creationId xmlns:a16="http://schemas.microsoft.com/office/drawing/2014/main" xmlns="" id="{55A9647F-EEF3-48C9-BA95-29721C03C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a:extLst>
              <a:ext uri="{FF2B5EF4-FFF2-40B4-BE49-F238E27FC236}">
                <a16:creationId xmlns:a16="http://schemas.microsoft.com/office/drawing/2014/main" xmlns="" id="{5EFDDADC-ADC8-4971-BB78-3E89A292A069}"/>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KEMAMPUAN AKHIR YANG DIHARAPKAN</a:t>
            </a:r>
          </a:p>
        </p:txBody>
      </p:sp>
      <p:sp>
        <p:nvSpPr>
          <p:cNvPr id="17412" name="Content Placeholder 5">
            <a:extLst>
              <a:ext uri="{FF2B5EF4-FFF2-40B4-BE49-F238E27FC236}">
                <a16:creationId xmlns:a16="http://schemas.microsoft.com/office/drawing/2014/main" xmlns="" id="{3585DBE5-CF3F-4C59-BAE0-26F2C4617E3D}"/>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a:latin typeface="Arial" panose="020B0604020202020204" pitchFamily="34" charset="0"/>
                <a:cs typeface="Arial" panose="020B0604020202020204" pitchFamily="34" charset="0"/>
              </a:rPr>
              <a:t>Mahasiswa mampu mengaplikasikan asuhan keperawatan pada pasien dengan diabetes melitus</a:t>
            </a:r>
            <a:endParaRPr lang="id-ID" altLang="en-US" sz="220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xmlns="" id="{2525AB81-4066-4CFC-8B5E-15F60F5E7D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BCE923-5FD8-40A7-8587-893E092D298C}" type="slidenum">
              <a:rPr lang="ar-SA" altLang="en-US" sz="1400" smtClean="0">
                <a:latin typeface="Times New Roman" panose="02020603050405020304" pitchFamily="18" charset="0"/>
              </a:rPr>
              <a:pPr/>
              <a:t>20</a:t>
            </a:fld>
            <a:endParaRPr lang="en-US" altLang="en-US" sz="1400">
              <a:latin typeface="Times New Roman" panose="02020603050405020304" pitchFamily="18" charset="0"/>
            </a:endParaRPr>
          </a:p>
        </p:txBody>
      </p:sp>
      <p:sp>
        <p:nvSpPr>
          <p:cNvPr id="51203" name="Rectangle 3">
            <a:extLst>
              <a:ext uri="{FF2B5EF4-FFF2-40B4-BE49-F238E27FC236}">
                <a16:creationId xmlns:a16="http://schemas.microsoft.com/office/drawing/2014/main" xmlns="" id="{A8053AFA-8071-4BED-8838-2784C42572F4}"/>
              </a:ext>
            </a:extLst>
          </p:cNvPr>
          <p:cNvSpPr>
            <a:spLocks noChangeArrowheads="1"/>
          </p:cNvSpPr>
          <p:nvPr/>
        </p:nvSpPr>
        <p:spPr bwMode="auto">
          <a:xfrm>
            <a:off x="0" y="6858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a:latin typeface="Times New Roman" panose="02020603050405020304" pitchFamily="18" charset="0"/>
                <a:cs typeface="Times New Roman" panose="02020603050405020304" pitchFamily="18" charset="0"/>
              </a:rPr>
              <a:t>b. Hari ke 6 post operasi dilakukan aff drain bila tidak ada masalah (cairan serohemoragis &lt; 50cc)</a:t>
            </a:r>
          </a:p>
          <a:p>
            <a:pPr algn="just"/>
            <a:r>
              <a:rPr lang="id-ID" altLang="en-US">
                <a:latin typeface="Times New Roman" panose="02020603050405020304" pitchFamily="18" charset="0"/>
                <a:cs typeface="Times New Roman" panose="02020603050405020304" pitchFamily="18" charset="0"/>
              </a:rPr>
              <a:t>c. Infus diberikan untuk maintenance dan memberikan obat injeksi selama 2 hari, bila pasien sudah mampu makan dan minum dengan baik obat injeksi bisa diganti dengan obat oral.</a:t>
            </a:r>
          </a:p>
          <a:p>
            <a:pPr algn="just"/>
            <a:r>
              <a:rPr lang="id-ID" altLang="en-US">
                <a:latin typeface="Times New Roman" panose="02020603050405020304" pitchFamily="18" charset="0"/>
                <a:cs typeface="Times New Roman" panose="02020603050405020304" pitchFamily="18" charset="0"/>
              </a:rPr>
              <a:t>d. Tirah baring selama 24 jam pertama. Mobilisasi setelah 24 jam post operasi</a:t>
            </a:r>
          </a:p>
          <a:p>
            <a:pPr algn="just"/>
            <a:r>
              <a:rPr lang="id-ID" altLang="en-US">
                <a:latin typeface="Times New Roman" panose="02020603050405020304" pitchFamily="18" charset="0"/>
                <a:cs typeface="Times New Roman" panose="02020603050405020304" pitchFamily="18" charset="0"/>
              </a:rPr>
              <a:t>e. Dilakukan perawatan luka dan perawatan DC hari ke-3 post oprasi dengan betadin</a:t>
            </a:r>
          </a:p>
          <a:p>
            <a:pPr algn="just"/>
            <a:r>
              <a:rPr lang="id-ID" altLang="en-US">
                <a:latin typeface="Times New Roman" panose="02020603050405020304" pitchFamily="18" charset="0"/>
                <a:cs typeface="Times New Roman" panose="02020603050405020304" pitchFamily="18" charset="0"/>
              </a:rPr>
              <a:t>f. Anjurkan banyak minum (2-3l/hari)</a:t>
            </a:r>
          </a:p>
          <a:p>
            <a:pPr algn="just"/>
            <a:r>
              <a:rPr lang="id-ID" altLang="en-US">
                <a:latin typeface="Times New Roman" panose="02020603050405020304" pitchFamily="18" charset="0"/>
                <a:cs typeface="Times New Roman" panose="02020603050405020304" pitchFamily="18" charset="0"/>
              </a:rPr>
              <a:t>g. DC bisa dilepas hari ke-9 post operasi</a:t>
            </a:r>
          </a:p>
          <a:p>
            <a:pPr algn="just"/>
            <a:r>
              <a:rPr lang="id-ID" altLang="en-US">
                <a:latin typeface="Times New Roman" panose="02020603050405020304" pitchFamily="18" charset="0"/>
                <a:cs typeface="Times New Roman" panose="02020603050405020304" pitchFamily="18" charset="0"/>
              </a:rPr>
              <a:t>h. Hecting Aff pada hari k-10 post operasi.</a:t>
            </a:r>
          </a:p>
          <a:p>
            <a:pPr algn="just"/>
            <a:r>
              <a:rPr lang="id-ID" altLang="en-US">
                <a:latin typeface="Times New Roman" panose="02020603050405020304" pitchFamily="18" charset="0"/>
                <a:cs typeface="Times New Roman" panose="02020603050405020304" pitchFamily="18" charset="0"/>
              </a:rPr>
              <a:t>i. Cek Hb post operasi bila kurang dari 10 berikan tranfusi</a:t>
            </a:r>
          </a:p>
          <a:p>
            <a:pPr algn="just"/>
            <a:r>
              <a:rPr lang="id-ID" altLang="en-US">
                <a:latin typeface="Times New Roman" panose="02020603050405020304" pitchFamily="18" charset="0"/>
                <a:cs typeface="Times New Roman" panose="02020603050405020304" pitchFamily="18" charset="0"/>
              </a:rPr>
              <a:t>j. Jika terjadi spasme kandung kemih pasien dapat merasakan dorongan untuk berkemih, merasakan tekanan atau sesak pada kandung kemih dan perdarahan dari uretral sekitar kateter. Medikasi yang dapat melemaskan otot polos dapat membantu mengilangkan spasme. Kompres hangat pada pubis dapat membantu menghilangkan spasme.</a:t>
            </a:r>
          </a:p>
          <a:p>
            <a:pPr algn="just"/>
            <a:r>
              <a:rPr lang="id-ID" altLang="en-US">
                <a:latin typeface="Times New Roman" panose="02020603050405020304" pitchFamily="18" charset="0"/>
                <a:cs typeface="Times New Roman" panose="02020603050405020304" pitchFamily="18" charset="0"/>
              </a:rPr>
              <a:t>k. Jika pasien dapat bergerak bebas pasien didorong untuk berjalan-jalan tapi tidak duduk terlalu lama karena dapat meningkatkan tekanan abdomen, perdarahan</a:t>
            </a:r>
          </a:p>
          <a:p>
            <a:pPr algn="just"/>
            <a:r>
              <a:rPr lang="id-ID" altLang="en-US">
                <a:latin typeface="Times New Roman" panose="02020603050405020304" pitchFamily="18" charset="0"/>
                <a:cs typeface="Times New Roman" panose="02020603050405020304" pitchFamily="18" charset="0"/>
              </a:rPr>
              <a:t>l. Latihan perineal dilakukan untuk membantu mencapai kembali kontrol berkemih. Latihan perineal harus dilanjutkan sampai passien mencapai kontrol berkemih.</a:t>
            </a:r>
          </a:p>
          <a:p>
            <a:r>
              <a:rPr lang="id-ID" altLang="en-US">
                <a:latin typeface="Times New Roman" panose="02020603050405020304" pitchFamily="18" charset="0"/>
                <a:cs typeface="Times New Roman" panose="02020603050405020304" pitchFamily="18" charset="0"/>
              </a:rPr>
              <a:t>m. </a:t>
            </a:r>
            <a:r>
              <a:rPr lang="id-ID" altLang="en-US"/>
              <a:t>Drainase diawali sebagai urin berwarna merah muda kemerahan kemudian jernih hingga sedikit merah muda dalam 24 jam setelah pembedahan.</a:t>
            </a:r>
          </a:p>
          <a:p>
            <a:endParaRPr lang="id-ID"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7">
            <a:extLst>
              <a:ext uri="{FF2B5EF4-FFF2-40B4-BE49-F238E27FC236}">
                <a16:creationId xmlns:a16="http://schemas.microsoft.com/office/drawing/2014/main" xmlns="" id="{075EA150-49DD-4E83-8671-8C78A61299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4FFE73-F1A0-4B53-B789-3DCA6ABBD0F2}" type="slidenum">
              <a:rPr lang="ar-SA" altLang="en-US" sz="1400" smtClean="0">
                <a:latin typeface="Times New Roman" panose="02020603050405020304" pitchFamily="18" charset="0"/>
              </a:rPr>
              <a:pPr/>
              <a:t>21</a:t>
            </a:fld>
            <a:endParaRPr lang="en-US" altLang="en-US" sz="1400">
              <a:latin typeface="Times New Roman" panose="02020603050405020304" pitchFamily="18" charset="0"/>
            </a:endParaRPr>
          </a:p>
        </p:txBody>
      </p:sp>
      <p:sp>
        <p:nvSpPr>
          <p:cNvPr id="53251" name="Rectangle 5">
            <a:extLst>
              <a:ext uri="{FF2B5EF4-FFF2-40B4-BE49-F238E27FC236}">
                <a16:creationId xmlns:a16="http://schemas.microsoft.com/office/drawing/2014/main" xmlns="" id="{9F04C1E8-D576-4D2B-9A0D-8054546409BE}"/>
              </a:ext>
            </a:extLst>
          </p:cNvPr>
          <p:cNvSpPr>
            <a:spLocks noChangeArrowheads="1"/>
          </p:cNvSpPr>
          <p:nvPr/>
        </p:nvSpPr>
        <p:spPr bwMode="auto">
          <a:xfrm>
            <a:off x="0" y="703263"/>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a:latin typeface="Times New Roman" panose="02020603050405020304" pitchFamily="18" charset="0"/>
                <a:cs typeface="Times New Roman" panose="02020603050405020304" pitchFamily="18" charset="0"/>
              </a:rPr>
              <a:t>n. Perdarahan merah terang dengan kekentalan yang meningkat dan sejumlah bekuan biasanya menandakan perdarahan arteri. Darah vena tampak lebih gelap dan kurang kental. </a:t>
            </a:r>
          </a:p>
        </p:txBody>
      </p:sp>
      <p:sp>
        <p:nvSpPr>
          <p:cNvPr id="7" name="Rectangle 6">
            <a:extLst>
              <a:ext uri="{FF2B5EF4-FFF2-40B4-BE49-F238E27FC236}">
                <a16:creationId xmlns:a16="http://schemas.microsoft.com/office/drawing/2014/main" xmlns="" id="{3628505F-E4AB-456E-B7F4-F737E3BA5F98}"/>
              </a:ext>
            </a:extLst>
          </p:cNvPr>
          <p:cNvSpPr/>
          <p:nvPr/>
        </p:nvSpPr>
        <p:spPr>
          <a:xfrm>
            <a:off x="0" y="1322388"/>
            <a:ext cx="9144000" cy="5354637"/>
          </a:xfrm>
          <a:prstGeom prst="rect">
            <a:avLst/>
          </a:prstGeom>
        </p:spPr>
        <p:txBody>
          <a:bodyPr>
            <a:spAutoFit/>
          </a:bodyPr>
          <a:lstStyle/>
          <a:p>
            <a:pPr>
              <a:defRPr/>
            </a:pPr>
            <a:r>
              <a:rPr lang="id-ID" dirty="0">
                <a:latin typeface="Times New Roman" panose="02020603050405020304" pitchFamily="18" charset="0"/>
                <a:cs typeface="Times New Roman" panose="02020603050405020304" pitchFamily="18" charset="0"/>
              </a:rPr>
              <a:t>DIAGNOSA KEPERAWATAN YANG MUNGKIN MUNCUL</a:t>
            </a:r>
          </a:p>
          <a:p>
            <a:pPr marL="342900" indent="-342900">
              <a:buFontTx/>
              <a:buAutoNum type="alphaUcPeriod"/>
              <a:defRPr/>
            </a:pPr>
            <a:r>
              <a:rPr lang="id-ID" dirty="0">
                <a:latin typeface="Times New Roman" panose="02020603050405020304" pitchFamily="18" charset="0"/>
                <a:cs typeface="Times New Roman" panose="02020603050405020304" pitchFamily="18" charset="0"/>
              </a:rPr>
              <a:t>Pre operasi</a:t>
            </a:r>
          </a:p>
          <a:p>
            <a:pPr>
              <a:defRPr/>
            </a:pPr>
            <a:r>
              <a:rPr lang="id-ID" dirty="0">
                <a:latin typeface="Times New Roman" panose="02020603050405020304" pitchFamily="18" charset="0"/>
                <a:cs typeface="Times New Roman" panose="02020603050405020304" pitchFamily="18" charset="0"/>
              </a:rPr>
              <a:t>	1. Nyeri akut berhubungan dengan agen injuri biologi </a:t>
            </a:r>
          </a:p>
          <a:p>
            <a:pPr>
              <a:defRPr/>
            </a:pPr>
            <a:r>
              <a:rPr lang="id-ID" dirty="0">
                <a:latin typeface="Times New Roman" panose="02020603050405020304" pitchFamily="18" charset="0"/>
                <a:cs typeface="Times New Roman" panose="02020603050405020304" pitchFamily="18" charset="0"/>
              </a:rPr>
              <a:t>	 NOC :</a:t>
            </a:r>
          </a:p>
          <a:p>
            <a:pPr>
              <a:defRPr/>
            </a:pPr>
            <a:r>
              <a:rPr lang="id-ID" dirty="0">
                <a:latin typeface="Times New Roman" panose="02020603050405020304" pitchFamily="18" charset="0"/>
                <a:cs typeface="Times New Roman" panose="02020603050405020304" pitchFamily="18" charset="0"/>
              </a:rPr>
              <a:t>	    - Pain level</a:t>
            </a:r>
          </a:p>
          <a:p>
            <a:pPr>
              <a:defRPr/>
            </a:pPr>
            <a:r>
              <a:rPr lang="id-ID" dirty="0">
                <a:latin typeface="Times New Roman" panose="02020603050405020304" pitchFamily="18" charset="0"/>
                <a:cs typeface="Times New Roman" panose="02020603050405020304" pitchFamily="18" charset="0"/>
              </a:rPr>
              <a:t>	    - Pain control</a:t>
            </a:r>
          </a:p>
          <a:p>
            <a:pPr>
              <a:defRPr/>
            </a:pPr>
            <a:r>
              <a:rPr lang="id-ID" dirty="0">
                <a:latin typeface="Times New Roman" panose="02020603050405020304" pitchFamily="18" charset="0"/>
                <a:cs typeface="Times New Roman" panose="02020603050405020304" pitchFamily="18" charset="0"/>
              </a:rPr>
              <a:t>	    - Comfort level Kriteria hasil</a:t>
            </a:r>
          </a:p>
          <a:p>
            <a:pPr>
              <a:defRPr/>
            </a:pPr>
            <a:r>
              <a:rPr lang="id-ID" dirty="0">
                <a:latin typeface="Times New Roman" panose="02020603050405020304" pitchFamily="18" charset="0"/>
                <a:cs typeface="Times New Roman" panose="02020603050405020304" pitchFamily="18" charset="0"/>
              </a:rPr>
              <a:t>	    - Mampu mengontrol Nyeri</a:t>
            </a:r>
          </a:p>
          <a:p>
            <a:pPr>
              <a:defRPr/>
            </a:pPr>
            <a:r>
              <a:rPr lang="id-ID" dirty="0">
                <a:latin typeface="Times New Roman" panose="02020603050405020304" pitchFamily="18" charset="0"/>
                <a:cs typeface="Times New Roman" panose="02020603050405020304" pitchFamily="18" charset="0"/>
              </a:rPr>
              <a:t>	    - Rasa Nyeri berkurang</a:t>
            </a:r>
          </a:p>
          <a:p>
            <a:pPr>
              <a:defRPr/>
            </a:pPr>
            <a:r>
              <a:rPr lang="id-ID" dirty="0">
                <a:latin typeface="Times New Roman" panose="02020603050405020304" pitchFamily="18" charset="0"/>
                <a:cs typeface="Times New Roman" panose="02020603050405020304" pitchFamily="18" charset="0"/>
              </a:rPr>
              <a:t>	    - Mampu mengenal Nyeri (Skala,intensitas,frekuensi) </a:t>
            </a:r>
          </a:p>
          <a:p>
            <a:pPr>
              <a:defRPr/>
            </a:pPr>
            <a:r>
              <a:rPr lang="id-ID" dirty="0">
                <a:latin typeface="Times New Roman" panose="02020603050405020304" pitchFamily="18" charset="0"/>
                <a:cs typeface="Times New Roman" panose="02020603050405020304" pitchFamily="18" charset="0"/>
              </a:rPr>
              <a:t>	 NIC :</a:t>
            </a:r>
          </a:p>
          <a:p>
            <a:pPr>
              <a:defRPr/>
            </a:pPr>
            <a:r>
              <a:rPr lang="id-ID" dirty="0">
                <a:latin typeface="Times New Roman" panose="02020603050405020304" pitchFamily="18" charset="0"/>
                <a:cs typeface="Times New Roman" panose="02020603050405020304" pitchFamily="18" charset="0"/>
              </a:rPr>
              <a:t>	    - Kaji skala Nyeri</a:t>
            </a:r>
          </a:p>
          <a:p>
            <a:pPr>
              <a:defRPr/>
            </a:pPr>
            <a:r>
              <a:rPr lang="id-ID" dirty="0">
                <a:latin typeface="Times New Roman" panose="02020603050405020304" pitchFamily="18" charset="0"/>
                <a:cs typeface="Times New Roman" panose="02020603050405020304" pitchFamily="18" charset="0"/>
              </a:rPr>
              <a:t>	    - Observasi reaksi non verbal dari ketidak nyamanan </a:t>
            </a:r>
          </a:p>
          <a:p>
            <a:pPr>
              <a:defRPr/>
            </a:pPr>
            <a:r>
              <a:rPr lang="id-ID" dirty="0">
                <a:latin typeface="Times New Roman" panose="02020603050405020304" pitchFamily="18" charset="0"/>
                <a:cs typeface="Times New Roman" panose="02020603050405020304" pitchFamily="18" charset="0"/>
              </a:rPr>
              <a:t>	    - Gunakan teknik komunikasi terapeutik untuk mengkaji pengalaman nyeri</a:t>
            </a:r>
          </a:p>
          <a:p>
            <a:pPr>
              <a:defRPr/>
            </a:pPr>
            <a:r>
              <a:rPr lang="id-ID" dirty="0">
                <a:latin typeface="Times New Roman" panose="02020603050405020304" pitchFamily="18" charset="0"/>
                <a:cs typeface="Times New Roman" panose="02020603050405020304" pitchFamily="18" charset="0"/>
              </a:rPr>
              <a:t> 	    - Ciptakan lingkunganm yang nyaman (Suhu ruangan,Pencahayaan dan 	        	       kebisingan)</a:t>
            </a:r>
          </a:p>
          <a:p>
            <a:pPr>
              <a:defRPr/>
            </a:pPr>
            <a:r>
              <a:rPr lang="id-ID" dirty="0">
                <a:latin typeface="Times New Roman" panose="02020603050405020304" pitchFamily="18" charset="0"/>
                <a:cs typeface="Times New Roman" panose="02020603050405020304" pitchFamily="18" charset="0"/>
              </a:rPr>
              <a:t>	     - Ajarkan pasien pengobatan non farmakologi (Managemen Nyeri)</a:t>
            </a:r>
          </a:p>
          <a:p>
            <a:pPr>
              <a:defRPr/>
            </a:pPr>
            <a:r>
              <a:rPr lang="id-ID" dirty="0">
                <a:latin typeface="Times New Roman" panose="02020603050405020304" pitchFamily="18" charset="0"/>
                <a:cs typeface="Times New Roman" panose="02020603050405020304" pitchFamily="18" charset="0"/>
              </a:rPr>
              <a:t>	     -Kolaborasikan pemberian analgetik (Anti nyeri)</a:t>
            </a:r>
          </a:p>
          <a:p>
            <a:pPr>
              <a:defRPr/>
            </a:pPr>
            <a:endParaRPr lang="id-ID"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a:extLst>
              <a:ext uri="{FF2B5EF4-FFF2-40B4-BE49-F238E27FC236}">
                <a16:creationId xmlns:a16="http://schemas.microsoft.com/office/drawing/2014/main" xmlns="" id="{0FE22501-6B05-49F6-A962-514697E086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A6BCA4-5A12-4369-A370-FBCEABD14312}" type="slidenum">
              <a:rPr lang="ar-SA" altLang="en-US" sz="1400" smtClean="0">
                <a:latin typeface="Times New Roman" panose="02020603050405020304" pitchFamily="18" charset="0"/>
              </a:rPr>
              <a:pPr/>
              <a:t>22</a:t>
            </a:fld>
            <a:endParaRPr lang="en-US" altLang="en-US" sz="1400">
              <a:latin typeface="Times New Roman" panose="02020603050405020304" pitchFamily="18" charset="0"/>
            </a:endParaRPr>
          </a:p>
        </p:txBody>
      </p:sp>
      <p:sp>
        <p:nvSpPr>
          <p:cNvPr id="55299" name="Rectangle 2">
            <a:extLst>
              <a:ext uri="{FF2B5EF4-FFF2-40B4-BE49-F238E27FC236}">
                <a16:creationId xmlns:a16="http://schemas.microsoft.com/office/drawing/2014/main" xmlns="" id="{24E42776-C086-4BA4-B253-1169C1C9C1B9}"/>
              </a:ext>
            </a:extLst>
          </p:cNvPr>
          <p:cNvSpPr>
            <a:spLocks noChangeArrowheads="1"/>
          </p:cNvSpPr>
          <p:nvPr/>
        </p:nvSpPr>
        <p:spPr bwMode="auto">
          <a:xfrm>
            <a:off x="3048000" y="2362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id-ID" altLang="en-US" sz="4000">
              <a:solidFill>
                <a:srgbClr val="FF6600"/>
              </a:solidFill>
              <a:latin typeface="Arial Black" panose="020B0A04020102020204" pitchFamily="34" charset="0"/>
            </a:endParaRPr>
          </a:p>
        </p:txBody>
      </p:sp>
      <p:sp>
        <p:nvSpPr>
          <p:cNvPr id="55300" name="Rectangle 4">
            <a:extLst>
              <a:ext uri="{FF2B5EF4-FFF2-40B4-BE49-F238E27FC236}">
                <a16:creationId xmlns:a16="http://schemas.microsoft.com/office/drawing/2014/main" xmlns="" id="{731B82F9-BCED-4039-8117-4C1859B47A8B}"/>
              </a:ext>
            </a:extLst>
          </p:cNvPr>
          <p:cNvSpPr>
            <a:spLocks noChangeArrowheads="1"/>
          </p:cNvSpPr>
          <p:nvPr/>
        </p:nvSpPr>
        <p:spPr bwMode="auto">
          <a:xfrm>
            <a:off x="3381375" y="2495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id-ID" altLang="en-US" sz="4000">
              <a:solidFill>
                <a:srgbClr val="FF6600"/>
              </a:solidFill>
              <a:latin typeface="Arial Black" panose="020B0A04020102020204" pitchFamily="34" charset="0"/>
            </a:endParaRPr>
          </a:p>
        </p:txBody>
      </p:sp>
      <p:sp>
        <p:nvSpPr>
          <p:cNvPr id="55301" name="Rectangle 6">
            <a:extLst>
              <a:ext uri="{FF2B5EF4-FFF2-40B4-BE49-F238E27FC236}">
                <a16:creationId xmlns:a16="http://schemas.microsoft.com/office/drawing/2014/main" xmlns="" id="{333238DC-20E2-4147-987E-D883FB64533E}"/>
              </a:ext>
            </a:extLst>
          </p:cNvPr>
          <p:cNvSpPr>
            <a:spLocks noChangeArrowheads="1"/>
          </p:cNvSpPr>
          <p:nvPr/>
        </p:nvSpPr>
        <p:spPr bwMode="auto">
          <a:xfrm>
            <a:off x="3143250"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id-ID" altLang="en-US" sz="4000">
              <a:solidFill>
                <a:srgbClr val="FF6600"/>
              </a:solidFill>
              <a:latin typeface="Arial Black" panose="020B0A04020102020204" pitchFamily="34" charset="0"/>
            </a:endParaRPr>
          </a:p>
        </p:txBody>
      </p:sp>
      <p:sp>
        <p:nvSpPr>
          <p:cNvPr id="55302" name="Rectangle 1">
            <a:extLst>
              <a:ext uri="{FF2B5EF4-FFF2-40B4-BE49-F238E27FC236}">
                <a16:creationId xmlns:a16="http://schemas.microsoft.com/office/drawing/2014/main" xmlns="" id="{5104A274-471E-4D1D-BF44-15F320034006}"/>
              </a:ext>
            </a:extLst>
          </p:cNvPr>
          <p:cNvSpPr>
            <a:spLocks noChangeArrowheads="1"/>
          </p:cNvSpPr>
          <p:nvPr/>
        </p:nvSpPr>
        <p:spPr bwMode="auto">
          <a:xfrm>
            <a:off x="-76200" y="6858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2. Cemas berhubungan dengan perubahan status kesehatan atau menghadapi  	    proses bedah.</a:t>
            </a:r>
          </a:p>
          <a:p>
            <a:r>
              <a:rPr lang="id-ID" altLang="en-US"/>
              <a:t>	    NOC :</a:t>
            </a:r>
          </a:p>
          <a:p>
            <a:r>
              <a:rPr lang="id-ID" altLang="en-US"/>
              <a:t>		- Anxiety self-Control</a:t>
            </a:r>
          </a:p>
          <a:p>
            <a:r>
              <a:rPr lang="id-ID" altLang="en-US"/>
              <a:t>		- Anxiety level</a:t>
            </a:r>
          </a:p>
          <a:p>
            <a:r>
              <a:rPr lang="id-ID" altLang="en-US"/>
              <a:t>		- Coping Kriteria hasil</a:t>
            </a:r>
          </a:p>
          <a:p>
            <a:r>
              <a:rPr lang="id-ID" altLang="en-US"/>
              <a:t>		- Mampu mengidentifikasi Cemas</a:t>
            </a:r>
          </a:p>
          <a:p>
            <a:r>
              <a:rPr lang="id-ID" altLang="en-US"/>
              <a:t>		- Mampu mengontrol Cemas</a:t>
            </a:r>
          </a:p>
          <a:p>
            <a:r>
              <a:rPr lang="id-ID" altLang="en-US"/>
              <a:t>		- Vital Sign dalam batas normal</a:t>
            </a:r>
          </a:p>
          <a:p>
            <a:r>
              <a:rPr lang="id-ID" altLang="en-US"/>
              <a:t>		-Menunjukan berkurangnya kecemasan </a:t>
            </a:r>
          </a:p>
          <a:p>
            <a:r>
              <a:rPr lang="id-ID" altLang="en-US"/>
              <a:t>	   NIC :</a:t>
            </a:r>
          </a:p>
          <a:p>
            <a:r>
              <a:rPr lang="id-ID" altLang="en-US"/>
              <a:t>		- Gunakan pendekatan yang menenangkan</a:t>
            </a:r>
          </a:p>
          <a:p>
            <a:r>
              <a:rPr lang="id-ID" altLang="en-US"/>
              <a:t>		- Jelaskan prosedur dan apa yang dirasakan selama prosedur</a:t>
            </a:r>
          </a:p>
          <a:p>
            <a:r>
              <a:rPr lang="id-ID" altLang="en-US"/>
              <a:t>		- Pahami perspektifpasien terhadap situasi strees</a:t>
            </a:r>
          </a:p>
          <a:p>
            <a:r>
              <a:rPr lang="id-ID" altLang="en-US"/>
              <a:t>		- Motivasi keluarga untuk menemani</a:t>
            </a:r>
          </a:p>
          <a:p>
            <a:r>
              <a:rPr lang="id-ID" altLang="en-US"/>
              <a:t>		- Identifikasi tingkat kecemasan</a:t>
            </a:r>
          </a:p>
          <a:p>
            <a:r>
              <a:rPr lang="id-ID" altLang="en-US"/>
              <a:t>		- Motivasi pasien untuk mengungkapkan perasaannya</a:t>
            </a:r>
          </a:p>
          <a:p>
            <a:r>
              <a:rPr lang="id-ID" altLang="en-US"/>
              <a:t>		</a:t>
            </a:r>
            <a:r>
              <a:rPr lang="fi-FI" altLang="en-US"/>
              <a:t>-</a:t>
            </a:r>
            <a:r>
              <a:rPr lang="id-ID" altLang="en-US"/>
              <a:t> </a:t>
            </a:r>
            <a:r>
              <a:rPr lang="fi-FI" altLang="en-US"/>
              <a:t>Intruksikan pasien menggunakan teknik relaksasi</a:t>
            </a:r>
            <a:endParaRPr lang="id-ID" altLang="en-US"/>
          </a:p>
          <a:p>
            <a:endParaRPr lang="id-ID" altLang="en-US"/>
          </a:p>
          <a:p>
            <a:r>
              <a:rPr lang="id-ID" altLang="en-US"/>
              <a: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xmlns="" id="{68FE9F32-C74D-44B8-BD42-771703FFC9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8B8E2E-439A-44B8-BBE3-7543AD0AD4BC}" type="slidenum">
              <a:rPr lang="ar-SA" altLang="en-US" sz="1400" smtClean="0">
                <a:latin typeface="Times New Roman" panose="02020603050405020304" pitchFamily="18" charset="0"/>
              </a:rPr>
              <a:pPr/>
              <a:t>23</a:t>
            </a:fld>
            <a:endParaRPr lang="en-US" altLang="en-US" sz="1400">
              <a:latin typeface="Times New Roman" panose="02020603050405020304" pitchFamily="18" charset="0"/>
            </a:endParaRPr>
          </a:p>
        </p:txBody>
      </p:sp>
      <p:sp>
        <p:nvSpPr>
          <p:cNvPr id="57347" name="Rectangle 3">
            <a:extLst>
              <a:ext uri="{FF2B5EF4-FFF2-40B4-BE49-F238E27FC236}">
                <a16:creationId xmlns:a16="http://schemas.microsoft.com/office/drawing/2014/main" xmlns="" id="{490CCD49-A46D-4428-A77E-2D0FD30B93B7}"/>
              </a:ext>
            </a:extLst>
          </p:cNvPr>
          <p:cNvSpPr>
            <a:spLocks noChangeArrowheads="1"/>
          </p:cNvSpPr>
          <p:nvPr/>
        </p:nvSpPr>
        <p:spPr bwMode="auto">
          <a:xfrm>
            <a:off x="7938" y="731838"/>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3</a:t>
            </a:r>
            <a:r>
              <a:rPr lang="id-ID" altLang="en-US">
                <a:latin typeface="Times New Roman" panose="02020603050405020304" pitchFamily="18" charset="0"/>
                <a:cs typeface="Times New Roman" panose="02020603050405020304" pitchFamily="18" charset="0"/>
              </a:rPr>
              <a:t>. Ketidakseimbangan nutrisi : kurang dari kebutuhan tubuh berhubungan 	    dengan factor biologi</a:t>
            </a:r>
          </a:p>
          <a:p>
            <a:r>
              <a:rPr lang="id-ID" altLang="en-US">
                <a:latin typeface="Times New Roman" panose="02020603050405020304" pitchFamily="18" charset="0"/>
                <a:cs typeface="Times New Roman" panose="02020603050405020304" pitchFamily="18" charset="0"/>
              </a:rPr>
              <a:t>	    NOC :</a:t>
            </a:r>
          </a:p>
          <a:p>
            <a:r>
              <a:rPr lang="id-ID" altLang="en-US">
                <a:latin typeface="Times New Roman" panose="02020603050405020304" pitchFamily="18" charset="0"/>
                <a:cs typeface="Times New Roman" panose="02020603050405020304" pitchFamily="18" charset="0"/>
              </a:rPr>
              <a:t>		- Nutrisitional status</a:t>
            </a:r>
          </a:p>
          <a:p>
            <a:r>
              <a:rPr lang="id-ID" altLang="en-US">
                <a:latin typeface="Times New Roman" panose="02020603050405020304" pitchFamily="18" charset="0"/>
                <a:cs typeface="Times New Roman" panose="02020603050405020304" pitchFamily="18" charset="0"/>
              </a:rPr>
              <a:t>		- Nutrisitional status : food and Fluid intake</a:t>
            </a:r>
          </a:p>
          <a:p>
            <a:r>
              <a:rPr lang="id-ID" altLang="en-US">
                <a:latin typeface="Times New Roman" panose="02020603050405020304" pitchFamily="18" charset="0"/>
                <a:cs typeface="Times New Roman" panose="02020603050405020304" pitchFamily="18" charset="0"/>
              </a:rPr>
              <a:t>		- Nutrisitional status : Nutrien intake</a:t>
            </a:r>
          </a:p>
          <a:p>
            <a:r>
              <a:rPr lang="id-ID" altLang="en-US">
                <a:latin typeface="Times New Roman" panose="02020603050405020304" pitchFamily="18" charset="0"/>
                <a:cs typeface="Times New Roman" panose="02020603050405020304" pitchFamily="18" charset="0"/>
              </a:rPr>
              <a:t>		- Weight control Kriteria hasil</a:t>
            </a:r>
          </a:p>
          <a:p>
            <a:r>
              <a:rPr lang="id-ID" altLang="en-US">
                <a:latin typeface="Times New Roman" panose="02020603050405020304" pitchFamily="18" charset="0"/>
                <a:cs typeface="Times New Roman" panose="02020603050405020304" pitchFamily="18" charset="0"/>
              </a:rPr>
              <a:t>		- Berat badan (BB) ideal sesuai tinggi badan</a:t>
            </a:r>
          </a:p>
          <a:p>
            <a:r>
              <a:rPr lang="id-ID" altLang="en-US">
                <a:latin typeface="Times New Roman" panose="02020603050405020304" pitchFamily="18" charset="0"/>
                <a:cs typeface="Times New Roman" panose="02020603050405020304" pitchFamily="18" charset="0"/>
              </a:rPr>
              <a:t>		- Mampu mengidentifikasi kebutuhan nutrisi</a:t>
            </a:r>
          </a:p>
          <a:p>
            <a:r>
              <a:rPr lang="id-ID" altLang="en-US">
                <a:latin typeface="Times New Roman" panose="02020603050405020304" pitchFamily="18" charset="0"/>
                <a:cs typeface="Times New Roman" panose="02020603050405020304" pitchFamily="18" charset="0"/>
              </a:rPr>
              <a:t>		- tidak ada tanda-tanda malnutrisi</a:t>
            </a:r>
          </a:p>
          <a:p>
            <a:r>
              <a:rPr lang="id-ID" altLang="en-US">
                <a:latin typeface="Times New Roman" panose="02020603050405020304" pitchFamily="18" charset="0"/>
                <a:cs typeface="Times New Roman" panose="02020603050405020304" pitchFamily="18" charset="0"/>
              </a:rPr>
              <a:t>		- Peningkatan fungsi pengecapan dan menelan</a:t>
            </a:r>
          </a:p>
          <a:p>
            <a:r>
              <a:rPr lang="id-ID" altLang="en-US">
                <a:latin typeface="Times New Roman" panose="02020603050405020304" pitchFamily="18" charset="0"/>
                <a:cs typeface="Times New Roman" panose="02020603050405020304" pitchFamily="18" charset="0"/>
              </a:rPr>
              <a:t>		-Tidak ada penurunan BB yang berarti </a:t>
            </a:r>
          </a:p>
          <a:p>
            <a:r>
              <a:rPr lang="id-ID" altLang="en-US">
                <a:latin typeface="Times New Roman" panose="02020603050405020304" pitchFamily="18" charset="0"/>
                <a:cs typeface="Times New Roman" panose="02020603050405020304" pitchFamily="18" charset="0"/>
              </a:rPr>
              <a:t>	   NIC :</a:t>
            </a:r>
          </a:p>
          <a:p>
            <a:r>
              <a:rPr lang="id-ID" altLang="en-US">
                <a:latin typeface="Times New Roman" panose="02020603050405020304" pitchFamily="18" charset="0"/>
                <a:cs typeface="Times New Roman" panose="02020603050405020304" pitchFamily="18" charset="0"/>
              </a:rPr>
              <a:t>		- Kaji adanya alergi makanan</a:t>
            </a:r>
          </a:p>
          <a:p>
            <a:r>
              <a:rPr lang="id-ID" altLang="en-US">
                <a:latin typeface="Times New Roman" panose="02020603050405020304" pitchFamily="18" charset="0"/>
                <a:cs typeface="Times New Roman" panose="02020603050405020304" pitchFamily="18" charset="0"/>
              </a:rPr>
              <a:t>		- Kolaborasikan dengan ahli gizi untuk menentukan jumlah kalori dan  		   nutrisi yang dibutuhkan pasien</a:t>
            </a:r>
          </a:p>
          <a:p>
            <a:r>
              <a:rPr lang="id-ID" altLang="en-US">
                <a:latin typeface="Times New Roman" panose="02020603050405020304" pitchFamily="18" charset="0"/>
                <a:cs typeface="Times New Roman" panose="02020603050405020304" pitchFamily="18" charset="0"/>
              </a:rPr>
              <a:t>		- Monitor intake dan output pasien</a:t>
            </a:r>
          </a:p>
          <a:p>
            <a:r>
              <a:rPr lang="id-ID" altLang="en-US">
                <a:latin typeface="Times New Roman" panose="02020603050405020304" pitchFamily="18" charset="0"/>
                <a:cs typeface="Times New Roman" panose="02020603050405020304" pitchFamily="18" charset="0"/>
              </a:rPr>
              <a:t>		- informasikan pentingnya nutrisi bagi pasien</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a:extLst>
              <a:ext uri="{FF2B5EF4-FFF2-40B4-BE49-F238E27FC236}">
                <a16:creationId xmlns:a16="http://schemas.microsoft.com/office/drawing/2014/main" xmlns="" id="{403C389C-0E4B-4EB0-88AD-9BC17F09F4D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Times New Roman" panose="02020603050405020304" pitchFamily="18" charset="0"/>
              </a:rPr>
              <a:t>13/04/2011</a:t>
            </a:r>
          </a:p>
        </p:txBody>
      </p:sp>
      <p:sp>
        <p:nvSpPr>
          <p:cNvPr id="59395" name="Slide Number Placeholder 3">
            <a:extLst>
              <a:ext uri="{FF2B5EF4-FFF2-40B4-BE49-F238E27FC236}">
                <a16:creationId xmlns:a16="http://schemas.microsoft.com/office/drawing/2014/main" xmlns="" id="{45F2BF16-AF41-4EF5-9EF1-30CE1438AD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F2BD4-C91F-4044-B283-B9D78D60D5A8}" type="slidenum">
              <a:rPr lang="en-US" altLang="en-US" sz="1400" smtClean="0">
                <a:latin typeface="Times New Roman" panose="02020603050405020304" pitchFamily="18" charset="0"/>
              </a:rPr>
              <a:pPr/>
              <a:t>24</a:t>
            </a:fld>
            <a:endParaRPr lang="en-US" altLang="en-US" sz="1400">
              <a:latin typeface="Times New Roman" panose="02020603050405020304" pitchFamily="18" charset="0"/>
            </a:endParaRPr>
          </a:p>
        </p:txBody>
      </p:sp>
      <p:sp>
        <p:nvSpPr>
          <p:cNvPr id="59396" name="Rectangle 1">
            <a:extLst>
              <a:ext uri="{FF2B5EF4-FFF2-40B4-BE49-F238E27FC236}">
                <a16:creationId xmlns:a16="http://schemas.microsoft.com/office/drawing/2014/main" xmlns="" id="{73BAA59A-0135-40E5-8CEF-BD8DD61E54BF}"/>
              </a:ext>
            </a:extLst>
          </p:cNvPr>
          <p:cNvSpPr>
            <a:spLocks noChangeArrowheads="1"/>
          </p:cNvSpPr>
          <p:nvPr/>
        </p:nvSpPr>
        <p:spPr bwMode="auto">
          <a:xfrm>
            <a:off x="0" y="750888"/>
            <a:ext cx="9144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4. Perubahan pola eliminasi berhubungan dengan spasme kandung kemih 	    NOC :</a:t>
            </a:r>
          </a:p>
          <a:p>
            <a:r>
              <a:rPr lang="id-ID" altLang="en-US"/>
              <a:t> 		- Urinary elimination</a:t>
            </a:r>
          </a:p>
          <a:p>
            <a:r>
              <a:rPr lang="id-ID" altLang="en-US"/>
              <a:t>		- Urinary Contiunence Kriteria hasil</a:t>
            </a:r>
          </a:p>
          <a:p>
            <a:r>
              <a:rPr lang="id-ID" altLang="en-US"/>
              <a:t>		- Kandung kemih kosongkan secara penuh</a:t>
            </a:r>
          </a:p>
          <a:p>
            <a:r>
              <a:rPr lang="id-ID" altLang="en-US"/>
              <a:t>		-Tidak ada residu urine &gt; 100-200 cc</a:t>
            </a:r>
          </a:p>
          <a:p>
            <a:r>
              <a:rPr lang="id-ID" altLang="en-US"/>
              <a:t>		- Intake cairan dalam rentang normal</a:t>
            </a:r>
          </a:p>
          <a:p>
            <a:r>
              <a:rPr lang="id-ID" altLang="en-US"/>
              <a:t>		- Bebas dari ISK</a:t>
            </a:r>
          </a:p>
          <a:p>
            <a:r>
              <a:rPr lang="id-ID" altLang="en-US"/>
              <a:t>		-Tidak ada spasme bladder</a:t>
            </a:r>
          </a:p>
          <a:p>
            <a:r>
              <a:rPr lang="id-ID" altLang="en-US"/>
              <a:t>		- Balance Cairan seimbang</a:t>
            </a:r>
          </a:p>
          <a:p>
            <a:r>
              <a:rPr lang="id-ID" altLang="en-US"/>
              <a:t>	    NIC :</a:t>
            </a:r>
          </a:p>
          <a:p>
            <a:r>
              <a:rPr lang="id-ID" altLang="en-US"/>
              <a:t>		- Observasi output urine</a:t>
            </a:r>
          </a:p>
          <a:p>
            <a:r>
              <a:rPr lang="id-ID" altLang="en-US"/>
              <a:t>		- Masukan kateter kemih</a:t>
            </a:r>
          </a:p>
          <a:p>
            <a:r>
              <a:rPr lang="id-ID" altLang="en-US"/>
              <a:t>		- Anjurkan pasien atau keluarga merekam output urine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xmlns="" id="{0784FBFE-5E81-4E1D-ADE2-D4FF3EEBDD63}"/>
              </a:ext>
            </a:extLst>
          </p:cNvPr>
          <p:cNvSpPr>
            <a:spLocks noChangeArrowheads="1"/>
          </p:cNvSpPr>
          <p:nvPr/>
        </p:nvSpPr>
        <p:spPr bwMode="auto">
          <a:xfrm>
            <a:off x="7938" y="68580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latin typeface="Times New Roman" panose="02020603050405020304" pitchFamily="18" charset="0"/>
                <a:cs typeface="Times New Roman" panose="02020603050405020304" pitchFamily="18" charset="0"/>
              </a:rPr>
              <a:t>Post operasi</a:t>
            </a:r>
          </a:p>
          <a:p>
            <a:r>
              <a:rPr lang="id-ID" altLang="en-US">
                <a:latin typeface="Times New Roman" panose="02020603050405020304" pitchFamily="18" charset="0"/>
                <a:cs typeface="Times New Roman" panose="02020603050405020304" pitchFamily="18" charset="0"/>
              </a:rPr>
              <a:t>	1. Nyeri akut berhubungan agen injuri fisik </a:t>
            </a:r>
          </a:p>
          <a:p>
            <a:r>
              <a:rPr lang="id-ID" altLang="en-US">
                <a:latin typeface="Times New Roman" panose="02020603050405020304" pitchFamily="18" charset="0"/>
                <a:cs typeface="Times New Roman" panose="02020603050405020304" pitchFamily="18" charset="0"/>
              </a:rPr>
              <a:t>	    NOC :</a:t>
            </a:r>
          </a:p>
          <a:p>
            <a:r>
              <a:rPr lang="id-ID" altLang="en-US">
                <a:latin typeface="Times New Roman" panose="02020603050405020304" pitchFamily="18" charset="0"/>
                <a:cs typeface="Times New Roman" panose="02020603050405020304" pitchFamily="18" charset="0"/>
              </a:rPr>
              <a:t>		- Pain level</a:t>
            </a:r>
          </a:p>
          <a:p>
            <a:r>
              <a:rPr lang="id-ID" altLang="en-US">
                <a:latin typeface="Times New Roman" panose="02020603050405020304" pitchFamily="18" charset="0"/>
                <a:cs typeface="Times New Roman" panose="02020603050405020304" pitchFamily="18" charset="0"/>
              </a:rPr>
              <a:t>		- Pain control</a:t>
            </a:r>
          </a:p>
          <a:p>
            <a:r>
              <a:rPr lang="id-ID" altLang="en-US">
                <a:latin typeface="Times New Roman" panose="02020603050405020304" pitchFamily="18" charset="0"/>
                <a:cs typeface="Times New Roman" panose="02020603050405020304" pitchFamily="18" charset="0"/>
              </a:rPr>
              <a:t>		- Comfort level Kriteria hasil</a:t>
            </a:r>
          </a:p>
          <a:p>
            <a:r>
              <a:rPr lang="id-ID" altLang="en-US">
                <a:latin typeface="Times New Roman" panose="02020603050405020304" pitchFamily="18" charset="0"/>
                <a:cs typeface="Times New Roman" panose="02020603050405020304" pitchFamily="18" charset="0"/>
              </a:rPr>
              <a:t>		- Mampu mengontrol Nyeri</a:t>
            </a:r>
          </a:p>
          <a:p>
            <a:r>
              <a:rPr lang="id-ID" altLang="en-US">
                <a:latin typeface="Times New Roman" panose="02020603050405020304" pitchFamily="18" charset="0"/>
                <a:cs typeface="Times New Roman" panose="02020603050405020304" pitchFamily="18" charset="0"/>
              </a:rPr>
              <a:t>		- Rasa Nyeri berkurang</a:t>
            </a:r>
          </a:p>
          <a:p>
            <a:r>
              <a:rPr lang="id-ID" altLang="en-US">
                <a:latin typeface="Times New Roman" panose="02020603050405020304" pitchFamily="18" charset="0"/>
                <a:cs typeface="Times New Roman" panose="02020603050405020304" pitchFamily="18" charset="0"/>
              </a:rPr>
              <a:t>		- Mampu mengenal Nyeri (Skala,intensitas,frekuensi)</a:t>
            </a:r>
          </a:p>
          <a:p>
            <a:r>
              <a:rPr lang="id-ID" altLang="en-US">
                <a:latin typeface="Times New Roman" panose="02020603050405020304" pitchFamily="18" charset="0"/>
                <a:cs typeface="Times New Roman" panose="02020603050405020304" pitchFamily="18" charset="0"/>
              </a:rPr>
              <a:t>	     NIC :</a:t>
            </a:r>
          </a:p>
          <a:p>
            <a:r>
              <a:rPr lang="id-ID" altLang="en-US">
                <a:latin typeface="Times New Roman" panose="02020603050405020304" pitchFamily="18" charset="0"/>
                <a:cs typeface="Times New Roman" panose="02020603050405020304" pitchFamily="18" charset="0"/>
              </a:rPr>
              <a:t>		- Kaji skala Nyeri</a:t>
            </a:r>
          </a:p>
          <a:p>
            <a:r>
              <a:rPr lang="id-ID" altLang="en-US">
                <a:latin typeface="Times New Roman" panose="02020603050405020304" pitchFamily="18" charset="0"/>
                <a:cs typeface="Times New Roman" panose="02020603050405020304" pitchFamily="18" charset="0"/>
              </a:rPr>
              <a:t>		- Observasi reaksi non verbal dari ketidak nyamanan</a:t>
            </a:r>
          </a:p>
          <a:p>
            <a:r>
              <a:rPr lang="id-ID" altLang="en-US">
                <a:latin typeface="Times New Roman" panose="02020603050405020304" pitchFamily="18" charset="0"/>
                <a:cs typeface="Times New Roman" panose="02020603050405020304" pitchFamily="18" charset="0"/>
              </a:rPr>
              <a:t>		- Gunakan teknik komunikasi terapeutik untuk mengkaji pengalaman 		   	   nyeri</a:t>
            </a:r>
          </a:p>
          <a:p>
            <a:r>
              <a:rPr lang="id-ID" altLang="en-US">
                <a:latin typeface="Times New Roman" panose="02020603050405020304" pitchFamily="18" charset="0"/>
                <a:cs typeface="Times New Roman" panose="02020603050405020304" pitchFamily="18" charset="0"/>
              </a:rPr>
              <a:t>		- Ciptakan lingkunganm yang nyaman (Suhu ruangan,Pencahayaan 		   	   dan kebisingan)</a:t>
            </a:r>
          </a:p>
          <a:p>
            <a:r>
              <a:rPr lang="id-ID" altLang="en-US">
                <a:latin typeface="Times New Roman" panose="02020603050405020304" pitchFamily="18" charset="0"/>
                <a:cs typeface="Times New Roman" panose="02020603050405020304" pitchFamily="18" charset="0"/>
              </a:rPr>
              <a:t>		-  Ajarkan pasien pengobatan non farmakologi (Managemen Nyeri)</a:t>
            </a:r>
          </a:p>
          <a:p>
            <a:r>
              <a:rPr lang="id-ID" altLang="en-US">
                <a:latin typeface="Times New Roman" panose="02020603050405020304" pitchFamily="18" charset="0"/>
                <a:cs typeface="Times New Roman" panose="02020603050405020304" pitchFamily="18" charset="0"/>
              </a:rPr>
              <a:t>		- Kolaborasikan pemberian analgetik (Anti nyeri)</a:t>
            </a:r>
          </a:p>
          <a:p>
            <a:endParaRPr lang="id-ID" altLang="en-US">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xmlns="" id="{8E770594-887C-4C69-B39D-E1E4DE824C44}"/>
              </a:ext>
            </a:extLst>
          </p:cNvPr>
          <p:cNvSpPr>
            <a:spLocks noChangeArrowheads="1"/>
          </p:cNvSpPr>
          <p:nvPr/>
        </p:nvSpPr>
        <p:spPr bwMode="auto">
          <a:xfrm>
            <a:off x="0" y="76200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2 Resiko infeksi berhubungan dengan prosedur infasiv pembedahan </a:t>
            </a:r>
          </a:p>
          <a:p>
            <a:r>
              <a:rPr lang="id-ID" altLang="en-US"/>
              <a:t>	   NOC :</a:t>
            </a:r>
          </a:p>
          <a:p>
            <a:r>
              <a:rPr lang="id-ID" altLang="en-US"/>
              <a:t>		- Immune Status</a:t>
            </a:r>
          </a:p>
          <a:p>
            <a:r>
              <a:rPr lang="id-ID" altLang="en-US"/>
              <a:t>		- Knowledge : Infection control</a:t>
            </a:r>
          </a:p>
          <a:p>
            <a:r>
              <a:rPr lang="id-ID" altLang="en-US"/>
              <a:t>		- Risk control Kriteria hasil</a:t>
            </a:r>
          </a:p>
          <a:p>
            <a:r>
              <a:rPr lang="id-ID" altLang="en-US"/>
              <a:t>		- Klien bebas dari tanda-tanda infeksi</a:t>
            </a:r>
          </a:p>
          <a:p>
            <a:r>
              <a:rPr lang="id-ID" altLang="en-US"/>
              <a:t>		- Mampu mencegah timbulnya infeksi</a:t>
            </a:r>
          </a:p>
          <a:p>
            <a:r>
              <a:rPr lang="id-ID" altLang="en-US"/>
              <a:t>		- Jumlah leukosit dalam jumlah normal</a:t>
            </a:r>
          </a:p>
          <a:p>
            <a:r>
              <a:rPr lang="id-ID" altLang="en-US"/>
              <a:t>		- Menunjukan perilaku hidup sehat </a:t>
            </a:r>
          </a:p>
          <a:p>
            <a:r>
              <a:rPr lang="id-ID" altLang="en-US"/>
              <a:t>	   NIC :</a:t>
            </a:r>
          </a:p>
          <a:p>
            <a:r>
              <a:rPr lang="id-ID" altLang="en-US"/>
              <a:t>		- Monitor kerentanan terhadap infeksi</a:t>
            </a:r>
          </a:p>
          <a:p>
            <a:r>
              <a:rPr lang="id-ID" altLang="en-US"/>
              <a:t>		- Batasi pengunjung</a:t>
            </a:r>
          </a:p>
          <a:p>
            <a:r>
              <a:rPr lang="id-ID" altLang="en-US"/>
              <a:t>		- Pertahankan teknik asepsis</a:t>
            </a:r>
          </a:p>
          <a:p>
            <a:r>
              <a:rPr lang="id-ID" altLang="en-US"/>
              <a:t> 		- Inspeksi kondisi luka/ insisi bedah</a:t>
            </a:r>
          </a:p>
          <a:p>
            <a:r>
              <a:rPr lang="id-ID" altLang="en-US"/>
              <a:t>		- Berikan perawatan luka</a:t>
            </a:r>
          </a:p>
          <a:p>
            <a:r>
              <a:rPr lang="id-ID" altLang="en-US"/>
              <a:t>		- Motivasi untuk istirahat</a:t>
            </a:r>
          </a:p>
          <a:p>
            <a:r>
              <a:rPr lang="id-ID" altLang="en-US"/>
              <a:t>		- Motivasi masukan nutrisi yang cukup</a:t>
            </a:r>
          </a:p>
          <a:p>
            <a:r>
              <a:rPr lang="id-ID" altLang="en-US"/>
              <a:t>		- Ajarkan Cuci tangan</a:t>
            </a:r>
          </a:p>
          <a:p>
            <a:r>
              <a:rPr lang="id-ID" altLang="en-US"/>
              <a:t>		- Jika terlihat tanda-tanda infeksi colaborasikan dengan dokter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xmlns="" id="{D809A89C-DA54-45EC-9A3D-5D5773E13F70}"/>
              </a:ext>
            </a:extLst>
          </p:cNvPr>
          <p:cNvSpPr>
            <a:spLocks noChangeArrowheads="1"/>
          </p:cNvSpPr>
          <p:nvPr/>
        </p:nvSpPr>
        <p:spPr bwMode="auto">
          <a:xfrm>
            <a:off x="28575" y="6604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a:t>
            </a:r>
            <a:r>
              <a:rPr lang="id-ID" altLang="en-US">
                <a:latin typeface="Times New Roman" panose="02020603050405020304" pitchFamily="18" charset="0"/>
                <a:cs typeface="Times New Roman" panose="02020603050405020304" pitchFamily="18" charset="0"/>
              </a:rPr>
              <a:t>3. Kurang pengetahuan tentang penyakit, diit, dan pengobatan b.d kurangnya 	    	    paparan informasi.</a:t>
            </a:r>
          </a:p>
          <a:p>
            <a:r>
              <a:rPr lang="id-ID" altLang="en-US">
                <a:latin typeface="Times New Roman" panose="02020603050405020304" pitchFamily="18" charset="0"/>
                <a:cs typeface="Times New Roman" panose="02020603050405020304" pitchFamily="18" charset="0"/>
              </a:rPr>
              <a:t>	    NOC :</a:t>
            </a:r>
          </a:p>
          <a:p>
            <a:r>
              <a:rPr lang="id-ID" altLang="en-US">
                <a:latin typeface="Times New Roman" panose="02020603050405020304" pitchFamily="18" charset="0"/>
                <a:cs typeface="Times New Roman" panose="02020603050405020304" pitchFamily="18" charset="0"/>
              </a:rPr>
              <a:t>		- Mampu menggambarkan diet yang dianjurkan</a:t>
            </a:r>
          </a:p>
          <a:p>
            <a:r>
              <a:rPr lang="id-ID" altLang="en-US">
                <a:latin typeface="Times New Roman" panose="02020603050405020304" pitchFamily="18" charset="0"/>
                <a:cs typeface="Times New Roman" panose="02020603050405020304" pitchFamily="18" charset="0"/>
              </a:rPr>
              <a:t>		- Mengetahui makanan-makanan yang boleh dikonsumsi</a:t>
            </a:r>
          </a:p>
          <a:p>
            <a:r>
              <a:rPr lang="id-ID" altLang="en-US">
                <a:latin typeface="Times New Roman" panose="02020603050405020304" pitchFamily="18" charset="0"/>
                <a:cs typeface="Times New Roman" panose="02020603050405020304" pitchFamily="18" charset="0"/>
              </a:rPr>
              <a:t>		- Mengetahui tujuan dari diet yang dianjurkan</a:t>
            </a:r>
          </a:p>
          <a:p>
            <a:r>
              <a:rPr lang="id-ID" altLang="en-US">
                <a:latin typeface="Times New Roman" panose="02020603050405020304" pitchFamily="18" charset="0"/>
                <a:cs typeface="Times New Roman" panose="02020603050405020304" pitchFamily="18" charset="0"/>
              </a:rPr>
              <a:t>		- Mampu memilih makanan-makanan yang dianjurkan dalam diet</a:t>
            </a:r>
          </a:p>
          <a:p>
            <a:r>
              <a:rPr lang="id-ID" altLang="en-US">
                <a:latin typeface="Times New Roman" panose="02020603050405020304" pitchFamily="18" charset="0"/>
                <a:cs typeface="Times New Roman" panose="02020603050405020304" pitchFamily="18" charset="0"/>
              </a:rPr>
              <a:t>	   NIC :</a:t>
            </a:r>
          </a:p>
          <a:p>
            <a:r>
              <a:rPr lang="id-ID" altLang="en-US">
                <a:latin typeface="Times New Roman" panose="02020603050405020304" pitchFamily="18" charset="0"/>
                <a:cs typeface="Times New Roman" panose="02020603050405020304" pitchFamily="18" charset="0"/>
              </a:rPr>
              <a:t>		- Kaji pengetahuan tentang diet yang dianjurkan</a:t>
            </a:r>
          </a:p>
          <a:p>
            <a:r>
              <a:rPr lang="id-ID" altLang="en-US">
                <a:latin typeface="Times New Roman" panose="02020603050405020304" pitchFamily="18" charset="0"/>
                <a:cs typeface="Times New Roman" panose="02020603050405020304" pitchFamily="18" charset="0"/>
              </a:rPr>
              <a:t>		- Berikan penyuluhan diit pada pasien post operasi</a:t>
            </a:r>
          </a:p>
        </p:txBody>
      </p:sp>
      <p:sp>
        <p:nvSpPr>
          <p:cNvPr id="65539" name="Rectangle 4">
            <a:extLst>
              <a:ext uri="{FF2B5EF4-FFF2-40B4-BE49-F238E27FC236}">
                <a16:creationId xmlns:a16="http://schemas.microsoft.com/office/drawing/2014/main" xmlns="" id="{C59F014E-8FFC-4E03-BA71-1E96EF768AA2}"/>
              </a:ext>
            </a:extLst>
          </p:cNvPr>
          <p:cNvSpPr>
            <a:spLocks noChangeArrowheads="1"/>
          </p:cNvSpPr>
          <p:nvPr/>
        </p:nvSpPr>
        <p:spPr bwMode="auto">
          <a:xfrm>
            <a:off x="28575" y="3441700"/>
            <a:ext cx="91789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a:t>
            </a:r>
            <a:r>
              <a:rPr lang="id-ID" altLang="en-US">
                <a:latin typeface="Times New Roman" panose="02020603050405020304" pitchFamily="18" charset="0"/>
                <a:cs typeface="Times New Roman" panose="02020603050405020304" pitchFamily="18" charset="0"/>
              </a:rPr>
              <a:t>4. Defisit perawatan diri berhubungan dengan imobilisasi pasca operasi </a:t>
            </a:r>
          </a:p>
          <a:p>
            <a:r>
              <a:rPr lang="id-ID" altLang="en-US">
                <a:latin typeface="Times New Roman" panose="02020603050405020304" pitchFamily="18" charset="0"/>
                <a:cs typeface="Times New Roman" panose="02020603050405020304" pitchFamily="18" charset="0"/>
              </a:rPr>
              <a:t>	    NOC :</a:t>
            </a:r>
          </a:p>
          <a:p>
            <a:r>
              <a:rPr lang="id-ID" altLang="en-US">
                <a:latin typeface="Times New Roman" panose="02020603050405020304" pitchFamily="18" charset="0"/>
                <a:cs typeface="Times New Roman" panose="02020603050405020304" pitchFamily="18" charset="0"/>
              </a:rPr>
              <a:t>		- Self Care Status</a:t>
            </a:r>
          </a:p>
          <a:p>
            <a:r>
              <a:rPr lang="id-ID" altLang="en-US">
                <a:latin typeface="Times New Roman" panose="02020603050405020304" pitchFamily="18" charset="0"/>
                <a:cs typeface="Times New Roman" panose="02020603050405020304" pitchFamily="18" charset="0"/>
              </a:rPr>
              <a:t>		- Self Care: Dressing</a:t>
            </a:r>
          </a:p>
          <a:p>
            <a:r>
              <a:rPr lang="id-ID" altLang="en-US">
                <a:latin typeface="Times New Roman" panose="02020603050405020304" pitchFamily="18" charset="0"/>
                <a:cs typeface="Times New Roman" panose="02020603050405020304" pitchFamily="18" charset="0"/>
              </a:rPr>
              <a:t>		- Activity Tolerance</a:t>
            </a:r>
          </a:p>
          <a:p>
            <a:r>
              <a:rPr lang="id-ID" altLang="en-US">
                <a:latin typeface="Times New Roman" panose="02020603050405020304" pitchFamily="18" charset="0"/>
                <a:cs typeface="Times New Roman" panose="02020603050405020304" pitchFamily="18" charset="0"/>
              </a:rPr>
              <a:t>		- Fatigue level</a:t>
            </a:r>
          </a:p>
          <a:p>
            <a:r>
              <a:rPr lang="id-ID" altLang="en-US">
                <a:latin typeface="Times New Roman" panose="02020603050405020304" pitchFamily="18" charset="0"/>
                <a:cs typeface="Times New Roman" panose="02020603050405020304" pitchFamily="18" charset="0"/>
              </a:rPr>
              <a:t>		- Mobility : physiocal impaired</a:t>
            </a:r>
          </a:p>
          <a:p>
            <a:r>
              <a:rPr lang="id-ID" altLang="en-US">
                <a:latin typeface="Times New Roman" panose="02020603050405020304" pitchFamily="18" charset="0"/>
                <a:cs typeface="Times New Roman" panose="02020603050405020304" pitchFamily="18" charset="0"/>
              </a:rPr>
              <a:t> 		- Ambulation</a:t>
            </a:r>
          </a:p>
          <a:p>
            <a:r>
              <a:rPr lang="id-ID" altLang="en-US">
                <a:latin typeface="Times New Roman" panose="02020603050405020304" pitchFamily="18" charset="0"/>
                <a:cs typeface="Times New Roman" panose="02020603050405020304" pitchFamily="18" charset="0"/>
              </a:rPr>
              <a:t>		- Activity Intolerance Kriteria hasil</a:t>
            </a:r>
          </a:p>
          <a:p>
            <a:r>
              <a:rPr lang="id-ID" altLang="en-US">
                <a:latin typeface="Times New Roman" panose="02020603050405020304" pitchFamily="18" charset="0"/>
                <a:cs typeface="Times New Roman" panose="02020603050405020304" pitchFamily="18" charset="0"/>
              </a:rPr>
              <a:t>		- Mampu melakukan ADLs yang paling mendasar dari aktivitas 			  perawatan diri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xmlns="" id="{44936B12-3861-48AB-BB4C-E06D49CF453E}"/>
              </a:ext>
            </a:extLst>
          </p:cNvPr>
          <p:cNvSpPr>
            <a:spLocks noChangeArrowheads="1"/>
          </p:cNvSpPr>
          <p:nvPr/>
        </p:nvSpPr>
        <p:spPr bwMode="auto">
          <a:xfrm>
            <a:off x="0" y="9144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a:t>		</a:t>
            </a:r>
            <a:r>
              <a:rPr lang="id-ID" altLang="en-US">
                <a:latin typeface="Times New Roman" panose="02020603050405020304" pitchFamily="18" charset="0"/>
                <a:cs typeface="Times New Roman" panose="02020603050405020304" pitchFamily="18" charset="0"/>
              </a:rPr>
              <a:t>- Mengerti tujuan dari peningkatan mobilitas</a:t>
            </a:r>
          </a:p>
          <a:p>
            <a:r>
              <a:rPr lang="id-ID" altLang="en-US">
                <a:latin typeface="Times New Roman" panose="02020603050405020304" pitchFamily="18" charset="0"/>
                <a:cs typeface="Times New Roman" panose="02020603050405020304" pitchFamily="18" charset="0"/>
              </a:rPr>
              <a:t>		- Menyatakan perasaan dalam	meningkatkan kekuatan dan kemampuan 		  berpindah</a:t>
            </a:r>
          </a:p>
          <a:p>
            <a:r>
              <a:rPr lang="id-ID" altLang="en-US">
                <a:latin typeface="Times New Roman" panose="02020603050405020304" pitchFamily="18" charset="0"/>
                <a:cs typeface="Times New Roman" panose="02020603050405020304" pitchFamily="18" charset="0"/>
              </a:rPr>
              <a:t>	   NIC :</a:t>
            </a:r>
          </a:p>
          <a:p>
            <a:r>
              <a:rPr lang="id-ID" altLang="en-US">
                <a:latin typeface="Times New Roman" panose="02020603050405020304" pitchFamily="18" charset="0"/>
                <a:cs typeface="Times New Roman" panose="02020603050405020304" pitchFamily="18" charset="0"/>
              </a:rPr>
              <a:t>		- Monitor Vital Sign</a:t>
            </a:r>
          </a:p>
          <a:p>
            <a:r>
              <a:rPr lang="id-ID" altLang="en-US">
                <a:latin typeface="Times New Roman" panose="02020603050405020304" pitchFamily="18" charset="0"/>
                <a:cs typeface="Times New Roman" panose="02020603050405020304" pitchFamily="18" charset="0"/>
              </a:rPr>
              <a:t>		- Ajarkan Ambulasi</a:t>
            </a:r>
          </a:p>
          <a:p>
            <a:r>
              <a:rPr lang="id-ID" altLang="en-US">
                <a:latin typeface="Times New Roman" panose="02020603050405020304" pitchFamily="18" charset="0"/>
                <a:cs typeface="Times New Roman" panose="02020603050405020304" pitchFamily="18" charset="0"/>
              </a:rPr>
              <a:t>		- Ajarkan ROM</a:t>
            </a:r>
          </a:p>
          <a:p>
            <a:r>
              <a:rPr lang="id-ID" altLang="en-US">
                <a:latin typeface="Times New Roman" panose="02020603050405020304" pitchFamily="18" charset="0"/>
                <a:cs typeface="Times New Roman" panose="02020603050405020304" pitchFamily="18" charset="0"/>
              </a:rPr>
              <a:t>		- Ajarkan Senam Kegel</a:t>
            </a:r>
          </a:p>
          <a:p>
            <a:r>
              <a:rPr lang="id-ID" altLang="en-US">
                <a:latin typeface="Times New Roman" panose="02020603050405020304" pitchFamily="18" charset="0"/>
                <a:cs typeface="Times New Roman" panose="02020603050405020304" pitchFamily="18" charset="0"/>
              </a:rPr>
              <a:t>		- Latih pasien dalam pemenuhan kebutuhan ADLs secara mandiri</a:t>
            </a:r>
          </a:p>
          <a:p>
            <a:r>
              <a:rPr lang="id-ID" altLang="en-US">
                <a:latin typeface="Times New Roman" panose="02020603050405020304" pitchFamily="18" charset="0"/>
                <a:cs typeface="Times New Roman" panose="02020603050405020304" pitchFamily="18" charset="0"/>
              </a:rPr>
              <a:t>		- Dampingi dan bantu pasien saat mobilisasi dan bantu kebutuhan ADLs</a:t>
            </a:r>
          </a:p>
          <a:p>
            <a:r>
              <a:rPr lang="id-ID" altLang="en-US">
                <a:latin typeface="Times New Roman" panose="02020603050405020304" pitchFamily="18" charset="0"/>
                <a:cs typeface="Times New Roman" panose="02020603050405020304" pitchFamily="18" charset="0"/>
              </a:rPr>
              <a:t>		- Ajarkan pasien bagaimana merubah posisi dan berikan bantuan jika 			  diperlukan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xmlns="" id="{DB8D1D43-1B62-48FC-9E67-EBC6E52831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EE7A7E-8138-4950-A922-B33849936242}" type="slidenum">
              <a:rPr lang="en-US" altLang="en-US" sz="1400" smtClean="0">
                <a:latin typeface="Times New Roman" panose="02020603050405020304" pitchFamily="18" charset="0"/>
              </a:rPr>
              <a:pPr/>
              <a:t>29</a:t>
            </a:fld>
            <a:endParaRPr lang="en-US" altLang="en-US" sz="1400">
              <a:latin typeface="Times New Roman" panose="02020603050405020304" pitchFamily="18" charset="0"/>
            </a:endParaRPr>
          </a:p>
        </p:txBody>
      </p:sp>
      <p:pic>
        <p:nvPicPr>
          <p:cNvPr id="69635" name="Picture 3">
            <a:extLst>
              <a:ext uri="{FF2B5EF4-FFF2-40B4-BE49-F238E27FC236}">
                <a16:creationId xmlns:a16="http://schemas.microsoft.com/office/drawing/2014/main" xmlns="" id="{CFCE2544-EF5A-48DE-B75E-5C887631F4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27F43C3C-1D32-43C5-90F5-D728961B88C2}"/>
              </a:ext>
            </a:extLst>
          </p:cNvPr>
          <p:cNvSpPr>
            <a:spLocks noGrp="1"/>
          </p:cNvSpPr>
          <p:nvPr>
            <p:ph type="title"/>
          </p:nvPr>
        </p:nvSpPr>
        <p:spPr bwMode="auto">
          <a:xfrm>
            <a:off x="0" y="685800"/>
            <a:ext cx="91440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d-ID" altLang="en-US" sz="3600">
                <a:latin typeface="Times New Roman" panose="02020603050405020304" pitchFamily="18" charset="0"/>
                <a:cs typeface="Times New Roman" panose="02020603050405020304" pitchFamily="18" charset="0"/>
              </a:rPr>
              <a:t>A.	PENGERTIAN BPH</a:t>
            </a:r>
          </a:p>
        </p:txBody>
      </p:sp>
      <p:sp>
        <p:nvSpPr>
          <p:cNvPr id="19459" name="Rectangle 5">
            <a:extLst>
              <a:ext uri="{FF2B5EF4-FFF2-40B4-BE49-F238E27FC236}">
                <a16:creationId xmlns:a16="http://schemas.microsoft.com/office/drawing/2014/main" xmlns="" id="{5A2C0312-A12E-4394-8159-C01744F14FB0}"/>
              </a:ext>
            </a:extLst>
          </p:cNvPr>
          <p:cNvSpPr>
            <a:spLocks noChangeArrowheads="1"/>
          </p:cNvSpPr>
          <p:nvPr/>
        </p:nvSpPr>
        <p:spPr bwMode="auto">
          <a:xfrm>
            <a:off x="0" y="149066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d-ID" altLang="en-US" sz="2400">
                <a:latin typeface="Times New Roman" panose="02020603050405020304" pitchFamily="18" charset="0"/>
                <a:cs typeface="Times New Roman" panose="02020603050405020304" pitchFamily="18" charset="0"/>
              </a:rPr>
              <a:t>BPH (Hiperplasia prostat benigna) adalah suatu keadaan di mana kelenjar prostat mengalami pembesaran, memanjang ke atas ke dalam kandung kemih dan menyumbat aliran urin dengan menutup orifisium uretra. BPH merupakan kondisi patologis yang paling umum pada pria. (Smeltzer dan Bare, 2002)</a:t>
            </a:r>
          </a:p>
        </p:txBody>
      </p:sp>
      <p:pic>
        <p:nvPicPr>
          <p:cNvPr id="19460" name="Picture 6">
            <a:extLst>
              <a:ext uri="{FF2B5EF4-FFF2-40B4-BE49-F238E27FC236}">
                <a16:creationId xmlns:a16="http://schemas.microsoft.com/office/drawing/2014/main" xmlns="" id="{84099E23-DED9-4F30-A2ED-E07C2216B2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124200"/>
            <a:ext cx="5067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F78F3DEF-6BC2-4F7F-94DA-473E0F2B172F}"/>
              </a:ext>
            </a:extLst>
          </p:cNvPr>
          <p:cNvSpPr>
            <a:spLocks noGrp="1" noChangeArrowheads="1"/>
          </p:cNvSpPr>
          <p:nvPr>
            <p:ph type="title"/>
          </p:nvPr>
        </p:nvSpPr>
        <p:spPr bwMode="auto">
          <a:xfrm>
            <a:off x="0" y="6858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d-ID" altLang="en-US" sz="3600">
                <a:latin typeface="Times New Roman" panose="02020603050405020304" pitchFamily="18" charset="0"/>
                <a:cs typeface="Times New Roman" panose="02020603050405020304" pitchFamily="18" charset="0"/>
              </a:rPr>
              <a:t>B. ETIOLOGI BPH</a:t>
            </a:r>
            <a:endParaRPr lang="en-US" altLang="en-US" sz="3600">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xmlns="" id="{0CB51FE9-EEB8-4F9F-98FB-61BEA08CC33A}"/>
              </a:ext>
            </a:extLst>
          </p:cNvPr>
          <p:cNvSpPr/>
          <p:nvPr/>
        </p:nvSpPr>
        <p:spPr>
          <a:xfrm>
            <a:off x="0" y="1277938"/>
            <a:ext cx="2819400" cy="49704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id-ID"/>
              <a:t>Penyebab yang pasti dari terjadinya BPH sampai sekarang belum diketahui. Namun yang pasti kelenjar prostat sangat tergantung pada hormon androgen. Faktor lain yang erat kaitannya dengan BPH adalah proses penuaan. Ada beberapa factor kemungkinan penyebab antara lain (Roger Kirby, 1994:229)</a:t>
            </a:r>
          </a:p>
        </p:txBody>
      </p:sp>
      <p:sp>
        <p:nvSpPr>
          <p:cNvPr id="6" name="Rounded Rectangular Callout 5">
            <a:extLst>
              <a:ext uri="{FF2B5EF4-FFF2-40B4-BE49-F238E27FC236}">
                <a16:creationId xmlns:a16="http://schemas.microsoft.com/office/drawing/2014/main" xmlns="" id="{A6681414-E3D0-4DF3-84E7-8848CD2FB8F8}"/>
              </a:ext>
            </a:extLst>
          </p:cNvPr>
          <p:cNvSpPr/>
          <p:nvPr/>
        </p:nvSpPr>
        <p:spPr>
          <a:xfrm>
            <a:off x="5295900" y="1270000"/>
            <a:ext cx="2400300" cy="855663"/>
          </a:xfrm>
          <a:prstGeom prst="wedgeRoundRectCallout">
            <a:avLst>
              <a:gd name="adj1" fmla="val -152998"/>
              <a:gd name="adj2" fmla="val 10136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dirty="0">
                <a:latin typeface="Times New Roman" panose="02020603050405020304" pitchFamily="18" charset="0"/>
                <a:cs typeface="Times New Roman" panose="02020603050405020304" pitchFamily="18" charset="0"/>
              </a:rPr>
              <a:t>1.Dihydrotestosteron</a:t>
            </a:r>
          </a:p>
        </p:txBody>
      </p:sp>
      <p:sp>
        <p:nvSpPr>
          <p:cNvPr id="7" name="Rounded Rectangular Callout 6">
            <a:extLst>
              <a:ext uri="{FF2B5EF4-FFF2-40B4-BE49-F238E27FC236}">
                <a16:creationId xmlns:a16="http://schemas.microsoft.com/office/drawing/2014/main" xmlns="" id="{330DF58A-3C3F-4A78-881D-5CC4304E7D61}"/>
              </a:ext>
            </a:extLst>
          </p:cNvPr>
          <p:cNvSpPr/>
          <p:nvPr/>
        </p:nvSpPr>
        <p:spPr>
          <a:xfrm>
            <a:off x="5278438" y="2252663"/>
            <a:ext cx="2409825" cy="914400"/>
          </a:xfrm>
          <a:prstGeom prst="wedgeRoundRectCallout">
            <a:avLst>
              <a:gd name="adj1" fmla="val -151560"/>
              <a:gd name="adj2" fmla="val 60279"/>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fi-FI" dirty="0">
                <a:latin typeface="Times New Roman" panose="02020603050405020304" pitchFamily="18" charset="0"/>
                <a:cs typeface="Times New Roman" panose="02020603050405020304" pitchFamily="18" charset="0"/>
              </a:rPr>
              <a:t>2. Perubahan keseimbangan hormon estrogen – testoteron</a:t>
            </a:r>
          </a:p>
        </p:txBody>
      </p:sp>
      <p:sp>
        <p:nvSpPr>
          <p:cNvPr id="8" name="Rounded Rectangular Callout 7">
            <a:extLst>
              <a:ext uri="{FF2B5EF4-FFF2-40B4-BE49-F238E27FC236}">
                <a16:creationId xmlns:a16="http://schemas.microsoft.com/office/drawing/2014/main" xmlns="" id="{2DEDF35C-AFBB-4B5C-8216-8085A9DA0965}"/>
              </a:ext>
            </a:extLst>
          </p:cNvPr>
          <p:cNvSpPr/>
          <p:nvPr/>
        </p:nvSpPr>
        <p:spPr>
          <a:xfrm>
            <a:off x="5270500" y="3294063"/>
            <a:ext cx="2417763" cy="896937"/>
          </a:xfrm>
          <a:prstGeom prst="wedgeRoundRectCallout">
            <a:avLst>
              <a:gd name="adj1" fmla="val -150854"/>
              <a:gd name="adj2" fmla="val 347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dirty="0">
                <a:latin typeface="Times New Roman" panose="02020603050405020304" pitchFamily="18" charset="0"/>
                <a:cs typeface="Times New Roman" panose="02020603050405020304" pitchFamily="18" charset="0"/>
              </a:rPr>
              <a:t>3. Interaksi stroma – epitel</a:t>
            </a:r>
          </a:p>
        </p:txBody>
      </p:sp>
      <p:sp>
        <p:nvSpPr>
          <p:cNvPr id="9" name="Rounded Rectangular Callout 8">
            <a:extLst>
              <a:ext uri="{FF2B5EF4-FFF2-40B4-BE49-F238E27FC236}">
                <a16:creationId xmlns:a16="http://schemas.microsoft.com/office/drawing/2014/main" xmlns="" id="{1FFED5F8-66EB-4572-9A61-ACA2741C9599}"/>
              </a:ext>
            </a:extLst>
          </p:cNvPr>
          <p:cNvSpPr/>
          <p:nvPr/>
        </p:nvSpPr>
        <p:spPr>
          <a:xfrm>
            <a:off x="5173663" y="4318000"/>
            <a:ext cx="2522537" cy="889000"/>
          </a:xfrm>
          <a:prstGeom prst="wedgeRoundRectCallout">
            <a:avLst>
              <a:gd name="adj1" fmla="val -141374"/>
              <a:gd name="adj2" fmla="val -76654"/>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sv-SE" dirty="0">
                <a:latin typeface="Times New Roman" panose="02020603050405020304" pitchFamily="18" charset="0"/>
                <a:cs typeface="Times New Roman" panose="02020603050405020304" pitchFamily="18" charset="0"/>
              </a:rPr>
              <a:t>4.</a:t>
            </a:r>
            <a:r>
              <a:rPr lang="id-ID" dirty="0">
                <a:latin typeface="Times New Roman" panose="02020603050405020304" pitchFamily="18" charset="0"/>
                <a:cs typeface="Times New Roman" panose="02020603050405020304" pitchFamily="18" charset="0"/>
              </a:rPr>
              <a:t> </a:t>
            </a:r>
            <a:r>
              <a:rPr lang="sv-SE" dirty="0">
                <a:latin typeface="Times New Roman" panose="02020603050405020304" pitchFamily="18" charset="0"/>
                <a:cs typeface="Times New Roman" panose="02020603050405020304" pitchFamily="18" charset="0"/>
              </a:rPr>
              <a:t>Berkurangnya sel yang mati</a:t>
            </a:r>
            <a:endParaRPr lang="id-ID" dirty="0">
              <a:latin typeface="Times New Roman" panose="02020603050405020304" pitchFamily="18" charset="0"/>
              <a:cs typeface="Times New Roman" panose="02020603050405020304" pitchFamily="18" charset="0"/>
            </a:endParaRPr>
          </a:p>
        </p:txBody>
      </p:sp>
      <p:sp>
        <p:nvSpPr>
          <p:cNvPr id="10" name="Rounded Rectangular Callout 9">
            <a:extLst>
              <a:ext uri="{FF2B5EF4-FFF2-40B4-BE49-F238E27FC236}">
                <a16:creationId xmlns:a16="http://schemas.microsoft.com/office/drawing/2014/main" xmlns="" id="{7A453DBF-F7E3-4326-A7EC-466AE3C788ED}"/>
              </a:ext>
            </a:extLst>
          </p:cNvPr>
          <p:cNvSpPr/>
          <p:nvPr/>
        </p:nvSpPr>
        <p:spPr>
          <a:xfrm>
            <a:off x="5226050" y="5359400"/>
            <a:ext cx="2462213" cy="889000"/>
          </a:xfrm>
          <a:prstGeom prst="wedgeRoundRectCallout">
            <a:avLst>
              <a:gd name="adj1" fmla="val -147692"/>
              <a:gd name="adj2" fmla="val -14176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dirty="0">
                <a:latin typeface="Times New Roman" panose="02020603050405020304" pitchFamily="18" charset="0"/>
                <a:cs typeface="Times New Roman" panose="02020603050405020304" pitchFamily="18" charset="0"/>
              </a:rPr>
              <a:t>5. Teori sel 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a:extLst>
              <a:ext uri="{FF2B5EF4-FFF2-40B4-BE49-F238E27FC236}">
                <a16:creationId xmlns:a16="http://schemas.microsoft.com/office/drawing/2014/main" xmlns="" id="{69C03E7B-6959-48CC-A92D-A23FDC28A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a:extLst>
              <a:ext uri="{FF2B5EF4-FFF2-40B4-BE49-F238E27FC236}">
                <a16:creationId xmlns:a16="http://schemas.microsoft.com/office/drawing/2014/main" xmlns="" id="{06FE269A-CE04-49E2-84B8-1FB4147073AB}"/>
              </a:ext>
            </a:extLst>
          </p:cNvPr>
          <p:cNvSpPr>
            <a:spLocks noGrp="1"/>
          </p:cNvSpPr>
          <p:nvPr>
            <p:ph type="title"/>
          </p:nvPr>
        </p:nvSpPr>
        <p:spPr bwMode="auto">
          <a:xfrm>
            <a:off x="0" y="6858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600">
                <a:latin typeface="Times New Roman" panose="02020603050405020304" pitchFamily="18" charset="0"/>
                <a:cs typeface="Times New Roman" panose="02020603050405020304" pitchFamily="18" charset="0"/>
              </a:rPr>
              <a:t>C.</a:t>
            </a:r>
            <a:r>
              <a:rPr lang="id-ID" altLang="en-US" sz="36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TANDA DAN GEJALA</a:t>
            </a:r>
            <a:r>
              <a:rPr lang="id-ID" altLang="en-US" sz="3600">
                <a:latin typeface="Times New Roman" panose="02020603050405020304" pitchFamily="18" charset="0"/>
                <a:cs typeface="Times New Roman" panose="02020603050405020304" pitchFamily="18" charset="0"/>
              </a:rPr>
              <a:t> BPH</a:t>
            </a:r>
            <a:endParaRPr lang="en-US" altLang="en-US" sz="3600">
              <a:latin typeface="Times New Roman" panose="02020603050405020304" pitchFamily="18" charset="0"/>
              <a:cs typeface="Times New Roman" panose="02020603050405020304" pitchFamily="18" charset="0"/>
            </a:endParaRPr>
          </a:p>
        </p:txBody>
      </p:sp>
      <p:pic>
        <p:nvPicPr>
          <p:cNvPr id="22532" name="Picture 1">
            <a:extLst>
              <a:ext uri="{FF2B5EF4-FFF2-40B4-BE49-F238E27FC236}">
                <a16:creationId xmlns:a16="http://schemas.microsoft.com/office/drawing/2014/main" xmlns="" id="{21F06DD0-B3C4-40BB-AEE2-65C698AC92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88" y="1993900"/>
            <a:ext cx="2971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E8209857-E6FF-480D-96AB-3D24256A7425}"/>
              </a:ext>
            </a:extLst>
          </p:cNvPr>
          <p:cNvSpPr/>
          <p:nvPr/>
        </p:nvSpPr>
        <p:spPr>
          <a:xfrm>
            <a:off x="-28575" y="1333500"/>
            <a:ext cx="2794000" cy="584200"/>
          </a:xfrm>
          <a:prstGeom prst="rect">
            <a:avLst/>
          </a:prstGeom>
          <a:noFill/>
        </p:spPr>
        <p:txBody>
          <a:bodyPr wrap="none">
            <a:spAutoFit/>
          </a:bodyPr>
          <a:lstStyle/>
          <a:p>
            <a:pPr algn="ctr">
              <a:defRPr/>
            </a:pPr>
            <a:r>
              <a:rPr lang="id-ID"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Gejala iritatif</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2534" name="Picture 3">
            <a:extLst>
              <a:ext uri="{FF2B5EF4-FFF2-40B4-BE49-F238E27FC236}">
                <a16:creationId xmlns:a16="http://schemas.microsoft.com/office/drawing/2014/main" xmlns="" id="{EACD5F42-FFCB-4D06-B106-303FE33BBB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7713" y="4478338"/>
            <a:ext cx="25971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D3321AE0-DA42-4F78-86A2-CCC14C7D1131}"/>
              </a:ext>
            </a:extLst>
          </p:cNvPr>
          <p:cNvSpPr/>
          <p:nvPr/>
        </p:nvSpPr>
        <p:spPr>
          <a:xfrm>
            <a:off x="5410200" y="1276350"/>
            <a:ext cx="3365500" cy="584200"/>
          </a:xfrm>
          <a:prstGeom prst="rect">
            <a:avLst/>
          </a:prstGeom>
          <a:noFill/>
        </p:spPr>
        <p:txBody>
          <a:bodyPr wrap="none">
            <a:spAutoFit/>
          </a:bodyPr>
          <a:lstStyle/>
          <a:p>
            <a:pPr algn="ctr">
              <a:defRPr/>
            </a:pPr>
            <a:r>
              <a:rPr lang="id-ID"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Gejala obstruktif</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2536" name="Picture 5">
            <a:extLst>
              <a:ext uri="{FF2B5EF4-FFF2-40B4-BE49-F238E27FC236}">
                <a16:creationId xmlns:a16="http://schemas.microsoft.com/office/drawing/2014/main" xmlns="" id="{500DC827-23FD-494E-965D-1BDB6B4A2AB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962150"/>
            <a:ext cx="25860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D73053DC-3463-4740-8A3A-18B3AE25E0E6}"/>
              </a:ext>
            </a:extLst>
          </p:cNvPr>
          <p:cNvSpPr/>
          <p:nvPr/>
        </p:nvSpPr>
        <p:spPr>
          <a:xfrm>
            <a:off x="3438525" y="3468688"/>
            <a:ext cx="2146300" cy="1076325"/>
          </a:xfrm>
          <a:prstGeom prst="rect">
            <a:avLst/>
          </a:prstGeom>
          <a:noFill/>
        </p:spPr>
        <p:txBody>
          <a:bodyPr wrap="none">
            <a:spAutoFit/>
          </a:bodyPr>
          <a:lstStyle/>
          <a:p>
            <a:pPr algn="ctr">
              <a:defRPr/>
            </a:pPr>
            <a:r>
              <a:rPr lang="id-ID"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Gejala </a:t>
            </a:r>
          </a:p>
          <a:p>
            <a:pPr algn="ctr">
              <a:defRPr/>
            </a:pPr>
            <a:r>
              <a:rPr lang="id-ID"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generalisata</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CE6BF889-B2E6-4E7F-A3AA-69D6EE79297F}"/>
              </a:ext>
            </a:extLst>
          </p:cNvPr>
          <p:cNvSpPr>
            <a:spLocks noGrp="1" noChangeArrowheads="1"/>
          </p:cNvSpPr>
          <p:nvPr>
            <p:ph type="title"/>
          </p:nvPr>
        </p:nvSpPr>
        <p:spPr bwMode="auto">
          <a:xfrm>
            <a:off x="0" y="762000"/>
            <a:ext cx="9144000" cy="7620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id-ID" altLang="en-US" sz="3600">
                <a:latin typeface="Times New Roman" panose="02020603050405020304" pitchFamily="18" charset="0"/>
                <a:cs typeface="Times New Roman" panose="02020603050405020304" pitchFamily="18" charset="0"/>
              </a:rPr>
              <a:t>D. ANATOMI SISTEM </a:t>
            </a:r>
            <a:br>
              <a:rPr lang="id-ID" altLang="en-US" sz="3600">
                <a:latin typeface="Times New Roman" panose="02020603050405020304" pitchFamily="18" charset="0"/>
                <a:cs typeface="Times New Roman" panose="02020603050405020304" pitchFamily="18" charset="0"/>
              </a:rPr>
            </a:br>
            <a:r>
              <a:rPr lang="id-ID" altLang="en-US" sz="3600">
                <a:latin typeface="Times New Roman" panose="02020603050405020304" pitchFamily="18" charset="0"/>
                <a:cs typeface="Times New Roman" panose="02020603050405020304" pitchFamily="18" charset="0"/>
              </a:rPr>
              <a:t>PERKEMIHAN BPH </a:t>
            </a:r>
            <a:endParaRPr lang="en-US" altLang="en-US" sz="3600">
              <a:latin typeface="Times New Roman" panose="02020603050405020304" pitchFamily="18" charset="0"/>
              <a:cs typeface="Times New Roman" panose="02020603050405020304" pitchFamily="18" charset="0"/>
            </a:endParaRPr>
          </a:p>
        </p:txBody>
      </p:sp>
      <p:pic>
        <p:nvPicPr>
          <p:cNvPr id="24579" name="Picture 1">
            <a:extLst>
              <a:ext uri="{FF2B5EF4-FFF2-40B4-BE49-F238E27FC236}">
                <a16:creationId xmlns:a16="http://schemas.microsoft.com/office/drawing/2014/main" xmlns="" id="{838CC6A7-9071-4414-B25D-29537BC597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0000"/>
            <a:ext cx="84582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9F4821C8-03C8-4F1B-824A-867BB780FE28}"/>
              </a:ext>
            </a:extLst>
          </p:cNvPr>
          <p:cNvSpPr/>
          <p:nvPr/>
        </p:nvSpPr>
        <p:spPr>
          <a:xfrm>
            <a:off x="0" y="1951038"/>
            <a:ext cx="5018088" cy="585787"/>
          </a:xfrm>
          <a:prstGeom prst="rect">
            <a:avLst/>
          </a:prstGeom>
          <a:noFill/>
        </p:spPr>
        <p:txBody>
          <a:bodyPr wrap="none">
            <a:spAutoFit/>
          </a:bodyPr>
          <a:lstStyle/>
          <a:p>
            <a:pPr algn="ctr">
              <a:defRPr/>
            </a:pPr>
            <a:r>
              <a:rPr lang="id-ID"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Sruktur sistem perkemihan</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a:extLst>
              <a:ext uri="{FF2B5EF4-FFF2-40B4-BE49-F238E27FC236}">
                <a16:creationId xmlns:a16="http://schemas.microsoft.com/office/drawing/2014/main" xmlns="" id="{13742C66-8414-417F-9EE0-97794FE981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5A681C-D371-40BF-B526-90EEDA93D71A}" type="slidenum">
              <a:rPr lang="ar-SA" altLang="en-US" sz="1400" smtClean="0">
                <a:latin typeface="Times New Roman" panose="02020603050405020304" pitchFamily="18" charset="0"/>
              </a:rPr>
              <a:pPr/>
              <a:t>7</a:t>
            </a:fld>
            <a:endParaRPr lang="en-US" altLang="en-US" sz="1400">
              <a:latin typeface="Times New Roman" panose="02020603050405020304" pitchFamily="18" charset="0"/>
            </a:endParaRPr>
          </a:p>
        </p:txBody>
      </p:sp>
      <p:sp>
        <p:nvSpPr>
          <p:cNvPr id="26627" name="Content Placeholder 1">
            <a:extLst>
              <a:ext uri="{FF2B5EF4-FFF2-40B4-BE49-F238E27FC236}">
                <a16:creationId xmlns:a16="http://schemas.microsoft.com/office/drawing/2014/main" xmlns="" id="{CCF16B5D-8CDE-4AAC-8C33-054288A1DD86}"/>
              </a:ext>
            </a:extLst>
          </p:cNvPr>
          <p:cNvSpPr>
            <a:spLocks noGrp="1"/>
          </p:cNvSpPr>
          <p:nvPr>
            <p:ph sz="half" idx="1"/>
          </p:nvPr>
        </p:nvSpPr>
        <p:spPr bwMode="auto">
          <a:xfrm>
            <a:off x="-33338" y="685800"/>
            <a:ext cx="9144001" cy="567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it-IT" altLang="en-US"/>
              <a:t>2.</a:t>
            </a:r>
            <a:r>
              <a:rPr lang="id-ID" altLang="en-US"/>
              <a:t> </a:t>
            </a:r>
            <a:r>
              <a:rPr lang="it-IT" altLang="en-US"/>
              <a:t>BPH (BENIGNA PROSTAT HIPERPLASIA)</a:t>
            </a:r>
            <a:endParaRPr lang="id-ID" altLang="en-US"/>
          </a:p>
        </p:txBody>
      </p:sp>
      <p:sp>
        <p:nvSpPr>
          <p:cNvPr id="26628" name="Rectangle 3">
            <a:extLst>
              <a:ext uri="{FF2B5EF4-FFF2-40B4-BE49-F238E27FC236}">
                <a16:creationId xmlns:a16="http://schemas.microsoft.com/office/drawing/2014/main" xmlns="" id="{E5E7C4AB-84BA-43E8-99D6-64A0CF46B9E6}"/>
              </a:ext>
            </a:extLst>
          </p:cNvPr>
          <p:cNvSpPr>
            <a:spLocks noChangeArrowheads="1"/>
          </p:cNvSpPr>
          <p:nvPr/>
        </p:nvSpPr>
        <p:spPr bwMode="auto">
          <a:xfrm>
            <a:off x="381000" y="1120775"/>
            <a:ext cx="4852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sz="2800">
                <a:latin typeface="Times New Roman" panose="02020603050405020304" pitchFamily="18" charset="0"/>
                <a:cs typeface="Times New Roman" panose="02020603050405020304" pitchFamily="18" charset="0"/>
              </a:rPr>
              <a:t>a. Perubahan Organ karena BPH</a:t>
            </a:r>
          </a:p>
        </p:txBody>
      </p:sp>
      <p:pic>
        <p:nvPicPr>
          <p:cNvPr id="26629" name="Picture 4">
            <a:extLst>
              <a:ext uri="{FF2B5EF4-FFF2-40B4-BE49-F238E27FC236}">
                <a16:creationId xmlns:a16="http://schemas.microsoft.com/office/drawing/2014/main" xmlns="" id="{B798E996-59E8-4261-A841-9C5B2ADA6F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68463"/>
            <a:ext cx="508476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5">
            <a:extLst>
              <a:ext uri="{FF2B5EF4-FFF2-40B4-BE49-F238E27FC236}">
                <a16:creationId xmlns:a16="http://schemas.microsoft.com/office/drawing/2014/main" xmlns="" id="{4968375F-80CD-419C-ADB0-69C3AE360F5E}"/>
              </a:ext>
            </a:extLst>
          </p:cNvPr>
          <p:cNvSpPr>
            <a:spLocks noChangeArrowheads="1"/>
          </p:cNvSpPr>
          <p:nvPr/>
        </p:nvSpPr>
        <p:spPr bwMode="auto">
          <a:xfrm>
            <a:off x="3868738" y="3260725"/>
            <a:ext cx="5368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en-US" sz="2400">
                <a:latin typeface="Times New Roman" panose="02020603050405020304" pitchFamily="18" charset="0"/>
                <a:cs typeface="Times New Roman" panose="02020603050405020304" pitchFamily="18" charset="0"/>
              </a:rPr>
              <a:t>b. Sel stem yang meningkat mengakibatkan proliferasi sel transit</a:t>
            </a:r>
          </a:p>
        </p:txBody>
      </p:sp>
      <p:pic>
        <p:nvPicPr>
          <p:cNvPr id="26631" name="Picture 6">
            <a:extLst>
              <a:ext uri="{FF2B5EF4-FFF2-40B4-BE49-F238E27FC236}">
                <a16:creationId xmlns:a16="http://schemas.microsoft.com/office/drawing/2014/main" xmlns="" id="{C16D731A-18C0-4F5C-8FB4-45A2D568B4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2988" y="3978275"/>
            <a:ext cx="38354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xmlns="" id="{D7F92BC1-12BC-4E61-BFF5-DED60EEB3F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1B24CD-1981-4863-8397-EF899C64BB3A}" type="slidenum">
              <a:rPr lang="ar-SA" altLang="en-US" sz="1400" smtClean="0">
                <a:latin typeface="Times New Roman" panose="02020603050405020304" pitchFamily="18" charset="0"/>
              </a:rPr>
              <a:pPr/>
              <a:t>8</a:t>
            </a:fld>
            <a:endParaRPr lang="en-US" altLang="en-US" sz="1400">
              <a:latin typeface="Times New Roman" panose="02020603050405020304" pitchFamily="18" charset="0"/>
            </a:endParaRPr>
          </a:p>
        </p:txBody>
      </p:sp>
      <p:sp>
        <p:nvSpPr>
          <p:cNvPr id="28675" name="Content Placeholder 1">
            <a:extLst>
              <a:ext uri="{FF2B5EF4-FFF2-40B4-BE49-F238E27FC236}">
                <a16:creationId xmlns:a16="http://schemas.microsoft.com/office/drawing/2014/main" xmlns="" id="{C11919BE-E884-4221-B0D7-58697091E9E2}"/>
              </a:ext>
            </a:extLst>
          </p:cNvPr>
          <p:cNvSpPr>
            <a:spLocks noGrp="1"/>
          </p:cNvSpPr>
          <p:nvPr>
            <p:ph idx="1"/>
          </p:nvPr>
        </p:nvSpPr>
        <p:spPr bwMode="auto">
          <a:xfrm>
            <a:off x="0" y="609600"/>
            <a:ext cx="9144000" cy="574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id-ID" altLang="en-US">
                <a:latin typeface="Times New Roman" panose="02020603050405020304" pitchFamily="18" charset="0"/>
                <a:cs typeface="Times New Roman" panose="02020603050405020304" pitchFamily="18" charset="0"/>
              </a:rPr>
              <a:t>c. Perubahan peningkatan terjadi </a:t>
            </a:r>
          </a:p>
          <a:p>
            <a:pPr marL="0" indent="0">
              <a:buFont typeface="Arial" panose="020B0604020202020204" pitchFamily="34" charset="0"/>
              <a:buNone/>
            </a:pPr>
            <a:r>
              <a:rPr lang="id-ID" altLang="en-US">
                <a:latin typeface="Times New Roman" panose="02020603050405020304" pitchFamily="18" charset="0"/>
                <a:cs typeface="Times New Roman" panose="02020603050405020304" pitchFamily="18" charset="0"/>
              </a:rPr>
              <a:t>	dengan Derajat BPH</a:t>
            </a:r>
          </a:p>
        </p:txBody>
      </p:sp>
      <p:pic>
        <p:nvPicPr>
          <p:cNvPr id="28676" name="Picture 2">
            <a:extLst>
              <a:ext uri="{FF2B5EF4-FFF2-40B4-BE49-F238E27FC236}">
                <a16:creationId xmlns:a16="http://schemas.microsoft.com/office/drawing/2014/main" xmlns="" id="{4B7FDCEB-4B28-4B2F-B31E-5F48606BE3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495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a:extLst>
              <a:ext uri="{FF2B5EF4-FFF2-40B4-BE49-F238E27FC236}">
                <a16:creationId xmlns:a16="http://schemas.microsoft.com/office/drawing/2014/main" xmlns="" id="{10AB5C86-0CB4-4498-811C-4BB0C46372E5}"/>
              </a:ext>
            </a:extLst>
          </p:cNvPr>
          <p:cNvSpPr>
            <a:spLocks noChangeArrowheads="1"/>
          </p:cNvSpPr>
          <p:nvPr/>
        </p:nvSpPr>
        <p:spPr bwMode="auto">
          <a:xfrm>
            <a:off x="4554538" y="383857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en-US" sz="2400">
                <a:latin typeface="Times New Roman" panose="02020603050405020304" pitchFamily="18" charset="0"/>
                <a:cs typeface="Times New Roman" panose="02020603050405020304" pitchFamily="18" charset="0"/>
              </a:rPr>
              <a:t>d. Obstruksi saluran kemih karena urin tidak mampu lewati prostat</a:t>
            </a:r>
          </a:p>
        </p:txBody>
      </p:sp>
      <p:pic>
        <p:nvPicPr>
          <p:cNvPr id="28678" name="Picture 4">
            <a:extLst>
              <a:ext uri="{FF2B5EF4-FFF2-40B4-BE49-F238E27FC236}">
                <a16:creationId xmlns:a16="http://schemas.microsoft.com/office/drawing/2014/main" xmlns="" id="{09E3E700-8F65-44C0-8B74-06779FD65A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8663" y="4668838"/>
            <a:ext cx="44529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8C5EE876-CF60-4F4B-A9AD-820C4582943A}"/>
              </a:ext>
            </a:extLst>
          </p:cNvPr>
          <p:cNvSpPr>
            <a:spLocks noGrp="1" noChangeArrowheads="1"/>
          </p:cNvSpPr>
          <p:nvPr>
            <p:ph type="title"/>
          </p:nvPr>
        </p:nvSpPr>
        <p:spPr bwMode="auto">
          <a:xfrm>
            <a:off x="0" y="6096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d-ID" altLang="en-US" sz="3600">
                <a:latin typeface="Times New Roman" panose="02020603050405020304" pitchFamily="18" charset="0"/>
                <a:cs typeface="Times New Roman" panose="02020603050405020304" pitchFamily="18" charset="0"/>
              </a:rPr>
              <a:t>E. PATOFISIOLOGI BPH </a:t>
            </a:r>
            <a:endParaRPr lang="en-US" altLang="en-US" sz="3600">
              <a:latin typeface="Times New Roman" panose="02020603050405020304" pitchFamily="18" charset="0"/>
              <a:cs typeface="Times New Roman" panose="02020603050405020304" pitchFamily="18" charset="0"/>
            </a:endParaRPr>
          </a:p>
        </p:txBody>
      </p:sp>
      <p:sp>
        <p:nvSpPr>
          <p:cNvPr id="30723" name="Content Placeholder 1">
            <a:extLst>
              <a:ext uri="{FF2B5EF4-FFF2-40B4-BE49-F238E27FC236}">
                <a16:creationId xmlns:a16="http://schemas.microsoft.com/office/drawing/2014/main" xmlns="" id="{5E6F545E-1B3C-485B-B800-29DB165CA356}"/>
              </a:ext>
            </a:extLst>
          </p:cNvPr>
          <p:cNvSpPr>
            <a:spLocks noGrp="1"/>
          </p:cNvSpPr>
          <p:nvPr>
            <p:ph idx="1"/>
          </p:nvPr>
        </p:nvSpPr>
        <p:spPr bwMode="auto">
          <a:xfrm>
            <a:off x="0" y="1143000"/>
            <a:ext cx="9144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Arial" panose="020B0604020202020204" pitchFamily="34" charset="0"/>
              <a:buNone/>
            </a:pPr>
            <a:r>
              <a:rPr lang="id-ID" altLang="en-US" sz="2400">
                <a:latin typeface="Times New Roman" panose="02020603050405020304" pitchFamily="18" charset="0"/>
                <a:cs typeface="Times New Roman" panose="02020603050405020304" pitchFamily="18" charset="0"/>
              </a:rPr>
              <a:t>Perubahan mikroskopik pada prostat telah terjadi pada pria usia 30-40 tahun. Bila perubahan mikroskopik ini berkembang, akan terjadi perubahan patologi,anatomi yang ada pada pria usia 50 tahunan. Perubahan hormonal menyebabkan hiperplasia jaringan penyangga stromal dan elemen glandular pada prostat. Proses pembesaran prostat terjadi secara perlahan-lahan sehingga perubahan pada saluran kemih juga terjadi secara perlahan-lahan. Pada tahap awal setelah terjadi pembesaran prostat, resistensi urin pada leher buli-buli dan daerah prostat meningkat, serta otot detrusor menebal dan merenggang sehingga timbul sakulasi atau divertikel.</a:t>
            </a:r>
          </a:p>
        </p:txBody>
      </p:sp>
    </p:spTree>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UEU Pertemuan 1 - Copy 1</Template>
  <TotalTime>2661</TotalTime>
  <Words>926</Words>
  <Application>Microsoft Office PowerPoint</Application>
  <PresentationFormat>On-screen Show (4:3)</PresentationFormat>
  <Paragraphs>298</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Template PPT UEU Pertemuan 1 - Copy 1</vt:lpstr>
      <vt:lpstr>PowerPoint Presentation</vt:lpstr>
      <vt:lpstr>KEMAMPUAN AKHIR YANG DIHARAPKAN</vt:lpstr>
      <vt:lpstr>A. PENGERTIAN BPH</vt:lpstr>
      <vt:lpstr>B. ETIOLOGI BPH</vt:lpstr>
      <vt:lpstr>C. TANDA DAN GEJALA BPH</vt:lpstr>
      <vt:lpstr>D. ANATOMI SISTEM  PERKEMIHAN BPH </vt:lpstr>
      <vt:lpstr>PowerPoint Presentation</vt:lpstr>
      <vt:lpstr>PowerPoint Presentation</vt:lpstr>
      <vt:lpstr>E. PATOFISIOLOGI BPH </vt:lpstr>
      <vt:lpstr>Patway</vt:lpstr>
      <vt:lpstr>F. KOMPLIKASI BPH</vt:lpstr>
      <vt:lpstr>G. PEMERIKSAAN PENUNJANG</vt:lpstr>
      <vt:lpstr>I. Fokus Intevensi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278</cp:revision>
  <dcterms:created xsi:type="dcterms:W3CDTF">2010-08-24T06:47:44Z</dcterms:created>
  <dcterms:modified xsi:type="dcterms:W3CDTF">2019-07-29T07:35:26Z</dcterms:modified>
</cp:coreProperties>
</file>