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3" r:id="rId2"/>
    <p:sldId id="257" r:id="rId3"/>
    <p:sldId id="270" r:id="rId4"/>
    <p:sldId id="258" r:id="rId5"/>
    <p:sldId id="269" r:id="rId6"/>
    <p:sldId id="259" r:id="rId7"/>
    <p:sldId id="261" r:id="rId8"/>
    <p:sldId id="262" r:id="rId9"/>
    <p:sldId id="263" r:id="rId10"/>
    <p:sldId id="264" r:id="rId11"/>
    <p:sldId id="265" r:id="rId12"/>
    <p:sldId id="267" r:id="rId13"/>
    <p:sldId id="268" r:id="rId14"/>
    <p:sldId id="286" r:id="rId15"/>
    <p:sldId id="287" r:id="rId16"/>
    <p:sldId id="288" r:id="rId17"/>
    <p:sldId id="289" r:id="rId18"/>
    <p:sldId id="290" r:id="rId19"/>
    <p:sldId id="291" r:id="rId20"/>
    <p:sldId id="292" r:id="rId2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320" y="-6"/>
      </p:cViewPr>
      <p:guideLst>
        <p:guide orient="horz" pos="216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6DBE1-20A7-4AE2-8BE4-42F21FFBDAF2}" type="datetimeFigureOut">
              <a:rPr lang="id-ID" smtClean="0"/>
              <a:t>29/07/2019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083BA-A5A9-43FB-B60B-6751D47550EC}" type="slidenum">
              <a:rPr lang="id-ID" smtClean="0"/>
              <a:t>‹#›</a:t>
            </a:fld>
            <a:endParaRPr lang="id-ID"/>
          </a:p>
        </p:txBody>
      </p:sp>
    </p:spTree>
    <p:extLst>
      <p:ext uri="{BB962C8B-B14F-4D97-AF65-F5344CB8AC3E}">
        <p14:creationId xmlns:p14="http://schemas.microsoft.com/office/powerpoint/2010/main" val="107635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6E3083BA-A5A9-43FB-B60B-6751D47550EC}" type="slidenum">
              <a:rPr lang="id-ID" smtClean="0"/>
              <a:t>12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643E14A4-EA53-4CD2-8C38-C61C03A32800}" type="datetimeFigureOut">
              <a:rPr lang="id-ID" smtClean="0"/>
              <a:t>29/07/2019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3C2BCA-D599-4737-A18D-161FD7082544}"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43E14A4-EA53-4CD2-8C38-C61C03A32800}" type="datetimeFigureOut">
              <a:rPr lang="id-ID" smtClean="0"/>
              <a:t>29/07/2019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3C2BCA-D599-4737-A18D-161FD7082544}"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43E14A4-EA53-4CD2-8C38-C61C03A32800}" type="datetimeFigureOut">
              <a:rPr lang="id-ID" smtClean="0"/>
              <a:t>29/07/2019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3C2BCA-D599-4737-A18D-161FD7082544}"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43E14A4-EA53-4CD2-8C38-C61C03A32800}" type="datetimeFigureOut">
              <a:rPr lang="id-ID" smtClean="0"/>
              <a:t>29/07/2019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3C2BCA-D599-4737-A18D-161FD7082544}"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3E14A4-EA53-4CD2-8C38-C61C03A32800}" type="datetimeFigureOut">
              <a:rPr lang="id-ID" smtClean="0"/>
              <a:t>29/07/2019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3C2BCA-D599-4737-A18D-161FD7082544}"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643E14A4-EA53-4CD2-8C38-C61C03A32800}" type="datetimeFigureOut">
              <a:rPr lang="id-ID" smtClean="0"/>
              <a:t>29/07/2019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C3C2BCA-D599-4737-A18D-161FD7082544}"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643E14A4-EA53-4CD2-8C38-C61C03A32800}" type="datetimeFigureOut">
              <a:rPr lang="id-ID" smtClean="0"/>
              <a:t>29/07/2019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C3C2BCA-D599-4737-A18D-161FD7082544}"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643E14A4-EA53-4CD2-8C38-C61C03A32800}" type="datetimeFigureOut">
              <a:rPr lang="id-ID" smtClean="0"/>
              <a:t>29/07/2019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C3C2BCA-D599-4737-A18D-161FD7082544}"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E14A4-EA53-4CD2-8C38-C61C03A32800}" type="datetimeFigureOut">
              <a:rPr lang="id-ID" smtClean="0"/>
              <a:t>29/07/2019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C3C2BCA-D599-4737-A18D-161FD7082544}"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E14A4-EA53-4CD2-8C38-C61C03A32800}" type="datetimeFigureOut">
              <a:rPr lang="id-ID" smtClean="0"/>
              <a:t>29/07/2019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C3C2BCA-D599-4737-A18D-161FD7082544}"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E14A4-EA53-4CD2-8C38-C61C03A32800}" type="datetimeFigureOut">
              <a:rPr lang="id-ID" smtClean="0"/>
              <a:t>29/07/2019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C3C2BCA-D599-4737-A18D-161FD7082544}"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E14A4-EA53-4CD2-8C38-C61C03A32800}" type="datetimeFigureOut">
              <a:rPr lang="id-ID" smtClean="0"/>
              <a:t>29/07/2019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C2BCA-D599-4737-A18D-161FD7082544}"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3.bp.blogspot.com/-obUXCDNILXc/Ut2m6-2NPWI/AAAAAAAABRE/RAxmSR1KSJM/s1600/LAPORAN+PENDAHULUAN+APENDISITIS2.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3.bp.blogspot.com/-iqFcTeIT0Gw/Ut2jtGTXsdI/AAAAAAAABQQ/dY3jKyVeDjs/s1600/LAPORAN++PENDAHULUAN++APENDISITIS.pn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p:cNvSpPr txBox="1">
            <a:spLocks noChangeArrowheads="1"/>
          </p:cNvSpPr>
          <p:nvPr/>
        </p:nvSpPr>
        <p:spPr bwMode="auto">
          <a:xfrm>
            <a:off x="3222625" y="3657600"/>
            <a:ext cx="5638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solidFill>
                  <a:schemeClr val="bg1"/>
                </a:solidFill>
              </a:rPr>
              <a:t>ASKEP </a:t>
            </a:r>
            <a:r>
              <a:rPr lang="en-US" sz="2000" b="1" dirty="0" smtClean="0">
                <a:solidFill>
                  <a:schemeClr val="bg1"/>
                </a:solidFill>
              </a:rPr>
              <a:t>APENDIKSITIS</a:t>
            </a:r>
            <a:endParaRPr lang="en-US" sz="2000" b="1" dirty="0">
              <a:solidFill>
                <a:schemeClr val="bg1"/>
              </a:solidFill>
            </a:endParaRPr>
          </a:p>
          <a:p>
            <a:pPr algn="ctr" eaLnBrk="1" hangingPunct="1"/>
            <a:r>
              <a:rPr lang="en-US" sz="2000" b="1" dirty="0">
                <a:solidFill>
                  <a:schemeClr val="bg1"/>
                </a:solidFill>
              </a:rPr>
              <a:t>PERTEMUAN </a:t>
            </a:r>
            <a:r>
              <a:rPr lang="en-US" sz="2000" b="1" dirty="0" smtClean="0">
                <a:solidFill>
                  <a:schemeClr val="bg1"/>
                </a:solidFill>
              </a:rPr>
              <a:t>14</a:t>
            </a:r>
            <a:endParaRPr lang="en-US" sz="2000" b="1" dirty="0">
              <a:solidFill>
                <a:schemeClr val="bg1"/>
              </a:solidFill>
            </a:endParaRPr>
          </a:p>
          <a:p>
            <a:pPr algn="ctr" eaLnBrk="1" hangingPunct="1"/>
            <a:r>
              <a:rPr lang="en-US" sz="2000" b="1" dirty="0">
                <a:solidFill>
                  <a:schemeClr val="bg1"/>
                </a:solidFill>
              </a:rPr>
              <a:t>Ns. </a:t>
            </a:r>
            <a:r>
              <a:rPr lang="en-US" sz="2000" b="1" dirty="0" err="1">
                <a:solidFill>
                  <a:schemeClr val="bg1"/>
                </a:solidFill>
              </a:rPr>
              <a:t>Ratna</a:t>
            </a:r>
            <a:r>
              <a:rPr lang="en-US" sz="2000" b="1" dirty="0">
                <a:solidFill>
                  <a:schemeClr val="bg1"/>
                </a:solidFill>
              </a:rPr>
              <a:t> </a:t>
            </a:r>
            <a:r>
              <a:rPr lang="en-US" sz="2000" b="1" dirty="0" err="1">
                <a:solidFill>
                  <a:schemeClr val="bg1"/>
                </a:solidFill>
              </a:rPr>
              <a:t>Dewi</a:t>
            </a:r>
            <a:r>
              <a:rPr lang="en-US" sz="2000" b="1" dirty="0">
                <a:solidFill>
                  <a:schemeClr val="bg1"/>
                </a:solidFill>
              </a:rPr>
              <a:t>, </a:t>
            </a:r>
            <a:r>
              <a:rPr lang="en-US" sz="2000" b="1" dirty="0" err="1">
                <a:solidFill>
                  <a:schemeClr val="bg1"/>
                </a:solidFill>
              </a:rPr>
              <a:t>S.Kep</a:t>
            </a:r>
            <a:r>
              <a:rPr lang="en-US" sz="2000" b="1" dirty="0">
                <a:solidFill>
                  <a:schemeClr val="bg1"/>
                </a:solidFill>
              </a:rPr>
              <a:t>, </a:t>
            </a:r>
            <a:r>
              <a:rPr lang="en-US" sz="2000" b="1" dirty="0" err="1">
                <a:solidFill>
                  <a:schemeClr val="bg1"/>
                </a:solidFill>
              </a:rPr>
              <a:t>M.Kep</a:t>
            </a:r>
            <a:endParaRPr lang="en-US" sz="2000" b="1" dirty="0">
              <a:solidFill>
                <a:schemeClr val="bg1"/>
              </a:solidFill>
            </a:endParaRPr>
          </a:p>
          <a:p>
            <a:pPr algn="ctr" eaLnBrk="1" hangingPunct="1"/>
            <a:r>
              <a:rPr lang="en-US" sz="2000" b="1" dirty="0" err="1">
                <a:solidFill>
                  <a:schemeClr val="bg1"/>
                </a:solidFill>
              </a:rPr>
              <a:t>Keperawatan</a:t>
            </a:r>
            <a:r>
              <a:rPr lang="en-US" sz="2000" b="1" dirty="0">
                <a:solidFill>
                  <a:schemeClr val="bg1"/>
                </a:solidFill>
              </a:rPr>
              <a:t> &amp; </a:t>
            </a:r>
            <a:r>
              <a:rPr lang="en-US" sz="2000" b="1" dirty="0" err="1">
                <a:solidFill>
                  <a:schemeClr val="bg1"/>
                </a:solidFill>
              </a:rPr>
              <a:t>Ilmu-Ilmu</a:t>
            </a:r>
            <a:r>
              <a:rPr lang="en-US" sz="2000" b="1" dirty="0">
                <a:solidFill>
                  <a:schemeClr val="bg1"/>
                </a:solidFill>
              </a:rPr>
              <a:t> </a:t>
            </a:r>
            <a:r>
              <a:rPr lang="en-US" sz="2000" b="1" dirty="0" err="1">
                <a:solidFill>
                  <a:schemeClr val="bg1"/>
                </a:solidFill>
              </a:rPr>
              <a:t>Kesehatan</a:t>
            </a:r>
            <a:endParaRPr lang="en-US" sz="2000" b="1" dirty="0">
              <a:solidFill>
                <a:schemeClr val="bg1"/>
              </a:solidFill>
            </a:endParaRPr>
          </a:p>
          <a:p>
            <a:pPr algn="ctr" eaLnBrk="1" hangingPunct="1"/>
            <a:endParaRPr lang="en-US" sz="2000" b="1" dirty="0">
              <a:solidFill>
                <a:schemeClr val="bg1"/>
              </a:solidFill>
            </a:endParaRPr>
          </a:p>
        </p:txBody>
      </p:sp>
    </p:spTree>
    <p:extLst>
      <p:ext uri="{BB962C8B-B14F-4D97-AF65-F5344CB8AC3E}">
        <p14:creationId xmlns:p14="http://schemas.microsoft.com/office/powerpoint/2010/main" val="121700858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714356"/>
            <a:ext cx="8229600" cy="703282"/>
          </a:xfrm>
        </p:spPr>
        <p:txBody>
          <a:bodyPr>
            <a:normAutofit/>
          </a:bodyPr>
          <a:lstStyle/>
          <a:p>
            <a:r>
              <a:rPr lang="id-ID" sz="3500" b="1" dirty="0">
                <a:latin typeface="Times New Roman" pitchFamily="18" charset="0"/>
                <a:cs typeface="Times New Roman" pitchFamily="18" charset="0"/>
              </a:rPr>
              <a:t>PATHWAY</a:t>
            </a:r>
          </a:p>
        </p:txBody>
      </p:sp>
      <p:sp>
        <p:nvSpPr>
          <p:cNvPr id="3" name="Content Placeholder 2"/>
          <p:cNvSpPr>
            <a:spLocks noGrp="1"/>
          </p:cNvSpPr>
          <p:nvPr>
            <p:ph idx="1"/>
          </p:nvPr>
        </p:nvSpPr>
        <p:spPr>
          <a:xfrm>
            <a:off x="457200" y="1428736"/>
            <a:ext cx="8229600" cy="4697427"/>
          </a:xfrm>
        </p:spPr>
        <p:txBody>
          <a:bodyPr>
            <a:normAutofit/>
          </a:bodyPr>
          <a:lstStyle/>
          <a:p>
            <a:pPr algn="just">
              <a:buNone/>
            </a:pPr>
            <a:r>
              <a:rPr lang="id-ID" sz="2400" dirty="0" smtClean="0"/>
              <a:t>	</a:t>
            </a:r>
            <a:endParaRPr lang="id-ID" sz="2700" dirty="0">
              <a:latin typeface="Times New Roman" pitchFamily="18" charset="0"/>
              <a:cs typeface="Times New Roman" pitchFamily="18" charset="0"/>
            </a:endParaRPr>
          </a:p>
        </p:txBody>
      </p:sp>
      <p:pic>
        <p:nvPicPr>
          <p:cNvPr id="5" name="Picture 4" descr="LAPORAN PENDAHULUAN APENDISITI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685" y="1484630"/>
            <a:ext cx="5229225" cy="481266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857232"/>
            <a:ext cx="8229600" cy="560406"/>
          </a:xfrm>
        </p:spPr>
        <p:txBody>
          <a:bodyPr>
            <a:noAutofit/>
          </a:bodyPr>
          <a:lstStyle/>
          <a:p>
            <a:r>
              <a:rPr lang="id-ID" sz="3500" b="1" u="sng" dirty="0">
                <a:latin typeface="Times New Roman" pitchFamily="18" charset="0"/>
                <a:cs typeface="Times New Roman" pitchFamily="18" charset="0"/>
              </a:rPr>
              <a:t>MANIFESTASI KLINIK </a:t>
            </a:r>
          </a:p>
        </p:txBody>
      </p:sp>
      <p:sp>
        <p:nvSpPr>
          <p:cNvPr id="3" name="Content Placeholder 2"/>
          <p:cNvSpPr>
            <a:spLocks noGrp="1"/>
          </p:cNvSpPr>
          <p:nvPr>
            <p:ph idx="1"/>
          </p:nvPr>
        </p:nvSpPr>
        <p:spPr/>
        <p:txBody>
          <a:bodyPr>
            <a:normAutofit lnSpcReduction="10000"/>
          </a:bodyPr>
          <a:lstStyle/>
          <a:p>
            <a:pPr marL="0" indent="0" algn="just">
              <a:buNone/>
            </a:pPr>
            <a:r>
              <a:rPr lang="id-ID" sz="2400" dirty="0"/>
              <a:t>1.  Nyeri kuadran bawah kanan terasa dan biasanya disertai dengan demam ringan, mual, muntah dan hilangnya nafsu makan.</a:t>
            </a:r>
          </a:p>
          <a:p>
            <a:pPr marL="0" indent="0" algn="just">
              <a:buNone/>
            </a:pPr>
            <a:r>
              <a:rPr lang="id-ID" sz="2400" dirty="0"/>
              <a:t>2.  Nyeri tekan lokal pada titik McBurney bila dilakukan tekanan.</a:t>
            </a:r>
          </a:p>
          <a:p>
            <a:pPr marL="0" indent="0" algn="just">
              <a:buNone/>
            </a:pPr>
            <a:r>
              <a:rPr lang="id-ID" sz="2400" dirty="0"/>
              <a:t>3.  Nyeri tekan lepas dijumpai.</a:t>
            </a:r>
          </a:p>
          <a:p>
            <a:pPr marL="0" indent="0" algn="just">
              <a:buNone/>
            </a:pPr>
            <a:r>
              <a:rPr lang="id-ID" sz="2400" dirty="0"/>
              <a:t>4.  Terdapat konstipasi atau diare.</a:t>
            </a:r>
          </a:p>
          <a:p>
            <a:pPr marL="0" indent="0" algn="just">
              <a:buNone/>
            </a:pPr>
            <a:r>
              <a:rPr lang="id-ID" sz="2400" dirty="0"/>
              <a:t>5.  Nyeri lumbal, bila appendiks melingkar di belakang sekum.</a:t>
            </a:r>
          </a:p>
          <a:p>
            <a:pPr marL="0" indent="0" algn="just">
              <a:buNone/>
            </a:pPr>
            <a:r>
              <a:rPr lang="id-ID" sz="2400" dirty="0"/>
              <a:t>6.  Nyeri defekasi, bila appendiks berada dekat rektal.</a:t>
            </a:r>
          </a:p>
          <a:p>
            <a:pPr marL="0" indent="0" algn="just">
              <a:buNone/>
            </a:pPr>
            <a:r>
              <a:rPr lang="id-ID" sz="2400" dirty="0"/>
              <a:t>7.  Nyeri kemih, jika ujung appendiks berada di dekat kandung kemih atau ureter.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785794"/>
            <a:ext cx="8229600" cy="631844"/>
          </a:xfrm>
        </p:spPr>
        <p:txBody>
          <a:bodyPr>
            <a:normAutofit/>
          </a:bodyPr>
          <a:lstStyle/>
          <a:p>
            <a:r>
              <a:rPr lang="id-ID" sz="3500" b="1" u="sng" dirty="0" smtClean="0">
                <a:latin typeface="Times New Roman" pitchFamily="18" charset="0"/>
                <a:cs typeface="Times New Roman" pitchFamily="18" charset="0"/>
              </a:rPr>
              <a:t>PEMERIKSAAN PENUNJANG</a:t>
            </a:r>
            <a:endParaRPr lang="id-ID" sz="3500"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0000" lnSpcReduction="10000"/>
          </a:bodyPr>
          <a:lstStyle/>
          <a:p>
            <a:pPr marL="514350" indent="-514350" algn="just">
              <a:buFont typeface="+mj-lt"/>
              <a:buAutoNum type="arabicPeriod"/>
            </a:pPr>
            <a:r>
              <a:rPr lang="id-ID" sz="2400" dirty="0"/>
              <a:t>Laboratorium seperti dari pemeriksaan darah lengkap dan C-reactive protein (CRP	</a:t>
            </a:r>
          </a:p>
          <a:p>
            <a:pPr marL="514350" indent="-514350" algn="just">
              <a:buFont typeface="+mj-lt"/>
              <a:buAutoNum type="arabicPeriod"/>
            </a:pPr>
            <a:r>
              <a:rPr lang="id-ID" sz="2400" dirty="0"/>
              <a:t>Radiologi seperti pemeriksaan ultrasonografi (USG) dan Computed Tomography Scanning(CT-scan)</a:t>
            </a:r>
          </a:p>
          <a:p>
            <a:pPr marL="514350" indent="-514350" algn="just">
              <a:buFont typeface="+mj-lt"/>
              <a:buAutoNum type="arabicPeriod"/>
            </a:pPr>
            <a:r>
              <a:rPr lang="id-ID" sz="2400" dirty="0"/>
              <a:t>Analisa urin bertujuan untuk mendiagnosa batu ureter dan kemungkinan infeksi saluran kemih sebagai akibat dari nyeri perut bawah</a:t>
            </a:r>
          </a:p>
          <a:p>
            <a:pPr marL="514350" indent="-514350" algn="just">
              <a:buFont typeface="+mj-lt"/>
              <a:buAutoNum type="arabicPeriod"/>
            </a:pPr>
            <a:r>
              <a:rPr lang="id-ID" sz="2400" dirty="0"/>
              <a:t>Pengukuran enzim hati dan tingkatan amilase membantu mendiagnosa peradangan hati, kandung empedu, dan pankreas</a:t>
            </a:r>
          </a:p>
          <a:p>
            <a:pPr marL="514350" indent="-514350" algn="just">
              <a:buFont typeface="+mj-lt"/>
              <a:buAutoNum type="arabicPeriod"/>
            </a:pPr>
            <a:r>
              <a:rPr lang="id-ID" sz="2400" dirty="0"/>
              <a:t>Serum Beta Human Chorionic Gonadotrophin (B-HCG) untuk memeriksa adanya kemungkinan kehamilan.</a:t>
            </a:r>
          </a:p>
          <a:p>
            <a:pPr marL="514350" indent="-514350" algn="just">
              <a:buFont typeface="+mj-lt"/>
              <a:buAutoNum type="arabicPeriod"/>
            </a:pPr>
            <a:r>
              <a:rPr lang="id-ID" sz="2400" dirty="0"/>
              <a:t>Pemeriksaan barium enema untuk menentukan lokasi sekum</a:t>
            </a:r>
          </a:p>
          <a:p>
            <a:pPr marL="514350" indent="-514350" algn="just">
              <a:buFont typeface="+mj-lt"/>
              <a:buAutoNum type="arabicPeriod"/>
            </a:pPr>
            <a:r>
              <a:rPr lang="id-ID" sz="2400" dirty="0"/>
              <a:t>Pemeriksaan foto polos abdomen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071546"/>
            <a:ext cx="8229600" cy="5054617"/>
          </a:xfrm>
        </p:spPr>
        <p:txBody>
          <a:bodyPr>
            <a:normAutofit lnSpcReduction="10000"/>
          </a:bodyPr>
          <a:lstStyle/>
          <a:p>
            <a:pPr algn="ctr">
              <a:buNone/>
            </a:pPr>
            <a:r>
              <a:rPr lang="id-ID" b="1" u="sng" dirty="0" smtClean="0">
                <a:solidFill>
                  <a:schemeClr val="tx1"/>
                </a:solidFill>
                <a:latin typeface="Times New Roman" pitchFamily="18" charset="0"/>
                <a:cs typeface="Times New Roman" pitchFamily="18" charset="0"/>
              </a:rPr>
              <a:t>PENATALAKSANAAN MEDIS</a:t>
            </a:r>
          </a:p>
          <a:p>
            <a:pPr algn="just">
              <a:buNone/>
            </a:pPr>
            <a:r>
              <a:rPr lang="id-ID" sz="2400" dirty="0" smtClean="0">
                <a:solidFill>
                  <a:schemeClr val="tx1"/>
                </a:solidFill>
                <a:latin typeface="Arial Unicode MS" charset="0"/>
                <a:ea typeface="Arial Unicode MS" charset="0"/>
                <a:cs typeface="Times New Roman" pitchFamily="18" charset="0"/>
              </a:rPr>
              <a:t>1</a:t>
            </a:r>
            <a:r>
              <a:rPr lang="id-ID" sz="2400" dirty="0" smtClean="0">
                <a:solidFill>
                  <a:schemeClr val="tx1"/>
                </a:solidFill>
                <a:latin typeface="Tw Cen MT" charset="0"/>
                <a:ea typeface="Arial Unicode MS" charset="0"/>
                <a:cs typeface="Times New Roman" pitchFamily="18" charset="0"/>
              </a:rPr>
              <a:t>. Penanggulangan konservatif</a:t>
            </a:r>
          </a:p>
          <a:p>
            <a:pPr algn="just">
              <a:buNone/>
            </a:pPr>
            <a:r>
              <a:rPr lang="id-ID" sz="2400" dirty="0" smtClean="0">
                <a:solidFill>
                  <a:schemeClr val="tx1"/>
                </a:solidFill>
                <a:latin typeface="Tw Cen MT" charset="0"/>
                <a:ea typeface="Arial Unicode MS" charset="0"/>
                <a:cs typeface="Times New Roman" pitchFamily="18" charset="0"/>
              </a:rPr>
              <a:t>	Penanggulangan konservatif terutama diberikan pada penderita yang tidak mempunyai akses ke pelayanan bedah berupa pemberian antibiotik.</a:t>
            </a:r>
          </a:p>
          <a:p>
            <a:pPr algn="just">
              <a:buNone/>
            </a:pPr>
            <a:r>
              <a:rPr lang="id-ID" sz="2400" dirty="0" smtClean="0">
                <a:solidFill>
                  <a:schemeClr val="tx1"/>
                </a:solidFill>
                <a:latin typeface="Tw Cen MT" charset="0"/>
                <a:ea typeface="Arial Unicode MS" charset="0"/>
                <a:cs typeface="Times New Roman" pitchFamily="18" charset="0"/>
              </a:rPr>
              <a:t>2. Operasi</a:t>
            </a:r>
          </a:p>
          <a:p>
            <a:pPr algn="just">
              <a:buNone/>
            </a:pPr>
            <a:r>
              <a:rPr lang="id-ID" sz="2400" dirty="0" smtClean="0">
                <a:solidFill>
                  <a:schemeClr val="tx1"/>
                </a:solidFill>
                <a:latin typeface="Tw Cen MT" charset="0"/>
                <a:ea typeface="Arial Unicode MS" charset="0"/>
                <a:cs typeface="Times New Roman" pitchFamily="18" charset="0"/>
              </a:rPr>
              <a:t>	Bila diagnosa sudah tepat dan jelas ditemukan Apendisitis maka tindakan yang dilakukan adalah operasi membuang appendiks (appendektomi). </a:t>
            </a:r>
          </a:p>
          <a:p>
            <a:pPr algn="just">
              <a:buNone/>
            </a:pPr>
            <a:r>
              <a:rPr lang="id-ID" sz="2400" dirty="0" smtClean="0">
                <a:solidFill>
                  <a:schemeClr val="tx1"/>
                </a:solidFill>
                <a:latin typeface="Tw Cen MT" charset="0"/>
                <a:ea typeface="Arial Unicode MS" charset="0"/>
                <a:cs typeface="Times New Roman" pitchFamily="18" charset="0"/>
              </a:rPr>
              <a:t>3. Pencegahan Tersier</a:t>
            </a:r>
          </a:p>
          <a:p>
            <a:pPr algn="just">
              <a:buNone/>
            </a:pPr>
            <a:r>
              <a:rPr lang="id-ID" sz="2400" dirty="0" smtClean="0">
                <a:solidFill>
                  <a:schemeClr val="tx1"/>
                </a:solidFill>
                <a:latin typeface="Tw Cen MT" charset="0"/>
                <a:ea typeface="Arial Unicode MS" charset="0"/>
                <a:cs typeface="Times New Roman" pitchFamily="18" charset="0"/>
              </a:rPr>
              <a:t>	Tujuan utama dari pencegahan tersier yaitu mencegah terjadinya komplikasi yang lebih berat seperti komplikasi intra-abdomen.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071546"/>
            <a:ext cx="8229600" cy="5054617"/>
          </a:xfrm>
        </p:spPr>
        <p:txBody>
          <a:bodyPr>
            <a:normAutofit fontScale="90000" lnSpcReduction="10000"/>
          </a:bodyPr>
          <a:lstStyle/>
          <a:p>
            <a:pPr algn="ctr">
              <a:buNone/>
            </a:pPr>
            <a:r>
              <a:rPr lang="id-ID" b="1" u="sng" dirty="0" smtClean="0">
                <a:latin typeface="Arial Unicode MS" charset="0"/>
                <a:ea typeface="Arial Unicode MS" charset="0"/>
                <a:cs typeface="Times New Roman" pitchFamily="18" charset="0"/>
              </a:rPr>
              <a:t>ASUHAN KEPERAWATAN</a:t>
            </a:r>
          </a:p>
          <a:p>
            <a:pPr algn="just">
              <a:buNone/>
            </a:pPr>
            <a:r>
              <a:rPr lang="id-ID" sz="1800" dirty="0">
                <a:latin typeface="Arial Unicode MS" charset="0"/>
                <a:ea typeface="Arial Unicode MS" charset="0"/>
              </a:rPr>
              <a:t>Pengkajian </a:t>
            </a:r>
          </a:p>
          <a:p>
            <a:pPr marL="514350" indent="-514350" algn="just">
              <a:buFont typeface="+mj-lt"/>
              <a:buAutoNum type="arabicPeriod"/>
            </a:pPr>
            <a:r>
              <a:rPr lang="id-ID" sz="1800" b="1" dirty="0">
                <a:latin typeface="Arial Unicode MS" charset="0"/>
                <a:ea typeface="Arial Unicode MS" charset="0"/>
              </a:rPr>
              <a:t>Riwayat kesehatan mengenai :</a:t>
            </a:r>
          </a:p>
          <a:p>
            <a:pPr marL="0" indent="0" algn="just">
              <a:buFont typeface="+mj-lt"/>
              <a:buNone/>
            </a:pPr>
            <a:r>
              <a:rPr lang="id-ID" sz="1800" dirty="0">
                <a:latin typeface="Arial Unicode MS" charset="0"/>
                <a:ea typeface="Arial Unicode MS" charset="0"/>
              </a:rPr>
              <a:t>a. Keluhan utama klien akan mendapatkan nyeri di sekitar epigastrium menjalar ke perut kanan bawah. </a:t>
            </a:r>
          </a:p>
          <a:p>
            <a:pPr marL="0" indent="0" algn="just">
              <a:buFont typeface="+mj-lt"/>
              <a:buNone/>
            </a:pPr>
            <a:r>
              <a:rPr lang="id-ID" sz="1800" dirty="0">
                <a:latin typeface="Arial Unicode MS" charset="0"/>
                <a:ea typeface="Arial Unicode MS" charset="0"/>
              </a:rPr>
              <a:t>b. Riwayat kesehatan masa lalu biasanya berhubungan dengan masalah. </a:t>
            </a:r>
          </a:p>
          <a:p>
            <a:pPr marL="0" indent="0" algn="just">
              <a:buFont typeface="+mj-lt"/>
              <a:buNone/>
            </a:pPr>
            <a:r>
              <a:rPr lang="id-ID" sz="1800" dirty="0">
                <a:latin typeface="Arial Unicode MS" charset="0"/>
                <a:ea typeface="Arial Unicode MS" charset="0"/>
              </a:rPr>
              <a:t>c. Diet,kebiasaan makan makanan rendah serat.</a:t>
            </a:r>
          </a:p>
          <a:p>
            <a:pPr marL="0" indent="0" algn="just">
              <a:buFont typeface="+mj-lt"/>
              <a:buNone/>
            </a:pPr>
            <a:r>
              <a:rPr lang="id-ID" sz="1800" dirty="0">
                <a:latin typeface="Arial Unicode MS" charset="0"/>
                <a:ea typeface="Arial Unicode MS" charset="0"/>
              </a:rPr>
              <a:t>d. Kebiasaan eliminasi.</a:t>
            </a:r>
          </a:p>
          <a:p>
            <a:pPr marL="0" indent="0" algn="just">
              <a:buFont typeface="+mj-lt"/>
              <a:buNone/>
            </a:pPr>
            <a:endParaRPr lang="id-ID" sz="1800" dirty="0">
              <a:latin typeface="Arial Unicode MS" charset="0"/>
              <a:ea typeface="Arial Unicode MS" charset="0"/>
            </a:endParaRPr>
          </a:p>
          <a:p>
            <a:pPr algn="just">
              <a:buFont typeface="+mj-lt"/>
              <a:buAutoNum type="arabicPeriod"/>
            </a:pPr>
            <a:r>
              <a:rPr lang="id-ID" sz="1800" b="1" dirty="0">
                <a:latin typeface="Arial Unicode MS" charset="0"/>
                <a:ea typeface="Arial Unicode MS" charset="0"/>
              </a:rPr>
              <a:t>Pemeriksaan fisik</a:t>
            </a:r>
          </a:p>
          <a:p>
            <a:pPr marL="0" indent="0" algn="just">
              <a:buFont typeface="+mj-lt"/>
              <a:buNone/>
            </a:pPr>
            <a:r>
              <a:rPr lang="id-ID" sz="1800" dirty="0">
                <a:latin typeface="Arial Unicode MS" charset="0"/>
                <a:ea typeface="Arial Unicode MS" charset="0"/>
              </a:rPr>
              <a:t>a. Pemeriksaan fisik keadaan umum klien tampak sakit ringan/sedang/berat.</a:t>
            </a:r>
          </a:p>
          <a:p>
            <a:pPr marL="0" indent="0" algn="just">
              <a:buFont typeface="+mj-lt"/>
              <a:buNone/>
            </a:pPr>
            <a:r>
              <a:rPr lang="id-ID" sz="1800" dirty="0">
                <a:latin typeface="Arial Unicode MS" charset="0"/>
                <a:ea typeface="Arial Unicode MS" charset="0"/>
              </a:rPr>
              <a:t>b. Sirkulasi : Takikardia.</a:t>
            </a:r>
          </a:p>
          <a:p>
            <a:pPr marL="0" indent="0" algn="just">
              <a:buFont typeface="+mj-lt"/>
              <a:buNone/>
            </a:pPr>
            <a:r>
              <a:rPr lang="id-ID" sz="1800" dirty="0">
                <a:latin typeface="Arial Unicode MS" charset="0"/>
                <a:ea typeface="Arial Unicode MS" charset="0"/>
              </a:rPr>
              <a:t>c. Respirasi : Takipnoe, pernapasan dangkal.</a:t>
            </a:r>
          </a:p>
          <a:p>
            <a:pPr marL="0" indent="0" algn="just">
              <a:buFont typeface="+mj-lt"/>
              <a:buNone/>
            </a:pPr>
            <a:r>
              <a:rPr lang="id-ID" sz="1800" dirty="0">
                <a:latin typeface="Arial Unicode MS" charset="0"/>
                <a:ea typeface="Arial Unicode MS" charset="0"/>
              </a:rPr>
              <a:t>d. Aktivitas/istirahat : Malaise.</a:t>
            </a:r>
          </a:p>
          <a:p>
            <a:pPr marL="0" indent="0" algn="just">
              <a:buFont typeface="+mj-lt"/>
              <a:buNone/>
            </a:pPr>
            <a:r>
              <a:rPr lang="id-ID" sz="1800" dirty="0">
                <a:latin typeface="Arial Unicode MS" charset="0"/>
                <a:ea typeface="Arial Unicode MS" charset="0"/>
              </a:rPr>
              <a:t>e. Eliminasi : Konstipasi pada awitan awal, diare kadang-kadang.</a:t>
            </a:r>
          </a:p>
          <a:p>
            <a:pPr marL="0" indent="0" algn="just">
              <a:buFont typeface="+mj-lt"/>
              <a:buNone/>
            </a:pPr>
            <a:r>
              <a:rPr lang="id-ID" sz="1800" dirty="0">
                <a:latin typeface="Arial Unicode MS" charset="0"/>
                <a:ea typeface="Arial Unicode MS" charset="0"/>
              </a:rPr>
              <a:t>f. Distensi abdomen, nyeri tekan/nyeri lepas, kekakuan, penurunan atau tidak ada bising usus.</a:t>
            </a:r>
          </a:p>
          <a:p>
            <a:pPr marL="0" indent="0" algn="just">
              <a:buFont typeface="+mj-lt"/>
              <a:buNone/>
            </a:pPr>
            <a:endParaRPr lang="id-ID" sz="1800" dirty="0">
              <a:latin typeface="Arial Unicode MS" charset="0"/>
              <a:ea typeface="Arial Unicode MS"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071546"/>
            <a:ext cx="8229600" cy="5054617"/>
          </a:xfrm>
        </p:spPr>
        <p:txBody>
          <a:bodyPr/>
          <a:lstStyle/>
          <a:p>
            <a:pPr algn="just">
              <a:buNone/>
            </a:pPr>
            <a:r>
              <a:rPr lang="id-ID" sz="1800" dirty="0">
                <a:latin typeface="Arial Unicode MS" charset="0"/>
                <a:ea typeface="Arial Unicode MS" charset="0"/>
                <a:sym typeface="+mn-ea"/>
              </a:rPr>
              <a:t>g.</a:t>
            </a:r>
            <a:r>
              <a:rPr lang="id-ID" sz="2000" dirty="0">
                <a:latin typeface="Arial Unicode MS" charset="0"/>
                <a:ea typeface="Arial Unicode MS" charset="0"/>
                <a:sym typeface="+mn-ea"/>
              </a:rPr>
              <a:t> Nyeri/kenyamanan, nyeri abdomen sekitar epigastrium dan umbilicus, yang meningkat berat dan terlokalisasi pada titik Mc. Burney, meningkat karena berjalan, bersin, batuk, atau napas dalam.</a:t>
            </a:r>
            <a:endParaRPr lang="id-ID" sz="2000" dirty="0">
              <a:latin typeface="Arial Unicode MS" charset="0"/>
              <a:ea typeface="Arial Unicode MS" charset="0"/>
            </a:endParaRPr>
          </a:p>
          <a:p>
            <a:pPr algn="just">
              <a:buNone/>
            </a:pPr>
            <a:r>
              <a:rPr lang="id-ID" sz="2000" dirty="0">
                <a:latin typeface="Arial Unicode MS" charset="0"/>
                <a:ea typeface="Arial Unicode MS" charset="0"/>
              </a:rPr>
              <a:t>h.	Demam lebih dari 38oC.</a:t>
            </a:r>
          </a:p>
          <a:p>
            <a:pPr algn="just">
              <a:buNone/>
            </a:pPr>
            <a:r>
              <a:rPr lang="id-ID" sz="2000" dirty="0">
                <a:latin typeface="Arial Unicode MS" charset="0"/>
                <a:ea typeface="Arial Unicode MS" charset="0"/>
              </a:rPr>
              <a:t>i.	Data psikologis klien nampak gelisah.</a:t>
            </a:r>
          </a:p>
          <a:p>
            <a:pPr algn="just">
              <a:buNone/>
            </a:pPr>
            <a:r>
              <a:rPr lang="id-ID" sz="2000" dirty="0">
                <a:latin typeface="Arial Unicode MS" charset="0"/>
                <a:ea typeface="Arial Unicode MS" charset="0"/>
              </a:rPr>
              <a:t>j.	Ada perubahan denyut nadi dan pernapasan.</a:t>
            </a:r>
          </a:p>
          <a:p>
            <a:pPr algn="just">
              <a:buNone/>
            </a:pPr>
            <a:r>
              <a:rPr lang="id-ID" sz="2000" dirty="0">
                <a:latin typeface="Arial Unicode MS" charset="0"/>
                <a:ea typeface="Arial Unicode MS" charset="0"/>
              </a:rPr>
              <a:t>k. Pada pemeriksaan rektal toucher akan teraba benjolan dan penderita merasa nyeri pada daerah prolitotomi.</a:t>
            </a:r>
          </a:p>
          <a:p>
            <a:pPr algn="just">
              <a:buNone/>
            </a:pPr>
            <a:r>
              <a:rPr lang="id-ID" sz="2000" dirty="0">
                <a:latin typeface="Arial Unicode MS" charset="0"/>
                <a:ea typeface="Arial Unicode MS" charset="0"/>
              </a:rPr>
              <a:t>l.	Berat badan sebagai indicator untuk menentukan pemberian obat.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807085"/>
            <a:ext cx="8229600" cy="5318760"/>
          </a:xfrm>
        </p:spPr>
        <p:txBody>
          <a:bodyPr>
            <a:normAutofit lnSpcReduction="20000"/>
          </a:bodyPr>
          <a:lstStyle/>
          <a:p>
            <a:pPr algn="ctr">
              <a:buNone/>
            </a:pPr>
            <a:r>
              <a:rPr lang="id-ID" b="1" u="sng" dirty="0"/>
              <a:t>DIAGNOSA KEPERAWATAN</a:t>
            </a:r>
          </a:p>
          <a:p>
            <a:pPr algn="just">
              <a:buNone/>
            </a:pPr>
            <a:r>
              <a:rPr lang="id-ID" sz="2000" dirty="0"/>
              <a:t>1. Pre operasi</a:t>
            </a:r>
          </a:p>
          <a:p>
            <a:pPr algn="just">
              <a:buNone/>
            </a:pPr>
            <a:r>
              <a:rPr lang="id-ID" sz="2000" dirty="0"/>
              <a:t>a.	Nyeri akut berhubungan dengan agen injuri biologi (distensi jaringan intestinal oleh inflamasi)</a:t>
            </a:r>
          </a:p>
          <a:p>
            <a:pPr algn="just">
              <a:buNone/>
            </a:pPr>
            <a:r>
              <a:rPr lang="id-ID" sz="2000" dirty="0"/>
              <a:t>b.	Perubahan pola eliminasi (konstipasi) berhubungan dengan penurunan peritaltik.</a:t>
            </a:r>
          </a:p>
          <a:p>
            <a:pPr algn="just">
              <a:buNone/>
            </a:pPr>
            <a:r>
              <a:rPr lang="id-ID" sz="2000" dirty="0"/>
              <a:t>c.	Kekurangan volume cairan berhubungan dengan mual muntah.</a:t>
            </a:r>
          </a:p>
          <a:p>
            <a:pPr algn="just">
              <a:buNone/>
            </a:pPr>
            <a:r>
              <a:rPr lang="id-ID" sz="2000" dirty="0"/>
              <a:t>d.	Cemas  berhubungan dengan akan dilaksanakan operasi.</a:t>
            </a:r>
          </a:p>
          <a:p>
            <a:pPr algn="just">
              <a:buNone/>
            </a:pPr>
            <a:endParaRPr lang="id-ID" sz="2000" dirty="0"/>
          </a:p>
          <a:p>
            <a:pPr algn="just">
              <a:buNone/>
            </a:pPr>
            <a:r>
              <a:rPr lang="id-ID" sz="2000" dirty="0"/>
              <a:t>2.	Post operasi</a:t>
            </a:r>
          </a:p>
          <a:p>
            <a:pPr algn="just">
              <a:buNone/>
            </a:pPr>
            <a:r>
              <a:rPr lang="id-ID" sz="2000" dirty="0"/>
              <a:t>a.	Nyeri berhubungan dengan agen injuri fisik (luka insisi post operasi appenditomi).</a:t>
            </a:r>
          </a:p>
          <a:p>
            <a:pPr algn="just">
              <a:buNone/>
            </a:pPr>
            <a:r>
              <a:rPr lang="id-ID" sz="2000" dirty="0"/>
              <a:t>b.	Resiko infeksi berhubungan dengan tindakan invasif (insisi post pembedahan).</a:t>
            </a:r>
          </a:p>
          <a:p>
            <a:pPr algn="just">
              <a:buNone/>
            </a:pPr>
            <a:r>
              <a:rPr lang="id-ID" sz="2000" dirty="0"/>
              <a:t>c.	Defisit self care berhubungan dengan nyeri.</a:t>
            </a:r>
          </a:p>
          <a:p>
            <a:pPr algn="just">
              <a:buNone/>
            </a:pPr>
            <a:r>
              <a:rPr lang="id-ID" sz="2000" dirty="0"/>
              <a:t>d.Kurang pengetahuan tentang kondisi prognosis dan kebutuhan pengobatan b.d kurang informasi.</a:t>
            </a:r>
          </a:p>
          <a:p>
            <a:pPr algn="just">
              <a:buNone/>
            </a:pPr>
            <a:endParaRPr lang="id-ID"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710565"/>
            <a:ext cx="8229600" cy="5415915"/>
          </a:xfrm>
        </p:spPr>
        <p:txBody>
          <a:bodyPr/>
          <a:lstStyle/>
          <a:p>
            <a:pPr algn="ctr">
              <a:buNone/>
            </a:pPr>
            <a:r>
              <a:rPr lang="id-ID" b="1" u="sng" dirty="0" smtClean="0">
                <a:latin typeface="Times New Roman" pitchFamily="18" charset="0"/>
                <a:cs typeface="Times New Roman" pitchFamily="18" charset="0"/>
              </a:rPr>
              <a:t>PERENCANAAN</a:t>
            </a:r>
          </a:p>
          <a:p>
            <a:pPr>
              <a:buNone/>
            </a:pPr>
            <a:endParaRPr lang="id-ID" u="sng" dirty="0"/>
          </a:p>
        </p:txBody>
      </p:sp>
      <p:sp>
        <p:nvSpPr>
          <p:cNvPr id="2" name="Round Diagonal Corner Rectangle 1"/>
          <p:cNvSpPr/>
          <p:nvPr/>
        </p:nvSpPr>
        <p:spPr>
          <a:xfrm>
            <a:off x="755650" y="1700530"/>
            <a:ext cx="3672205" cy="165671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en-US" b="1">
                <a:solidFill>
                  <a:schemeClr val="tx1"/>
                </a:solidFill>
              </a:rPr>
              <a:t>1. Persiapan umum operasi</a:t>
            </a:r>
          </a:p>
        </p:txBody>
      </p:sp>
      <p:sp>
        <p:nvSpPr>
          <p:cNvPr id="5" name="Round Diagonal Corner Rectangle 4"/>
          <p:cNvSpPr/>
          <p:nvPr/>
        </p:nvSpPr>
        <p:spPr>
          <a:xfrm>
            <a:off x="5003800" y="1628775"/>
            <a:ext cx="3530600" cy="1727835"/>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en-US" b="1">
                <a:solidFill>
                  <a:schemeClr val="tx1"/>
                </a:solidFill>
              </a:rPr>
              <a:t>2. Persiapan klien malam sebelum operasi</a:t>
            </a:r>
          </a:p>
        </p:txBody>
      </p:sp>
      <p:sp>
        <p:nvSpPr>
          <p:cNvPr id="6" name="Round Diagonal Corner Rectangle 5"/>
          <p:cNvSpPr/>
          <p:nvPr/>
        </p:nvSpPr>
        <p:spPr>
          <a:xfrm>
            <a:off x="2195830" y="3933190"/>
            <a:ext cx="3528695" cy="1727835"/>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en-US" b="1">
                <a:solidFill>
                  <a:schemeClr val="tx1"/>
                </a:solidFill>
              </a:rPr>
              <a:t>3. Persiapan pagi hari sebelum operasi klien dibangunkan 1 (satu) jam sebelum obat-obatan pre operasi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650875"/>
            <a:ext cx="8229600" cy="5474970"/>
          </a:xfrm>
        </p:spPr>
        <p:txBody>
          <a:bodyPr>
            <a:normAutofit lnSpcReduction="20000"/>
          </a:bodyPr>
          <a:lstStyle/>
          <a:p>
            <a:pPr algn="ctr">
              <a:buNone/>
            </a:pPr>
            <a:r>
              <a:rPr lang="id-ID" b="1" u="sng" dirty="0"/>
              <a:t>INTERVENSI KEPERAWATAN</a:t>
            </a:r>
          </a:p>
          <a:p>
            <a:pPr algn="ctr">
              <a:buNone/>
            </a:pPr>
            <a:endParaRPr lang="id-ID" b="1" u="sng" dirty="0"/>
          </a:p>
          <a:p>
            <a:pPr algn="just">
              <a:buNone/>
            </a:pPr>
            <a:endParaRPr lang="id-ID" sz="2000" dirty="0"/>
          </a:p>
        </p:txBody>
      </p:sp>
      <p:sp>
        <p:nvSpPr>
          <p:cNvPr id="2" name="Rounded Rectangle 1"/>
          <p:cNvSpPr/>
          <p:nvPr/>
        </p:nvSpPr>
        <p:spPr>
          <a:xfrm>
            <a:off x="683895" y="1413510"/>
            <a:ext cx="3528060" cy="464883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id-ID" b="1" dirty="0">
                <a:solidFill>
                  <a:schemeClr val="tx1"/>
                </a:solidFill>
                <a:sym typeface="+mn-ea"/>
              </a:rPr>
              <a:t>PreOperasi</a:t>
            </a:r>
          </a:p>
          <a:p>
            <a:pPr algn="just">
              <a:buNone/>
            </a:pPr>
            <a:endParaRPr lang="id-ID" b="1" dirty="0">
              <a:solidFill>
                <a:schemeClr val="tx1"/>
              </a:solidFill>
              <a:sym typeface="+mn-ea"/>
            </a:endParaRPr>
          </a:p>
          <a:p>
            <a:pPr algn="just">
              <a:buNone/>
            </a:pPr>
            <a:r>
              <a:rPr lang="id-ID" dirty="0">
                <a:solidFill>
                  <a:schemeClr val="tx1"/>
                </a:solidFill>
                <a:sym typeface="+mn-ea"/>
              </a:rPr>
              <a:t>1.  Obsevasi tanda-tanda vital</a:t>
            </a:r>
          </a:p>
          <a:p>
            <a:pPr algn="just">
              <a:buNone/>
            </a:pPr>
            <a:r>
              <a:rPr lang="id-ID" dirty="0">
                <a:solidFill>
                  <a:schemeClr val="tx1"/>
                </a:solidFill>
                <a:sym typeface="+mn-ea"/>
              </a:rPr>
              <a:t>2. Kaji intake dan output cairan</a:t>
            </a:r>
          </a:p>
          <a:p>
            <a:pPr algn="just">
              <a:buNone/>
            </a:pPr>
            <a:r>
              <a:rPr lang="id-ID" dirty="0">
                <a:solidFill>
                  <a:schemeClr val="tx1"/>
                </a:solidFill>
                <a:sym typeface="+mn-ea"/>
              </a:rPr>
              <a:t>3. Auskultasi bising usus</a:t>
            </a:r>
          </a:p>
          <a:p>
            <a:pPr algn="just">
              <a:buNone/>
            </a:pPr>
            <a:r>
              <a:rPr lang="id-ID" dirty="0">
                <a:solidFill>
                  <a:schemeClr val="tx1"/>
                </a:solidFill>
                <a:sym typeface="+mn-ea"/>
              </a:rPr>
              <a:t>4. Kaji status nyeri : skala, lokasi, karakteristik</a:t>
            </a:r>
          </a:p>
          <a:p>
            <a:pPr algn="just">
              <a:buNone/>
            </a:pPr>
            <a:r>
              <a:rPr lang="id-ID" dirty="0">
                <a:solidFill>
                  <a:schemeClr val="tx1"/>
                </a:solidFill>
                <a:sym typeface="+mn-ea"/>
              </a:rPr>
              <a:t>5. Ajarkan tehnik relaksasi</a:t>
            </a:r>
          </a:p>
          <a:p>
            <a:pPr algn="just">
              <a:buNone/>
            </a:pPr>
            <a:r>
              <a:rPr lang="id-ID" dirty="0">
                <a:solidFill>
                  <a:schemeClr val="tx1"/>
                </a:solidFill>
                <a:sym typeface="+mn-ea"/>
              </a:rPr>
              <a:t>6. Beri cairan intervena</a:t>
            </a:r>
          </a:p>
          <a:p>
            <a:pPr algn="just">
              <a:buNone/>
            </a:pPr>
            <a:r>
              <a:rPr lang="id-ID" dirty="0">
                <a:solidFill>
                  <a:schemeClr val="tx1"/>
                </a:solidFill>
                <a:sym typeface="+mn-ea"/>
              </a:rPr>
              <a:t>7. kaji tingkat ansietas</a:t>
            </a:r>
          </a:p>
          <a:p>
            <a:pPr algn="just">
              <a:buNone/>
            </a:pPr>
            <a:r>
              <a:rPr lang="id-ID" dirty="0">
                <a:solidFill>
                  <a:schemeClr val="tx1"/>
                </a:solidFill>
                <a:sym typeface="+mn-ea"/>
              </a:rPr>
              <a:t>8. Beri informasi tentang proses penyakit dan tindakan</a:t>
            </a:r>
          </a:p>
          <a:p>
            <a:pPr algn="ctr"/>
            <a:endParaRPr lang="id-ID" altLang="en-US" dirty="0">
              <a:solidFill>
                <a:schemeClr val="tx1"/>
              </a:solidFill>
              <a:sym typeface="+mn-ea"/>
            </a:endParaRPr>
          </a:p>
        </p:txBody>
      </p:sp>
      <p:sp>
        <p:nvSpPr>
          <p:cNvPr id="5" name="Rounded Rectangle 4"/>
          <p:cNvSpPr/>
          <p:nvPr/>
        </p:nvSpPr>
        <p:spPr>
          <a:xfrm>
            <a:off x="4644390" y="1413510"/>
            <a:ext cx="3672205" cy="467423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en-US" b="1">
                <a:solidFill>
                  <a:schemeClr val="tx1"/>
                </a:solidFill>
              </a:rPr>
              <a:t>Post Operasi</a:t>
            </a:r>
          </a:p>
          <a:p>
            <a:pPr algn="ctr"/>
            <a:endParaRPr lang="id-ID" altLang="en-US" b="1">
              <a:solidFill>
                <a:schemeClr val="tx1"/>
              </a:solidFill>
            </a:endParaRPr>
          </a:p>
          <a:p>
            <a:pPr algn="just"/>
            <a:r>
              <a:rPr lang="id-ID" altLang="en-US">
                <a:solidFill>
                  <a:schemeClr val="tx1"/>
                </a:solidFill>
              </a:rPr>
              <a:t>1. Observasi tanda-tanda vital</a:t>
            </a:r>
          </a:p>
          <a:p>
            <a:pPr algn="just"/>
            <a:r>
              <a:rPr lang="id-ID" altLang="en-US">
                <a:solidFill>
                  <a:schemeClr val="tx1"/>
                </a:solidFill>
              </a:rPr>
              <a:t>2. Kaji skala nyeri : Karakteristik, skala, lokasi</a:t>
            </a:r>
          </a:p>
          <a:p>
            <a:pPr algn="just"/>
            <a:r>
              <a:rPr lang="id-ID" altLang="en-US">
                <a:solidFill>
                  <a:schemeClr val="tx1"/>
                </a:solidFill>
              </a:rPr>
              <a:t>3. Kaji keadaan luka</a:t>
            </a:r>
          </a:p>
          <a:p>
            <a:pPr algn="just"/>
            <a:r>
              <a:rPr lang="id-ID" altLang="en-US">
                <a:solidFill>
                  <a:schemeClr val="tx1"/>
                </a:solidFill>
              </a:rPr>
              <a:t>4. Anjurkan untuk mengubah posisi seperti miring ke kanan, ke kiri dan duduk.</a:t>
            </a:r>
          </a:p>
          <a:p>
            <a:pPr algn="just"/>
            <a:r>
              <a:rPr lang="id-ID" altLang="en-US">
                <a:solidFill>
                  <a:schemeClr val="tx1"/>
                </a:solidFill>
              </a:rPr>
              <a:t>5. Kaji status nutrisi</a:t>
            </a:r>
          </a:p>
          <a:p>
            <a:pPr algn="just"/>
            <a:r>
              <a:rPr lang="id-ID" altLang="en-US">
                <a:solidFill>
                  <a:schemeClr val="tx1"/>
                </a:solidFill>
              </a:rPr>
              <a:t>6. Auskultasi bising usus</a:t>
            </a:r>
          </a:p>
          <a:p>
            <a:pPr algn="just"/>
            <a:r>
              <a:rPr lang="id-ID" altLang="en-US">
                <a:solidFill>
                  <a:schemeClr val="tx1"/>
                </a:solidFill>
              </a:rPr>
              <a:t>7. Beri informasi perawatan luka dan penyakitnya.</a:t>
            </a:r>
          </a:p>
          <a:p>
            <a:pPr algn="just"/>
            <a:endParaRPr lang="id-ID" altLang="en-US">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868045"/>
            <a:ext cx="8229600" cy="5258435"/>
          </a:xfrm>
        </p:spPr>
        <p:txBody>
          <a:bodyPr/>
          <a:lstStyle/>
          <a:p>
            <a:pPr algn="ctr">
              <a:buNone/>
            </a:pPr>
            <a:r>
              <a:rPr lang="id-ID" b="1" u="sng" dirty="0"/>
              <a:t>EVALUASI</a:t>
            </a:r>
          </a:p>
        </p:txBody>
      </p:sp>
      <p:sp>
        <p:nvSpPr>
          <p:cNvPr id="2" name="Rectangle 1"/>
          <p:cNvSpPr/>
          <p:nvPr/>
        </p:nvSpPr>
        <p:spPr>
          <a:xfrm>
            <a:off x="2051685" y="1844675"/>
            <a:ext cx="5256530" cy="319151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altLang="en-US" sz="2000" b="1">
                <a:solidFill>
                  <a:schemeClr val="tx1"/>
                </a:solidFill>
                <a:latin typeface="Tw Cen MT" charset="0"/>
                <a:ea typeface="Arial Unicode MS" charset="0"/>
              </a:rPr>
              <a:t>a. Gangguan rasa nyaman teratasi</a:t>
            </a:r>
          </a:p>
          <a:p>
            <a:pPr algn="just"/>
            <a:r>
              <a:rPr lang="id-ID" altLang="en-US" sz="2000" b="1">
                <a:solidFill>
                  <a:schemeClr val="tx1"/>
                </a:solidFill>
                <a:latin typeface="Tw Cen MT" charset="0"/>
                <a:ea typeface="Arial Unicode MS" charset="0"/>
              </a:rPr>
              <a:t>b. Tidak terjadi infeksi</a:t>
            </a:r>
          </a:p>
          <a:p>
            <a:pPr algn="just"/>
            <a:r>
              <a:rPr lang="id-ID" altLang="en-US" sz="2000" b="1">
                <a:solidFill>
                  <a:schemeClr val="tx1"/>
                </a:solidFill>
                <a:latin typeface="Tw Cen MT" charset="0"/>
                <a:ea typeface="Arial Unicode MS" charset="0"/>
              </a:rPr>
              <a:t>c. Gangguan nutrisi teratasi</a:t>
            </a:r>
          </a:p>
          <a:p>
            <a:pPr algn="just"/>
            <a:r>
              <a:rPr lang="id-ID" altLang="en-US" sz="2000" b="1">
                <a:solidFill>
                  <a:schemeClr val="tx1"/>
                </a:solidFill>
                <a:latin typeface="Tw Cen MT" charset="0"/>
                <a:ea typeface="Arial Unicode MS" charset="0"/>
              </a:rPr>
              <a:t>d. Klien memahami tentang perawatan dan penyakitnya</a:t>
            </a:r>
          </a:p>
          <a:p>
            <a:pPr algn="just"/>
            <a:r>
              <a:rPr lang="id-ID" altLang="en-US" sz="2000" b="1">
                <a:solidFill>
                  <a:schemeClr val="tx1"/>
                </a:solidFill>
                <a:latin typeface="Tw Cen MT" charset="0"/>
                <a:ea typeface="Arial Unicode MS" charset="0"/>
              </a:rPr>
              <a:t>e. Tidak terjadi penurunan berat badan</a:t>
            </a:r>
          </a:p>
          <a:p>
            <a:pPr algn="just"/>
            <a:r>
              <a:rPr lang="id-ID" altLang="en-US" sz="2000" b="1">
                <a:solidFill>
                  <a:schemeClr val="tx1"/>
                </a:solidFill>
                <a:latin typeface="Tw Cen MT" charset="0"/>
                <a:ea typeface="Arial Unicode MS" charset="0"/>
              </a:rPr>
              <a:t>f. Tanda-tanda vital dalam batas normal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p:txBody>
          <a:bodyPr/>
          <a:lstStyle/>
          <a:p>
            <a:endParaRPr lang="id-ID"/>
          </a:p>
        </p:txBody>
      </p:sp>
      <p:pic>
        <p:nvPicPr>
          <p:cNvPr id="5" name="Content Placeholder 7"/>
          <p:cNvPicPr>
            <a:picLocks noChangeAspect="1"/>
          </p:cNvPicPr>
          <p:nvPr/>
        </p:nvPicPr>
        <p:blipFill>
          <a:blip r:embed="rId3" cstate="print"/>
          <a:srcRect/>
          <a:stretch>
            <a:fillRect/>
          </a:stretch>
        </p:blipFill>
        <p:spPr>
          <a:xfrm>
            <a:off x="0" y="609600"/>
            <a:ext cx="9144000" cy="574835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071546"/>
            <a:ext cx="8229600" cy="5054617"/>
          </a:xfrm>
        </p:spPr>
        <p:txBody>
          <a:bodyPr/>
          <a:lstStyle/>
          <a:p>
            <a:pPr algn="ctr">
              <a:buNone/>
            </a:pPr>
            <a:r>
              <a:rPr lang="id-ID" sz="4000" b="1" dirty="0" smtClean="0">
                <a:latin typeface="Times New Roman" pitchFamily="18" charset="0"/>
                <a:cs typeface="Times New Roman" pitchFamily="18" charset="0"/>
              </a:rPr>
              <a:t>TERIMAKASIH</a:t>
            </a:r>
          </a:p>
          <a:p>
            <a:pPr>
              <a:buNone/>
            </a:pPr>
            <a:endParaRPr lang="id-ID" dirty="0"/>
          </a:p>
        </p:txBody>
      </p:sp>
      <p:pic>
        <p:nvPicPr>
          <p:cNvPr id="25602" name="Picture 2" descr="http://nayahnajah.student.umm.ac.id/wp-content/uploads/sites/26838/2017/06/kartun-perawat-muslimah.png"/>
          <p:cNvPicPr>
            <a:picLocks noChangeAspect="1" noChangeArrowheads="1"/>
          </p:cNvPicPr>
          <p:nvPr/>
        </p:nvPicPr>
        <p:blipFill>
          <a:blip r:embed="rId3" cstate="print"/>
          <a:srcRect/>
          <a:stretch>
            <a:fillRect/>
          </a:stretch>
        </p:blipFill>
        <p:spPr bwMode="auto">
          <a:xfrm>
            <a:off x="1857356" y="1856096"/>
            <a:ext cx="5357850" cy="37862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571480"/>
            <a:ext cx="8229600" cy="846158"/>
          </a:xfrm>
        </p:spPr>
        <p:txBody>
          <a:bodyPr>
            <a:normAutofit/>
          </a:bodyPr>
          <a:lstStyle/>
          <a:p>
            <a:r>
              <a:rPr lang="id-ID" sz="3500" b="1" u="sng" dirty="0" smtClean="0">
                <a:latin typeface="Times New Roman" pitchFamily="18" charset="0"/>
                <a:cs typeface="Times New Roman" pitchFamily="18" charset="0"/>
              </a:rPr>
              <a:t>ANATOMI</a:t>
            </a:r>
            <a:endParaRPr lang="id-ID" sz="35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85860"/>
            <a:ext cx="8229600" cy="4840303"/>
          </a:xfrm>
        </p:spPr>
        <p:txBody>
          <a:bodyPr>
            <a:normAutofit/>
          </a:bodyPr>
          <a:lstStyle/>
          <a:p>
            <a:pPr algn="just">
              <a:buNone/>
            </a:pPr>
            <a:r>
              <a:rPr lang="id-ID" sz="1800" dirty="0" smtClean="0">
                <a:latin typeface="Arial Rounded MT Bold" charset="0"/>
                <a:cs typeface="Times New Roman" pitchFamily="18" charset="0"/>
              </a:rPr>
              <a:t>	Apendiks merupakan organ berbentuk seperti selang yang terikat pada sekum tepat dibawah katub ileosekal, panjangnya kira-kira 10 cm. </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Lumennya</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sempit</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di</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bagian</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proksimal</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dan</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melebar</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di</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bagian</a:t>
            </a:r>
            <a:r>
              <a:rPr lang="en-US" sz="1800" dirty="0">
                <a:latin typeface="Arial Rounded MT Bold" charset="0"/>
                <a:cs typeface="Times New Roman" pitchFamily="18" charset="0"/>
              </a:rPr>
              <a:t> distal. Terletak pada kuadran 3 pada perut bagian kanan bawah</a:t>
            </a:r>
            <a:r>
              <a:rPr lang="id-ID" altLang="en-US" sz="1800" dirty="0">
                <a:latin typeface="Arial Rounded MT Bold" charset="0"/>
                <a:cs typeface="Times New Roman" pitchFamily="18" charset="0"/>
              </a:rPr>
              <a:t>. </a:t>
            </a:r>
            <a:r>
              <a:rPr lang="en-US" sz="1800" dirty="0" err="1">
                <a:latin typeface="Arial Rounded MT Bold" charset="0"/>
                <a:cs typeface="Times New Roman" pitchFamily="18" charset="0"/>
              </a:rPr>
              <a:t>Namun</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demikian</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pada</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bayi</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apendiks</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berbentuk</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kerucut</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lebar</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pada</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pangkalnya</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dan</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menyempit</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kearah</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ujungnya</a:t>
            </a:r>
            <a:r>
              <a:rPr lang="en-US" sz="1800" dirty="0" smtClean="0">
                <a:latin typeface="Arial Rounded MT Bold" charset="0"/>
                <a:cs typeface="Times New Roman" pitchFamily="18" charset="0"/>
              </a:rPr>
              <a:t>. (</a:t>
            </a:r>
            <a:r>
              <a:rPr lang="en-US" sz="1800" dirty="0" err="1">
                <a:latin typeface="Arial Rounded MT Bold" charset="0"/>
                <a:cs typeface="Times New Roman" pitchFamily="18" charset="0"/>
              </a:rPr>
              <a:t>Departemen</a:t>
            </a:r>
            <a:r>
              <a:rPr lang="en-US" sz="1800" dirty="0">
                <a:latin typeface="Arial Rounded MT Bold" charset="0"/>
                <a:cs typeface="Times New Roman" pitchFamily="18" charset="0"/>
              </a:rPr>
              <a:t> </a:t>
            </a:r>
            <a:r>
              <a:rPr lang="en-US" sz="1800" dirty="0" err="1">
                <a:latin typeface="Arial Rounded MT Bold" charset="0"/>
                <a:cs typeface="Times New Roman" pitchFamily="18" charset="0"/>
              </a:rPr>
              <a:t>Bedah</a:t>
            </a:r>
            <a:r>
              <a:rPr lang="en-US" sz="1800" dirty="0">
                <a:latin typeface="Arial Rounded MT Bold" charset="0"/>
                <a:cs typeface="Times New Roman" pitchFamily="18" charset="0"/>
              </a:rPr>
              <a:t> UGM, </a:t>
            </a:r>
            <a:r>
              <a:rPr lang="en-US" sz="1800" dirty="0" smtClean="0">
                <a:latin typeface="Arial Rounded MT Bold" charset="0"/>
                <a:cs typeface="Times New Roman" pitchFamily="18" charset="0"/>
              </a:rPr>
              <a:t>2010</a:t>
            </a:r>
            <a:r>
              <a:rPr lang="en-US" sz="1800" dirty="0">
                <a:latin typeface="Arial Rounded MT Bold" charset="0"/>
                <a:cs typeface="Times New Roman" pitchFamily="18" charset="0"/>
              </a:rPr>
              <a:t>). </a:t>
            </a:r>
          </a:p>
          <a:p>
            <a:pPr algn="just">
              <a:buNone/>
            </a:pPr>
            <a:endParaRPr lang="id-ID" sz="1800" dirty="0">
              <a:latin typeface="Arial Rounded MT Bold" charset="0"/>
              <a:cs typeface="Times New Roman" pitchFamily="18" charset="0"/>
            </a:endParaRPr>
          </a:p>
        </p:txBody>
      </p:sp>
      <p:pic>
        <p:nvPicPr>
          <p:cNvPr id="6" name="Picture 1" descr="Image result for letak apendiks"/>
          <p:cNvPicPr/>
          <p:nvPr/>
        </p:nvPicPr>
        <p:blipFill>
          <a:blip r:embed="rId3" cstate="print"/>
          <a:srcRect/>
          <a:stretch>
            <a:fillRect/>
          </a:stretch>
        </p:blipFill>
        <p:spPr bwMode="auto">
          <a:xfrm>
            <a:off x="2555558" y="3213100"/>
            <a:ext cx="5495925"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642918"/>
            <a:ext cx="8229600" cy="774720"/>
          </a:xfrm>
        </p:spPr>
        <p:txBody>
          <a:bodyPr>
            <a:normAutofit/>
          </a:bodyPr>
          <a:lstStyle/>
          <a:p>
            <a:r>
              <a:rPr lang="id-ID" sz="3500" b="1" u="sng" dirty="0" smtClean="0">
                <a:latin typeface="Times New Roman" pitchFamily="18" charset="0"/>
                <a:cs typeface="Times New Roman" pitchFamily="18" charset="0"/>
              </a:rPr>
              <a:t>DEFINISI</a:t>
            </a:r>
          </a:p>
        </p:txBody>
      </p:sp>
      <p:sp>
        <p:nvSpPr>
          <p:cNvPr id="3" name="Content Placeholder 2"/>
          <p:cNvSpPr>
            <a:spLocks noGrp="1"/>
          </p:cNvSpPr>
          <p:nvPr>
            <p:ph idx="1"/>
          </p:nvPr>
        </p:nvSpPr>
        <p:spPr>
          <a:xfrm>
            <a:off x="457200" y="1357298"/>
            <a:ext cx="8229600" cy="4768865"/>
          </a:xfrm>
        </p:spPr>
        <p:txBody>
          <a:bodyPr>
            <a:normAutofit/>
          </a:bodyPr>
          <a:lstStyle/>
          <a:p>
            <a:pPr algn="just">
              <a:buNone/>
            </a:pPr>
            <a:r>
              <a:rPr lang="en-US" sz="2000" dirty="0" smtClean="0">
                <a:latin typeface="Arial Rounded MT Bold" charset="0"/>
              </a:rPr>
              <a:t>	</a:t>
            </a:r>
            <a:r>
              <a:rPr lang="en-US" sz="2000" dirty="0" smtClean="0">
                <a:latin typeface="Arial Rounded MT Bold" charset="0"/>
                <a:ea typeface="Arial Unicode MS" charset="0"/>
              </a:rPr>
              <a:t>Apendisitis adalah peradangan pada apendiks vermiformis dan merupakan penyebab abdomen akut yang paling sering. Penyakit ini dapat mengenai semua umur baik laki-laki maupun perempuan, tetapi lebih sering menyerang laki-laki berusia 10-30 tahun (Mansjoer, 2010).</a:t>
            </a:r>
          </a:p>
        </p:txBody>
      </p:sp>
      <p:pic>
        <p:nvPicPr>
          <p:cNvPr id="8" name="Picture 8" descr="LAPORAN PENDAHULUAN APENDISITI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120" y="3213100"/>
            <a:ext cx="4123690" cy="243776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857232"/>
            <a:ext cx="8229600" cy="560406"/>
          </a:xfrm>
        </p:spPr>
        <p:txBody>
          <a:bodyPr>
            <a:normAutofit fontScale="90000"/>
          </a:bodyPr>
          <a:lstStyle/>
          <a:p>
            <a:r>
              <a:rPr lang="id-ID" sz="3500" b="1" u="sng" dirty="0">
                <a:latin typeface="Times New Roman" pitchFamily="18" charset="0"/>
                <a:cs typeface="Times New Roman" pitchFamily="18" charset="0"/>
              </a:rPr>
              <a:t>KLASIFIKASI</a:t>
            </a:r>
          </a:p>
        </p:txBody>
      </p:sp>
      <p:sp>
        <p:nvSpPr>
          <p:cNvPr id="3" name="Content Placeholder 2"/>
          <p:cNvSpPr>
            <a:spLocks noGrp="1"/>
          </p:cNvSpPr>
          <p:nvPr>
            <p:ph idx="1"/>
          </p:nvPr>
        </p:nvSpPr>
        <p:spPr/>
        <p:txBody>
          <a:bodyPr>
            <a:normAutofit/>
          </a:bodyPr>
          <a:lstStyle/>
          <a:p>
            <a:pPr marL="0" indent="0" algn="just">
              <a:buNone/>
            </a:pPr>
            <a:r>
              <a:rPr lang="id-ID" sz="1800" dirty="0">
                <a:latin typeface="Arial Rounded MT Bold" charset="0"/>
                <a:ea typeface="Arial Unicode MS" charset="0"/>
              </a:rPr>
              <a:t>Klasifikasi apendisitis terbagi menjadi dua yaitu, apendisitis akut dan apendisitis kronik (Sjamsuhidajat, De Jong, 2004).</a:t>
            </a:r>
          </a:p>
          <a:p>
            <a:pPr algn="just">
              <a:buFont typeface="+mj-lt"/>
              <a:buAutoNum type="arabicPeriod"/>
            </a:pPr>
            <a:r>
              <a:rPr lang="id-ID" sz="1800" dirty="0">
                <a:latin typeface="Arial Rounded MT Bold" charset="0"/>
                <a:ea typeface="Arial Unicode MS" charset="0"/>
              </a:rPr>
              <a:t>Apendisitis akut </a:t>
            </a:r>
          </a:p>
          <a:p>
            <a:pPr marL="0" indent="0" algn="just">
              <a:buFont typeface="+mj-lt"/>
              <a:buNone/>
            </a:pPr>
            <a:r>
              <a:rPr lang="id-ID" sz="1800" dirty="0">
                <a:latin typeface="Arial Rounded MT Bold" charset="0"/>
                <a:ea typeface="Arial Unicode MS" charset="0"/>
              </a:rPr>
              <a:t>     Apendisitis akut adalah radang pada jaringan apendiks. Apendisitis akut pada dasarnya adalah obstruksi lumen yang selanjutnya akan diikuti oleh proses infeksi dari apendiks</a:t>
            </a:r>
            <a:r>
              <a:rPr lang="id-ID" sz="1800" dirty="0">
                <a:latin typeface="Arial Unicode MS" charset="0"/>
                <a:ea typeface="Arial Unicode MS" charset="0"/>
              </a:rPr>
              <a:t>.</a:t>
            </a:r>
          </a:p>
        </p:txBody>
      </p:sp>
      <p:sp>
        <p:nvSpPr>
          <p:cNvPr id="12" name="Flowchart: Terminator 11"/>
          <p:cNvSpPr/>
          <p:nvPr/>
        </p:nvSpPr>
        <p:spPr>
          <a:xfrm>
            <a:off x="612140" y="3500755"/>
            <a:ext cx="3348355" cy="805180"/>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ym typeface="+mn-ea"/>
              </a:rPr>
              <a:t> </a:t>
            </a:r>
            <a:r>
              <a:rPr lang="en-US" b="1">
                <a:solidFill>
                  <a:schemeClr val="tx1"/>
                </a:solidFill>
              </a:rPr>
              <a:t>A</a:t>
            </a:r>
            <a:r>
              <a:rPr lang="id-ID" altLang="en-US" b="1">
                <a:solidFill>
                  <a:schemeClr val="tx1"/>
                </a:solidFill>
              </a:rPr>
              <a:t>. A</a:t>
            </a:r>
            <a:r>
              <a:rPr lang="en-US" b="1">
                <a:solidFill>
                  <a:schemeClr val="tx1"/>
                </a:solidFill>
              </a:rPr>
              <a:t>pendisitis Akut Sederhan</a:t>
            </a:r>
            <a:r>
              <a:rPr lang="id-ID" altLang="en-US" b="1">
                <a:solidFill>
                  <a:schemeClr val="tx1"/>
                </a:solidFill>
              </a:rPr>
              <a:t>a</a:t>
            </a:r>
          </a:p>
        </p:txBody>
      </p:sp>
      <p:sp>
        <p:nvSpPr>
          <p:cNvPr id="13" name="Flowchart: Terminator 12"/>
          <p:cNvSpPr/>
          <p:nvPr/>
        </p:nvSpPr>
        <p:spPr>
          <a:xfrm>
            <a:off x="539750" y="4436745"/>
            <a:ext cx="3437890" cy="838200"/>
          </a:xfrm>
          <a:prstGeom prst="flowChartTermina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en-US" b="1" dirty="0" err="1" smtClean="0">
                <a:solidFill>
                  <a:schemeClr val="tx1"/>
                </a:solidFill>
                <a:latin typeface="Times New Roman" pitchFamily="18" charset="0"/>
                <a:cs typeface="Times New Roman" pitchFamily="18" charset="0"/>
                <a:sym typeface="+mn-ea"/>
              </a:rPr>
              <a:t>B. A</a:t>
            </a:r>
            <a:r>
              <a:rPr lang="en-US" b="1" dirty="0" err="1" smtClean="0">
                <a:solidFill>
                  <a:schemeClr val="tx1"/>
                </a:solidFill>
                <a:latin typeface="Times New Roman" pitchFamily="18" charset="0"/>
                <a:cs typeface="Times New Roman" pitchFamily="18" charset="0"/>
                <a:sym typeface="+mn-ea"/>
              </a:rPr>
              <a:t>pendisitis</a:t>
            </a:r>
            <a:r>
              <a:rPr lang="en-US" b="1" dirty="0" smtClean="0">
                <a:solidFill>
                  <a:schemeClr val="tx1"/>
                </a:solidFill>
                <a:latin typeface="Times New Roman" pitchFamily="18" charset="0"/>
                <a:cs typeface="Times New Roman" pitchFamily="18" charset="0"/>
                <a:sym typeface="+mn-ea"/>
              </a:rPr>
              <a:t> </a:t>
            </a:r>
            <a:r>
              <a:rPr lang="en-US" b="1" dirty="0" err="1" smtClean="0">
                <a:solidFill>
                  <a:schemeClr val="tx1"/>
                </a:solidFill>
                <a:latin typeface="Times New Roman" pitchFamily="18" charset="0"/>
                <a:cs typeface="Times New Roman" pitchFamily="18" charset="0"/>
                <a:sym typeface="+mn-ea"/>
              </a:rPr>
              <a:t>Akut</a:t>
            </a:r>
            <a:r>
              <a:rPr lang="en-US" b="1" dirty="0" smtClean="0">
                <a:solidFill>
                  <a:schemeClr val="tx1"/>
                </a:solidFill>
                <a:latin typeface="Times New Roman" pitchFamily="18" charset="0"/>
                <a:cs typeface="Times New Roman" pitchFamily="18" charset="0"/>
                <a:sym typeface="+mn-ea"/>
              </a:rPr>
              <a:t> </a:t>
            </a:r>
            <a:r>
              <a:rPr lang="en-US" b="1" dirty="0" err="1" smtClean="0">
                <a:solidFill>
                  <a:schemeClr val="tx1"/>
                </a:solidFill>
                <a:latin typeface="Times New Roman" pitchFamily="18" charset="0"/>
                <a:cs typeface="Times New Roman" pitchFamily="18" charset="0"/>
                <a:sym typeface="+mn-ea"/>
              </a:rPr>
              <a:t>Purulenta</a:t>
            </a:r>
            <a:r>
              <a:rPr lang="en-US" b="1" dirty="0" smtClean="0">
                <a:solidFill>
                  <a:schemeClr val="tx1"/>
                </a:solidFill>
                <a:latin typeface="Times New Roman" pitchFamily="18" charset="0"/>
                <a:cs typeface="Times New Roman" pitchFamily="18" charset="0"/>
                <a:sym typeface="+mn-ea"/>
              </a:rPr>
              <a:t> </a:t>
            </a:r>
            <a:r>
              <a:rPr lang="en-US" b="1" i="1" dirty="0" smtClean="0">
                <a:solidFill>
                  <a:schemeClr val="tx1"/>
                </a:solidFill>
                <a:latin typeface="Times New Roman" pitchFamily="18" charset="0"/>
                <a:cs typeface="Times New Roman" pitchFamily="18" charset="0"/>
                <a:sym typeface="+mn-ea"/>
              </a:rPr>
              <a:t>(</a:t>
            </a:r>
            <a:r>
              <a:rPr lang="en-US" b="1" i="1" dirty="0" err="1" smtClean="0">
                <a:solidFill>
                  <a:schemeClr val="tx1"/>
                </a:solidFill>
                <a:latin typeface="Times New Roman" pitchFamily="18" charset="0"/>
                <a:cs typeface="Times New Roman" pitchFamily="18" charset="0"/>
                <a:sym typeface="+mn-ea"/>
              </a:rPr>
              <a:t>Supurative</a:t>
            </a:r>
            <a:r>
              <a:rPr lang="en-US" b="1" i="1" dirty="0" smtClean="0">
                <a:solidFill>
                  <a:schemeClr val="tx1"/>
                </a:solidFill>
                <a:latin typeface="Times New Roman" pitchFamily="18" charset="0"/>
                <a:cs typeface="Times New Roman" pitchFamily="18" charset="0"/>
                <a:sym typeface="+mn-ea"/>
              </a:rPr>
              <a:t> Appendicitis)</a:t>
            </a:r>
            <a:r>
              <a:rPr lang="en-US" dirty="0" smtClean="0">
                <a:sym typeface="+mn-ea"/>
              </a:rPr>
              <a:t> </a:t>
            </a:r>
            <a:endParaRPr lang="id-ID" altLang="en-US"/>
          </a:p>
        </p:txBody>
      </p:sp>
      <p:sp>
        <p:nvSpPr>
          <p:cNvPr id="14" name="Flowchart: Terminator 13"/>
          <p:cNvSpPr/>
          <p:nvPr/>
        </p:nvSpPr>
        <p:spPr>
          <a:xfrm>
            <a:off x="683895" y="5445125"/>
            <a:ext cx="3223895" cy="86677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en-US" b="1" dirty="0" smtClean="0">
                <a:solidFill>
                  <a:schemeClr val="tx1"/>
                </a:solidFill>
                <a:sym typeface="+mn-ea"/>
              </a:rPr>
              <a:t>C</a:t>
            </a:r>
            <a:r>
              <a:rPr lang="en-US" b="1" dirty="0" smtClean="0">
                <a:solidFill>
                  <a:schemeClr val="tx1"/>
                </a:solidFill>
                <a:sym typeface="+mn-ea"/>
              </a:rPr>
              <a:t>. </a:t>
            </a:r>
            <a:r>
              <a:rPr lang="en-US" b="1" dirty="0" err="1" smtClean="0">
                <a:solidFill>
                  <a:schemeClr val="tx1"/>
                </a:solidFill>
                <a:latin typeface="Times New Roman" pitchFamily="18" charset="0"/>
                <a:cs typeface="Times New Roman" pitchFamily="18" charset="0"/>
                <a:sym typeface="+mn-ea"/>
              </a:rPr>
              <a:t>Apendisitis</a:t>
            </a:r>
            <a:r>
              <a:rPr lang="en-US" b="1" dirty="0" smtClean="0">
                <a:solidFill>
                  <a:schemeClr val="tx1"/>
                </a:solidFill>
                <a:latin typeface="Times New Roman" pitchFamily="18" charset="0"/>
                <a:cs typeface="Times New Roman" pitchFamily="18" charset="0"/>
                <a:sym typeface="+mn-ea"/>
              </a:rPr>
              <a:t> </a:t>
            </a:r>
            <a:r>
              <a:rPr lang="en-US" b="1" dirty="0" err="1" smtClean="0">
                <a:solidFill>
                  <a:schemeClr val="tx1"/>
                </a:solidFill>
                <a:latin typeface="Times New Roman" pitchFamily="18" charset="0"/>
                <a:cs typeface="Times New Roman" pitchFamily="18" charset="0"/>
                <a:sym typeface="+mn-ea"/>
              </a:rPr>
              <a:t>Akut</a:t>
            </a:r>
            <a:r>
              <a:rPr lang="en-US" b="1" dirty="0" smtClean="0">
                <a:solidFill>
                  <a:schemeClr val="tx1"/>
                </a:solidFill>
                <a:latin typeface="Times New Roman" pitchFamily="18" charset="0"/>
                <a:cs typeface="Times New Roman" pitchFamily="18" charset="0"/>
                <a:sym typeface="+mn-ea"/>
              </a:rPr>
              <a:t> </a:t>
            </a:r>
            <a:r>
              <a:rPr lang="en-US" b="1" dirty="0" err="1" smtClean="0">
                <a:solidFill>
                  <a:schemeClr val="tx1"/>
                </a:solidFill>
                <a:latin typeface="Times New Roman" pitchFamily="18" charset="0"/>
                <a:cs typeface="Times New Roman" pitchFamily="18" charset="0"/>
                <a:sym typeface="+mn-ea"/>
              </a:rPr>
              <a:t>Gangrenosa</a:t>
            </a:r>
            <a:r>
              <a:rPr lang="en-US" b="1" dirty="0" smtClean="0">
                <a:solidFill>
                  <a:schemeClr val="tx1"/>
                </a:solidFill>
                <a:latin typeface="Times New Roman" pitchFamily="18" charset="0"/>
                <a:cs typeface="Times New Roman" pitchFamily="18" charset="0"/>
                <a:sym typeface="+mn-ea"/>
              </a:rPr>
              <a:t> </a:t>
            </a:r>
            <a:endParaRPr lang="en-US" altLang="en-US" dirty="0" smtClean="0">
              <a:solidFill>
                <a:schemeClr val="tx1"/>
              </a:solidFill>
              <a:latin typeface="Times New Roman" pitchFamily="18" charset="0"/>
              <a:cs typeface="Times New Roman" pitchFamily="18" charset="0"/>
              <a:sym typeface="+mn-ea"/>
            </a:endParaRPr>
          </a:p>
        </p:txBody>
      </p:sp>
      <p:sp>
        <p:nvSpPr>
          <p:cNvPr id="15" name="Flowchart: Terminator 14"/>
          <p:cNvSpPr/>
          <p:nvPr/>
        </p:nvSpPr>
        <p:spPr>
          <a:xfrm>
            <a:off x="4860290" y="3429000"/>
            <a:ext cx="3461385" cy="873760"/>
          </a:xfrm>
          <a:prstGeom prst="flowChartTermina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en-US" b="1" dirty="0" err="1" smtClean="0">
                <a:solidFill>
                  <a:schemeClr val="tx1"/>
                </a:solidFill>
                <a:latin typeface="+mj-lt"/>
                <a:cs typeface="Times New Roman" pitchFamily="18" charset="0"/>
                <a:sym typeface="+mn-ea"/>
              </a:rPr>
              <a:t>D. </a:t>
            </a:r>
            <a:r>
              <a:rPr lang="en-US" b="1" dirty="0" err="1" smtClean="0">
                <a:solidFill>
                  <a:schemeClr val="tx1"/>
                </a:solidFill>
                <a:latin typeface="+mj-lt"/>
                <a:cs typeface="Times New Roman" pitchFamily="18" charset="0"/>
                <a:sym typeface="+mn-ea"/>
              </a:rPr>
              <a:t>Apendisitis</a:t>
            </a:r>
            <a:r>
              <a:rPr lang="en-US" b="1" dirty="0" smtClean="0">
                <a:solidFill>
                  <a:schemeClr val="tx1"/>
                </a:solidFill>
                <a:latin typeface="+mj-lt"/>
                <a:cs typeface="Times New Roman" pitchFamily="18" charset="0"/>
                <a:sym typeface="+mn-ea"/>
              </a:rPr>
              <a:t> </a:t>
            </a:r>
            <a:r>
              <a:rPr lang="en-US" b="1" dirty="0" err="1" smtClean="0">
                <a:solidFill>
                  <a:schemeClr val="tx1"/>
                </a:solidFill>
                <a:latin typeface="+mj-lt"/>
                <a:cs typeface="Times New Roman" pitchFamily="18" charset="0"/>
                <a:sym typeface="+mn-ea"/>
              </a:rPr>
              <a:t>Infiltrat</a:t>
            </a:r>
            <a:r>
              <a:rPr lang="en-US" dirty="0" smtClean="0">
                <a:latin typeface="Times New Roman" pitchFamily="18" charset="0"/>
                <a:cs typeface="Times New Roman" pitchFamily="18" charset="0"/>
                <a:sym typeface="+mn-ea"/>
              </a:rPr>
              <a:t> </a:t>
            </a:r>
            <a:endParaRPr lang="id-ID" altLang="en-US"/>
          </a:p>
        </p:txBody>
      </p:sp>
      <p:sp>
        <p:nvSpPr>
          <p:cNvPr id="16" name="Flowchart: Terminator 15"/>
          <p:cNvSpPr/>
          <p:nvPr/>
        </p:nvSpPr>
        <p:spPr>
          <a:xfrm>
            <a:off x="4860290" y="4509135"/>
            <a:ext cx="3550920" cy="765810"/>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en-US" b="1" dirty="0" err="1" smtClean="0">
                <a:solidFill>
                  <a:schemeClr val="tx1"/>
                </a:solidFill>
                <a:latin typeface="+mj-lt"/>
                <a:cs typeface="Times New Roman" pitchFamily="18" charset="0"/>
                <a:sym typeface="+mn-ea"/>
              </a:rPr>
              <a:t>E. </a:t>
            </a:r>
            <a:r>
              <a:rPr lang="en-US" b="1" dirty="0" err="1" smtClean="0">
                <a:solidFill>
                  <a:schemeClr val="tx1"/>
                </a:solidFill>
                <a:latin typeface="+mj-lt"/>
                <a:cs typeface="Times New Roman" pitchFamily="18" charset="0"/>
                <a:sym typeface="+mn-ea"/>
              </a:rPr>
              <a:t>Apendisitis</a:t>
            </a:r>
            <a:r>
              <a:rPr lang="en-US" b="1" dirty="0" smtClean="0">
                <a:solidFill>
                  <a:schemeClr val="tx1"/>
                </a:solidFill>
                <a:latin typeface="+mj-lt"/>
                <a:cs typeface="Times New Roman" pitchFamily="18" charset="0"/>
                <a:sym typeface="+mn-ea"/>
              </a:rPr>
              <a:t> </a:t>
            </a:r>
            <a:r>
              <a:rPr lang="en-US" b="1" dirty="0" err="1" smtClean="0">
                <a:solidFill>
                  <a:schemeClr val="tx1"/>
                </a:solidFill>
                <a:latin typeface="+mj-lt"/>
                <a:cs typeface="Times New Roman" pitchFamily="18" charset="0"/>
                <a:sym typeface="+mn-ea"/>
              </a:rPr>
              <a:t>Abses</a:t>
            </a:r>
            <a:endParaRPr lang="en-US" altLang="en-US" b="1" dirty="0" err="1" smtClean="0">
              <a:solidFill>
                <a:schemeClr val="tx1"/>
              </a:solidFill>
              <a:latin typeface="+mj-lt"/>
              <a:cs typeface="Times New Roman" pitchFamily="18" charset="0"/>
              <a:sym typeface="+mn-ea"/>
            </a:endParaRPr>
          </a:p>
        </p:txBody>
      </p:sp>
      <p:sp>
        <p:nvSpPr>
          <p:cNvPr id="17" name="Flowchart: Terminator 16"/>
          <p:cNvSpPr/>
          <p:nvPr/>
        </p:nvSpPr>
        <p:spPr>
          <a:xfrm>
            <a:off x="4932045" y="5453380"/>
            <a:ext cx="3453130" cy="8153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altLang="en-US" b="1" dirty="0" err="1" smtClean="0">
                <a:solidFill>
                  <a:schemeClr val="tx1"/>
                </a:solidFill>
                <a:latin typeface="+mj-lt"/>
                <a:cs typeface="Times New Roman" pitchFamily="18" charset="0"/>
                <a:sym typeface="+mn-ea"/>
              </a:rPr>
              <a:t>F. </a:t>
            </a:r>
            <a:r>
              <a:rPr lang="en-US" b="1" dirty="0" err="1" smtClean="0">
                <a:solidFill>
                  <a:schemeClr val="tx1"/>
                </a:solidFill>
                <a:latin typeface="+mj-lt"/>
                <a:cs typeface="Times New Roman" pitchFamily="18" charset="0"/>
                <a:sym typeface="+mn-ea"/>
              </a:rPr>
              <a:t>Apendisitis</a:t>
            </a:r>
            <a:r>
              <a:rPr lang="en-US" b="1" dirty="0" smtClean="0">
                <a:solidFill>
                  <a:schemeClr val="tx1"/>
                </a:solidFill>
                <a:latin typeface="+mj-lt"/>
                <a:cs typeface="Times New Roman" pitchFamily="18" charset="0"/>
                <a:sym typeface="+mn-ea"/>
              </a:rPr>
              <a:t> </a:t>
            </a:r>
            <a:r>
              <a:rPr lang="en-US" b="1" dirty="0" err="1" smtClean="0">
                <a:solidFill>
                  <a:schemeClr val="tx1"/>
                </a:solidFill>
                <a:latin typeface="+mj-lt"/>
                <a:cs typeface="Times New Roman" pitchFamily="18" charset="0"/>
                <a:sym typeface="+mn-ea"/>
              </a:rPr>
              <a:t>Perforasi</a:t>
            </a:r>
            <a:r>
              <a:rPr lang="en-US" dirty="0" smtClean="0">
                <a:latin typeface="Times New Roman" pitchFamily="18" charset="0"/>
                <a:cs typeface="Times New Roman" pitchFamily="18" charset="0"/>
                <a:sym typeface="+mn-ea"/>
              </a:rPr>
              <a:t> </a:t>
            </a:r>
            <a:endParaRPr lang="id-ID"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714356"/>
            <a:ext cx="8229600" cy="703282"/>
          </a:xfrm>
        </p:spPr>
        <p:txBody>
          <a:bodyPr>
            <a:normAutofit/>
          </a:bodyPr>
          <a:lstStyle/>
          <a:p>
            <a:r>
              <a:rPr lang="id-ID" sz="3500" b="1" u="sng" dirty="0">
                <a:latin typeface="Times New Roman" pitchFamily="18" charset="0"/>
                <a:cs typeface="Times New Roman" pitchFamily="18" charset="0"/>
              </a:rPr>
              <a:t>LANJUTAN</a:t>
            </a:r>
          </a:p>
        </p:txBody>
      </p:sp>
      <p:sp>
        <p:nvSpPr>
          <p:cNvPr id="13" name="Content Placeholder 12"/>
          <p:cNvSpPr>
            <a:spLocks noGrp="1"/>
          </p:cNvSpPr>
          <p:nvPr>
            <p:ph idx="1"/>
          </p:nvPr>
        </p:nvSpPr>
        <p:spPr/>
        <p:txBody>
          <a:bodyPr/>
          <a:lstStyle/>
          <a:p>
            <a:pPr marL="0" indent="0" algn="just">
              <a:buNone/>
            </a:pPr>
            <a:r>
              <a:rPr lang="id-ID" altLang="en-US" sz="2400"/>
              <a:t>2. Apendisitis kronik </a:t>
            </a:r>
          </a:p>
          <a:p>
            <a:pPr marL="0" indent="0" algn="just">
              <a:buNone/>
            </a:pPr>
            <a:r>
              <a:rPr lang="id-ID" altLang="en-US" sz="2400"/>
              <a:t>    Diagnosis apendisitis kronik baru dapat ditegakkan jika ditemukan adanya riwayat nyeri perut kanan bawah lebih dari 2 minggu, radang kronik apendiks secara makroskopik dan mikroskopik. Apendisitis kronik kadang-kadang dapat menjadi akut lagi dan disebut apendisitis kronik dengan eksaserbasi akut yang tampak jelas sudah adanya pembentukan jaringan ikat (Rukmono, 2011).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857232"/>
            <a:ext cx="8229600" cy="5268931"/>
          </a:xfrm>
        </p:spPr>
        <p:txBody>
          <a:bodyPr>
            <a:noAutofit/>
          </a:bodyPr>
          <a:lstStyle/>
          <a:p>
            <a:pPr lvl="0" algn="ctr">
              <a:buNone/>
            </a:pPr>
            <a:r>
              <a:rPr lang="en-US" sz="2800" b="1" u="sng" dirty="0">
                <a:solidFill>
                  <a:schemeClr val="tx1"/>
                </a:solidFill>
                <a:latin typeface="Times New Roman" pitchFamily="18" charset="0"/>
                <a:cs typeface="Times New Roman" pitchFamily="18" charset="0"/>
              </a:rPr>
              <a:t>E</a:t>
            </a:r>
            <a:r>
              <a:rPr lang="id-ID" altLang="en-US" sz="2800" b="1" u="sng" dirty="0">
                <a:solidFill>
                  <a:schemeClr val="tx1"/>
                </a:solidFill>
                <a:latin typeface="Times New Roman" pitchFamily="18" charset="0"/>
                <a:cs typeface="Times New Roman" pitchFamily="18" charset="0"/>
              </a:rPr>
              <a:t>TIOLOGI</a:t>
            </a:r>
            <a:r>
              <a:rPr lang="en-US" sz="2000" u="sng" dirty="0">
                <a:solidFill>
                  <a:schemeClr val="tx1"/>
                </a:solidFill>
                <a:latin typeface="Times New Roman" pitchFamily="18" charset="0"/>
                <a:cs typeface="Times New Roman" pitchFamily="18" charset="0"/>
              </a:rPr>
              <a:t> </a:t>
            </a:r>
          </a:p>
          <a:p>
            <a:pPr lvl="0" algn="ctr">
              <a:buNone/>
            </a:pPr>
            <a:endParaRPr lang="en-US" sz="2000" u="sng" dirty="0">
              <a:solidFill>
                <a:schemeClr val="tx1"/>
              </a:solidFill>
              <a:latin typeface="Times New Roman" pitchFamily="18" charset="0"/>
              <a:cs typeface="Times New Roman" pitchFamily="18" charset="0"/>
            </a:endParaRPr>
          </a:p>
          <a:p>
            <a:pPr lvl="0" algn="just">
              <a:buNone/>
            </a:pPr>
            <a:r>
              <a:rPr lang="id-ID" altLang="en-US" sz="2000" dirty="0">
                <a:solidFill>
                  <a:schemeClr val="tx1"/>
                </a:solidFill>
                <a:latin typeface="Times New Roman" pitchFamily="18" charset="0"/>
                <a:cs typeface="Times New Roman" pitchFamily="18" charset="0"/>
              </a:rPr>
              <a:t>	</a:t>
            </a:r>
            <a:r>
              <a:rPr lang="en-US" sz="2000" dirty="0">
                <a:solidFill>
                  <a:schemeClr val="tx1"/>
                </a:solidFill>
                <a:latin typeface="Arial Unicode MS" charset="0"/>
                <a:ea typeface="Arial Unicode MS" charset="0"/>
                <a:cs typeface="Times New Roman" pitchFamily="18" charset="0"/>
              </a:rPr>
              <a:t>Terjadinya apendisitis akut umumnya disebabkan oleh infeksi bakteri. Diantaranya obstruksi yang terjadi pada lumen apendiks yang biasanya disebabkan karena adanya timbunan tinja yang keras (fekalit), hiperplasia jaringan limfoid, penyakit cacing, parasit, benda asing dalam tubuh, tumor primer pada dinding apendiks dan striktur</a:t>
            </a:r>
            <a:r>
              <a:rPr lang="id-ID" altLang="en-US" sz="2000" dirty="0">
                <a:solidFill>
                  <a:schemeClr val="tx1"/>
                </a:solidFill>
                <a:latin typeface="Arial Unicode MS" charset="0"/>
                <a:ea typeface="Arial Unicode MS" charset="0"/>
                <a:cs typeface="Times New Roman" pitchFamily="18" charset="0"/>
              </a:rPr>
              <a:t>.Menurut Nuzulul, 2009 apendisitis belum ada penyebab yang pasti atau spesifik tetapi ada faktor prediposisi yaitu:</a:t>
            </a:r>
          </a:p>
          <a:p>
            <a:pPr marL="457200" lvl="0" indent="-457200" algn="just">
              <a:buFont typeface="+mj-lt"/>
              <a:buAutoNum type="arabicPeriod"/>
            </a:pPr>
            <a:r>
              <a:rPr lang="id-ID" altLang="en-US" sz="2000" dirty="0">
                <a:solidFill>
                  <a:schemeClr val="tx1"/>
                </a:solidFill>
                <a:latin typeface="Arial Unicode MS" charset="0"/>
                <a:ea typeface="Arial Unicode MS" charset="0"/>
                <a:cs typeface="Times New Roman" pitchFamily="18" charset="0"/>
              </a:rPr>
              <a:t>Faktor yang tersering adalah obstruksi lumen</a:t>
            </a:r>
          </a:p>
          <a:p>
            <a:pPr marL="457200" lvl="0" indent="-457200" algn="just">
              <a:buFont typeface="+mj-lt"/>
              <a:buAutoNum type="arabicPeriod"/>
            </a:pPr>
            <a:r>
              <a:rPr lang="id-ID" altLang="en-US" sz="2000" dirty="0">
                <a:solidFill>
                  <a:schemeClr val="tx1"/>
                </a:solidFill>
                <a:latin typeface="Arial Unicode MS" charset="0"/>
                <a:ea typeface="Arial Unicode MS" charset="0"/>
                <a:cs typeface="Times New Roman" pitchFamily="18" charset="0"/>
              </a:rPr>
              <a:t>Infeksi kuman dari colon yang paling sering adalah E. Coli dan Streptococcus</a:t>
            </a:r>
          </a:p>
          <a:p>
            <a:pPr marL="457200" lvl="0" indent="-457200" algn="just">
              <a:buFont typeface="+mj-lt"/>
              <a:buAutoNum type="arabicPeriod"/>
            </a:pPr>
            <a:r>
              <a:rPr lang="id-ID" altLang="en-US" sz="2000" dirty="0">
                <a:solidFill>
                  <a:schemeClr val="tx1"/>
                </a:solidFill>
                <a:latin typeface="Arial Unicode MS" charset="0"/>
                <a:ea typeface="Arial Unicode MS" charset="0"/>
                <a:cs typeface="Times New Roman" pitchFamily="18" charset="0"/>
              </a:rPr>
              <a:t>Laki-laki lebih banyak dari wanita. Yang terbanyak pada umur 15-30 tahun (remaja dewasa). </a:t>
            </a:r>
          </a:p>
          <a:p>
            <a:pPr marL="457200" lvl="0" indent="-457200" algn="just">
              <a:buFont typeface="+mj-lt"/>
              <a:buAutoNum type="arabicPeriod"/>
            </a:pPr>
            <a:r>
              <a:rPr lang="id-ID" altLang="en-US" sz="2000" dirty="0">
                <a:solidFill>
                  <a:schemeClr val="tx1"/>
                </a:solidFill>
                <a:latin typeface="Arial Unicode MS" charset="0"/>
                <a:ea typeface="Arial Unicode MS" charset="0"/>
                <a:cs typeface="Times New Roman" pitchFamily="18" charset="0"/>
              </a:rPr>
              <a:t>Tergantung pada bentuk apendiks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785794"/>
            <a:ext cx="8229600" cy="631844"/>
          </a:xfrm>
        </p:spPr>
        <p:txBody>
          <a:bodyPr>
            <a:normAutofit/>
          </a:bodyPr>
          <a:lstStyle/>
          <a:p>
            <a:r>
              <a:rPr lang="id-ID" sz="3200" b="1" u="sng" dirty="0">
                <a:latin typeface="Times New Roman" pitchFamily="18" charset="0"/>
                <a:cs typeface="Times New Roman" pitchFamily="18" charset="0"/>
              </a:rPr>
              <a:t>EPIDEMIOLOGI</a:t>
            </a:r>
          </a:p>
        </p:txBody>
      </p:sp>
      <p:sp>
        <p:nvSpPr>
          <p:cNvPr id="3" name="Content Placeholder 2"/>
          <p:cNvSpPr>
            <a:spLocks noGrp="1"/>
          </p:cNvSpPr>
          <p:nvPr>
            <p:ph idx="1"/>
          </p:nvPr>
        </p:nvSpPr>
        <p:spPr>
          <a:xfrm>
            <a:off x="457200" y="1500174"/>
            <a:ext cx="8229600" cy="4625989"/>
          </a:xfrm>
        </p:spPr>
        <p:txBody>
          <a:bodyPr>
            <a:normAutofit/>
          </a:bodyPr>
          <a:lstStyle/>
          <a:p>
            <a:pPr>
              <a:buNone/>
            </a:pPr>
            <a:r>
              <a:rPr lang="id-ID" sz="2400" dirty="0">
                <a:latin typeface="Arial Unicode MS" charset="0"/>
                <a:ea typeface="Arial Unicode MS" charset="0"/>
              </a:rPr>
              <a:t>	Apendisitis dapat ditemukan pada semua umur, hanya pada anak kurang dari satu tahun jarang terjadi. Insiden tertinggi pada kelompok umur 20-30 tahun, setelah itu menurun. Insidens pada pria dengan perbandingan 1,4 lebih banyak dari pada wanita (Sandy,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Pictur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642918"/>
            <a:ext cx="8229600" cy="774720"/>
          </a:xfrm>
        </p:spPr>
        <p:txBody>
          <a:bodyPr>
            <a:normAutofit/>
          </a:bodyPr>
          <a:lstStyle/>
          <a:p>
            <a:r>
              <a:rPr lang="id-ID" sz="3500" b="1" u="sng" dirty="0">
                <a:latin typeface="Times New Roman" pitchFamily="18" charset="0"/>
                <a:cs typeface="Times New Roman" pitchFamily="18" charset="0"/>
              </a:rPr>
              <a:t>PATOFISIOLOGI </a:t>
            </a:r>
          </a:p>
        </p:txBody>
      </p:sp>
      <p:sp>
        <p:nvSpPr>
          <p:cNvPr id="3" name="Content Placeholder 2"/>
          <p:cNvSpPr>
            <a:spLocks noGrp="1"/>
          </p:cNvSpPr>
          <p:nvPr>
            <p:ph idx="1"/>
          </p:nvPr>
        </p:nvSpPr>
        <p:spPr>
          <a:xfrm>
            <a:off x="457200" y="1500174"/>
            <a:ext cx="8229600" cy="4625989"/>
          </a:xfrm>
        </p:spPr>
        <p:txBody>
          <a:bodyPr>
            <a:normAutofit/>
          </a:bodyPr>
          <a:lstStyle/>
          <a:p>
            <a:pPr algn="just">
              <a:buNone/>
            </a:pPr>
            <a:r>
              <a:rPr lang="id-ID" dirty="0" smtClean="0">
                <a:latin typeface="Arial Unicode MS" charset="0"/>
                <a:ea typeface="Arial Unicode MS" charset="0"/>
              </a:rPr>
              <a:t>	</a:t>
            </a:r>
            <a:r>
              <a:rPr lang="id-ID" sz="2400" dirty="0" smtClean="0">
                <a:latin typeface="Arial Unicode MS" charset="0"/>
                <a:ea typeface="Arial Unicode MS" charset="0"/>
              </a:rPr>
              <a:t>Apendisitis biasanya disebabkan oleh penyumbatan lumen apendiks oleh hiperplasia folikel limfoid, fekalit, benda asing, striktur karena fibrosis akibat peradangan sebelumnya atau neoplasma. Peradangan yang timbul meluas dan mengenai peritoneum setempat sehingga menimbulkan nyeri di daerah kanan bawah, keadaan ini disebut dengan apendisitis supuratif akut.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617</Words>
  <Application>Microsoft Office PowerPoint</Application>
  <PresentationFormat>On-screen Show (4:3)</PresentationFormat>
  <Paragraphs>123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ANATOMI</vt:lpstr>
      <vt:lpstr>DEFINISI</vt:lpstr>
      <vt:lpstr>KLASIFIKASI</vt:lpstr>
      <vt:lpstr>LANJUTAN</vt:lpstr>
      <vt:lpstr>PowerPoint Presentation</vt:lpstr>
      <vt:lpstr>EPIDEMIOLOGI</vt:lpstr>
      <vt:lpstr>PATOFISIOLOGI </vt:lpstr>
      <vt:lpstr>PATHWAY</vt:lpstr>
      <vt:lpstr>MANIFESTASI KLINIK </vt:lpstr>
      <vt:lpstr>PEMERIKSAAN PENUNJANG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FAHRI</dc:creator>
  <cp:lastModifiedBy>ratna dewi</cp:lastModifiedBy>
  <cp:revision>16</cp:revision>
  <dcterms:created xsi:type="dcterms:W3CDTF">2019-05-13T12:07:00Z</dcterms:created>
  <dcterms:modified xsi:type="dcterms:W3CDTF">2019-07-29T06:50:28Z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1033-10.1.0.5556</vt:lpwstr>
  </property>
</Properties>
</file>