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9" r:id="rId16"/>
    <p:sldId id="270" r:id="rId17"/>
    <p:sldId id="271" r:id="rId18"/>
    <p:sldId id="272" r:id="rId19"/>
    <p:sldId id="280" r:id="rId20"/>
    <p:sldId id="273" r:id="rId21"/>
    <p:sldId id="275" r:id="rId22"/>
    <p:sldId id="276" r:id="rId23"/>
    <p:sldId id="277" r:id="rId24"/>
    <p:sldId id="278" r:id="rId25"/>
    <p:sldId id="274"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3F9B21-3B98-4A16-89BF-5F2B38C05B12}" type="datetimeFigureOut">
              <a:rPr lang="id-ID" smtClean="0"/>
              <a:t>07/06/2017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77AAE-7725-4020-A8E0-A5F9D7F29492}" type="slidenum">
              <a:rPr lang="id-ID" smtClean="0"/>
              <a:t>‹#›</a:t>
            </a:fld>
            <a:endParaRPr lang="id-ID"/>
          </a:p>
        </p:txBody>
      </p:sp>
    </p:spTree>
    <p:extLst>
      <p:ext uri="{BB962C8B-B14F-4D97-AF65-F5344CB8AC3E}">
        <p14:creationId xmlns:p14="http://schemas.microsoft.com/office/powerpoint/2010/main" val="1864443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E577AAE-7725-4020-A8E0-A5F9D7F29492}" type="slidenum">
              <a:rPr lang="id-ID" smtClean="0"/>
              <a:t>24</a:t>
            </a:fld>
            <a:endParaRPr lang="id-ID"/>
          </a:p>
        </p:txBody>
      </p:sp>
    </p:spTree>
    <p:extLst>
      <p:ext uri="{BB962C8B-B14F-4D97-AF65-F5344CB8AC3E}">
        <p14:creationId xmlns:p14="http://schemas.microsoft.com/office/powerpoint/2010/main" val="36376432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910019D-9BA1-47AE-968E-300D780AEAFE}" type="datetimeFigureOut">
              <a:rPr lang="id-ID" smtClean="0"/>
              <a:t>07/06/2017</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F6FD4CB-B8A7-44A3-83E3-43742424FFA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0019D-9BA1-47AE-968E-300D780AEAFE}" type="datetimeFigureOut">
              <a:rPr lang="id-ID" smtClean="0"/>
              <a:t>07/06/2017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F6FD4CB-B8A7-44A3-83E3-43742424FFA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0019D-9BA1-47AE-968E-300D780AEAFE}" type="datetimeFigureOut">
              <a:rPr lang="id-ID" smtClean="0"/>
              <a:t>07/06/2017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F6FD4CB-B8A7-44A3-83E3-43742424FFA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0019D-9BA1-47AE-968E-300D780AEAFE}" type="datetimeFigureOut">
              <a:rPr lang="id-ID" smtClean="0"/>
              <a:t>07/06/2017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F6FD4CB-B8A7-44A3-83E3-43742424FFA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10019D-9BA1-47AE-968E-300D780AEAFE}" type="datetimeFigureOut">
              <a:rPr lang="id-ID" smtClean="0"/>
              <a:t>07/06/2017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F6FD4CB-B8A7-44A3-83E3-43742424FFA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910019D-9BA1-47AE-968E-300D780AEAFE}" type="datetimeFigureOut">
              <a:rPr lang="id-ID" smtClean="0"/>
              <a:t>07/06/2017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F6FD4CB-B8A7-44A3-83E3-43742424FFA1}" type="slidenum">
              <a:rPr lang="id-ID" smtClean="0"/>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910019D-9BA1-47AE-968E-300D780AEAFE}" type="datetimeFigureOut">
              <a:rPr lang="id-ID" smtClean="0"/>
              <a:t>07/06/2017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F6FD4CB-B8A7-44A3-83E3-43742424FFA1}" type="slidenum">
              <a:rPr lang="id-ID" smtClean="0"/>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10019D-9BA1-47AE-968E-300D780AEAFE}" type="datetimeFigureOut">
              <a:rPr lang="id-ID" smtClean="0"/>
              <a:t>07/06/2017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F6FD4CB-B8A7-44A3-83E3-43742424FFA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0019D-9BA1-47AE-968E-300D780AEAFE}" type="datetimeFigureOut">
              <a:rPr lang="id-ID" smtClean="0"/>
              <a:t>07/06/2017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F6FD4CB-B8A7-44A3-83E3-43742424FFA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910019D-9BA1-47AE-968E-300D780AEAFE}" type="datetimeFigureOut">
              <a:rPr lang="id-ID" smtClean="0"/>
              <a:t>07/06/2017</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9F6FD4CB-B8A7-44A3-83E3-43742424FFA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5910019D-9BA1-47AE-968E-300D780AEAFE}" type="datetimeFigureOut">
              <a:rPr lang="id-ID" smtClean="0"/>
              <a:t>07/06/2017</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9F6FD4CB-B8A7-44A3-83E3-43742424FFA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910019D-9BA1-47AE-968E-300D780AEAFE}" type="datetimeFigureOut">
              <a:rPr lang="id-ID" smtClean="0"/>
              <a:t>07/06/2017</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F6FD4CB-B8A7-44A3-83E3-43742424FFA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Askep Kanker Kulit</a:t>
            </a:r>
            <a:endParaRPr lang="id-ID" dirty="0"/>
          </a:p>
        </p:txBody>
      </p:sp>
      <p:sp>
        <p:nvSpPr>
          <p:cNvPr id="3" name="Subtitle 2"/>
          <p:cNvSpPr>
            <a:spLocks noGrp="1"/>
          </p:cNvSpPr>
          <p:nvPr>
            <p:ph type="subTitle" idx="1"/>
          </p:nvPr>
        </p:nvSpPr>
        <p:spPr/>
        <p:txBody>
          <a:bodyPr/>
          <a:lstStyle/>
          <a:p>
            <a:r>
              <a:rPr lang="id-ID" dirty="0" smtClean="0"/>
              <a:t>By: </a:t>
            </a:r>
            <a:r>
              <a:rPr lang="id-ID" dirty="0"/>
              <a:t>Ns. Ratna Dewi, S.Kep, M.Kep</a:t>
            </a:r>
          </a:p>
          <a:p>
            <a:endParaRPr lang="id-ID" dirty="0"/>
          </a:p>
        </p:txBody>
      </p:sp>
    </p:spTree>
    <p:extLst>
      <p:ext uri="{BB962C8B-B14F-4D97-AF65-F5344CB8AC3E}">
        <p14:creationId xmlns:p14="http://schemas.microsoft.com/office/powerpoint/2010/main" val="2952517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39210"/>
          </a:xfrm>
        </p:spPr>
        <p:txBody>
          <a:bodyPr>
            <a:normAutofit fontScale="90000"/>
          </a:bodyPr>
          <a:lstStyle/>
          <a:p>
            <a:pPr algn="l"/>
            <a:r>
              <a:rPr lang="id-ID" dirty="0" smtClean="0"/>
              <a:t>Con’t.....................</a:t>
            </a:r>
            <a:endParaRPr lang="id-ID" dirty="0"/>
          </a:p>
        </p:txBody>
      </p:sp>
      <p:sp>
        <p:nvSpPr>
          <p:cNvPr id="3" name="Content Placeholder 2"/>
          <p:cNvSpPr>
            <a:spLocks noGrp="1"/>
          </p:cNvSpPr>
          <p:nvPr>
            <p:ph idx="1"/>
          </p:nvPr>
        </p:nvSpPr>
        <p:spPr>
          <a:xfrm>
            <a:off x="1463040" y="1772816"/>
            <a:ext cx="6196405" cy="3950253"/>
          </a:xfrm>
        </p:spPr>
        <p:txBody>
          <a:bodyPr/>
          <a:lstStyle/>
          <a:p>
            <a:r>
              <a:rPr lang="id-ID" dirty="0" smtClean="0"/>
              <a:t>Kanker sel basal sering berulang</a:t>
            </a:r>
          </a:p>
          <a:p>
            <a:r>
              <a:rPr lang="id-ID" dirty="0" smtClean="0"/>
              <a:t>Memiliki diameter lebih besar dari 2 cm </a:t>
            </a:r>
          </a:p>
          <a:p>
            <a:r>
              <a:rPr lang="id-ID" dirty="0" smtClean="0"/>
              <a:t>Jarang bermetastasis, tidak diobati menginvasi jaringan sekitarnya </a:t>
            </a:r>
          </a:p>
          <a:p>
            <a:r>
              <a:rPr lang="id-ID" dirty="0" smtClean="0"/>
              <a:t>Kanker sel basal diklasifikasikan sebagai nodular, superfisial, berpigmen dan keratotik</a:t>
            </a:r>
          </a:p>
          <a:p>
            <a:pPr marL="0" indent="0">
              <a:buNone/>
            </a:pPr>
            <a:r>
              <a:rPr lang="id-ID" dirty="0" smtClean="0"/>
              <a:t> </a:t>
            </a:r>
            <a:endParaRPr lang="id-ID" dirty="0"/>
          </a:p>
        </p:txBody>
      </p:sp>
    </p:spTree>
    <p:extLst>
      <p:ext uri="{BB962C8B-B14F-4D97-AF65-F5344CB8AC3E}">
        <p14:creationId xmlns:p14="http://schemas.microsoft.com/office/powerpoint/2010/main" val="2933426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Kanker sel basal nodular</a:t>
            </a:r>
            <a:endParaRPr lang="id-ID" dirty="0"/>
          </a:p>
        </p:txBody>
      </p:sp>
      <p:sp>
        <p:nvSpPr>
          <p:cNvPr id="3" name="Content Placeholder 2"/>
          <p:cNvSpPr>
            <a:spLocks noGrp="1"/>
          </p:cNvSpPr>
          <p:nvPr>
            <p:ph idx="1"/>
          </p:nvPr>
        </p:nvSpPr>
        <p:spPr/>
        <p:txBody>
          <a:bodyPr/>
          <a:lstStyle/>
          <a:p>
            <a:r>
              <a:rPr lang="id-ID" dirty="0" smtClean="0"/>
              <a:t>Jenis sel basal yang paling umum, paling sering muncul pada wajah, leher, dan kepala</a:t>
            </a:r>
          </a:p>
          <a:p>
            <a:r>
              <a:rPr lang="id-ID" dirty="0" smtClean="0"/>
              <a:t>Pada tahap awal tumor berbentuk papula yang tampak seperti jerawat yang halus</a:t>
            </a:r>
          </a:p>
          <a:p>
            <a:r>
              <a:rPr lang="id-ID" dirty="0" smtClean="0"/>
              <a:t>Berbentuk batas yang jelas  dan mudah berdarah walaupun cedera ringan</a:t>
            </a:r>
          </a:p>
          <a:p>
            <a:pPr marL="0" indent="0">
              <a:buNone/>
            </a:pPr>
            <a:endParaRPr lang="id-ID" dirty="0"/>
          </a:p>
        </p:txBody>
      </p:sp>
    </p:spTree>
    <p:extLst>
      <p:ext uri="{BB962C8B-B14F-4D97-AF65-F5344CB8AC3E}">
        <p14:creationId xmlns:p14="http://schemas.microsoft.com/office/powerpoint/2010/main" val="934108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Kanker sel basal superfisial</a:t>
            </a:r>
            <a:endParaRPr lang="id-ID" dirty="0"/>
          </a:p>
        </p:txBody>
      </p:sp>
      <p:sp>
        <p:nvSpPr>
          <p:cNvPr id="3" name="Content Placeholder 2"/>
          <p:cNvSpPr>
            <a:spLocks noGrp="1"/>
          </p:cNvSpPr>
          <p:nvPr>
            <p:ph idx="1"/>
          </p:nvPr>
        </p:nvSpPr>
        <p:spPr/>
        <p:txBody>
          <a:bodyPr>
            <a:normAutofit lnSpcReduction="10000"/>
          </a:bodyPr>
          <a:lstStyle/>
          <a:p>
            <a:r>
              <a:rPr lang="id-ID" dirty="0" smtClean="0"/>
              <a:t>Paling sering ditemukan pada tumbuh yang dan ekremitas </a:t>
            </a:r>
          </a:p>
          <a:p>
            <a:r>
              <a:rPr lang="id-ID" dirty="0" smtClean="0"/>
              <a:t>Paling umum kedua</a:t>
            </a:r>
          </a:p>
          <a:p>
            <a:r>
              <a:rPr lang="id-ID" dirty="0" smtClean="0"/>
              <a:t>Jaringan yang berproliferasi yang melekat pada permukaan bawah epitelium</a:t>
            </a:r>
          </a:p>
          <a:p>
            <a:r>
              <a:rPr lang="id-ID" dirty="0" smtClean="0"/>
              <a:t>Berbentuk papula datar atau plak, berbatas jelas</a:t>
            </a:r>
          </a:p>
          <a:p>
            <a:r>
              <a:rPr lang="id-ID" dirty="0" smtClean="0"/>
              <a:t>Mengalami ulserasi dan ditutup dengan krusta/erosi yang dangkal</a:t>
            </a:r>
            <a:endParaRPr lang="id-ID" dirty="0"/>
          </a:p>
        </p:txBody>
      </p:sp>
    </p:spTree>
    <p:extLst>
      <p:ext uri="{BB962C8B-B14F-4D97-AF65-F5344CB8AC3E}">
        <p14:creationId xmlns:p14="http://schemas.microsoft.com/office/powerpoint/2010/main" val="723490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Kanker sel basal berpigmen</a:t>
            </a:r>
            <a:endParaRPr lang="id-ID" dirty="0"/>
          </a:p>
        </p:txBody>
      </p:sp>
      <p:sp>
        <p:nvSpPr>
          <p:cNvPr id="3" name="Content Placeholder 2"/>
          <p:cNvSpPr>
            <a:spLocks noGrp="1"/>
          </p:cNvSpPr>
          <p:nvPr>
            <p:ph idx="1"/>
          </p:nvPr>
        </p:nvSpPr>
        <p:spPr/>
        <p:txBody>
          <a:bodyPr/>
          <a:lstStyle/>
          <a:p>
            <a:r>
              <a:rPr lang="id-ID" dirty="0" smtClean="0"/>
              <a:t>Ditemukan pada kepala, leher dan wajah</a:t>
            </a:r>
          </a:p>
          <a:p>
            <a:r>
              <a:rPr lang="id-ID" dirty="0" smtClean="0"/>
              <a:t>Jarang terjadi</a:t>
            </a:r>
          </a:p>
          <a:p>
            <a:r>
              <a:rPr lang="id-ID" dirty="0" smtClean="0"/>
              <a:t>Memusatkan pigmen melanin pada  pusat sel kanker basal</a:t>
            </a:r>
          </a:p>
          <a:p>
            <a:r>
              <a:rPr lang="id-ID" dirty="0" smtClean="0"/>
              <a:t>Tampilan berwarna cokelat tua, biru, atau hitam</a:t>
            </a:r>
          </a:p>
          <a:p>
            <a:r>
              <a:rPr lang="id-ID" dirty="0" smtClean="0"/>
              <a:t>Berbatas tegas dan mengkilat</a:t>
            </a:r>
            <a:endParaRPr lang="id-ID" dirty="0"/>
          </a:p>
        </p:txBody>
      </p:sp>
    </p:spTree>
    <p:extLst>
      <p:ext uri="{BB962C8B-B14F-4D97-AF65-F5344CB8AC3E}">
        <p14:creationId xmlns:p14="http://schemas.microsoft.com/office/powerpoint/2010/main" val="200024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Kanker sel basal keratotik </a:t>
            </a:r>
            <a:endParaRPr lang="id-ID" dirty="0"/>
          </a:p>
        </p:txBody>
      </p:sp>
      <p:sp>
        <p:nvSpPr>
          <p:cNvPr id="3" name="Content Placeholder 2"/>
          <p:cNvSpPr>
            <a:spLocks noGrp="1"/>
          </p:cNvSpPr>
          <p:nvPr>
            <p:ph idx="1"/>
          </p:nvPr>
        </p:nvSpPr>
        <p:spPr/>
        <p:txBody>
          <a:bodyPr/>
          <a:lstStyle/>
          <a:p>
            <a:r>
              <a:rPr lang="id-ID" dirty="0" smtClean="0"/>
              <a:t>Ditemukan pada alur preaurikular dan pascaaurikular </a:t>
            </a:r>
          </a:p>
          <a:p>
            <a:r>
              <a:rPr lang="id-ID" dirty="0" smtClean="0"/>
              <a:t>Berisi sel basal </a:t>
            </a:r>
          </a:p>
          <a:p>
            <a:r>
              <a:rPr lang="id-ID" dirty="0" smtClean="0"/>
              <a:t>Tampilan seperti kanker sel basal nodular</a:t>
            </a:r>
          </a:p>
          <a:p>
            <a:r>
              <a:rPr lang="id-ID" dirty="0" smtClean="0"/>
              <a:t>Cendrung berulang secara lokal</a:t>
            </a:r>
            <a:endParaRPr lang="id-ID" dirty="0"/>
          </a:p>
        </p:txBody>
      </p:sp>
    </p:spTree>
    <p:extLst>
      <p:ext uri="{BB962C8B-B14F-4D97-AF65-F5344CB8AC3E}">
        <p14:creationId xmlns:p14="http://schemas.microsoft.com/office/powerpoint/2010/main" val="1354740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340768"/>
            <a:ext cx="5832648" cy="3532857"/>
          </a:xfrm>
        </p:spPr>
      </p:pic>
    </p:spTree>
    <p:extLst>
      <p:ext uri="{BB962C8B-B14F-4D97-AF65-F5344CB8AC3E}">
        <p14:creationId xmlns:p14="http://schemas.microsoft.com/office/powerpoint/2010/main" val="2012048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Kanker sel skuamosa</a:t>
            </a:r>
            <a:endParaRPr lang="id-ID" dirty="0"/>
          </a:p>
        </p:txBody>
      </p:sp>
      <p:sp>
        <p:nvSpPr>
          <p:cNvPr id="3" name="Content Placeholder 2"/>
          <p:cNvSpPr>
            <a:spLocks noGrp="1"/>
          </p:cNvSpPr>
          <p:nvPr>
            <p:ph idx="1"/>
          </p:nvPr>
        </p:nvSpPr>
        <p:spPr/>
        <p:txBody>
          <a:bodyPr/>
          <a:lstStyle/>
          <a:p>
            <a:r>
              <a:rPr lang="id-ID" dirty="0" smtClean="0"/>
              <a:t>Kanker sel skuamosa adalah tumor malignan epitelium skuamosa pada kulit atau membran mukosa</a:t>
            </a:r>
          </a:p>
          <a:p>
            <a:r>
              <a:rPr lang="id-ID" dirty="0" smtClean="0"/>
              <a:t>Paling sering ditemukan pada area kulit yang terpajan sinar ultraviolet dan cuaca, seperti dahi, telinga, puncakhidung, bibir bawah dan punggung tangan</a:t>
            </a:r>
          </a:p>
          <a:p>
            <a:r>
              <a:rPr lang="id-ID" dirty="0" smtClean="0"/>
              <a:t>Dapat muncul pada kulit yang erbakar atau yang mengalami inflamasi kronis</a:t>
            </a:r>
            <a:endParaRPr lang="id-ID" dirty="0"/>
          </a:p>
        </p:txBody>
      </p:sp>
    </p:spTree>
    <p:extLst>
      <p:ext uri="{BB962C8B-B14F-4D97-AF65-F5344CB8AC3E}">
        <p14:creationId xmlns:p14="http://schemas.microsoft.com/office/powerpoint/2010/main" val="3885188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39210"/>
          </a:xfrm>
        </p:spPr>
        <p:txBody>
          <a:bodyPr>
            <a:normAutofit fontScale="90000"/>
          </a:bodyPr>
          <a:lstStyle/>
          <a:p>
            <a:pPr algn="l"/>
            <a:r>
              <a:rPr lang="id-ID" dirty="0" smtClean="0"/>
              <a:t>Con’t.............</a:t>
            </a:r>
            <a:endParaRPr lang="id-ID" dirty="0"/>
          </a:p>
        </p:txBody>
      </p:sp>
      <p:sp>
        <p:nvSpPr>
          <p:cNvPr id="3" name="Content Placeholder 2"/>
          <p:cNvSpPr>
            <a:spLocks noGrp="1"/>
          </p:cNvSpPr>
          <p:nvPr>
            <p:ph idx="1"/>
          </p:nvPr>
        </p:nvSpPr>
        <p:spPr>
          <a:xfrm>
            <a:off x="1463040" y="1772816"/>
            <a:ext cx="6196405" cy="3950253"/>
          </a:xfrm>
        </p:spPr>
        <p:txBody>
          <a:bodyPr>
            <a:normAutofit lnSpcReduction="10000"/>
          </a:bodyPr>
          <a:lstStyle/>
          <a:p>
            <a:r>
              <a:rPr lang="id-ID" dirty="0" smtClean="0"/>
              <a:t>Lebih agresif dibandingkan kanker sel basal</a:t>
            </a:r>
          </a:p>
          <a:p>
            <a:r>
              <a:rPr lang="id-ID" dirty="0" smtClean="0"/>
              <a:t>Pertumbuhan lebih cepat dan jauh lebih mungkin bermestase jika tidak ditangani</a:t>
            </a:r>
          </a:p>
          <a:p>
            <a:r>
              <a:rPr lang="id-ID" dirty="0" smtClean="0"/>
              <a:t>Tumor muncul ketika sel keratinisai pada epitelium skuamosa berproliferasi sehingga menghasilkan pertumbuhan yang pada akhirnya mengisi epidermis dan menginvasi bidang jaringan dermal</a:t>
            </a:r>
          </a:p>
          <a:p>
            <a:r>
              <a:rPr lang="id-ID" dirty="0" smtClean="0"/>
              <a:t>Keratinisasi sel terjadi, dan pembentukan “mutiara” keratin biasa terjadi</a:t>
            </a:r>
            <a:endParaRPr lang="id-ID" dirty="0"/>
          </a:p>
        </p:txBody>
      </p:sp>
    </p:spTree>
    <p:extLst>
      <p:ext uri="{BB962C8B-B14F-4D97-AF65-F5344CB8AC3E}">
        <p14:creationId xmlns:p14="http://schemas.microsoft.com/office/powerpoint/2010/main" val="2968006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39210"/>
          </a:xfrm>
        </p:spPr>
        <p:txBody>
          <a:bodyPr>
            <a:normAutofit fontScale="90000"/>
          </a:bodyPr>
          <a:lstStyle/>
          <a:p>
            <a:pPr algn="l"/>
            <a:r>
              <a:rPr lang="id-ID" dirty="0" smtClean="0"/>
              <a:t>Con’t....................</a:t>
            </a:r>
            <a:endParaRPr lang="id-ID" dirty="0"/>
          </a:p>
        </p:txBody>
      </p:sp>
      <p:sp>
        <p:nvSpPr>
          <p:cNvPr id="3" name="Content Placeholder 2"/>
          <p:cNvSpPr>
            <a:spLocks noGrp="1"/>
          </p:cNvSpPr>
          <p:nvPr>
            <p:ph idx="1"/>
          </p:nvPr>
        </p:nvSpPr>
        <p:spPr>
          <a:xfrm>
            <a:off x="1463040" y="1628800"/>
            <a:ext cx="6196405" cy="4094269"/>
          </a:xfrm>
        </p:spPr>
        <p:txBody>
          <a:bodyPr>
            <a:normAutofit lnSpcReduction="10000"/>
          </a:bodyPr>
          <a:lstStyle/>
          <a:p>
            <a:r>
              <a:rPr lang="id-ID" dirty="0" smtClean="0"/>
              <a:t>Pembentukan keratin berkurang ketika tumor tumbuh</a:t>
            </a:r>
          </a:p>
          <a:p>
            <a:r>
              <a:rPr lang="id-ID" dirty="0" smtClean="0"/>
              <a:t>Kecepatan tumbuh sel tumor meningkat sehingga menghasilkan bentuk yang aneh</a:t>
            </a:r>
          </a:p>
          <a:p>
            <a:r>
              <a:rPr lang="id-ID" dirty="0" smtClean="0"/>
              <a:t>Awal berbentuk nodulkecil,keras, berwarna merah</a:t>
            </a:r>
          </a:p>
          <a:p>
            <a:r>
              <a:rPr lang="id-ID" dirty="0" smtClean="0"/>
              <a:t>Tumor dapat mengeras dengan produk keratin</a:t>
            </a:r>
          </a:p>
          <a:p>
            <a:r>
              <a:rPr lang="id-ID" dirty="0" smtClean="0"/>
              <a:t>Tumor dapat mengalami ulserasi, berdarah, dan </a:t>
            </a:r>
            <a:r>
              <a:rPr lang="id-ID" dirty="0" smtClean="0"/>
              <a:t>nyeri</a:t>
            </a:r>
            <a:endParaRPr lang="id-ID" dirty="0" smtClean="0"/>
          </a:p>
          <a:p>
            <a:r>
              <a:rPr lang="id-ID" dirty="0" smtClean="0"/>
              <a:t>Resiko bermetastasis</a:t>
            </a:r>
            <a:endParaRPr lang="id-ID" dirty="0"/>
          </a:p>
        </p:txBody>
      </p:sp>
    </p:spTree>
    <p:extLst>
      <p:ext uri="{BB962C8B-B14F-4D97-AF65-F5344CB8AC3E}">
        <p14:creationId xmlns:p14="http://schemas.microsoft.com/office/powerpoint/2010/main" val="2568906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980728"/>
            <a:ext cx="5184575" cy="4392488"/>
          </a:xfrm>
        </p:spPr>
      </p:pic>
    </p:spTree>
    <p:extLst>
      <p:ext uri="{BB962C8B-B14F-4D97-AF65-F5344CB8AC3E}">
        <p14:creationId xmlns:p14="http://schemas.microsoft.com/office/powerpoint/2010/main" val="88757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Kanker Kulit Nonmelanoma</a:t>
            </a:r>
            <a:endParaRPr lang="id-ID" dirty="0"/>
          </a:p>
        </p:txBody>
      </p:sp>
      <p:sp>
        <p:nvSpPr>
          <p:cNvPr id="3" name="Content Placeholder 2"/>
          <p:cNvSpPr>
            <a:spLocks noGrp="1"/>
          </p:cNvSpPr>
          <p:nvPr>
            <p:ph idx="1"/>
          </p:nvPr>
        </p:nvSpPr>
        <p:spPr/>
        <p:txBody>
          <a:bodyPr/>
          <a:lstStyle/>
          <a:p>
            <a:r>
              <a:rPr lang="id-ID" dirty="0" smtClean="0"/>
              <a:t>Kanker kulit nonmelanoma adalah kanker sel basal dan kanker sel skuamosa</a:t>
            </a:r>
          </a:p>
          <a:p>
            <a:r>
              <a:rPr lang="id-ID" dirty="0" smtClean="0"/>
              <a:t>Jenis kanker kulit nonmelanoma lainnya yang terjadi pada kurang dari 1% adalah karsinoma </a:t>
            </a:r>
            <a:r>
              <a:rPr lang="id-ID" dirty="0" smtClean="0"/>
              <a:t>sarkoma </a:t>
            </a:r>
            <a:r>
              <a:rPr lang="id-ID" dirty="0" smtClean="0"/>
              <a:t>kaposi dan limfoma, sarkoma dan tumor adneksa kulit</a:t>
            </a:r>
          </a:p>
          <a:p>
            <a:pPr marL="0" indent="0">
              <a:buNone/>
            </a:pPr>
            <a:endParaRPr lang="id-ID" dirty="0"/>
          </a:p>
        </p:txBody>
      </p:sp>
    </p:spTree>
    <p:extLst>
      <p:ext uri="{BB962C8B-B14F-4D97-AF65-F5344CB8AC3E}">
        <p14:creationId xmlns:p14="http://schemas.microsoft.com/office/powerpoint/2010/main" val="2646834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Diagnosis </a:t>
            </a:r>
            <a:endParaRPr lang="id-ID" dirty="0"/>
          </a:p>
        </p:txBody>
      </p:sp>
      <p:sp>
        <p:nvSpPr>
          <p:cNvPr id="3" name="Content Placeholder 2"/>
          <p:cNvSpPr>
            <a:spLocks noGrp="1"/>
          </p:cNvSpPr>
          <p:nvPr>
            <p:ph idx="1"/>
          </p:nvPr>
        </p:nvSpPr>
        <p:spPr/>
        <p:txBody>
          <a:bodyPr/>
          <a:lstStyle/>
          <a:p>
            <a:r>
              <a:rPr lang="id-ID" dirty="0" smtClean="0"/>
              <a:t>Pemeriksaan mikroskopik jaringan yang dibiopsi </a:t>
            </a:r>
          </a:p>
          <a:p>
            <a:r>
              <a:rPr lang="id-ID" dirty="0" smtClean="0"/>
              <a:t>Terapi </a:t>
            </a:r>
          </a:p>
          <a:p>
            <a:pPr lvl="1"/>
            <a:r>
              <a:rPr lang="id-ID" dirty="0" smtClean="0"/>
              <a:t>Tergantung stadium, jenis, ukuran dan lokasi  kanker nonmelanoma</a:t>
            </a:r>
          </a:p>
          <a:p>
            <a:pPr lvl="1"/>
            <a:r>
              <a:rPr lang="id-ID" dirty="0" smtClean="0"/>
              <a:t>Dapat ditangani dengan eksisi pembedahan, pembedahan MOHs, kuratase dan elektrodesikali, radiasi</a:t>
            </a:r>
            <a:endParaRPr lang="id-ID" dirty="0"/>
          </a:p>
        </p:txBody>
      </p:sp>
    </p:spTree>
    <p:extLst>
      <p:ext uri="{BB962C8B-B14F-4D97-AF65-F5344CB8AC3E}">
        <p14:creationId xmlns:p14="http://schemas.microsoft.com/office/powerpoint/2010/main" val="3562268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Pembedahan Mohs</a:t>
            </a:r>
            <a:endParaRPr lang="id-ID" dirty="0"/>
          </a:p>
        </p:txBody>
      </p:sp>
      <p:sp>
        <p:nvSpPr>
          <p:cNvPr id="3" name="Content Placeholder 2"/>
          <p:cNvSpPr>
            <a:spLocks noGrp="1"/>
          </p:cNvSpPr>
          <p:nvPr>
            <p:ph idx="1"/>
          </p:nvPr>
        </p:nvSpPr>
        <p:spPr/>
        <p:txBody>
          <a:bodyPr/>
          <a:lstStyle/>
          <a:p>
            <a:r>
              <a:rPr lang="id-ID" dirty="0" smtClean="0"/>
              <a:t>Lapisan tipis dari tumor dipotong secara horizontal </a:t>
            </a:r>
          </a:p>
          <a:p>
            <a:r>
              <a:rPr lang="id-ID" dirty="0" smtClean="0"/>
              <a:t>Bagian jaringan yang beku diwarnai di setiap tingkatan untuk menentukan batas tumor</a:t>
            </a:r>
          </a:p>
          <a:p>
            <a:r>
              <a:rPr lang="id-ID" dirty="0" smtClean="0"/>
              <a:t>Metode </a:t>
            </a:r>
            <a:r>
              <a:rPr lang="id-ID" dirty="0" smtClean="0"/>
              <a:t>paling akurat dalam mengkaji luas kanker kulit dan metode yang melindungi jaringan yang paling normal</a:t>
            </a:r>
          </a:p>
          <a:p>
            <a:r>
              <a:rPr lang="id-ID" dirty="0" smtClean="0"/>
              <a:t>Paling sering digunakan pada hidung, lipatan nasolabial, telinga</a:t>
            </a:r>
          </a:p>
          <a:p>
            <a:endParaRPr lang="id-ID" dirty="0"/>
          </a:p>
        </p:txBody>
      </p:sp>
    </p:spTree>
    <p:extLst>
      <p:ext uri="{BB962C8B-B14F-4D97-AF65-F5344CB8AC3E}">
        <p14:creationId xmlns:p14="http://schemas.microsoft.com/office/powerpoint/2010/main" val="2000240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Kuretase dan elektrodesikasi</a:t>
            </a:r>
            <a:endParaRPr lang="id-ID" dirty="0"/>
          </a:p>
        </p:txBody>
      </p:sp>
      <p:sp>
        <p:nvSpPr>
          <p:cNvPr id="3" name="Content Placeholder 2"/>
          <p:cNvSpPr>
            <a:spLocks noGrp="1"/>
          </p:cNvSpPr>
          <p:nvPr>
            <p:ph idx="1"/>
          </p:nvPr>
        </p:nvSpPr>
        <p:spPr>
          <a:xfrm>
            <a:off x="1463040" y="1844824"/>
            <a:ext cx="6196405" cy="3878245"/>
          </a:xfrm>
        </p:spPr>
        <p:txBody>
          <a:bodyPr>
            <a:normAutofit fontScale="92500"/>
          </a:bodyPr>
          <a:lstStyle/>
          <a:p>
            <a:r>
              <a:rPr lang="id-ID" dirty="0" smtClean="0"/>
              <a:t>Digunakan untuk mengatasi kanker sel basal yang berdiameter kurang dari 2 cm, suoerfisial atau berulang dengan kontrol yang buruk</a:t>
            </a:r>
          </a:p>
          <a:p>
            <a:r>
              <a:rPr lang="id-ID" dirty="0" smtClean="0"/>
              <a:t>Jaringan yang abnormal digores (kuretase) dengan batas 1-2 mm dan kemudian elektroda bervoltase rendah digunakan untuk mengikis dasara tumor (elektrodesikasi)</a:t>
            </a:r>
          </a:p>
          <a:p>
            <a:r>
              <a:rPr lang="id-ID" smtClean="0"/>
              <a:t>Memberikan </a:t>
            </a:r>
            <a:r>
              <a:rPr lang="id-ID" smtClean="0"/>
              <a:t>hasil </a:t>
            </a:r>
            <a:r>
              <a:rPr lang="id-ID" dirty="0" smtClean="0"/>
              <a:t>kosmetik yang baik dan melindungi jaringan yang normal</a:t>
            </a:r>
          </a:p>
          <a:p>
            <a:r>
              <a:rPr lang="id-ID" dirty="0" smtClean="0"/>
              <a:t>Penyembuhan lebih lama dan sulit </a:t>
            </a:r>
            <a:endParaRPr lang="id-ID" dirty="0"/>
          </a:p>
        </p:txBody>
      </p:sp>
    </p:spTree>
    <p:extLst>
      <p:ext uri="{BB962C8B-B14F-4D97-AF65-F5344CB8AC3E}">
        <p14:creationId xmlns:p14="http://schemas.microsoft.com/office/powerpoint/2010/main" val="1062433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Bentuk terapi lokal lainnya</a:t>
            </a:r>
            <a:endParaRPr lang="id-ID" dirty="0"/>
          </a:p>
        </p:txBody>
      </p:sp>
      <p:sp>
        <p:nvSpPr>
          <p:cNvPr id="3" name="Content Placeholder 2"/>
          <p:cNvSpPr>
            <a:spLocks noGrp="1"/>
          </p:cNvSpPr>
          <p:nvPr>
            <p:ph idx="1"/>
          </p:nvPr>
        </p:nvSpPr>
        <p:spPr/>
        <p:txBody>
          <a:bodyPr>
            <a:normAutofit lnSpcReduction="10000"/>
          </a:bodyPr>
          <a:lstStyle/>
          <a:p>
            <a:r>
              <a:rPr lang="id-ID" dirty="0" smtClean="0"/>
              <a:t>Bedah beku (</a:t>
            </a:r>
            <a:r>
              <a:rPr lang="id-ID" i="1" dirty="0" smtClean="0"/>
              <a:t>cryosurgery</a:t>
            </a:r>
            <a:r>
              <a:rPr lang="id-ID" dirty="0" smtClean="0"/>
              <a:t>) yang mencakup penggunaan nitrogen cair pada tumor untuk membekukan dan membunuh sel abnormal</a:t>
            </a:r>
          </a:p>
          <a:p>
            <a:r>
              <a:rPr lang="id-ID" dirty="0" smtClean="0"/>
              <a:t>Terapi fotodinamik mencakuppemberian bahan kimia topikal atau injeksi yang berkumpul pada sel tumor dan membuatnya lebih sensitif terhadap cahaya</a:t>
            </a:r>
          </a:p>
          <a:p>
            <a:r>
              <a:rPr lang="id-ID" dirty="0" smtClean="0"/>
              <a:t>Kemoterapi topikal bearti obat anti-kanker diberikan sebagai krim secara langsung pada kulit untuk membunuh tumor</a:t>
            </a:r>
            <a:endParaRPr lang="id-ID" dirty="0"/>
          </a:p>
        </p:txBody>
      </p:sp>
    </p:spTree>
    <p:extLst>
      <p:ext uri="{BB962C8B-B14F-4D97-AF65-F5344CB8AC3E}">
        <p14:creationId xmlns:p14="http://schemas.microsoft.com/office/powerpoint/2010/main" val="2969027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67202"/>
          </a:xfrm>
        </p:spPr>
        <p:txBody>
          <a:bodyPr>
            <a:normAutofit fontScale="90000"/>
          </a:bodyPr>
          <a:lstStyle/>
          <a:p>
            <a:pPr algn="l"/>
            <a:r>
              <a:rPr lang="id-ID" dirty="0" smtClean="0"/>
              <a:t>Con’t.............</a:t>
            </a:r>
            <a:endParaRPr lang="id-ID" dirty="0"/>
          </a:p>
        </p:txBody>
      </p:sp>
      <p:sp>
        <p:nvSpPr>
          <p:cNvPr id="3" name="Content Placeholder 2"/>
          <p:cNvSpPr>
            <a:spLocks noGrp="1"/>
          </p:cNvSpPr>
          <p:nvPr>
            <p:ph idx="1"/>
          </p:nvPr>
        </p:nvSpPr>
        <p:spPr>
          <a:xfrm>
            <a:off x="1463040" y="1628800"/>
            <a:ext cx="6196405" cy="4094269"/>
          </a:xfrm>
        </p:spPr>
        <p:txBody>
          <a:bodyPr/>
          <a:lstStyle/>
          <a:p>
            <a:r>
              <a:rPr lang="id-ID" dirty="0" smtClean="0"/>
              <a:t>Pemodifikasi respons imun menyebabkan respon imun terhadap kanker, yang menyebabkan kanker lebih kecil dan mati</a:t>
            </a:r>
          </a:p>
          <a:p>
            <a:r>
              <a:rPr lang="id-ID" dirty="0" smtClean="0"/>
              <a:t>Bedah laser menggunakan sinar laser untuk menguapkan sel  kanker</a:t>
            </a:r>
            <a:endParaRPr lang="id-ID" dirty="0"/>
          </a:p>
        </p:txBody>
      </p:sp>
    </p:spTree>
    <p:extLst>
      <p:ext uri="{BB962C8B-B14F-4D97-AF65-F5344CB8AC3E}">
        <p14:creationId xmlns:p14="http://schemas.microsoft.com/office/powerpoint/2010/main" val="4214600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Asuhan keperawatan</a:t>
            </a:r>
            <a:endParaRPr lang="id-ID" dirty="0"/>
          </a:p>
        </p:txBody>
      </p:sp>
      <p:sp>
        <p:nvSpPr>
          <p:cNvPr id="3" name="Content Placeholder 2"/>
          <p:cNvSpPr>
            <a:spLocks noGrp="1"/>
          </p:cNvSpPr>
          <p:nvPr>
            <p:ph idx="1"/>
          </p:nvPr>
        </p:nvSpPr>
        <p:spPr/>
        <p:txBody>
          <a:bodyPr/>
          <a:lstStyle/>
          <a:p>
            <a:r>
              <a:rPr lang="id-ID" dirty="0" smtClean="0"/>
              <a:t>Pengkajian </a:t>
            </a:r>
          </a:p>
          <a:p>
            <a:pPr lvl="1"/>
            <a:r>
              <a:rPr lang="id-ID" dirty="0" smtClean="0"/>
              <a:t>Pertanyaan wawancara</a:t>
            </a:r>
          </a:p>
          <a:p>
            <a:pPr lvl="1"/>
            <a:r>
              <a:rPr lang="id-ID" dirty="0" smtClean="0"/>
              <a:t>Pengkajian fisik</a:t>
            </a:r>
          </a:p>
          <a:p>
            <a:r>
              <a:rPr lang="id-ID" dirty="0" smtClean="0"/>
              <a:t>Diagnosa keperawatan</a:t>
            </a:r>
          </a:p>
          <a:p>
            <a:pPr lvl="1"/>
            <a:r>
              <a:rPr lang="id-ID" dirty="0" smtClean="0"/>
              <a:t>Kerusakan integritas kulit</a:t>
            </a:r>
          </a:p>
          <a:p>
            <a:pPr lvl="1"/>
            <a:r>
              <a:rPr lang="id-ID" dirty="0" smtClean="0"/>
              <a:t>Keputusaan </a:t>
            </a:r>
          </a:p>
          <a:p>
            <a:pPr lvl="1"/>
            <a:r>
              <a:rPr lang="id-ID" dirty="0" smtClean="0"/>
              <a:t>ansietas</a:t>
            </a:r>
          </a:p>
          <a:p>
            <a:endParaRPr lang="id-ID" dirty="0" smtClean="0"/>
          </a:p>
          <a:p>
            <a:pPr marL="365760" lvl="1" indent="0">
              <a:buNone/>
            </a:pPr>
            <a:endParaRPr lang="id-ID" dirty="0"/>
          </a:p>
        </p:txBody>
      </p:sp>
    </p:spTree>
    <p:extLst>
      <p:ext uri="{BB962C8B-B14F-4D97-AF65-F5344CB8AC3E}">
        <p14:creationId xmlns:p14="http://schemas.microsoft.com/office/powerpoint/2010/main" val="397747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Insiden </a:t>
            </a:r>
            <a:endParaRPr lang="id-ID" dirty="0"/>
          </a:p>
        </p:txBody>
      </p:sp>
      <p:sp>
        <p:nvSpPr>
          <p:cNvPr id="3" name="Content Placeholder 2"/>
          <p:cNvSpPr>
            <a:spLocks noGrp="1"/>
          </p:cNvSpPr>
          <p:nvPr>
            <p:ph idx="1"/>
          </p:nvPr>
        </p:nvSpPr>
        <p:spPr/>
        <p:txBody>
          <a:bodyPr/>
          <a:lstStyle/>
          <a:p>
            <a:r>
              <a:rPr lang="id-ID" dirty="0" smtClean="0"/>
              <a:t>Paling sering ditemukan pada orang Amerika yang berkulit putih</a:t>
            </a:r>
          </a:p>
          <a:p>
            <a:r>
              <a:rPr lang="id-ID" dirty="0" smtClean="0"/>
              <a:t>80% adalah kanker sel basal dan 20% kanker sel skuamosa</a:t>
            </a:r>
          </a:p>
          <a:p>
            <a:r>
              <a:rPr lang="id-ID" dirty="0" smtClean="0"/>
              <a:t>Pria lebih sering dibandingkan wanita</a:t>
            </a:r>
          </a:p>
          <a:p>
            <a:r>
              <a:rPr lang="id-ID" dirty="0" smtClean="0"/>
              <a:t>Usia 30 dan 60 tahun mayoritas penyandang kanker nonmelanosa</a:t>
            </a:r>
          </a:p>
          <a:p>
            <a:endParaRPr lang="id-ID" dirty="0"/>
          </a:p>
        </p:txBody>
      </p:sp>
    </p:spTree>
    <p:extLst>
      <p:ext uri="{BB962C8B-B14F-4D97-AF65-F5344CB8AC3E}">
        <p14:creationId xmlns:p14="http://schemas.microsoft.com/office/powerpoint/2010/main" val="2253938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Faktor Resiko</a:t>
            </a:r>
            <a:endParaRPr lang="id-ID" dirty="0"/>
          </a:p>
        </p:txBody>
      </p:sp>
      <p:sp>
        <p:nvSpPr>
          <p:cNvPr id="3" name="Content Placeholder 2"/>
          <p:cNvSpPr>
            <a:spLocks noGrp="1"/>
          </p:cNvSpPr>
          <p:nvPr>
            <p:ph idx="1"/>
          </p:nvPr>
        </p:nvSpPr>
        <p:spPr>
          <a:xfrm>
            <a:off x="1463040" y="1844824"/>
            <a:ext cx="6196405" cy="3878245"/>
          </a:xfrm>
        </p:spPr>
        <p:txBody>
          <a:bodyPr>
            <a:normAutofit lnSpcReduction="10000"/>
          </a:bodyPr>
          <a:lstStyle/>
          <a:p>
            <a:r>
              <a:rPr lang="id-ID" dirty="0" smtClean="0"/>
              <a:t>Faktor lingkungan</a:t>
            </a:r>
          </a:p>
          <a:p>
            <a:pPr lvl="1"/>
            <a:r>
              <a:rPr lang="id-ID" dirty="0" smtClean="0"/>
              <a:t>Radias ultraviolet (ultraviolet radition, UVR) dari matahari. Sinar matahari mengandung sinar jarak pendek (UVB) dan sinar jarak panjang (UVA) </a:t>
            </a:r>
          </a:p>
          <a:p>
            <a:pPr lvl="1"/>
            <a:r>
              <a:rPr lang="id-ID" dirty="0" smtClean="0"/>
              <a:t>Sinar UVB diserap oleh lapisan kulit paling atas dan menyebab luka bakar sinar matahari</a:t>
            </a:r>
          </a:p>
          <a:p>
            <a:pPr lvl="1"/>
            <a:r>
              <a:rPr lang="id-ID" dirty="0" smtClean="0"/>
              <a:t>Sinar UVA menembus lebih dalam ke lapisan kulit sehingga menyebabkan kerusakan jaringan</a:t>
            </a:r>
          </a:p>
          <a:p>
            <a:pPr marL="365760" lvl="1" indent="0">
              <a:buNone/>
            </a:pPr>
            <a:endParaRPr lang="id-ID" dirty="0"/>
          </a:p>
        </p:txBody>
      </p:sp>
    </p:spTree>
    <p:extLst>
      <p:ext uri="{BB962C8B-B14F-4D97-AF65-F5344CB8AC3E}">
        <p14:creationId xmlns:p14="http://schemas.microsoft.com/office/powerpoint/2010/main" val="178010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67202"/>
          </a:xfrm>
        </p:spPr>
        <p:txBody>
          <a:bodyPr>
            <a:normAutofit fontScale="90000"/>
          </a:bodyPr>
          <a:lstStyle/>
          <a:p>
            <a:pPr algn="l"/>
            <a:r>
              <a:rPr lang="id-ID" dirty="0" smtClean="0"/>
              <a:t>Con’t..............</a:t>
            </a:r>
            <a:endParaRPr lang="id-ID" dirty="0"/>
          </a:p>
        </p:txBody>
      </p:sp>
      <p:sp>
        <p:nvSpPr>
          <p:cNvPr id="3" name="Content Placeholder 2"/>
          <p:cNvSpPr>
            <a:spLocks noGrp="1"/>
          </p:cNvSpPr>
          <p:nvPr>
            <p:ph idx="1"/>
          </p:nvPr>
        </p:nvSpPr>
        <p:spPr>
          <a:xfrm>
            <a:off x="1463040" y="1628800"/>
            <a:ext cx="6196405" cy="4094269"/>
          </a:xfrm>
        </p:spPr>
        <p:txBody>
          <a:bodyPr>
            <a:normAutofit fontScale="92500" lnSpcReduction="10000"/>
          </a:bodyPr>
          <a:lstStyle/>
          <a:p>
            <a:pPr lvl="1"/>
            <a:r>
              <a:rPr lang="id-ID" dirty="0" smtClean="0"/>
              <a:t>Kedua jenis sinar matahari menyebabkan perubahan DNA dan menekan imunitas sel T dan sel B sehingga memungkinkan sel kanker untuk tumbuh</a:t>
            </a:r>
          </a:p>
          <a:p>
            <a:r>
              <a:rPr lang="id-ID" dirty="0" smtClean="0"/>
              <a:t>Individu yang tinggal digaris lintang yang dekat equator dan tinggal di tempat  yang lebih tinggi menerima pajanan UVR yang lebih besar</a:t>
            </a:r>
          </a:p>
          <a:p>
            <a:r>
              <a:rPr lang="id-ID" dirty="0" smtClean="0"/>
              <a:t>Bahan kimia tertentu telah lama dikaitkan dengan kanker kulit nonmelanosa</a:t>
            </a:r>
          </a:p>
          <a:p>
            <a:r>
              <a:rPr lang="id-ID" dirty="0" smtClean="0"/>
              <a:t>Hidrokarbon aromatik polisiklik, ditemukan pada campuran batu bara, ter, aspal dan minyak mineral</a:t>
            </a:r>
            <a:endParaRPr lang="id-ID" dirty="0"/>
          </a:p>
        </p:txBody>
      </p:sp>
    </p:spTree>
    <p:extLst>
      <p:ext uri="{BB962C8B-B14F-4D97-AF65-F5344CB8AC3E}">
        <p14:creationId xmlns:p14="http://schemas.microsoft.com/office/powerpoint/2010/main" val="3989838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95194"/>
          </a:xfrm>
        </p:spPr>
        <p:txBody>
          <a:bodyPr>
            <a:normAutofit fontScale="90000"/>
          </a:bodyPr>
          <a:lstStyle/>
          <a:p>
            <a:pPr algn="l"/>
            <a:r>
              <a:rPr lang="id-ID" dirty="0" smtClean="0"/>
              <a:t>Con’t...........</a:t>
            </a:r>
            <a:endParaRPr lang="id-ID" dirty="0"/>
          </a:p>
        </p:txBody>
      </p:sp>
      <p:sp>
        <p:nvSpPr>
          <p:cNvPr id="3" name="Content Placeholder 2"/>
          <p:cNvSpPr>
            <a:spLocks noGrp="1"/>
          </p:cNvSpPr>
          <p:nvPr>
            <p:ph idx="1"/>
          </p:nvPr>
        </p:nvSpPr>
        <p:spPr>
          <a:xfrm>
            <a:off x="1463040" y="1772816"/>
            <a:ext cx="6196405" cy="3950253"/>
          </a:xfrm>
        </p:spPr>
        <p:txBody>
          <a:bodyPr/>
          <a:lstStyle/>
          <a:p>
            <a:r>
              <a:rPr lang="id-ID" dirty="0" smtClean="0"/>
              <a:t>Penggunaan radiasi ionisasi, virus dan trauma fisik</a:t>
            </a:r>
          </a:p>
          <a:p>
            <a:r>
              <a:rPr lang="id-ID" dirty="0" smtClean="0"/>
              <a:t>Terapi sinar-X untuk tinea kapitis dan penggunaan radium untuk mengobati keganasaan </a:t>
            </a:r>
          </a:p>
          <a:p>
            <a:r>
              <a:rPr lang="id-ID" dirty="0" smtClean="0"/>
              <a:t>Papilovirus manusia berkaitan dengan perkembangan kanker sel skuamosa seperti dijumpai pada kerusakan kulit akibat luka bakar</a:t>
            </a:r>
            <a:endParaRPr lang="id-ID" dirty="0"/>
          </a:p>
        </p:txBody>
      </p:sp>
    </p:spTree>
    <p:extLst>
      <p:ext uri="{BB962C8B-B14F-4D97-AF65-F5344CB8AC3E}">
        <p14:creationId xmlns:p14="http://schemas.microsoft.com/office/powerpoint/2010/main" val="4143943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739209"/>
          </a:xfrm>
        </p:spPr>
        <p:txBody>
          <a:bodyPr>
            <a:normAutofit fontScale="90000"/>
          </a:bodyPr>
          <a:lstStyle/>
          <a:p>
            <a:pPr algn="l"/>
            <a:r>
              <a:rPr lang="id-ID" dirty="0" smtClean="0"/>
              <a:t>Con’t..............</a:t>
            </a:r>
            <a:endParaRPr lang="id-ID" dirty="0"/>
          </a:p>
        </p:txBody>
      </p:sp>
      <p:sp>
        <p:nvSpPr>
          <p:cNvPr id="3" name="Content Placeholder 2"/>
          <p:cNvSpPr>
            <a:spLocks noGrp="1"/>
          </p:cNvSpPr>
          <p:nvPr>
            <p:ph idx="1"/>
          </p:nvPr>
        </p:nvSpPr>
        <p:spPr>
          <a:xfrm>
            <a:off x="1463040" y="1772816"/>
            <a:ext cx="6196405" cy="3950253"/>
          </a:xfrm>
        </p:spPr>
        <p:txBody>
          <a:bodyPr>
            <a:normAutofit fontScale="92500" lnSpcReduction="10000"/>
          </a:bodyPr>
          <a:lstStyle/>
          <a:p>
            <a:r>
              <a:rPr lang="id-ID" dirty="0" smtClean="0"/>
              <a:t>Faktor pejamu</a:t>
            </a:r>
          </a:p>
          <a:p>
            <a:pPr lvl="1"/>
            <a:r>
              <a:rPr lang="id-ID" dirty="0" smtClean="0"/>
              <a:t>Pigmentasi kulit merupakan faktor penting dalam perkembangan kanker kuulit nonmelanoma</a:t>
            </a:r>
          </a:p>
          <a:p>
            <a:pPr lvl="1"/>
            <a:r>
              <a:rPr lang="id-ID" dirty="0" smtClean="0"/>
              <a:t>Jumlah pigmen melanin yang dihasilkan oleh melanosit menentukan warna kulit </a:t>
            </a:r>
          </a:p>
          <a:p>
            <a:pPr lvl="1"/>
            <a:r>
              <a:rPr lang="id-ID" dirty="0" smtClean="0"/>
              <a:t>Semakin banyak melanin, semakin banyak kulit dilindungi dari kerusakan akibat sinar ultraviolet</a:t>
            </a:r>
          </a:p>
          <a:p>
            <a:pPr lvl="1"/>
            <a:r>
              <a:rPr lang="id-ID" dirty="0" smtClean="0"/>
              <a:t>Orang Asia, Afrika dan Mediterania memiliki insidens kanker kulit nonmelanoma yang jauh lebih rendah dibandingkan dengan kulit terang dan cendrung  mudah berbintik-bintik atau terbakar sinar matahari</a:t>
            </a:r>
            <a:endParaRPr lang="id-ID" dirty="0"/>
          </a:p>
        </p:txBody>
      </p:sp>
    </p:spTree>
    <p:extLst>
      <p:ext uri="{BB962C8B-B14F-4D97-AF65-F5344CB8AC3E}">
        <p14:creationId xmlns:p14="http://schemas.microsoft.com/office/powerpoint/2010/main" val="2856444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Patofisiologi </a:t>
            </a:r>
            <a:endParaRPr lang="id-ID" dirty="0"/>
          </a:p>
        </p:txBody>
      </p:sp>
      <p:sp>
        <p:nvSpPr>
          <p:cNvPr id="3" name="Content Placeholder 2"/>
          <p:cNvSpPr>
            <a:spLocks noGrp="1"/>
          </p:cNvSpPr>
          <p:nvPr>
            <p:ph idx="1"/>
          </p:nvPr>
        </p:nvSpPr>
        <p:spPr/>
        <p:txBody>
          <a:bodyPr>
            <a:normAutofit lnSpcReduction="10000"/>
          </a:bodyPr>
          <a:lstStyle/>
          <a:p>
            <a:r>
              <a:rPr lang="id-ID" dirty="0" smtClean="0"/>
              <a:t>Kanker sel basal dan kanker sel skuamosa muncul dari jaringan epitel</a:t>
            </a:r>
          </a:p>
          <a:p>
            <a:r>
              <a:rPr lang="id-ID" dirty="0" smtClean="0"/>
              <a:t>Kanker sel basal adalah tumor epitelial yang diyakini berasal dari lapisan basal epidermis atau dari sel pada struktur dermal disekitarnya</a:t>
            </a:r>
          </a:p>
          <a:p>
            <a:r>
              <a:rPr lang="id-ID" dirty="0" smtClean="0"/>
              <a:t>Tumor ini ditandai dengan gangguan kemampuan sel basal epidermis untuk matur menjadi keratonosit, dengan pembelahan mitosis di luar lapisan basal</a:t>
            </a:r>
            <a:endParaRPr lang="id-ID" dirty="0"/>
          </a:p>
        </p:txBody>
      </p:sp>
    </p:spTree>
    <p:extLst>
      <p:ext uri="{BB962C8B-B14F-4D97-AF65-F5344CB8AC3E}">
        <p14:creationId xmlns:p14="http://schemas.microsoft.com/office/powerpoint/2010/main" val="133921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67202"/>
          </a:xfrm>
        </p:spPr>
        <p:txBody>
          <a:bodyPr>
            <a:normAutofit fontScale="90000"/>
          </a:bodyPr>
          <a:lstStyle/>
          <a:p>
            <a:pPr algn="l"/>
            <a:r>
              <a:rPr lang="id-ID" dirty="0" smtClean="0"/>
              <a:t>Con’t.............</a:t>
            </a:r>
            <a:endParaRPr lang="id-ID" dirty="0"/>
          </a:p>
        </p:txBody>
      </p:sp>
      <p:sp>
        <p:nvSpPr>
          <p:cNvPr id="3" name="Content Placeholder 2"/>
          <p:cNvSpPr>
            <a:spLocks noGrp="1"/>
          </p:cNvSpPr>
          <p:nvPr>
            <p:ph idx="1"/>
          </p:nvPr>
        </p:nvSpPr>
        <p:spPr>
          <a:xfrm>
            <a:off x="1463040" y="1700808"/>
            <a:ext cx="6196405" cy="4022261"/>
          </a:xfrm>
        </p:spPr>
        <p:txBody>
          <a:bodyPr/>
          <a:lstStyle/>
          <a:p>
            <a:r>
              <a:rPr lang="id-ID" dirty="0" smtClean="0"/>
              <a:t>Hal ini mengakibatkan tumor yang sangat besar yang tumbuh melalui perluasan langsung dan jika tidak ditangani merusak jaringan di sekitarnya, termasuk kulit yang sehat, saraf, pembuluh darah, jaringan limpatik, kartilago dan tulang</a:t>
            </a:r>
          </a:p>
          <a:p>
            <a:r>
              <a:rPr lang="id-ID" dirty="0" smtClean="0"/>
              <a:t>Sering dijumpai pada dewasa menengah dan dewasa lanjut</a:t>
            </a:r>
          </a:p>
          <a:p>
            <a:r>
              <a:rPr lang="id-ID" dirty="0" smtClean="0"/>
              <a:t>Sekarang lebih sering ditemui pada lebih muda</a:t>
            </a:r>
            <a:endParaRPr lang="id-ID" dirty="0"/>
          </a:p>
        </p:txBody>
      </p:sp>
    </p:spTree>
    <p:extLst>
      <p:ext uri="{BB962C8B-B14F-4D97-AF65-F5344CB8AC3E}">
        <p14:creationId xmlns:p14="http://schemas.microsoft.com/office/powerpoint/2010/main" val="14002779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233</TotalTime>
  <Words>981</Words>
  <Application>Microsoft Office PowerPoint</Application>
  <PresentationFormat>On-screen Show (4:3)</PresentationFormat>
  <Paragraphs>112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Pushpin</vt:lpstr>
      <vt:lpstr>Askep Kanker Kulit</vt:lpstr>
      <vt:lpstr>Kanker Kulit Nonmelanoma</vt:lpstr>
      <vt:lpstr>Insiden </vt:lpstr>
      <vt:lpstr>Faktor Resiko</vt:lpstr>
      <vt:lpstr>Con’t..............</vt:lpstr>
      <vt:lpstr>Con’t...........</vt:lpstr>
      <vt:lpstr>Con’t..............</vt:lpstr>
      <vt:lpstr>Patofisiologi </vt:lpstr>
      <vt:lpstr>Con’t.............</vt:lpstr>
      <vt:lpstr>Con’t.....................</vt:lpstr>
      <vt:lpstr>Kanker sel basal nodular</vt:lpstr>
      <vt:lpstr>Kanker sel basal superfisial</vt:lpstr>
      <vt:lpstr>Kanker sel basal berpigmen</vt:lpstr>
      <vt:lpstr>Kanker sel basal keratotik </vt:lpstr>
      <vt:lpstr>PowerPoint Presentation</vt:lpstr>
      <vt:lpstr>Kanker sel skuamosa</vt:lpstr>
      <vt:lpstr>Con’t.............</vt:lpstr>
      <vt:lpstr>Con’t....................</vt:lpstr>
      <vt:lpstr>PowerPoint Presentation</vt:lpstr>
      <vt:lpstr>Diagnosis </vt:lpstr>
      <vt:lpstr>Pembedahan Mohs</vt:lpstr>
      <vt:lpstr>Kuretase dan elektrodesikasi</vt:lpstr>
      <vt:lpstr>Bentuk terapi lokal lainnya</vt:lpstr>
      <vt:lpstr>Con’t.............</vt:lpstr>
      <vt:lpstr>Asuhan keperawatan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Askep Kanker Kulit</dc:title>
  <dc:creator>Ratna Dewi</dc:creator>
  <cp:lastModifiedBy>Ratna Dewi</cp:lastModifiedBy>
  <cp:revision>19</cp:revision>
  <dcterms:created xsi:type="dcterms:W3CDTF">2017-06-06T13:23:42Z</dcterms:created>
  <dcterms:modified xsi:type="dcterms:W3CDTF">2017-06-07T03:45:53Z</dcterms:modified>
</cp:coreProperties>
</file>