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0" r:id="rId11"/>
    <p:sldId id="271" r:id="rId12"/>
    <p:sldId id="272" r:id="rId13"/>
    <p:sldId id="264" r:id="rId14"/>
    <p:sldId id="265" r:id="rId15"/>
    <p:sldId id="266" r:id="rId16"/>
    <p:sldId id="267" r:id="rId17"/>
    <p:sldId id="268" r:id="rId18"/>
    <p:sldId id="269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D6392BD-54F1-49BA-86D3-CD171BE9CE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817DB4-D82D-4E5F-953B-CED985E43E6E}" type="datetimeFigureOut">
              <a:rPr lang="en-US" smtClean="0"/>
              <a:pPr/>
              <a:t>7/5/2018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Askep</a:t>
            </a:r>
            <a:r>
              <a:rPr lang="en-US" dirty="0" smtClean="0"/>
              <a:t> GGK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Ratna</a:t>
            </a:r>
            <a:r>
              <a:rPr lang="en-US" dirty="0" smtClean="0"/>
              <a:t> </a:t>
            </a:r>
            <a:r>
              <a:rPr lang="en-US" dirty="0" err="1" smtClean="0"/>
              <a:t>Dewi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Patofisiologi</a:t>
            </a:r>
            <a:r>
              <a:rPr lang="en-US" dirty="0" smtClean="0"/>
              <a:t> GGK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Nefropati</a:t>
            </a:r>
            <a:r>
              <a:rPr lang="en-US" dirty="0" smtClean="0"/>
              <a:t> </a:t>
            </a:r>
            <a:r>
              <a:rPr lang="en-US" dirty="0" err="1" smtClean="0"/>
              <a:t>diabetik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laju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hiperfiltrasi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, </a:t>
            </a:r>
            <a:r>
              <a:rPr lang="en-US" dirty="0" err="1" smtClean="0"/>
              <a:t>penebalan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sklerosis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basalis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;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GFR</a:t>
            </a:r>
          </a:p>
          <a:p>
            <a:r>
              <a:rPr lang="en-US" dirty="0" err="1" smtClean="0"/>
              <a:t>Nefrosklerosis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sklerosis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penyempitan</a:t>
            </a:r>
            <a:r>
              <a:rPr lang="en-US" dirty="0" smtClean="0"/>
              <a:t> </a:t>
            </a:r>
            <a:r>
              <a:rPr lang="en-US" dirty="0" err="1" smtClean="0"/>
              <a:t>arteriol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aretri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sikemia</a:t>
            </a:r>
            <a:r>
              <a:rPr lang="en-US" dirty="0" smtClean="0"/>
              <a:t>,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atrofi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Glomerulonefritis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interstisial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parenkim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obstruksi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r>
              <a:rPr lang="en-US" dirty="0" smtClean="0"/>
              <a:t> yang </a:t>
            </a:r>
            <a:r>
              <a:rPr lang="en-US" dirty="0" err="1" smtClean="0"/>
              <a:t>mengililinginya</a:t>
            </a:r>
            <a:r>
              <a:rPr lang="en-US" dirty="0" smtClean="0"/>
              <a:t>,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seksresi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endParaRPr lang="en-US" dirty="0" smtClean="0"/>
          </a:p>
          <a:p>
            <a:r>
              <a:rPr lang="en-US" dirty="0" err="1" smtClean="0"/>
              <a:t>Pielonefritis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kronik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obstruksi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refluks</a:t>
            </a:r>
            <a:r>
              <a:rPr lang="en-US" dirty="0" smtClean="0"/>
              <a:t> </a:t>
            </a:r>
            <a:r>
              <a:rPr lang="en-US" dirty="0" err="1" smtClean="0"/>
              <a:t>vesikoureter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parut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deformitas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pelvis </a:t>
            </a:r>
            <a:r>
              <a:rPr lang="en-US" dirty="0" err="1" smtClean="0"/>
              <a:t>ginjal</a:t>
            </a:r>
            <a:r>
              <a:rPr lang="en-US" dirty="0" smtClean="0"/>
              <a:t>,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refluks</a:t>
            </a:r>
            <a:r>
              <a:rPr lang="en-US" dirty="0" smtClean="0"/>
              <a:t> </a:t>
            </a:r>
            <a:r>
              <a:rPr lang="en-US" dirty="0" err="1" smtClean="0"/>
              <a:t>intrarenal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nefropati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polikistik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kita</a:t>
            </a:r>
            <a:r>
              <a:rPr lang="en-US" dirty="0" smtClean="0"/>
              <a:t> bilateral </a:t>
            </a:r>
            <a:r>
              <a:rPr lang="en-US" dirty="0" err="1" smtClean="0"/>
              <a:t>multipel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sikemia</a:t>
            </a:r>
            <a:r>
              <a:rPr lang="en-US" dirty="0" smtClean="0"/>
              <a:t>, remodeling </a:t>
            </a:r>
            <a:r>
              <a:rPr lang="en-US" dirty="0" err="1" smtClean="0"/>
              <a:t>vaskular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pelepasan</a:t>
            </a:r>
            <a:r>
              <a:rPr lang="en-US" dirty="0" smtClean="0"/>
              <a:t> mediator </a:t>
            </a:r>
            <a:r>
              <a:rPr lang="en-US" dirty="0" err="1" smtClean="0"/>
              <a:t>inflamasi</a:t>
            </a:r>
            <a:r>
              <a:rPr lang="en-US" dirty="0" smtClean="0"/>
              <a:t>, yang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emnghancurkan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normal</a:t>
            </a:r>
          </a:p>
          <a:p>
            <a:r>
              <a:rPr lang="en-US" dirty="0" err="1" smtClean="0"/>
              <a:t>Eritematosa</a:t>
            </a:r>
            <a:r>
              <a:rPr lang="en-US" dirty="0" smtClean="0"/>
              <a:t> lupus </a:t>
            </a:r>
            <a:r>
              <a:rPr lang="en-US" dirty="0" err="1" smtClean="0"/>
              <a:t>sistemik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kompleks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basalis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sklerosis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glomerulonefritis</a:t>
            </a:r>
            <a:r>
              <a:rPr lang="en-US" dirty="0" smtClean="0"/>
              <a:t> </a:t>
            </a:r>
            <a:r>
              <a:rPr lang="en-US" dirty="0" err="1" smtClean="0"/>
              <a:t>fokal</a:t>
            </a:r>
            <a:r>
              <a:rPr lang="en-US" dirty="0" smtClean="0"/>
              <a:t>,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difus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komplikasi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Uremia,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,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esensial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organ lain</a:t>
            </a:r>
          </a:p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uremia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mual</a:t>
            </a:r>
            <a:r>
              <a:rPr lang="en-US" dirty="0" smtClean="0"/>
              <a:t>, </a:t>
            </a:r>
            <a:r>
              <a:rPr lang="en-US" dirty="0" err="1" smtClean="0"/>
              <a:t>apatis</a:t>
            </a:r>
            <a:r>
              <a:rPr lang="en-US" dirty="0" smtClean="0"/>
              <a:t>, </a:t>
            </a:r>
            <a:r>
              <a:rPr lang="en-US" dirty="0" err="1" smtClean="0"/>
              <a:t>kelemahan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keletihan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memburuk</a:t>
            </a:r>
            <a:r>
              <a:rPr lang="en-US" dirty="0" smtClean="0"/>
              <a:t>, </a:t>
            </a:r>
            <a:r>
              <a:rPr lang="en-US" dirty="0" err="1" smtClean="0"/>
              <a:t>muntah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, </a:t>
            </a:r>
            <a:r>
              <a:rPr lang="en-US" dirty="0" err="1" smtClean="0"/>
              <a:t>letargi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kebingunan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gijal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, </a:t>
            </a:r>
            <a:r>
              <a:rPr lang="en-US" dirty="0" err="1" smtClean="0"/>
              <a:t>elektrolit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basa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CKD,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filtrasi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reabsorpsi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proteinuria</a:t>
            </a:r>
            <a:r>
              <a:rPr lang="en-US" dirty="0" smtClean="0"/>
              <a:t>, </a:t>
            </a:r>
            <a:r>
              <a:rPr lang="en-US" dirty="0" err="1" smtClean="0"/>
              <a:t>hematuria</a:t>
            </a:r>
            <a:r>
              <a:rPr lang="en-US" dirty="0" smtClean="0"/>
              <a:t> an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memekatkan</a:t>
            </a:r>
            <a:r>
              <a:rPr lang="en-US" dirty="0" smtClean="0"/>
              <a:t> urine</a:t>
            </a:r>
          </a:p>
          <a:p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disiman</a:t>
            </a:r>
            <a:r>
              <a:rPr lang="en-US" dirty="0" smtClean="0"/>
              <a:t> </a:t>
            </a:r>
            <a:r>
              <a:rPr lang="en-US" dirty="0" err="1" smtClean="0"/>
              <a:t>denan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Polinuria</a:t>
            </a:r>
            <a:r>
              <a:rPr lang="en-US" dirty="0" smtClean="0"/>
              <a:t>, </a:t>
            </a:r>
            <a:r>
              <a:rPr lang="en-US" dirty="0" err="1" smtClean="0"/>
              <a:t>nokturia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1,008 </a:t>
            </a:r>
            <a:r>
              <a:rPr lang="en-US" dirty="0" err="1" smtClean="0"/>
              <a:t>sampai</a:t>
            </a:r>
            <a:r>
              <a:rPr lang="en-US" dirty="0" smtClean="0"/>
              <a:t> 1,012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Ketika</a:t>
            </a:r>
            <a:r>
              <a:rPr lang="en-US" dirty="0" smtClean="0"/>
              <a:t> GFR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memburuk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, </a:t>
            </a:r>
            <a:r>
              <a:rPr lang="en-US" dirty="0" err="1" smtClean="0"/>
              <a:t>retensi</a:t>
            </a:r>
            <a:r>
              <a:rPr lang="en-US" dirty="0" smtClean="0"/>
              <a:t> </a:t>
            </a:r>
            <a:r>
              <a:rPr lang="en-US" dirty="0" err="1" smtClean="0"/>
              <a:t>natrium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, yang </a:t>
            </a:r>
            <a:r>
              <a:rPr lang="en-US" dirty="0" err="1" smtClean="0"/>
              <a:t>membtuhkan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garam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air</a:t>
            </a:r>
          </a:p>
          <a:p>
            <a:r>
              <a:rPr lang="en-US" dirty="0" err="1" smtClean="0"/>
              <a:t>Hierkalemia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memburuk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hiperkalemia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parestesia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EKG,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mucul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GFR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5 </a:t>
            </a:r>
            <a:r>
              <a:rPr lang="en-US" dirty="0" err="1" smtClean="0"/>
              <a:t>mLmenit</a:t>
            </a:r>
            <a:endParaRPr lang="en-US" dirty="0" smtClean="0"/>
          </a:p>
          <a:p>
            <a:r>
              <a:rPr lang="en-US" dirty="0" err="1" smtClean="0"/>
              <a:t>Ekskresi</a:t>
            </a:r>
            <a:r>
              <a:rPr lang="en-US" dirty="0" smtClean="0"/>
              <a:t> </a:t>
            </a:r>
            <a:r>
              <a:rPr lang="en-US" dirty="0" err="1" smtClean="0"/>
              <a:t>fosfat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hiperfosfatemia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hipokalsemia</a:t>
            </a:r>
            <a:endParaRPr lang="en-US" dirty="0" smtClean="0"/>
          </a:p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aktivasi</a:t>
            </a:r>
            <a:r>
              <a:rPr lang="en-US" dirty="0" smtClean="0"/>
              <a:t> vitamin D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hipokalsemia</a:t>
            </a:r>
            <a:endParaRPr lang="en-US" dirty="0" smtClean="0"/>
          </a:p>
          <a:p>
            <a:r>
              <a:rPr lang="en-US" dirty="0" err="1" smtClean="0"/>
              <a:t>Hipermagnesemia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memburuk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berlanjut</a:t>
            </a:r>
            <a:r>
              <a:rPr lang="en-US" dirty="0" smtClean="0"/>
              <a:t>, </a:t>
            </a:r>
            <a:r>
              <a:rPr lang="en-US" dirty="0" err="1" smtClean="0"/>
              <a:t>ekskrei</a:t>
            </a:r>
            <a:r>
              <a:rPr lang="en-US" dirty="0" smtClean="0"/>
              <a:t> ion </a:t>
            </a:r>
            <a:r>
              <a:rPr lang="en-US" dirty="0" err="1" smtClean="0"/>
              <a:t>hidrogen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asidosis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kedalaman</a:t>
            </a:r>
            <a:r>
              <a:rPr lang="en-US" dirty="0" smtClean="0"/>
              <a:t> 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(</a:t>
            </a:r>
            <a:r>
              <a:rPr lang="en-US" dirty="0" err="1" smtClean="0"/>
              <a:t>pernafasan</a:t>
            </a:r>
            <a:r>
              <a:rPr lang="en-US" dirty="0" smtClean="0"/>
              <a:t> </a:t>
            </a:r>
            <a:r>
              <a:rPr lang="en-US" dirty="0" err="1" smtClean="0"/>
              <a:t>kussmaul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mengkompensasi</a:t>
            </a:r>
            <a:r>
              <a:rPr lang="en-US" dirty="0" smtClean="0"/>
              <a:t> </a:t>
            </a:r>
            <a:r>
              <a:rPr lang="en-US" dirty="0" err="1" smtClean="0"/>
              <a:t>asidosis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endParaRPr lang="en-US" dirty="0" smtClean="0"/>
          </a:p>
          <a:p>
            <a:r>
              <a:rPr lang="en-US" dirty="0" err="1" smtClean="0"/>
              <a:t>Asidosis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eringkali</a:t>
            </a:r>
            <a:r>
              <a:rPr lang="en-US" dirty="0" smtClean="0"/>
              <a:t> </a:t>
            </a:r>
            <a:r>
              <a:rPr lang="en-US" dirty="0" err="1" smtClean="0"/>
              <a:t>asimtomatik</a:t>
            </a:r>
            <a:r>
              <a:rPr lang="en-US" dirty="0" smtClean="0"/>
              <a:t>, </a:t>
            </a:r>
            <a:r>
              <a:rPr lang="en-US" dirty="0" err="1" smtClean="0"/>
              <a:t>manifestasi</a:t>
            </a:r>
            <a:r>
              <a:rPr lang="en-US" dirty="0" smtClean="0"/>
              <a:t> lain </a:t>
            </a:r>
            <a:r>
              <a:rPr lang="en-US" dirty="0" err="1" smtClean="0"/>
              <a:t>mencakup</a:t>
            </a:r>
            <a:r>
              <a:rPr lang="en-US" dirty="0" smtClean="0"/>
              <a:t> malaise, </a:t>
            </a:r>
            <a:r>
              <a:rPr lang="en-US" dirty="0" err="1" smtClean="0"/>
              <a:t>kelemahan</a:t>
            </a:r>
            <a:r>
              <a:rPr lang="en-US" dirty="0" smtClean="0"/>
              <a:t>,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, </a:t>
            </a:r>
            <a:r>
              <a:rPr lang="en-US" dirty="0" err="1" smtClean="0"/>
              <a:t>mual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abdomen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kardiovaskuler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kardiovaskuler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CKD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ateroskleorsis</a:t>
            </a:r>
            <a:endParaRPr lang="en-US" dirty="0" smtClean="0"/>
          </a:p>
          <a:p>
            <a:r>
              <a:rPr lang="en-US" dirty="0" err="1" smtClean="0"/>
              <a:t>Hipertensi</a:t>
            </a:r>
            <a:r>
              <a:rPr lang="en-US" dirty="0" smtClean="0"/>
              <a:t>, </a:t>
            </a:r>
            <a:r>
              <a:rPr lang="en-US" dirty="0" err="1" smtClean="0"/>
              <a:t>hiperlipidemia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intolerasi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serebral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vaskular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aterosklerosis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endParaRPr lang="en-US" dirty="0" smtClean="0"/>
          </a:p>
          <a:p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volume </a:t>
            </a:r>
            <a:r>
              <a:rPr lang="en-US" dirty="0" err="1" smtClean="0"/>
              <a:t>cairan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renin</a:t>
            </a:r>
            <a:r>
              <a:rPr lang="en-US" dirty="0" smtClean="0"/>
              <a:t> </a:t>
            </a:r>
            <a:r>
              <a:rPr lang="en-US" dirty="0" err="1" smtClean="0"/>
              <a:t>angiotensin</a:t>
            </a:r>
            <a:r>
              <a:rPr lang="en-US" dirty="0" smtClean="0"/>
              <a:t>,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resistensi</a:t>
            </a:r>
            <a:r>
              <a:rPr lang="en-US" dirty="0" smtClean="0"/>
              <a:t> </a:t>
            </a:r>
            <a:r>
              <a:rPr lang="en-US" dirty="0" err="1" smtClean="0"/>
              <a:t>vaskular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prostaglandin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vol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ekstraselular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edema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endParaRPr lang="en-US" dirty="0" smtClean="0"/>
          </a:p>
          <a:p>
            <a:r>
              <a:rPr lang="en-US" dirty="0" smtClean="0"/>
              <a:t>Edema </a:t>
            </a:r>
            <a:r>
              <a:rPr lang="en-US" dirty="0" err="1" smtClean="0"/>
              <a:t>paru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akiba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permeabilitas</a:t>
            </a:r>
            <a:r>
              <a:rPr lang="en-US" dirty="0" smtClean="0"/>
              <a:t> </a:t>
            </a:r>
            <a:r>
              <a:rPr lang="en-US" dirty="0" err="1" smtClean="0"/>
              <a:t>membran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r>
              <a:rPr lang="en-US" dirty="0" smtClean="0"/>
              <a:t> alveolus</a:t>
            </a:r>
          </a:p>
          <a:p>
            <a:r>
              <a:rPr lang="en-US" dirty="0" err="1" smtClean="0"/>
              <a:t>Toksin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yang </a:t>
            </a:r>
            <a:r>
              <a:rPr lang="en-US" dirty="0" err="1" smtClean="0"/>
              <a:t>tertahan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mengiritasi</a:t>
            </a:r>
            <a:r>
              <a:rPr lang="en-US" dirty="0" smtClean="0"/>
              <a:t> </a:t>
            </a:r>
            <a:r>
              <a:rPr lang="en-US" dirty="0" err="1" smtClean="0"/>
              <a:t>kantong</a:t>
            </a:r>
            <a:r>
              <a:rPr lang="en-US" dirty="0" smtClean="0"/>
              <a:t> </a:t>
            </a:r>
            <a:r>
              <a:rPr lang="en-US" dirty="0" err="1" smtClean="0"/>
              <a:t>perikardium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respo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perikarditis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GGK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endParaRPr lang="en-US" dirty="0" smtClean="0"/>
          </a:p>
          <a:p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mengeksresikan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cairan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elektrolit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adekuat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stadium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hematologi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Anemia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mncul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CKD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endParaRPr lang="en-US" dirty="0" smtClean="0"/>
          </a:p>
          <a:p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eritropoitin</a:t>
            </a:r>
            <a:r>
              <a:rPr lang="en-US" dirty="0" smtClean="0"/>
              <a:t>, </a:t>
            </a:r>
            <a:r>
              <a:rPr lang="en-US" dirty="0" err="1" smtClean="0"/>
              <a:t>hormon</a:t>
            </a:r>
            <a:r>
              <a:rPr lang="en-US" dirty="0" smtClean="0"/>
              <a:t> yang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SDM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ginjla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eritropoitin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endParaRPr lang="en-US" dirty="0" smtClean="0"/>
          </a:p>
          <a:p>
            <a:r>
              <a:rPr lang="en-US" dirty="0" err="1" smtClean="0"/>
              <a:t>Toksin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yang </a:t>
            </a:r>
            <a:r>
              <a:rPr lang="en-US" dirty="0" err="1" smtClean="0"/>
              <a:t>tertahan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lajt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SDM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pemendekan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SDM</a:t>
            </a:r>
          </a:p>
          <a:p>
            <a:r>
              <a:rPr lang="en-US" dirty="0" err="1" smtClean="0"/>
              <a:t>Kekurangan</a:t>
            </a:r>
            <a:r>
              <a:rPr lang="en-US" dirty="0" smtClean="0"/>
              <a:t> </a:t>
            </a:r>
            <a:r>
              <a:rPr lang="en-US" dirty="0" err="1" smtClean="0"/>
              <a:t>nutrisi</a:t>
            </a:r>
            <a:r>
              <a:rPr lang="en-US" dirty="0" smtClean="0"/>
              <a:t> (</a:t>
            </a:r>
            <a:r>
              <a:rPr lang="en-US" dirty="0" err="1" smtClean="0"/>
              <a:t>besi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folat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peningaktan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GI </a:t>
            </a:r>
            <a:r>
              <a:rPr lang="en-US" dirty="0" err="1" smtClean="0"/>
              <a:t>menyebabkan</a:t>
            </a:r>
            <a:r>
              <a:rPr lang="en-US" dirty="0" smtClean="0"/>
              <a:t> anemia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Anemia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keletihan</a:t>
            </a:r>
            <a:r>
              <a:rPr lang="en-US" dirty="0" smtClean="0"/>
              <a:t>, </a:t>
            </a:r>
            <a:r>
              <a:rPr lang="en-US" dirty="0" err="1" smtClean="0"/>
              <a:t>kelemahan</a:t>
            </a:r>
            <a:r>
              <a:rPr lang="en-US" dirty="0" smtClean="0"/>
              <a:t>, </a:t>
            </a:r>
            <a:r>
              <a:rPr lang="en-US" dirty="0" err="1" smtClean="0"/>
              <a:t>depresi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kognisi</a:t>
            </a:r>
            <a:endParaRPr lang="en-US" dirty="0" smtClean="0"/>
          </a:p>
          <a:p>
            <a:r>
              <a:rPr lang="en-US" dirty="0" smtClean="0"/>
              <a:t>Anemia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kardiovasuler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jatung</a:t>
            </a:r>
            <a:r>
              <a:rPr lang="en-US" dirty="0" smtClean="0"/>
              <a:t> kroner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fugsi</a:t>
            </a:r>
            <a:r>
              <a:rPr lang="en-US" dirty="0" smtClean="0"/>
              <a:t> </a:t>
            </a:r>
            <a:r>
              <a:rPr lang="en-US" dirty="0" err="1" smtClean="0"/>
              <a:t>trombosit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epistaksis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perdarahan</a:t>
            </a:r>
            <a:r>
              <a:rPr lang="en-US" dirty="0" smtClean="0"/>
              <a:t> GI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Uremia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endParaRPr lang="en-US" dirty="0" smtClean="0"/>
          </a:p>
          <a:p>
            <a:r>
              <a:rPr lang="en-US" dirty="0" smtClean="0"/>
              <a:t>Kadar </a:t>
            </a:r>
            <a:r>
              <a:rPr lang="en-US" dirty="0" err="1" smtClean="0"/>
              <a:t>tinggi</a:t>
            </a:r>
            <a:r>
              <a:rPr lang="en-US" dirty="0" smtClean="0"/>
              <a:t> urea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metablik</a:t>
            </a:r>
            <a:r>
              <a:rPr lang="en-US" dirty="0" smtClean="0"/>
              <a:t> </a:t>
            </a:r>
            <a:r>
              <a:rPr lang="en-US" dirty="0" err="1" smtClean="0"/>
              <a:t>tertahan</a:t>
            </a:r>
            <a:r>
              <a:rPr lang="en-US" dirty="0" smtClean="0"/>
              <a:t> </a:t>
            </a:r>
            <a:r>
              <a:rPr lang="en-US" dirty="0" err="1" smtClean="0"/>
              <a:t>merusak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inflamas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imun</a:t>
            </a:r>
            <a:endParaRPr lang="en-US" dirty="0" smtClean="0"/>
          </a:p>
          <a:p>
            <a:r>
              <a:rPr lang="en-US" dirty="0" err="1" smtClean="0"/>
              <a:t>Penurunan</a:t>
            </a:r>
            <a:r>
              <a:rPr lang="en-US" dirty="0" smtClean="0"/>
              <a:t> SDP&lt; </a:t>
            </a:r>
            <a:r>
              <a:rPr lang="en-US" dirty="0" err="1" smtClean="0"/>
              <a:t>imunitas</a:t>
            </a:r>
            <a:r>
              <a:rPr lang="en-US" dirty="0" smtClean="0"/>
              <a:t> </a:t>
            </a:r>
            <a:r>
              <a:rPr lang="en-US" dirty="0" err="1" smtClean="0"/>
              <a:t>lantaran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humoral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fagosit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endParaRPr lang="en-US" dirty="0" smtClean="0"/>
          </a:p>
          <a:p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respons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akut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espons</a:t>
            </a:r>
            <a:r>
              <a:rPr lang="en-US" dirty="0" smtClean="0"/>
              <a:t> </a:t>
            </a:r>
            <a:r>
              <a:rPr lang="en-US" dirty="0" err="1" smtClean="0"/>
              <a:t>hipersensitivitas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endParaRPr lang="en-US" dirty="0" smtClean="0"/>
          </a:p>
          <a:p>
            <a:r>
              <a:rPr lang="en-US" dirty="0" err="1" smtClean="0"/>
              <a:t>Demam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,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memperlambat</a:t>
            </a:r>
            <a:r>
              <a:rPr lang="en-US" dirty="0" smtClean="0"/>
              <a:t> diagnosis </a:t>
            </a:r>
            <a:r>
              <a:rPr lang="en-US" dirty="0" err="1" smtClean="0"/>
              <a:t>infeksi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gastrointestinal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Anoreksi</a:t>
            </a:r>
            <a:r>
              <a:rPr lang="en-US" dirty="0" smtClean="0"/>
              <a:t>, </a:t>
            </a:r>
            <a:r>
              <a:rPr lang="en-US" dirty="0" err="1" smtClean="0"/>
              <a:t>mual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muntah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paling </a:t>
            </a:r>
            <a:r>
              <a:rPr lang="en-US" dirty="0" err="1" smtClean="0"/>
              <a:t>awal</a:t>
            </a:r>
            <a:r>
              <a:rPr lang="en-US" dirty="0" smtClean="0"/>
              <a:t> uremia</a:t>
            </a:r>
          </a:p>
          <a:p>
            <a:r>
              <a:rPr lang="en-US" dirty="0" err="1" smtClean="0"/>
              <a:t>Cegukan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dialami</a:t>
            </a:r>
            <a:endParaRPr lang="en-US" dirty="0" smtClean="0"/>
          </a:p>
          <a:p>
            <a:r>
              <a:rPr lang="en-US" dirty="0" smtClean="0"/>
              <a:t>Gastroenteritis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 smtClean="0"/>
          </a:p>
          <a:p>
            <a:r>
              <a:rPr lang="en-US" dirty="0" err="1" smtClean="0"/>
              <a:t>Ulserasi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level </a:t>
            </a:r>
            <a:r>
              <a:rPr lang="en-US" dirty="0" err="1" smtClean="0"/>
              <a:t>saluran</a:t>
            </a:r>
            <a:r>
              <a:rPr lang="en-US" dirty="0" smtClean="0"/>
              <a:t> GI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perdarahn</a:t>
            </a:r>
            <a:r>
              <a:rPr lang="en-US" dirty="0" smtClean="0"/>
              <a:t> GI</a:t>
            </a:r>
          </a:p>
          <a:p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ulkus</a:t>
            </a:r>
            <a:r>
              <a:rPr lang="en-US" dirty="0" smtClean="0"/>
              <a:t> </a:t>
            </a:r>
            <a:r>
              <a:rPr lang="en-US" dirty="0" err="1" smtClean="0"/>
              <a:t>peptikum</a:t>
            </a:r>
            <a:r>
              <a:rPr lang="en-US" dirty="0" smtClean="0"/>
              <a:t>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uremik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Fetor </a:t>
            </a:r>
            <a:r>
              <a:rPr lang="en-US" dirty="0" err="1" smtClean="0"/>
              <a:t>uremik</a:t>
            </a:r>
            <a:r>
              <a:rPr lang="en-US" dirty="0" smtClean="0"/>
              <a:t>, </a:t>
            </a:r>
            <a:r>
              <a:rPr lang="en-US" dirty="0" err="1" smtClean="0"/>
              <a:t>bau</a:t>
            </a:r>
            <a:r>
              <a:rPr lang="en-US" dirty="0" smtClean="0"/>
              <a:t> </a:t>
            </a:r>
            <a:r>
              <a:rPr lang="en-US" dirty="0" err="1" smtClean="0"/>
              <a:t>nafas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urine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rasa </a:t>
            </a:r>
            <a:r>
              <a:rPr lang="en-US" dirty="0" err="1" smtClean="0"/>
              <a:t>logam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ulut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smtClean="0"/>
              <a:t>Fetor </a:t>
            </a:r>
            <a:r>
              <a:rPr lang="en-US" dirty="0" err="1" smtClean="0"/>
              <a:t>uremik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anoreksi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neurologis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Uremia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endParaRPr lang="en-US" dirty="0" smtClean="0"/>
          </a:p>
          <a:p>
            <a:r>
              <a:rPr lang="en-US" dirty="0" err="1" smtClean="0"/>
              <a:t>Manifestasi</a:t>
            </a:r>
            <a:r>
              <a:rPr lang="en-US" dirty="0" smtClean="0"/>
              <a:t> SSP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mental,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berkonsntrasi</a:t>
            </a:r>
            <a:r>
              <a:rPr lang="en-US" dirty="0" smtClean="0"/>
              <a:t>, </a:t>
            </a:r>
            <a:r>
              <a:rPr lang="en-US" dirty="0" err="1" smtClean="0"/>
              <a:t>keletihan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insmia</a:t>
            </a:r>
            <a:endParaRPr lang="en-US" dirty="0" smtClean="0"/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psikotik</a:t>
            </a:r>
            <a:r>
              <a:rPr lang="en-US" dirty="0" smtClean="0"/>
              <a:t>, </a:t>
            </a:r>
            <a:r>
              <a:rPr lang="en-US" dirty="0" err="1" smtClean="0"/>
              <a:t>kejang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</a:t>
            </a:r>
            <a:r>
              <a:rPr lang="en-US" dirty="0" err="1" smtClean="0"/>
              <a:t>dikaitkan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ensefalopati</a:t>
            </a:r>
            <a:r>
              <a:rPr lang="en-US" dirty="0" smtClean="0"/>
              <a:t> </a:t>
            </a:r>
            <a:r>
              <a:rPr lang="en-US" dirty="0" err="1" smtClean="0"/>
              <a:t>uremik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 smtClean="0"/>
          </a:p>
          <a:p>
            <a:r>
              <a:rPr lang="en-US" dirty="0" err="1" smtClean="0"/>
              <a:t>Neuropati</a:t>
            </a:r>
            <a:r>
              <a:rPr lang="en-US" dirty="0" smtClean="0"/>
              <a:t> </a:t>
            </a:r>
            <a:r>
              <a:rPr lang="en-US" dirty="0" err="1" smtClean="0"/>
              <a:t>perifer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uremia </a:t>
            </a:r>
            <a:r>
              <a:rPr lang="en-US" dirty="0" err="1" smtClean="0"/>
              <a:t>lanjut</a:t>
            </a:r>
            <a:endParaRPr lang="en-US" dirty="0" smtClean="0"/>
          </a:p>
          <a:p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jaras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Ekstremitas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awalnya</a:t>
            </a:r>
            <a:r>
              <a:rPr lang="en-US" dirty="0" smtClean="0"/>
              <a:t> “restless leg </a:t>
            </a:r>
            <a:r>
              <a:rPr lang="en-US" dirty="0" err="1" smtClean="0"/>
              <a:t>syndrom</a:t>
            </a:r>
            <a:r>
              <a:rPr lang="en-US" dirty="0" smtClean="0"/>
              <a:t>” </a:t>
            </a:r>
            <a:r>
              <a:rPr lang="en-US" dirty="0" err="1" smtClean="0"/>
              <a:t>atau</a:t>
            </a:r>
            <a:r>
              <a:rPr lang="en-US" dirty="0" smtClean="0"/>
              <a:t> rasa </a:t>
            </a:r>
            <a:r>
              <a:rPr lang="en-US" dirty="0" err="1" smtClean="0"/>
              <a:t>merayap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menjalar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tertusuk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gatal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tungkai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tugkai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,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istirahat</a:t>
            </a:r>
            <a:endParaRPr lang="en-US" dirty="0" smtClean="0"/>
          </a:p>
          <a:p>
            <a:r>
              <a:rPr lang="en-US" dirty="0" err="1" smtClean="0"/>
              <a:t>Parestesia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kehilangan</a:t>
            </a:r>
            <a:r>
              <a:rPr lang="en-US" dirty="0" smtClean="0"/>
              <a:t> </a:t>
            </a:r>
            <a:r>
              <a:rPr lang="en-US" dirty="0" err="1" smtClean="0"/>
              <a:t>sensorik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“stocking glove” 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uremia </a:t>
            </a:r>
            <a:r>
              <a:rPr lang="en-US" dirty="0" err="1" smtClean="0"/>
              <a:t>memburuk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motorik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rusak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r>
              <a:rPr lang="en-US" dirty="0" smtClean="0"/>
              <a:t>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refleks</a:t>
            </a:r>
            <a:r>
              <a:rPr lang="en-US" dirty="0" smtClean="0"/>
              <a:t> tendon </a:t>
            </a:r>
            <a:r>
              <a:rPr lang="en-US" dirty="0" err="1" smtClean="0"/>
              <a:t>dalam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muskuloskeletal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Hiperfosfatemia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hipokalsemia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uremia </a:t>
            </a:r>
            <a:r>
              <a:rPr lang="en-US" dirty="0" err="1" smtClean="0"/>
              <a:t>menstimulasi</a:t>
            </a:r>
            <a:r>
              <a:rPr lang="en-US" dirty="0" smtClean="0"/>
              <a:t> </a:t>
            </a:r>
            <a:r>
              <a:rPr lang="en-US" dirty="0" err="1" smtClean="0"/>
              <a:t>sekresi</a:t>
            </a:r>
            <a:r>
              <a:rPr lang="en-US" dirty="0" smtClean="0"/>
              <a:t> </a:t>
            </a:r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paratiroid</a:t>
            </a:r>
            <a:endParaRPr lang="en-US" dirty="0" smtClean="0"/>
          </a:p>
          <a:p>
            <a:r>
              <a:rPr lang="en-US" dirty="0" err="1" smtClean="0"/>
              <a:t>Hormon</a:t>
            </a:r>
            <a:r>
              <a:rPr lang="en-US" dirty="0" smtClean="0"/>
              <a:t> </a:t>
            </a:r>
            <a:r>
              <a:rPr lang="en-US" dirty="0" err="1" smtClean="0"/>
              <a:t>paratiroid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resorpsi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endParaRPr lang="en-US" dirty="0" smtClean="0"/>
          </a:p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sel</a:t>
            </a:r>
            <a:r>
              <a:rPr lang="en-US" dirty="0" smtClean="0"/>
              <a:t> </a:t>
            </a:r>
            <a:r>
              <a:rPr lang="en-US" dirty="0" err="1" smtClean="0"/>
              <a:t>osteoblas</a:t>
            </a:r>
            <a:r>
              <a:rPr lang="en-US" dirty="0" smtClean="0"/>
              <a:t> (</a:t>
            </a:r>
            <a:r>
              <a:rPr lang="en-US" dirty="0" err="1" smtClean="0"/>
              <a:t>pembentuk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osteoklas</a:t>
            </a:r>
            <a:r>
              <a:rPr lang="en-US" dirty="0" smtClean="0"/>
              <a:t> (</a:t>
            </a:r>
            <a:r>
              <a:rPr lang="en-US" dirty="0" err="1" smtClean="0"/>
              <a:t>penghancur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) </a:t>
            </a:r>
            <a:r>
              <a:rPr lang="en-US" dirty="0" err="1" smtClean="0"/>
              <a:t>terkena</a:t>
            </a:r>
            <a:endParaRPr lang="en-US" dirty="0" smtClean="0"/>
          </a:p>
          <a:p>
            <a:r>
              <a:rPr lang="en-US" dirty="0" err="1" smtClean="0"/>
              <a:t>Resorpso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remodeling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bersamaan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sintesis</a:t>
            </a:r>
            <a:r>
              <a:rPr lang="en-US" dirty="0" smtClean="0"/>
              <a:t> vitamin 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absorpsi</a:t>
            </a:r>
            <a:r>
              <a:rPr lang="en-US" dirty="0" smtClean="0"/>
              <a:t> </a:t>
            </a:r>
            <a:r>
              <a:rPr lang="en-US" dirty="0" err="1" smtClean="0"/>
              <a:t>kalsium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GI,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osteodistrofi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,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riketsia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Osteodistrofi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osteomalasia</a:t>
            </a:r>
            <a:r>
              <a:rPr lang="en-US" dirty="0" smtClean="0"/>
              <a:t>, </a:t>
            </a:r>
            <a:r>
              <a:rPr lang="en-US" dirty="0" err="1" smtClean="0"/>
              <a:t>pelunakan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osteoporosis,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masssa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endParaRPr lang="en-US" dirty="0" smtClean="0"/>
          </a:p>
          <a:p>
            <a:r>
              <a:rPr lang="en-US" dirty="0" err="1" smtClean="0"/>
              <a:t>Kista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osteodistrofi</a:t>
            </a:r>
            <a:r>
              <a:rPr lang="en-US" dirty="0" smtClean="0"/>
              <a:t> </a:t>
            </a:r>
            <a:r>
              <a:rPr lang="en-US" dirty="0" err="1" smtClean="0"/>
              <a:t>mencaup</a:t>
            </a:r>
            <a:r>
              <a:rPr lang="en-US" dirty="0" smtClean="0"/>
              <a:t>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tekan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otot</a:t>
            </a:r>
            <a:endParaRPr lang="en-US" dirty="0" smtClean="0"/>
          </a:p>
          <a:p>
            <a:r>
              <a:rPr lang="en-US" dirty="0" err="1" smtClean="0"/>
              <a:t>Pasen</a:t>
            </a:r>
            <a:r>
              <a:rPr lang="en-US" dirty="0" smtClean="0"/>
              <a:t> </a:t>
            </a:r>
            <a:r>
              <a:rPr lang="en-US" dirty="0" err="1" smtClean="0"/>
              <a:t>berisiko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fraktur</a:t>
            </a:r>
            <a:r>
              <a:rPr lang="en-US" dirty="0" smtClean="0"/>
              <a:t> </a:t>
            </a:r>
            <a:r>
              <a:rPr lang="en-US" dirty="0" err="1" smtClean="0"/>
              <a:t>spontan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endokrin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Akumulasi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metabolisme</a:t>
            </a:r>
            <a:r>
              <a:rPr lang="en-US" dirty="0" smtClean="0"/>
              <a:t> protein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uermia</a:t>
            </a:r>
            <a:endParaRPr lang="en-US" dirty="0" smtClean="0"/>
          </a:p>
          <a:p>
            <a:r>
              <a:rPr lang="en-US" dirty="0" smtClean="0"/>
              <a:t>Kadar </a:t>
            </a:r>
            <a:r>
              <a:rPr lang="en-US" dirty="0" err="1" smtClean="0"/>
              <a:t>kreatinin</a:t>
            </a:r>
            <a:r>
              <a:rPr lang="en-US" dirty="0" smtClean="0"/>
              <a:t> serum </a:t>
            </a:r>
            <a:r>
              <a:rPr lang="en-US" dirty="0" err="1" smtClean="0"/>
              <a:t>dan</a:t>
            </a:r>
            <a:r>
              <a:rPr lang="en-US" dirty="0" smtClean="0"/>
              <a:t> BUN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signifikan</a:t>
            </a:r>
            <a:endParaRPr lang="en-US" dirty="0" smtClean="0"/>
          </a:p>
          <a:p>
            <a:r>
              <a:rPr lang="en-US" dirty="0" smtClean="0"/>
              <a:t>Kadar </a:t>
            </a:r>
            <a:r>
              <a:rPr lang="en-US" dirty="0" err="1" smtClean="0"/>
              <a:t>asam</a:t>
            </a:r>
            <a:r>
              <a:rPr lang="en-US" dirty="0" smtClean="0"/>
              <a:t> </a:t>
            </a:r>
            <a:r>
              <a:rPr lang="en-US" dirty="0" err="1" smtClean="0"/>
              <a:t>urat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gout</a:t>
            </a:r>
          </a:p>
          <a:p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resisten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efek</a:t>
            </a:r>
            <a:r>
              <a:rPr lang="en-US" dirty="0" smtClean="0"/>
              <a:t> insulin </a:t>
            </a:r>
            <a:r>
              <a:rPr lang="en-US" dirty="0" err="1" smtClean="0"/>
              <a:t>pada</a:t>
            </a:r>
            <a:r>
              <a:rPr lang="en-US" dirty="0" smtClean="0"/>
              <a:t> uremia,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intoleransi</a:t>
            </a:r>
            <a:r>
              <a:rPr lang="en-US" dirty="0" smtClean="0"/>
              <a:t> </a:t>
            </a:r>
            <a:r>
              <a:rPr lang="en-US" dirty="0" err="1" smtClean="0"/>
              <a:t>glukosa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Insiden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lansia</a:t>
            </a:r>
            <a:endParaRPr lang="en-US" dirty="0" smtClean="0"/>
          </a:p>
          <a:p>
            <a:r>
              <a:rPr lang="en-US" dirty="0" err="1" smtClean="0"/>
              <a:t>Usia</a:t>
            </a:r>
            <a:r>
              <a:rPr lang="en-US" dirty="0" smtClean="0"/>
              <a:t> 65 </a:t>
            </a:r>
            <a:r>
              <a:rPr lang="en-US" dirty="0" err="1" smtClean="0"/>
              <a:t>keatas</a:t>
            </a:r>
            <a:endParaRPr lang="en-US" dirty="0"/>
          </a:p>
          <a:p>
            <a:r>
              <a:rPr lang="en-US" dirty="0" smtClean="0"/>
              <a:t>Diabetes </a:t>
            </a:r>
            <a:r>
              <a:rPr lang="en-US" dirty="0" err="1" smtClean="0"/>
              <a:t>melitus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terbanyak</a:t>
            </a:r>
            <a:r>
              <a:rPr lang="en-US" dirty="0" smtClean="0"/>
              <a:t> CKD</a:t>
            </a:r>
          </a:p>
          <a:p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diabetes </a:t>
            </a:r>
            <a:r>
              <a:rPr lang="en-US" dirty="0" err="1" smtClean="0"/>
              <a:t>melitus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Kadar </a:t>
            </a:r>
            <a:r>
              <a:rPr lang="en-US" dirty="0" err="1" smtClean="0"/>
              <a:t>trigliserida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lipoprotein </a:t>
            </a:r>
            <a:r>
              <a:rPr lang="en-US" dirty="0" err="1" smtClean="0"/>
              <a:t>densitas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(HDL)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dibanding</a:t>
            </a:r>
            <a:r>
              <a:rPr lang="en-US" dirty="0" smtClean="0"/>
              <a:t> normal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percepatan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aterosklerosis</a:t>
            </a:r>
            <a:endParaRPr lang="en-US" dirty="0" smtClean="0"/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terganggu</a:t>
            </a:r>
            <a:endParaRPr lang="en-US" dirty="0" smtClean="0"/>
          </a:p>
          <a:p>
            <a:r>
              <a:rPr lang="en-US" dirty="0" err="1" smtClean="0"/>
              <a:t>Kehamilan</a:t>
            </a:r>
            <a:r>
              <a:rPr lang="en-US" dirty="0" smtClean="0"/>
              <a:t> </a:t>
            </a:r>
            <a:r>
              <a:rPr lang="en-US" dirty="0" err="1" smtClean="0"/>
              <a:t>jarang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ketidakteraturan</a:t>
            </a:r>
            <a:r>
              <a:rPr lang="en-US" dirty="0" smtClean="0"/>
              <a:t> </a:t>
            </a:r>
            <a:r>
              <a:rPr lang="en-US" dirty="0" err="1" smtClean="0"/>
              <a:t>menstruasi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endParaRPr lang="en-US" dirty="0" smtClean="0"/>
          </a:p>
          <a:p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testosteron</a:t>
            </a:r>
            <a:r>
              <a:rPr lang="en-US" dirty="0" smtClean="0"/>
              <a:t>,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sperma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impotensi</a:t>
            </a:r>
            <a:r>
              <a:rPr lang="en-US" dirty="0" smtClean="0"/>
              <a:t> </a:t>
            </a:r>
            <a:r>
              <a:rPr lang="en-US" dirty="0" err="1" smtClean="0"/>
              <a:t>memengaruhi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pria</a:t>
            </a:r>
            <a:r>
              <a:rPr lang="en-US" dirty="0" smtClean="0"/>
              <a:t> yang </a:t>
            </a:r>
            <a:r>
              <a:rPr lang="en-US" dirty="0" err="1" smtClean="0"/>
              <a:t>menderita</a:t>
            </a:r>
            <a:r>
              <a:rPr lang="en-US" dirty="0" smtClean="0"/>
              <a:t> CKD 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Efek</a:t>
            </a:r>
            <a:r>
              <a:rPr lang="en-US" dirty="0" smtClean="0"/>
              <a:t> </a:t>
            </a:r>
            <a:r>
              <a:rPr lang="en-US" dirty="0" err="1" smtClean="0"/>
              <a:t>dermatologi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Anemia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metabolit</a:t>
            </a:r>
            <a:r>
              <a:rPr lang="en-US" dirty="0" smtClean="0"/>
              <a:t> </a:t>
            </a:r>
            <a:r>
              <a:rPr lang="en-US" dirty="0" err="1" smtClean="0"/>
              <a:t>pigmentasi</a:t>
            </a:r>
            <a:r>
              <a:rPr lang="en-US" dirty="0" smtClean="0"/>
              <a:t> yang </a:t>
            </a:r>
            <a:r>
              <a:rPr lang="en-US" dirty="0" err="1" smtClean="0"/>
              <a:t>tertahan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pucat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bewarna</a:t>
            </a:r>
            <a:r>
              <a:rPr lang="en-US" dirty="0" smtClean="0"/>
              <a:t> </a:t>
            </a:r>
            <a:r>
              <a:rPr lang="en-US" dirty="0" err="1" smtClean="0"/>
              <a:t>kekuningan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uremia</a:t>
            </a:r>
          </a:p>
          <a:p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kering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turgor</a:t>
            </a:r>
            <a:r>
              <a:rPr lang="en-US" dirty="0" smtClean="0"/>
              <a:t> </a:t>
            </a:r>
            <a:r>
              <a:rPr lang="en-US" dirty="0" err="1" smtClean="0"/>
              <a:t>buruk</a:t>
            </a:r>
            <a:r>
              <a:rPr lang="en-US" dirty="0" smtClean="0"/>
              <a:t>,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dehidrasi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atrofi</a:t>
            </a:r>
            <a:r>
              <a:rPr lang="en-US" dirty="0" smtClean="0"/>
              <a:t> </a:t>
            </a:r>
            <a:r>
              <a:rPr lang="en-US" dirty="0" err="1" smtClean="0"/>
              <a:t>kelenjar</a:t>
            </a:r>
            <a:r>
              <a:rPr lang="en-US" dirty="0" smtClean="0"/>
              <a:t>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Memar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eksrosiasi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endParaRPr lang="en-US" dirty="0" smtClean="0"/>
          </a:p>
          <a:p>
            <a:r>
              <a:rPr lang="en-US" dirty="0" err="1" smtClean="0"/>
              <a:t>Sisa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dieleminasi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apat</a:t>
            </a:r>
            <a:r>
              <a:rPr lang="en-US" dirty="0" smtClean="0"/>
              <a:t> </a:t>
            </a:r>
            <a:r>
              <a:rPr lang="en-US" dirty="0" err="1" smtClean="0"/>
              <a:t>menumpuk</a:t>
            </a:r>
            <a:r>
              <a:rPr lang="en-US" dirty="0" smtClean="0"/>
              <a:t> di </a:t>
            </a:r>
            <a:r>
              <a:rPr lang="en-US" dirty="0" err="1" smtClean="0"/>
              <a:t>kulit</a:t>
            </a:r>
            <a:r>
              <a:rPr lang="en-US" dirty="0" smtClean="0"/>
              <a:t>,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gatal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pruritus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uremia </a:t>
            </a:r>
            <a:r>
              <a:rPr lang="en-US" dirty="0" err="1" smtClean="0"/>
              <a:t>lanjut</a:t>
            </a:r>
            <a:r>
              <a:rPr lang="en-US" dirty="0" smtClean="0"/>
              <a:t>, </a:t>
            </a:r>
            <a:r>
              <a:rPr lang="en-US" dirty="0" err="1" smtClean="0"/>
              <a:t>kadar</a:t>
            </a:r>
            <a:r>
              <a:rPr lang="en-US" dirty="0" smtClean="0"/>
              <a:t> urea </a:t>
            </a:r>
            <a:r>
              <a:rPr lang="en-US" dirty="0" err="1" smtClean="0"/>
              <a:t>tinggi</a:t>
            </a:r>
            <a:r>
              <a:rPr lang="en-US" dirty="0" smtClean="0"/>
              <a:t> di </a:t>
            </a:r>
            <a:r>
              <a:rPr lang="en-US" dirty="0" err="1" smtClean="0"/>
              <a:t>keringat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bekuan</a:t>
            </a:r>
            <a:r>
              <a:rPr lang="en-US" dirty="0" smtClean="0"/>
              <a:t> </a:t>
            </a:r>
            <a:r>
              <a:rPr lang="en-US" dirty="0" err="1" smtClean="0"/>
              <a:t>uremik</a:t>
            </a:r>
            <a:r>
              <a:rPr lang="en-US" dirty="0" smtClean="0"/>
              <a:t>, deposit </a:t>
            </a:r>
            <a:r>
              <a:rPr lang="en-US" dirty="0" err="1" smtClean="0"/>
              <a:t>kristal</a:t>
            </a:r>
            <a:r>
              <a:rPr lang="en-US" dirty="0" smtClean="0"/>
              <a:t> urea di </a:t>
            </a:r>
            <a:r>
              <a:rPr lang="en-US" dirty="0" err="1" smtClean="0"/>
              <a:t>kulit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50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Patofisiologi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glomerulos</a:t>
            </a:r>
            <a:r>
              <a:rPr lang="en-US" dirty="0" smtClean="0"/>
              <a:t> </a:t>
            </a:r>
            <a:r>
              <a:rPr lang="en-US" dirty="0" err="1" smtClean="0"/>
              <a:t>sklerosis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inflamasi</a:t>
            </a:r>
            <a:r>
              <a:rPr lang="en-US" dirty="0" smtClean="0"/>
              <a:t> </a:t>
            </a:r>
            <a:r>
              <a:rPr lang="en-US" dirty="0" err="1" smtClean="0"/>
              <a:t>interstisial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fibrosis </a:t>
            </a:r>
          </a:p>
          <a:p>
            <a:r>
              <a:rPr lang="en-US" dirty="0" err="1" smtClean="0"/>
              <a:t>Seluruh</a:t>
            </a:r>
            <a:r>
              <a:rPr lang="en-US" dirty="0" smtClean="0"/>
              <a:t> unit </a:t>
            </a:r>
            <a:r>
              <a:rPr lang="en-US" dirty="0" err="1" smtClean="0"/>
              <a:t>nefro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bertahap</a:t>
            </a:r>
            <a:r>
              <a:rPr lang="en-US" dirty="0" smtClean="0"/>
              <a:t> </a:t>
            </a:r>
            <a:r>
              <a:rPr lang="en-US" dirty="0" err="1" smtClean="0"/>
              <a:t>hancur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 </a:t>
            </a:r>
            <a:r>
              <a:rPr lang="en-US" dirty="0" err="1" smtClean="0"/>
              <a:t>hilang</a:t>
            </a:r>
            <a:r>
              <a:rPr lang="en-US" dirty="0" smtClean="0"/>
              <a:t>, </a:t>
            </a:r>
            <a:r>
              <a:rPr lang="en-US" dirty="0" err="1" smtClean="0"/>
              <a:t>nefron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hipertrofi</a:t>
            </a:r>
            <a:endParaRPr lang="en-US" dirty="0" smtClean="0"/>
          </a:p>
          <a:p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kapiler</a:t>
            </a:r>
            <a:r>
              <a:rPr lang="en-US" dirty="0" smtClean="0"/>
              <a:t> </a:t>
            </a:r>
            <a:r>
              <a:rPr lang="en-US" dirty="0" err="1" smtClean="0"/>
              <a:t>glomerulos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partikel</a:t>
            </a:r>
            <a:r>
              <a:rPr lang="en-US" dirty="0" smtClean="0"/>
              <a:t> </a:t>
            </a:r>
            <a:r>
              <a:rPr lang="en-US" dirty="0" err="1" smtClean="0"/>
              <a:t>zat</a:t>
            </a:r>
            <a:r>
              <a:rPr lang="en-US" dirty="0" smtClean="0"/>
              <a:t> </a:t>
            </a:r>
            <a:r>
              <a:rPr lang="en-US" dirty="0" err="1" smtClean="0"/>
              <a:t>terlarut</a:t>
            </a:r>
            <a:r>
              <a:rPr lang="en-US" dirty="0" smtClean="0"/>
              <a:t> </a:t>
            </a:r>
            <a:r>
              <a:rPr lang="en-US" dirty="0" err="1" smtClean="0"/>
              <a:t>disaring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mengkompensasi</a:t>
            </a:r>
            <a:r>
              <a:rPr lang="en-US" dirty="0" smtClean="0"/>
              <a:t> </a:t>
            </a:r>
            <a:r>
              <a:rPr lang="en-US" dirty="0" err="1" smtClean="0"/>
              <a:t>massa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 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sklerosis</a:t>
            </a:r>
            <a:r>
              <a:rPr lang="en-US" dirty="0" smtClean="0"/>
              <a:t> (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parut</a:t>
            </a:r>
            <a:r>
              <a:rPr lang="en-US" dirty="0" smtClean="0"/>
              <a:t>) </a:t>
            </a:r>
            <a:r>
              <a:rPr lang="en-US" dirty="0" err="1" smtClean="0"/>
              <a:t>glomerulus</a:t>
            </a:r>
            <a:r>
              <a:rPr lang="en-US" dirty="0" smtClean="0"/>
              <a:t>, </a:t>
            </a:r>
            <a:r>
              <a:rPr lang="en-US" dirty="0" err="1" smtClean="0"/>
              <a:t>menimbulkan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endParaRPr lang="en-US" dirty="0" smtClean="0"/>
          </a:p>
          <a:p>
            <a:r>
              <a:rPr lang="en-US" dirty="0" err="1" smtClean="0"/>
              <a:t>Proteinuria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 err="1" smtClean="0"/>
              <a:t>glomerulus</a:t>
            </a:r>
            <a:r>
              <a:rPr lang="en-US" dirty="0" smtClean="0"/>
              <a:t> </a:t>
            </a:r>
            <a:r>
              <a:rPr lang="en-US" dirty="0" err="1" smtClean="0"/>
              <a:t>diduga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cedera</a:t>
            </a:r>
            <a:r>
              <a:rPr lang="en-US" dirty="0" smtClean="0"/>
              <a:t> </a:t>
            </a:r>
            <a:r>
              <a:rPr lang="en-US" dirty="0" err="1" smtClean="0"/>
              <a:t>tubulus</a:t>
            </a:r>
            <a:endParaRPr lang="en-US" dirty="0" smtClean="0"/>
          </a:p>
          <a:p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 yang </a:t>
            </a:r>
            <a:r>
              <a:rPr lang="en-US" dirty="0" err="1" smtClean="0"/>
              <a:t>kontinu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meskipun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teratasi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Perjalanan</a:t>
            </a:r>
            <a:r>
              <a:rPr lang="en-US" dirty="0" smtClean="0"/>
              <a:t> </a:t>
            </a:r>
            <a:r>
              <a:rPr lang="en-US" dirty="0" err="1" smtClean="0"/>
              <a:t>ckd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bulanan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tahunan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awal,seringkali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cadangan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, </a:t>
            </a:r>
            <a:r>
              <a:rPr lang="en-US" dirty="0" err="1" smtClean="0"/>
              <a:t>nefron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terkena</a:t>
            </a:r>
            <a:r>
              <a:rPr lang="en-US" dirty="0" smtClean="0"/>
              <a:t> </a:t>
            </a:r>
            <a:r>
              <a:rPr lang="en-US" dirty="0" err="1" smtClean="0"/>
              <a:t>mengkompensasi</a:t>
            </a:r>
            <a:r>
              <a:rPr lang="en-US" dirty="0" smtClean="0"/>
              <a:t> </a:t>
            </a:r>
            <a:r>
              <a:rPr lang="en-US" dirty="0" err="1" smtClean="0"/>
              <a:t>nefron</a:t>
            </a:r>
            <a:r>
              <a:rPr lang="en-US" dirty="0" smtClean="0"/>
              <a:t> yang </a:t>
            </a:r>
            <a:r>
              <a:rPr lang="en-US" dirty="0" err="1" smtClean="0"/>
              <a:t>hilang</a:t>
            </a:r>
            <a:endParaRPr lang="en-US" dirty="0" smtClean="0"/>
          </a:p>
          <a:p>
            <a:r>
              <a:rPr lang="en-US" dirty="0" err="1" smtClean="0"/>
              <a:t>Gfr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asimtomatik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BUN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keratinin</a:t>
            </a:r>
            <a:r>
              <a:rPr lang="en-US" dirty="0" smtClean="0"/>
              <a:t> serum normal</a:t>
            </a:r>
          </a:p>
          <a:p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GFR </a:t>
            </a:r>
            <a:r>
              <a:rPr lang="en-US" dirty="0" err="1" smtClean="0"/>
              <a:t>turun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Hipertensi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</a:t>
            </a:r>
            <a:r>
              <a:rPr lang="en-US" dirty="0" err="1" smtClean="0"/>
              <a:t>insufiensi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endParaRPr lang="en-US" dirty="0" smtClean="0"/>
          </a:p>
          <a:p>
            <a:r>
              <a:rPr lang="en-US" dirty="0" err="1" smtClean="0"/>
              <a:t>Serangan</a:t>
            </a:r>
            <a:r>
              <a:rPr lang="en-US" dirty="0" smtClean="0"/>
              <a:t> </a:t>
            </a:r>
            <a:r>
              <a:rPr lang="en-US" dirty="0" err="1" smtClean="0"/>
              <a:t>berikutnya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di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(</a:t>
            </a:r>
            <a:r>
              <a:rPr lang="en-US" dirty="0" err="1" smtClean="0"/>
              <a:t>infeksi</a:t>
            </a:r>
            <a:r>
              <a:rPr lang="en-US" dirty="0" smtClean="0"/>
              <a:t>, </a:t>
            </a:r>
            <a:r>
              <a:rPr lang="en-US" dirty="0" err="1" smtClean="0"/>
              <a:t>dehidrasi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obstruksi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 smtClean="0"/>
              <a:t>kemih</a:t>
            </a:r>
            <a:r>
              <a:rPr lang="en-US" dirty="0" smtClean="0"/>
              <a:t>)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menurunkan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memicu</a:t>
            </a:r>
            <a:r>
              <a:rPr lang="en-US" dirty="0" smtClean="0"/>
              <a:t> </a:t>
            </a:r>
            <a:r>
              <a:rPr lang="en-US" dirty="0" err="1" smtClean="0"/>
              <a:t>awitan</a:t>
            </a:r>
            <a:r>
              <a:rPr lang="en-US" dirty="0" smtClean="0"/>
              <a:t>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uremia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lanjutkadar</a:t>
            </a:r>
            <a:r>
              <a:rPr lang="en-US" dirty="0" smtClean="0"/>
              <a:t> serum </a:t>
            </a:r>
            <a:r>
              <a:rPr lang="en-US" dirty="0" err="1" smtClean="0"/>
              <a:t>keatinin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BUN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tajam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oliguria,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manifestasi</a:t>
            </a:r>
            <a:r>
              <a:rPr lang="en-US" dirty="0" smtClean="0"/>
              <a:t> uremia </a:t>
            </a:r>
            <a:r>
              <a:rPr lang="en-US" dirty="0" err="1" smtClean="0"/>
              <a:t>muncul</a:t>
            </a:r>
            <a:endParaRPr lang="en-US" dirty="0" smtClean="0"/>
          </a:p>
          <a:p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CKD, GFR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10% normal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ginjal</a:t>
            </a:r>
            <a:r>
              <a:rPr lang="en-US" dirty="0"/>
              <a:t>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hidup</a:t>
            </a:r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Stadium GGK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Stadium 1 &gt; 90 </a:t>
            </a:r>
            <a:r>
              <a:rPr lang="en-US" dirty="0" err="1" smtClean="0"/>
              <a:t>mL</a:t>
            </a:r>
            <a:r>
              <a:rPr lang="en-US" dirty="0" smtClean="0"/>
              <a:t>/</a:t>
            </a:r>
            <a:r>
              <a:rPr lang="en-US" dirty="0" err="1" smtClean="0"/>
              <a:t>menit</a:t>
            </a:r>
            <a:r>
              <a:rPr lang="en-US" dirty="0" smtClean="0"/>
              <a:t>/1,73m² : </a:t>
            </a:r>
            <a:r>
              <a:rPr lang="en-US" dirty="0" err="1" smtClean="0"/>
              <a:t>kerussakan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GFR normal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asimtomatik</a:t>
            </a:r>
            <a:r>
              <a:rPr lang="en-US" dirty="0" smtClean="0"/>
              <a:t>; BUN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kreatinin</a:t>
            </a:r>
            <a:r>
              <a:rPr lang="en-US" dirty="0" smtClean="0"/>
              <a:t> normal</a:t>
            </a:r>
          </a:p>
          <a:p>
            <a:r>
              <a:rPr lang="en-US" dirty="0" smtClean="0"/>
              <a:t>Stadium 2 60-89 </a:t>
            </a:r>
            <a:r>
              <a:rPr lang="en-US" dirty="0" err="1" smtClean="0"/>
              <a:t>mL</a:t>
            </a:r>
            <a:r>
              <a:rPr lang="en-US" dirty="0" smtClean="0"/>
              <a:t>/</a:t>
            </a:r>
            <a:r>
              <a:rPr lang="en-US" dirty="0" err="1" smtClean="0"/>
              <a:t>menit</a:t>
            </a:r>
            <a:r>
              <a:rPr lang="en-US" dirty="0" smtClean="0"/>
              <a:t>/1,73m² 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GFR, </a:t>
            </a:r>
            <a:r>
              <a:rPr lang="en-US" dirty="0" err="1" smtClean="0"/>
              <a:t>asimtomatik</a:t>
            </a:r>
            <a:r>
              <a:rPr lang="en-US" dirty="0" smtClean="0"/>
              <a:t>,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hipertensi</a:t>
            </a:r>
            <a:r>
              <a:rPr lang="en-US" dirty="0" smtClean="0"/>
              <a:t>;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normal</a:t>
            </a:r>
          </a:p>
          <a:p>
            <a:r>
              <a:rPr lang="en-US" dirty="0" smtClean="0"/>
              <a:t>Stadium 2 30-59 </a:t>
            </a:r>
            <a:r>
              <a:rPr lang="en-US" dirty="0" err="1" smtClean="0"/>
              <a:t>mL</a:t>
            </a:r>
            <a:r>
              <a:rPr lang="en-US" dirty="0" smtClean="0"/>
              <a:t>/</a:t>
            </a:r>
            <a:r>
              <a:rPr lang="en-US" dirty="0" err="1" smtClean="0"/>
              <a:t>menit</a:t>
            </a:r>
            <a:r>
              <a:rPr lang="en-US" dirty="0" smtClean="0"/>
              <a:t>/1,7m² 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GFR,hipertensi</a:t>
            </a:r>
            <a:r>
              <a:rPr lang="en-US" dirty="0" smtClean="0"/>
              <a:t>; </a:t>
            </a:r>
            <a:r>
              <a:rPr lang="en-US" dirty="0" err="1" smtClean="0"/>
              <a:t>kemugkinan</a:t>
            </a:r>
            <a:r>
              <a:rPr lang="en-US" dirty="0" smtClean="0"/>
              <a:t> anemia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keletihan</a:t>
            </a:r>
            <a:r>
              <a:rPr lang="en-US" dirty="0" smtClean="0"/>
              <a:t>, </a:t>
            </a:r>
            <a:r>
              <a:rPr lang="en-US" dirty="0" err="1" smtClean="0"/>
              <a:t>anoreksia</a:t>
            </a:r>
            <a:r>
              <a:rPr lang="en-US" dirty="0" smtClean="0"/>
              <a:t>,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malnutrisi</a:t>
            </a:r>
            <a:r>
              <a:rPr lang="en-US" dirty="0" smtClean="0"/>
              <a:t>, </a:t>
            </a:r>
            <a:r>
              <a:rPr lang="en-US" dirty="0" err="1" smtClean="0"/>
              <a:t>nyeri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, </a:t>
            </a:r>
            <a:r>
              <a:rPr lang="en-US" dirty="0" err="1" smtClean="0"/>
              <a:t>kenaikan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 BUN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kreatinin</a:t>
            </a:r>
            <a:r>
              <a:rPr lang="en-US" dirty="0" smtClean="0"/>
              <a:t> serum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Stadium 4 15-29 </a:t>
            </a:r>
            <a:r>
              <a:rPr lang="en-US" dirty="0" err="1" smtClean="0"/>
              <a:t>mL</a:t>
            </a:r>
            <a:r>
              <a:rPr lang="en-US" dirty="0" smtClean="0"/>
              <a:t>/</a:t>
            </a:r>
            <a:r>
              <a:rPr lang="en-US" dirty="0" err="1" smtClean="0"/>
              <a:t>menit</a:t>
            </a:r>
            <a:r>
              <a:rPr lang="en-US" dirty="0" smtClean="0"/>
              <a:t>/1,73m² : </a:t>
            </a:r>
            <a:r>
              <a:rPr lang="en-US" dirty="0" err="1" smtClean="0"/>
              <a:t>penurunan</a:t>
            </a:r>
            <a:r>
              <a:rPr lang="en-US" dirty="0" smtClean="0"/>
              <a:t> </a:t>
            </a:r>
            <a:r>
              <a:rPr lang="en-US" dirty="0" err="1" smtClean="0"/>
              <a:t>berat</a:t>
            </a:r>
            <a:r>
              <a:rPr lang="en-US" dirty="0" smtClean="0"/>
              <a:t> GFR, </a:t>
            </a:r>
            <a:r>
              <a:rPr lang="en-US" dirty="0" err="1" smtClean="0"/>
              <a:t>hipertensi</a:t>
            </a:r>
            <a:r>
              <a:rPr lang="en-US" dirty="0" smtClean="0"/>
              <a:t>, anemia, </a:t>
            </a:r>
            <a:r>
              <a:rPr lang="en-US" dirty="0" err="1" smtClean="0"/>
              <a:t>malnutrisi</a:t>
            </a:r>
            <a:r>
              <a:rPr lang="en-US" dirty="0" smtClean="0"/>
              <a:t>,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metaboisme</a:t>
            </a:r>
            <a:r>
              <a:rPr lang="en-US" dirty="0" smtClean="0"/>
              <a:t> </a:t>
            </a:r>
            <a:r>
              <a:rPr lang="en-US" dirty="0" err="1" smtClean="0"/>
              <a:t>tulang</a:t>
            </a:r>
            <a:r>
              <a:rPr lang="en-US" dirty="0" smtClean="0"/>
              <a:t>, edema, </a:t>
            </a:r>
            <a:r>
              <a:rPr lang="en-US" dirty="0" err="1" smtClean="0"/>
              <a:t>asidosis</a:t>
            </a:r>
            <a:r>
              <a:rPr lang="en-US" dirty="0" smtClean="0"/>
              <a:t> </a:t>
            </a:r>
            <a:r>
              <a:rPr lang="en-US" dirty="0" err="1" smtClean="0"/>
              <a:t>metabolik</a:t>
            </a:r>
            <a:r>
              <a:rPr lang="en-US" dirty="0" smtClean="0"/>
              <a:t>, </a:t>
            </a:r>
            <a:r>
              <a:rPr lang="en-US" dirty="0" err="1" smtClean="0"/>
              <a:t>hiperkalsemia</a:t>
            </a:r>
            <a:r>
              <a:rPr lang="en-US" dirty="0" smtClean="0"/>
              <a:t>, </a:t>
            </a:r>
            <a:r>
              <a:rPr lang="en-US" dirty="0" err="1" smtClean="0"/>
              <a:t>kemungkinan</a:t>
            </a:r>
            <a:r>
              <a:rPr lang="en-US" dirty="0" smtClean="0"/>
              <a:t> uremia, </a:t>
            </a:r>
            <a:r>
              <a:rPr lang="en-US" dirty="0" err="1" smtClean="0"/>
              <a:t>azoteia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pengingaktan</a:t>
            </a:r>
            <a:r>
              <a:rPr lang="en-US" dirty="0" smtClean="0"/>
              <a:t> BUN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kreatinin</a:t>
            </a:r>
            <a:r>
              <a:rPr lang="en-US" dirty="0" smtClean="0"/>
              <a:t> serum </a:t>
            </a:r>
          </a:p>
          <a:p>
            <a:r>
              <a:rPr lang="en-US" dirty="0" smtClean="0"/>
              <a:t>Stadium 5 &lt;15mL/</a:t>
            </a:r>
            <a:r>
              <a:rPr lang="en-US" dirty="0" err="1" smtClean="0"/>
              <a:t>menit</a:t>
            </a:r>
            <a:r>
              <a:rPr lang="en-US" dirty="0" smtClean="0"/>
              <a:t>/1,73m²: </a:t>
            </a:r>
            <a:r>
              <a:rPr lang="en-US" dirty="0" err="1" smtClean="0"/>
              <a:t>penyakit</a:t>
            </a:r>
            <a:r>
              <a:rPr lang="en-US" dirty="0" smtClean="0"/>
              <a:t>  </a:t>
            </a:r>
            <a:r>
              <a:rPr lang="en-US" dirty="0" err="1" smtClean="0"/>
              <a:t>ginjal</a:t>
            </a:r>
            <a:r>
              <a:rPr lang="en-US" dirty="0" smtClean="0"/>
              <a:t> stadium </a:t>
            </a:r>
            <a:r>
              <a:rPr lang="en-US" dirty="0" err="1" smtClean="0"/>
              <a:t>akhir</a:t>
            </a:r>
            <a:r>
              <a:rPr lang="en-US" dirty="0" smtClean="0"/>
              <a:t>, </a:t>
            </a:r>
            <a:r>
              <a:rPr lang="en-US" dirty="0" err="1" smtClean="0"/>
              <a:t>gagal</a:t>
            </a:r>
            <a:r>
              <a:rPr lang="en-US" dirty="0" smtClean="0"/>
              <a:t> </a:t>
            </a:r>
            <a:r>
              <a:rPr lang="en-US" dirty="0" err="1" smtClean="0"/>
              <a:t>ginjal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azotemia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ureia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</TotalTime>
  <Words>1513</Words>
  <Application>Microsoft Office PowerPoint</Application>
  <PresentationFormat>On-screen Show (4:3)</PresentationFormat>
  <Paragraphs>126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Askep GGK</vt:lpstr>
      <vt:lpstr>GGK</vt:lpstr>
      <vt:lpstr>Insiden </vt:lpstr>
      <vt:lpstr>Patofisiologi </vt:lpstr>
      <vt:lpstr>PowerPoint Presentation</vt:lpstr>
      <vt:lpstr>PowerPoint Presentation</vt:lpstr>
      <vt:lpstr>PowerPoint Presentation</vt:lpstr>
      <vt:lpstr>Stadium GGK</vt:lpstr>
      <vt:lpstr>PowerPoint Presentation</vt:lpstr>
      <vt:lpstr>Patofisiologi GGK</vt:lpstr>
      <vt:lpstr>PowerPoint Presentation</vt:lpstr>
      <vt:lpstr>PowerPoint Presentation</vt:lpstr>
      <vt:lpstr>Manifestasi dan komplikasi</vt:lpstr>
      <vt:lpstr>Efek cairan dan elektrolit</vt:lpstr>
      <vt:lpstr>PowerPoint Presentation</vt:lpstr>
      <vt:lpstr>PowerPoint Presentation</vt:lpstr>
      <vt:lpstr>PowerPoint Presentation</vt:lpstr>
      <vt:lpstr>Efek kardiovaskuler </vt:lpstr>
      <vt:lpstr>PowerPoint Presentation</vt:lpstr>
      <vt:lpstr>Efek hematologi </vt:lpstr>
      <vt:lpstr>PowerPoint Presentation</vt:lpstr>
      <vt:lpstr>Efek sistem imun</vt:lpstr>
      <vt:lpstr>Efek gastrointestinal</vt:lpstr>
      <vt:lpstr>PowerPoint Presentation</vt:lpstr>
      <vt:lpstr>Efek neurologis</vt:lpstr>
      <vt:lpstr>PowerPoint Presentation</vt:lpstr>
      <vt:lpstr>Efek muskuloskeletal</vt:lpstr>
      <vt:lpstr>PowerPoint Presentation</vt:lpstr>
      <vt:lpstr>Efek endokrin dan metabolik</vt:lpstr>
      <vt:lpstr>PowerPoint Presentation</vt:lpstr>
      <vt:lpstr>Efek dermatologi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Askep GGK</dc:title>
  <dc:creator>user</dc:creator>
  <cp:lastModifiedBy>ratna dewi</cp:lastModifiedBy>
  <cp:revision>21</cp:revision>
  <dcterms:created xsi:type="dcterms:W3CDTF">2009-01-08T18:41:09Z</dcterms:created>
  <dcterms:modified xsi:type="dcterms:W3CDTF">2018-07-05T10:35:08Z</dcterms:modified>
</cp:coreProperties>
</file>