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5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4" r:id="rId24"/>
    <p:sldId id="277" r:id="rId25"/>
    <p:sldId id="278" r:id="rId26"/>
    <p:sldId id="279" r:id="rId27"/>
    <p:sldId id="280" r:id="rId28"/>
    <p:sldId id="281" r:id="rId29"/>
    <p:sldId id="282" r:id="rId30"/>
    <p:sldId id="28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7C96-BCD4-411D-BD42-80944E176B6C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A6EC-4A51-4726-AB1C-5AD84AAC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7C96-BCD4-411D-BD42-80944E176B6C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A6EC-4A51-4726-AB1C-5AD84AAC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7C96-BCD4-411D-BD42-80944E176B6C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A6EC-4A51-4726-AB1C-5AD84AAC9B0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7C96-BCD4-411D-BD42-80944E176B6C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A6EC-4A51-4726-AB1C-5AD84AAC9B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7C96-BCD4-411D-BD42-80944E176B6C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A6EC-4A51-4726-AB1C-5AD84AAC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7C96-BCD4-411D-BD42-80944E176B6C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A6EC-4A51-4726-AB1C-5AD84AAC9B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7C96-BCD4-411D-BD42-80944E176B6C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A6EC-4A51-4726-AB1C-5AD84AAC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7C96-BCD4-411D-BD42-80944E176B6C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A6EC-4A51-4726-AB1C-5AD84AAC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7C96-BCD4-411D-BD42-80944E176B6C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A6EC-4A51-4726-AB1C-5AD84AAC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7C96-BCD4-411D-BD42-80944E176B6C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A6EC-4A51-4726-AB1C-5AD84AAC9B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77C96-BCD4-411D-BD42-80944E176B6C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DA6EC-4A51-4726-AB1C-5AD84AAC9B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A077C96-BCD4-411D-BD42-80944E176B6C}" type="datetimeFigureOut">
              <a:rPr lang="en-US" smtClean="0"/>
              <a:pPr/>
              <a:t>7/6/2018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D7DA6EC-4A51-4726-AB1C-5AD84AAC9B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Askep</a:t>
            </a:r>
            <a:r>
              <a:rPr lang="en-US" dirty="0" smtClean="0"/>
              <a:t> Diabetes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Ratna</a:t>
            </a:r>
            <a:r>
              <a:rPr lang="en-US" dirty="0" smtClean="0"/>
              <a:t> </a:t>
            </a:r>
            <a:r>
              <a:rPr lang="en-US" dirty="0" err="1" smtClean="0"/>
              <a:t>Dewi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Sel</a:t>
            </a:r>
            <a:r>
              <a:rPr lang="en-US" dirty="0" smtClean="0"/>
              <a:t> delta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somatostatin</a:t>
            </a:r>
            <a:r>
              <a:rPr lang="en-US" dirty="0" smtClean="0"/>
              <a:t> yang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islet </a:t>
            </a:r>
            <a:r>
              <a:rPr lang="en-US" dirty="0" err="1" smtClean="0"/>
              <a:t>Langerhans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menghambat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glukagon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insulin</a:t>
            </a:r>
          </a:p>
          <a:p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memperlambat</a:t>
            </a:r>
            <a:r>
              <a:rPr lang="en-US" dirty="0" smtClean="0"/>
              <a:t> </a:t>
            </a:r>
            <a:r>
              <a:rPr lang="en-US" dirty="0" err="1" smtClean="0"/>
              <a:t>motilitas</a:t>
            </a:r>
            <a:r>
              <a:rPr lang="en-US" dirty="0" smtClean="0"/>
              <a:t> </a:t>
            </a:r>
            <a:r>
              <a:rPr lang="en-US" dirty="0" err="1" smtClean="0"/>
              <a:t>pencernaan</a:t>
            </a:r>
            <a:r>
              <a:rPr lang="en-US" dirty="0" smtClean="0"/>
              <a:t>, yang </a:t>
            </a:r>
            <a:r>
              <a:rPr lang="en-US" dirty="0" err="1" smtClean="0"/>
              <a:t>memugkinkan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absorpsi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endParaRPr lang="en-US" dirty="0" smtClean="0"/>
          </a:p>
          <a:p>
            <a:r>
              <a:rPr lang="en-US" dirty="0" err="1" smtClean="0"/>
              <a:t>Usus</a:t>
            </a:r>
            <a:r>
              <a:rPr lang="en-US" dirty="0" smtClean="0"/>
              <a:t> </a:t>
            </a:r>
            <a:r>
              <a:rPr lang="en-US" dirty="0" err="1" smtClean="0"/>
              <a:t>halus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r>
              <a:rPr lang="en-US" dirty="0" smtClean="0"/>
              <a:t> yang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asupan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organ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suplai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yang </a:t>
            </a:r>
            <a:r>
              <a:rPr lang="en-US" dirty="0" err="1" smtClean="0"/>
              <a:t>konstan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insulin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ambilan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endParaRPr lang="en-US" dirty="0" smtClean="0"/>
          </a:p>
          <a:p>
            <a:r>
              <a:rPr lang="en-US" dirty="0" err="1" smtClean="0"/>
              <a:t>Otak</a:t>
            </a:r>
            <a:r>
              <a:rPr lang="en-US" dirty="0" smtClean="0"/>
              <a:t>, </a:t>
            </a:r>
            <a:r>
              <a:rPr lang="en-US" dirty="0" err="1" smtClean="0"/>
              <a:t>hati</a:t>
            </a:r>
            <a:r>
              <a:rPr lang="en-US" dirty="0" smtClean="0"/>
              <a:t>, </a:t>
            </a:r>
            <a:r>
              <a:rPr lang="en-US" dirty="0" err="1" smtClean="0"/>
              <a:t>usus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tubulus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insulin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mengirim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sel-selnya</a:t>
            </a:r>
            <a:endParaRPr lang="en-US" dirty="0" smtClean="0"/>
          </a:p>
          <a:p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,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adiposa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insulin </a:t>
            </a:r>
            <a:r>
              <a:rPr lang="en-US" dirty="0" err="1" smtClean="0"/>
              <a:t>utuk</a:t>
            </a:r>
            <a:r>
              <a:rPr lang="en-US" dirty="0" smtClean="0"/>
              <a:t> </a:t>
            </a:r>
            <a:r>
              <a:rPr lang="en-US" dirty="0" err="1" smtClean="0"/>
              <a:t>peregrakan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sel-sel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Homeostasis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Epinefrin</a:t>
            </a:r>
            <a:r>
              <a:rPr lang="en-US" dirty="0" smtClean="0"/>
              <a:t>, </a:t>
            </a:r>
            <a:r>
              <a:rPr lang="en-US" dirty="0" err="1" smtClean="0"/>
              <a:t>hormon</a:t>
            </a:r>
            <a:r>
              <a:rPr lang="en-US" dirty="0" smtClean="0"/>
              <a:t> </a:t>
            </a:r>
            <a:r>
              <a:rPr lang="en-US" dirty="0" err="1" smtClean="0"/>
              <a:t>petumbuhan</a:t>
            </a:r>
            <a:r>
              <a:rPr lang="en-US" dirty="0" smtClean="0"/>
              <a:t>, </a:t>
            </a:r>
            <a:r>
              <a:rPr lang="en-US" dirty="0" err="1" smtClean="0"/>
              <a:t>tiroksin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glukotikoid</a:t>
            </a:r>
            <a:r>
              <a:rPr lang="en-US" dirty="0" smtClean="0"/>
              <a:t> (</a:t>
            </a:r>
            <a:r>
              <a:rPr lang="en-US" dirty="0" err="1" smtClean="0"/>
              <a:t>hormon</a:t>
            </a:r>
            <a:r>
              <a:rPr lang="en-US" dirty="0" smtClean="0"/>
              <a:t> </a:t>
            </a:r>
            <a:r>
              <a:rPr lang="en-US" dirty="0" err="1" smtClean="0"/>
              <a:t>pengatur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)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menstimulasi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hipoglikemia</a:t>
            </a:r>
            <a:r>
              <a:rPr lang="en-US" dirty="0" smtClean="0"/>
              <a:t>, </a:t>
            </a:r>
            <a:r>
              <a:rPr lang="en-US" dirty="0" err="1" smtClean="0"/>
              <a:t>stres</a:t>
            </a:r>
            <a:r>
              <a:rPr lang="en-US" dirty="0" smtClean="0"/>
              <a:t>, </a:t>
            </a:r>
            <a:r>
              <a:rPr lang="en-US" dirty="0" err="1" smtClean="0"/>
              <a:t>pertumbuhan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metabolik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Ada</a:t>
            </a:r>
            <a:r>
              <a:rPr lang="en-US" dirty="0" smtClean="0"/>
              <a:t> 4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DM </a:t>
            </a:r>
          </a:p>
          <a:p>
            <a:pPr lvl="1"/>
            <a:r>
              <a:rPr lang="en-US" dirty="0" smtClean="0"/>
              <a:t>DM </a:t>
            </a:r>
            <a:r>
              <a:rPr lang="en-US" dirty="0" err="1" smtClean="0"/>
              <a:t>tipe</a:t>
            </a:r>
            <a:r>
              <a:rPr lang="en-US" dirty="0" smtClean="0"/>
              <a:t> 1 (5%-10%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terdiagnosis</a:t>
            </a:r>
            <a:r>
              <a:rPr lang="en-US" dirty="0" smtClean="0"/>
              <a:t>), DM </a:t>
            </a:r>
            <a:r>
              <a:rPr lang="en-US" dirty="0" err="1" smtClean="0"/>
              <a:t>tipe</a:t>
            </a:r>
            <a:r>
              <a:rPr lang="en-US" dirty="0" smtClean="0"/>
              <a:t> 2 (90%-95%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terdiagnosis</a:t>
            </a:r>
            <a:r>
              <a:rPr lang="en-US" dirty="0" smtClean="0"/>
              <a:t>), DM </a:t>
            </a:r>
            <a:r>
              <a:rPr lang="en-US" dirty="0" err="1" smtClean="0"/>
              <a:t>gestasional</a:t>
            </a:r>
            <a:r>
              <a:rPr lang="en-US" dirty="0" smtClean="0"/>
              <a:t> (2%-5%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), DM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(1%-2%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terdiagnosis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Patofisiologi</a:t>
            </a:r>
            <a:r>
              <a:rPr lang="en-US" dirty="0" smtClean="0"/>
              <a:t> DM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kanak-kanak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,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80-an </a:t>
            </a:r>
            <a:r>
              <a:rPr lang="en-US" dirty="0" err="1" smtClean="0"/>
              <a:t>dan</a:t>
            </a:r>
            <a:r>
              <a:rPr lang="en-US" dirty="0" smtClean="0"/>
              <a:t> 90-an </a:t>
            </a:r>
            <a:r>
              <a:rPr lang="en-US" dirty="0" err="1" smtClean="0"/>
              <a:t>tahun</a:t>
            </a:r>
            <a:endParaRPr lang="en-US" dirty="0" smtClean="0"/>
          </a:p>
          <a:p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hiperglikemia</a:t>
            </a:r>
            <a:r>
              <a:rPr lang="en-US" dirty="0" smtClean="0"/>
              <a:t> (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),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protein </a:t>
            </a:r>
            <a:r>
              <a:rPr lang="en-US" dirty="0" err="1" smtClean="0"/>
              <a:t>tubuh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ketosis (</a:t>
            </a:r>
            <a:r>
              <a:rPr lang="en-US" dirty="0" err="1" smtClean="0"/>
              <a:t>penumpukan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keton</a:t>
            </a:r>
            <a:r>
              <a:rPr lang="en-US" dirty="0" smtClean="0"/>
              <a:t> yang </a:t>
            </a:r>
            <a:r>
              <a:rPr lang="en-US" dirty="0" err="1" smtClean="0"/>
              <a:t>diproduksi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oksidasi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Diabetes </a:t>
            </a:r>
            <a:r>
              <a:rPr lang="en-US" dirty="0" err="1" smtClean="0"/>
              <a:t>tipe</a:t>
            </a:r>
            <a:r>
              <a:rPr lang="en-US" dirty="0" smtClean="0"/>
              <a:t> 1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Keperawatan1\Pictures\Diabetes-Melitus-Tipe-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772816"/>
            <a:ext cx="5400600" cy="3750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1684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DM </a:t>
            </a:r>
            <a:r>
              <a:rPr lang="en-US" dirty="0" err="1" smtClean="0"/>
              <a:t>tipe</a:t>
            </a:r>
            <a:r>
              <a:rPr lang="en-US" dirty="0" smtClean="0"/>
              <a:t> 1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beta islet </a:t>
            </a:r>
            <a:r>
              <a:rPr lang="en-US" dirty="0" err="1" smtClean="0"/>
              <a:t>Langerhans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pankreas</a:t>
            </a:r>
            <a:r>
              <a:rPr lang="en-US" dirty="0" smtClean="0"/>
              <a:t>.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beta </a:t>
            </a:r>
            <a:r>
              <a:rPr lang="en-US" dirty="0" err="1" smtClean="0"/>
              <a:t>rusak</a:t>
            </a:r>
            <a:r>
              <a:rPr lang="en-US" dirty="0" smtClean="0"/>
              <a:t>, insulin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diproduksi</a:t>
            </a:r>
            <a:endParaRPr lang="en-US" dirty="0" smtClean="0"/>
          </a:p>
          <a:p>
            <a:r>
              <a:rPr lang="en-US" dirty="0" smtClean="0"/>
              <a:t>90%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diperantai</a:t>
            </a:r>
            <a:r>
              <a:rPr lang="en-US" dirty="0" smtClean="0"/>
              <a:t> </a:t>
            </a:r>
            <a:r>
              <a:rPr lang="en-US" dirty="0" err="1" smtClean="0"/>
              <a:t>imun</a:t>
            </a:r>
            <a:endParaRPr lang="en-US" dirty="0" smtClean="0"/>
          </a:p>
          <a:p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insulitis</a:t>
            </a:r>
            <a:r>
              <a:rPr lang="en-US" dirty="0" smtClean="0"/>
              <a:t>,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inflamatorik</a:t>
            </a:r>
            <a:r>
              <a:rPr lang="en-US" dirty="0" smtClean="0"/>
              <a:t> </a:t>
            </a:r>
            <a:r>
              <a:rPr lang="en-US" dirty="0" err="1" smtClean="0"/>
              <a:t>kronik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respons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autoimun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islet</a:t>
            </a:r>
          </a:p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perlahan</a:t>
            </a:r>
            <a:r>
              <a:rPr lang="en-US" dirty="0" smtClean="0"/>
              <a:t> </a:t>
            </a:r>
            <a:r>
              <a:rPr lang="en-US" dirty="0" err="1" smtClean="0"/>
              <a:t>merusak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insulin,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awitan</a:t>
            </a:r>
            <a:r>
              <a:rPr lang="en-US" dirty="0" smtClean="0"/>
              <a:t> </a:t>
            </a:r>
            <a:r>
              <a:rPr lang="en-US" dirty="0" err="1" smtClean="0"/>
              <a:t>hiperglikemia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80% </a:t>
            </a:r>
            <a:r>
              <a:rPr lang="en-US" dirty="0" err="1" smtClean="0"/>
              <a:t>hingga</a:t>
            </a:r>
            <a:r>
              <a:rPr lang="en-US" dirty="0" smtClean="0"/>
              <a:t> 90%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beta </a:t>
            </a:r>
            <a:r>
              <a:rPr lang="en-US" dirty="0" err="1" smtClean="0"/>
              <a:t>rusak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DM </a:t>
            </a:r>
            <a:r>
              <a:rPr lang="en-US" dirty="0" err="1" smtClean="0"/>
              <a:t>tipe</a:t>
            </a:r>
            <a:r>
              <a:rPr lang="en-US" dirty="0" smtClean="0"/>
              <a:t> 1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insulin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menghantarkan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memnembus</a:t>
            </a:r>
            <a:r>
              <a:rPr lang="en-US" dirty="0" smtClean="0"/>
              <a:t> </a:t>
            </a:r>
            <a:r>
              <a:rPr lang="en-US" dirty="0" err="1" smtClean="0"/>
              <a:t>membran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endParaRPr lang="en-US" dirty="0" smtClean="0"/>
          </a:p>
          <a:p>
            <a:r>
              <a:rPr lang="en-US" dirty="0" err="1" smtClean="0"/>
              <a:t>Molekul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menumpuk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peredaran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,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hiperglikemia</a:t>
            </a:r>
            <a:endParaRPr lang="en-US" dirty="0" smtClean="0"/>
          </a:p>
          <a:p>
            <a:r>
              <a:rPr lang="en-US" dirty="0" err="1" smtClean="0"/>
              <a:t>Hiperglikemia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hiperosmolaritas</a:t>
            </a:r>
            <a:r>
              <a:rPr lang="en-US" dirty="0" smtClean="0"/>
              <a:t> serum, yang </a:t>
            </a:r>
            <a:r>
              <a:rPr lang="en-US" dirty="0" err="1" smtClean="0"/>
              <a:t>menarik</a:t>
            </a:r>
            <a:r>
              <a:rPr lang="en-US" dirty="0" smtClean="0"/>
              <a:t> air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intraselular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sirkulasiumum</a:t>
            </a:r>
            <a:endParaRPr lang="en-US" dirty="0" smtClean="0"/>
          </a:p>
          <a:p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vol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hiperglikemia</a:t>
            </a:r>
            <a:r>
              <a:rPr lang="en-US" dirty="0" smtClean="0"/>
              <a:t> </a:t>
            </a:r>
            <a:r>
              <a:rPr lang="en-US" dirty="0" err="1" smtClean="0"/>
              <a:t>bertinddak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diuretik</a:t>
            </a:r>
            <a:r>
              <a:rPr lang="en-US" dirty="0" smtClean="0"/>
              <a:t> osmosis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Manifestasi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Diuretik</a:t>
            </a:r>
            <a:r>
              <a:rPr lang="en-US" dirty="0" smtClean="0"/>
              <a:t> osmosis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urine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poliuria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melebihi</a:t>
            </a:r>
            <a:r>
              <a:rPr lang="en-US" dirty="0" smtClean="0"/>
              <a:t> </a:t>
            </a:r>
            <a:r>
              <a:rPr lang="en-US" dirty="0" err="1" smtClean="0"/>
              <a:t>ambang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glukosa-biasanya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180 mg/dl-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diekskresikan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urine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glukosuria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Penurunan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/>
              <a:t>vol</a:t>
            </a:r>
            <a:r>
              <a:rPr lang="en-US" dirty="0" smtClean="0"/>
              <a:t> </a:t>
            </a:r>
            <a:r>
              <a:rPr lang="en-US" dirty="0" err="1" smtClean="0"/>
              <a:t>intraselular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penigkatan</a:t>
            </a:r>
            <a:r>
              <a:rPr lang="en-US" dirty="0" smtClean="0"/>
              <a:t> </a:t>
            </a:r>
            <a:r>
              <a:rPr lang="en-US" dirty="0" err="1" smtClean="0"/>
              <a:t>haluaran</a:t>
            </a:r>
            <a:r>
              <a:rPr lang="en-US" dirty="0" smtClean="0"/>
              <a:t> urine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dehidrasi</a:t>
            </a:r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Mulut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kering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sensor </a:t>
            </a:r>
            <a:r>
              <a:rPr lang="en-US" dirty="0" err="1" smtClean="0"/>
              <a:t>haus</a:t>
            </a:r>
            <a:r>
              <a:rPr lang="en-US" dirty="0" smtClean="0"/>
              <a:t> </a:t>
            </a:r>
            <a:r>
              <a:rPr lang="en-US" dirty="0" err="1" smtClean="0"/>
              <a:t>diaktifkan</a:t>
            </a:r>
            <a:r>
              <a:rPr lang="en-US" dirty="0" smtClean="0"/>
              <a:t>,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minum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air yang </a:t>
            </a:r>
            <a:r>
              <a:rPr lang="en-US" dirty="0" err="1" smtClean="0"/>
              <a:t>banyak</a:t>
            </a:r>
            <a:r>
              <a:rPr lang="en-US" dirty="0" smtClean="0"/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polidipsia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insulin,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r>
              <a:rPr lang="en-US" dirty="0" smtClean="0"/>
              <a:t>.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menstimulasi</a:t>
            </a:r>
            <a:r>
              <a:rPr lang="en-US" dirty="0" smtClean="0"/>
              <a:t> rasa </a:t>
            </a:r>
            <a:r>
              <a:rPr lang="en-US" dirty="0" err="1" smtClean="0"/>
              <a:t>lapar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polifagia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Meski</a:t>
            </a:r>
            <a:r>
              <a:rPr lang="en-US" dirty="0" smtClean="0"/>
              <a:t> </a:t>
            </a:r>
            <a:r>
              <a:rPr lang="en-US" dirty="0" err="1" smtClean="0"/>
              <a:t>asupan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,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turun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air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memecah</a:t>
            </a:r>
            <a:r>
              <a:rPr lang="en-US" dirty="0" smtClean="0"/>
              <a:t> protein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memulihkan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Kumpulan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kronis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endokrin</a:t>
            </a:r>
            <a:r>
              <a:rPr lang="en-US" dirty="0" smtClean="0"/>
              <a:t> </a:t>
            </a:r>
            <a:r>
              <a:rPr lang="en-US" dirty="0" err="1" smtClean="0"/>
              <a:t>pankreas</a:t>
            </a:r>
            <a:endParaRPr lang="en-US" dirty="0"/>
          </a:p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ketidaktepatan</a:t>
            </a:r>
            <a:r>
              <a:rPr lang="en-US" dirty="0" smtClean="0"/>
              <a:t> </a:t>
            </a:r>
            <a:r>
              <a:rPr lang="en-US" dirty="0" err="1" smtClean="0"/>
              <a:t>hiperglikemia</a:t>
            </a:r>
            <a:r>
              <a:rPr lang="en-US" dirty="0" smtClean="0"/>
              <a:t> yang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insulin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absolut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resistensi</a:t>
            </a:r>
            <a:r>
              <a:rPr lang="en-US" dirty="0" smtClean="0"/>
              <a:t> </a:t>
            </a:r>
            <a:r>
              <a:rPr lang="en-US" dirty="0" err="1" smtClean="0"/>
              <a:t>selular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insulin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Diabetes </a:t>
            </a:r>
            <a:r>
              <a:rPr lang="en-US" dirty="0" err="1" smtClean="0"/>
              <a:t>Melitus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Malaise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keletihan</a:t>
            </a:r>
            <a:r>
              <a:rPr lang="en-US" dirty="0" smtClean="0"/>
              <a:t> </a:t>
            </a:r>
            <a:r>
              <a:rPr lang="en-US" dirty="0" err="1" smtClean="0"/>
              <a:t>menyertai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. </a:t>
            </a:r>
            <a:r>
              <a:rPr lang="en-US" dirty="0" err="1" smtClean="0"/>
              <a:t>Penglihatan</a:t>
            </a:r>
            <a:r>
              <a:rPr lang="en-US" dirty="0" smtClean="0"/>
              <a:t> </a:t>
            </a:r>
            <a:r>
              <a:rPr lang="en-US" dirty="0" err="1" smtClean="0"/>
              <a:t>buram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,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osmotik</a:t>
            </a:r>
            <a:r>
              <a:rPr lang="en-US" dirty="0" smtClean="0"/>
              <a:t>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pembengkakan</a:t>
            </a:r>
            <a:r>
              <a:rPr lang="en-US" dirty="0" smtClean="0"/>
              <a:t> </a:t>
            </a:r>
            <a:r>
              <a:rPr lang="en-US" dirty="0" err="1" smtClean="0"/>
              <a:t>lensa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endParaRPr lang="en-US" dirty="0" smtClean="0"/>
          </a:p>
          <a:p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, malaise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keletihan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DM </a:t>
            </a:r>
            <a:r>
              <a:rPr lang="en-US" dirty="0" err="1" smtClean="0"/>
              <a:t>tipe</a:t>
            </a:r>
            <a:r>
              <a:rPr lang="en-US" dirty="0" smtClean="0"/>
              <a:t> 1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insulin </a:t>
            </a:r>
            <a:r>
              <a:rPr lang="en-US" dirty="0" err="1" smtClean="0"/>
              <a:t>eksogen</a:t>
            </a:r>
            <a:r>
              <a:rPr lang="en-US" dirty="0" smtClean="0"/>
              <a:t> (</a:t>
            </a:r>
            <a:r>
              <a:rPr lang="en-US" dirty="0" err="1" smtClean="0"/>
              <a:t>eksternal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hiperglikemia</a:t>
            </a:r>
            <a:r>
              <a:rPr lang="en-US" dirty="0" smtClean="0"/>
              <a:t> </a:t>
            </a:r>
            <a:r>
              <a:rPr lang="en-US" dirty="0" err="1" smtClean="0"/>
              <a:t>puasa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insulin endogen</a:t>
            </a:r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dijumpai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parah</a:t>
            </a:r>
            <a:r>
              <a:rPr lang="en-US" dirty="0" smtClean="0"/>
              <a:t> </a:t>
            </a:r>
            <a:r>
              <a:rPr lang="en-US" dirty="0" err="1" smtClean="0"/>
              <a:t>baya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lansia</a:t>
            </a:r>
            <a:endParaRPr lang="en-US" dirty="0" smtClean="0"/>
          </a:p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resistensi</a:t>
            </a:r>
            <a:r>
              <a:rPr lang="en-US" dirty="0" smtClean="0"/>
              <a:t> </a:t>
            </a:r>
            <a:r>
              <a:rPr lang="en-US" dirty="0" err="1" smtClean="0"/>
              <a:t>selular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insulin</a:t>
            </a:r>
          </a:p>
          <a:p>
            <a:r>
              <a:rPr lang="en-US" dirty="0" err="1" smtClean="0"/>
              <a:t>Resistensi</a:t>
            </a:r>
            <a:r>
              <a:rPr lang="en-US" dirty="0" smtClean="0"/>
              <a:t> </a:t>
            </a:r>
            <a:r>
              <a:rPr lang="en-US" dirty="0" err="1" smtClean="0"/>
              <a:t>ditingkatkan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kegemukan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beraktivitas</a:t>
            </a:r>
            <a:r>
              <a:rPr lang="en-US" dirty="0" smtClean="0"/>
              <a:t>, </a:t>
            </a:r>
            <a:r>
              <a:rPr lang="en-US" dirty="0" err="1" smtClean="0"/>
              <a:t>penyakit</a:t>
            </a:r>
            <a:r>
              <a:rPr lang="en-US" dirty="0" smtClean="0"/>
              <a:t>, </a:t>
            </a:r>
            <a:r>
              <a:rPr lang="en-US" dirty="0" err="1" smtClean="0"/>
              <a:t>obat-obatan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pertambahan</a:t>
            </a:r>
            <a:r>
              <a:rPr lang="en-US" dirty="0" smtClean="0"/>
              <a:t> </a:t>
            </a:r>
            <a:r>
              <a:rPr lang="en-US" dirty="0" err="1" smtClean="0"/>
              <a:t>kemampun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memengaruhi</a:t>
            </a:r>
            <a:r>
              <a:rPr lang="en-US" dirty="0" smtClean="0"/>
              <a:t> </a:t>
            </a:r>
            <a:r>
              <a:rPr lang="en-US" dirty="0" err="1" smtClean="0"/>
              <a:t>absorpsi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metabolisme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,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adiposa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 </a:t>
            </a:r>
            <a:r>
              <a:rPr lang="en-US" dirty="0" err="1" smtClean="0"/>
              <a:t>tipe</a:t>
            </a:r>
            <a:r>
              <a:rPr lang="en-US" dirty="0" smtClean="0"/>
              <a:t> 2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Riwayat</a:t>
            </a:r>
            <a:r>
              <a:rPr lang="en-US" dirty="0" smtClean="0"/>
              <a:t> DM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saudara</a:t>
            </a:r>
            <a:r>
              <a:rPr lang="en-US" dirty="0" smtClean="0"/>
              <a:t> </a:t>
            </a:r>
            <a:r>
              <a:rPr lang="en-US" dirty="0" err="1" smtClean="0"/>
              <a:t>kandung</a:t>
            </a:r>
            <a:r>
              <a:rPr lang="en-US" dirty="0" smtClean="0"/>
              <a:t>.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penyandang</a:t>
            </a:r>
            <a:r>
              <a:rPr lang="en-US" dirty="0" smtClean="0"/>
              <a:t> DM </a:t>
            </a:r>
            <a:r>
              <a:rPr lang="en-US" dirty="0" err="1" smtClean="0"/>
              <a:t>tipe</a:t>
            </a:r>
            <a:r>
              <a:rPr lang="en-US" dirty="0" smtClean="0"/>
              <a:t> 2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kali </a:t>
            </a:r>
            <a:r>
              <a:rPr lang="en-US" dirty="0" err="1" smtClean="0"/>
              <a:t>menyandang</a:t>
            </a:r>
            <a:r>
              <a:rPr lang="en-US" dirty="0" smtClean="0"/>
              <a:t> DM </a:t>
            </a:r>
            <a:r>
              <a:rPr lang="en-US" dirty="0" err="1" smtClean="0"/>
              <a:t>tipe</a:t>
            </a:r>
            <a:r>
              <a:rPr lang="en-US" dirty="0" smtClean="0"/>
              <a:t> 2 </a:t>
            </a:r>
            <a:r>
              <a:rPr lang="en-US" dirty="0" err="1" smtClean="0"/>
              <a:t>dan</a:t>
            </a:r>
            <a:r>
              <a:rPr lang="en-US" dirty="0" smtClean="0"/>
              <a:t> 30%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intoleransi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Kegemukan</a:t>
            </a:r>
            <a:r>
              <a:rPr lang="en-US" dirty="0" smtClean="0"/>
              <a:t>. </a:t>
            </a:r>
            <a:r>
              <a:rPr lang="en-US" dirty="0" err="1" smtClean="0"/>
              <a:t>Kelebihan</a:t>
            </a:r>
            <a:r>
              <a:rPr lang="en-US" dirty="0" smtClean="0"/>
              <a:t> 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minimal 20%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endParaRPr lang="en-US" dirty="0" smtClean="0"/>
          </a:p>
          <a:p>
            <a:r>
              <a:rPr lang="en-US" dirty="0" err="1" smtClean="0"/>
              <a:t>Ras</a:t>
            </a:r>
            <a:r>
              <a:rPr lang="en-US" dirty="0" smtClean="0"/>
              <a:t>/</a:t>
            </a:r>
            <a:r>
              <a:rPr lang="en-US" dirty="0" err="1" smtClean="0"/>
              <a:t>etnis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DM </a:t>
            </a:r>
            <a:r>
              <a:rPr lang="en-US" dirty="0" err="1" smtClean="0"/>
              <a:t>tipe</a:t>
            </a:r>
            <a:r>
              <a:rPr lang="en-US" dirty="0" smtClean="0"/>
              <a:t> 2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Keperawatan1\Pictures\Penyebab-diabetes-melitus-tipe-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772816"/>
            <a:ext cx="4968552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7213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, </a:t>
            </a:r>
            <a:r>
              <a:rPr lang="en-US" dirty="0" err="1" smtClean="0"/>
              <a:t>riwayat</a:t>
            </a:r>
            <a:r>
              <a:rPr lang="en-US" dirty="0" smtClean="0"/>
              <a:t> DM </a:t>
            </a:r>
            <a:r>
              <a:rPr lang="en-US" dirty="0" err="1" smtClean="0"/>
              <a:t>gestasional</a:t>
            </a:r>
            <a:r>
              <a:rPr lang="en-US" dirty="0" smtClean="0"/>
              <a:t>, </a:t>
            </a:r>
            <a:r>
              <a:rPr lang="en-US" dirty="0" err="1" smtClean="0"/>
              <a:t>sindrom</a:t>
            </a:r>
            <a:r>
              <a:rPr lang="en-US" dirty="0" smtClean="0"/>
              <a:t> </a:t>
            </a:r>
            <a:r>
              <a:rPr lang="en-US" dirty="0" err="1" smtClean="0"/>
              <a:t>ovarium</a:t>
            </a:r>
            <a:r>
              <a:rPr lang="en-US" dirty="0" smtClean="0"/>
              <a:t> </a:t>
            </a:r>
            <a:r>
              <a:rPr lang="en-US" dirty="0" err="1" smtClean="0"/>
              <a:t>polikistik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melahiran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4,5 kg</a:t>
            </a:r>
          </a:p>
          <a:p>
            <a:r>
              <a:rPr lang="en-US" dirty="0" err="1" smtClean="0"/>
              <a:t>Hipertensi</a:t>
            </a:r>
            <a:r>
              <a:rPr lang="en-US" dirty="0" smtClean="0"/>
              <a:t> (≥ 130/85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), </a:t>
            </a:r>
            <a:r>
              <a:rPr lang="en-US" dirty="0" err="1" smtClean="0"/>
              <a:t>kolesterol</a:t>
            </a:r>
            <a:r>
              <a:rPr lang="en-US" dirty="0" smtClean="0"/>
              <a:t> HDL ≥35 mg/dl,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trigliserida</a:t>
            </a:r>
            <a:r>
              <a:rPr lang="en-US" dirty="0" smtClean="0"/>
              <a:t> ≥250 mg/dl</a:t>
            </a:r>
          </a:p>
          <a:p>
            <a:r>
              <a:rPr lang="en-US" dirty="0" err="1" smtClean="0"/>
              <a:t>Sindrome</a:t>
            </a:r>
            <a:r>
              <a:rPr lang="en-US" dirty="0" smtClean="0"/>
              <a:t> </a:t>
            </a:r>
            <a:r>
              <a:rPr lang="en-US" dirty="0" err="1" smtClean="0"/>
              <a:t>metabolik</a:t>
            </a:r>
            <a:r>
              <a:rPr lang="en-US" dirty="0" smtClean="0"/>
              <a:t>,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manifestasi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DM </a:t>
            </a:r>
            <a:r>
              <a:rPr lang="en-US" dirty="0" err="1" smtClean="0"/>
              <a:t>tipe</a:t>
            </a:r>
            <a:r>
              <a:rPr lang="en-US" dirty="0" smtClean="0"/>
              <a:t> 2. </a:t>
            </a:r>
            <a:r>
              <a:rPr lang="en-US" dirty="0" err="1" smtClean="0"/>
              <a:t>hipertensi</a:t>
            </a:r>
            <a:r>
              <a:rPr lang="en-US" dirty="0" smtClean="0"/>
              <a:t>, </a:t>
            </a:r>
            <a:r>
              <a:rPr lang="en-US" dirty="0" err="1" smtClean="0"/>
              <a:t>kegemukan</a:t>
            </a:r>
            <a:r>
              <a:rPr lang="en-US" dirty="0" smtClean="0"/>
              <a:t> </a:t>
            </a:r>
            <a:r>
              <a:rPr lang="en-US" dirty="0" err="1" smtClean="0"/>
              <a:t>viseral</a:t>
            </a:r>
            <a:r>
              <a:rPr lang="en-US" dirty="0" smtClean="0"/>
              <a:t>,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koroner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stroke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Paling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2</a:t>
            </a:r>
          </a:p>
          <a:p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60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seiring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Manifestasi</a:t>
            </a:r>
            <a:r>
              <a:rPr lang="en-US" dirty="0" smtClean="0"/>
              <a:t> DM </a:t>
            </a:r>
            <a:r>
              <a:rPr lang="en-US" dirty="0" err="1" smtClean="0"/>
              <a:t>ungkin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mncakup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poliuria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rasa </a:t>
            </a:r>
            <a:r>
              <a:rPr lang="en-US" dirty="0" err="1" smtClean="0"/>
              <a:t>haus</a:t>
            </a:r>
            <a:endParaRPr lang="en-US" dirty="0" smtClean="0"/>
          </a:p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hipotensi</a:t>
            </a:r>
            <a:r>
              <a:rPr lang="en-US" dirty="0" smtClean="0"/>
              <a:t> </a:t>
            </a:r>
            <a:r>
              <a:rPr lang="en-US" dirty="0" err="1" smtClean="0"/>
              <a:t>ortostatik</a:t>
            </a:r>
            <a:r>
              <a:rPr lang="en-US" dirty="0" smtClean="0"/>
              <a:t>, </a:t>
            </a:r>
            <a:r>
              <a:rPr lang="en-US" dirty="0" err="1" smtClean="0"/>
              <a:t>penyakit</a:t>
            </a:r>
            <a:r>
              <a:rPr lang="en-US" dirty="0" smtClean="0"/>
              <a:t> periodontal, </a:t>
            </a:r>
            <a:r>
              <a:rPr lang="en-US" dirty="0" err="1" smtClean="0"/>
              <a:t>infeksi</a:t>
            </a:r>
            <a:r>
              <a:rPr lang="en-US" dirty="0" smtClean="0"/>
              <a:t>, stroke, </a:t>
            </a:r>
            <a:r>
              <a:rPr lang="en-US" dirty="0" err="1" smtClean="0"/>
              <a:t>pengosongan</a:t>
            </a:r>
            <a:r>
              <a:rPr lang="en-US" dirty="0" smtClean="0"/>
              <a:t> </a:t>
            </a:r>
            <a:r>
              <a:rPr lang="en-US" dirty="0" err="1" smtClean="0"/>
              <a:t>lambung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r>
              <a:rPr lang="en-US" dirty="0" smtClean="0"/>
              <a:t> (</a:t>
            </a:r>
            <a:r>
              <a:rPr lang="en-US" dirty="0" err="1" smtClean="0"/>
              <a:t>gastroparesis</a:t>
            </a:r>
            <a:r>
              <a:rPr lang="en-US" dirty="0" smtClean="0"/>
              <a:t>), </a:t>
            </a:r>
            <a:r>
              <a:rPr lang="en-US" dirty="0" err="1" smtClean="0"/>
              <a:t>impotensi</a:t>
            </a:r>
            <a:r>
              <a:rPr lang="en-US" dirty="0" smtClean="0"/>
              <a:t>, </a:t>
            </a:r>
            <a:r>
              <a:rPr lang="en-US" dirty="0" err="1" smtClean="0"/>
              <a:t>neuropati</a:t>
            </a:r>
            <a:r>
              <a:rPr lang="en-US" dirty="0" smtClean="0"/>
              <a:t>, </a:t>
            </a:r>
            <a:r>
              <a:rPr lang="en-US" dirty="0" err="1" smtClean="0"/>
              <a:t>bingung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glaukoma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lansia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Glukosa</a:t>
            </a:r>
            <a:r>
              <a:rPr lang="en-US" dirty="0" smtClean="0"/>
              <a:t> plasma &gt;200 mg/dl</a:t>
            </a:r>
          </a:p>
          <a:p>
            <a:r>
              <a:rPr lang="en-US" dirty="0" err="1" smtClean="0"/>
              <a:t>Glukosa</a:t>
            </a:r>
            <a:r>
              <a:rPr lang="en-US" dirty="0" smtClean="0"/>
              <a:t> plasma </a:t>
            </a:r>
            <a:r>
              <a:rPr lang="en-US" dirty="0" err="1" smtClean="0"/>
              <a:t>puasa</a:t>
            </a:r>
            <a:r>
              <a:rPr lang="en-US" dirty="0" smtClean="0"/>
              <a:t> (fasting </a:t>
            </a:r>
            <a:r>
              <a:rPr lang="en-US" dirty="0" err="1" smtClean="0"/>
              <a:t>lasma</a:t>
            </a:r>
            <a:r>
              <a:rPr lang="en-US" dirty="0" smtClean="0"/>
              <a:t> glucose, PG)&gt;126 mg/dl (</a:t>
            </a:r>
            <a:r>
              <a:rPr lang="en-US" dirty="0" err="1" smtClean="0"/>
              <a:t>puasa</a:t>
            </a:r>
            <a:r>
              <a:rPr lang="en-US" dirty="0" smtClean="0"/>
              <a:t> </a:t>
            </a:r>
            <a:r>
              <a:rPr lang="en-US" dirty="0" err="1" smtClean="0"/>
              <a:t>didefisika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asupan</a:t>
            </a:r>
            <a:r>
              <a:rPr lang="en-US" dirty="0" smtClean="0"/>
              <a:t> </a:t>
            </a:r>
            <a:r>
              <a:rPr lang="en-US" dirty="0" err="1" smtClean="0"/>
              <a:t>kalori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8 jam</a:t>
            </a:r>
          </a:p>
          <a:p>
            <a:r>
              <a:rPr lang="en-US" dirty="0" err="1" smtClean="0"/>
              <a:t>Glukosa</a:t>
            </a:r>
            <a:r>
              <a:rPr lang="en-US" dirty="0" smtClean="0"/>
              <a:t> plasma </a:t>
            </a:r>
            <a:r>
              <a:rPr lang="en-US" dirty="0" err="1" smtClean="0"/>
              <a:t>dua</a:t>
            </a:r>
            <a:r>
              <a:rPr lang="en-US" dirty="0" smtClean="0"/>
              <a:t> jam &gt;200 mg/dl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toleransi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oral (</a:t>
            </a:r>
            <a:r>
              <a:rPr lang="en-US" i="1" dirty="0" smtClean="0"/>
              <a:t>oral glucose tolerance test</a:t>
            </a:r>
            <a:r>
              <a:rPr lang="en-US" dirty="0" smtClean="0"/>
              <a:t>, OGTT)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 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puasa</a:t>
            </a:r>
            <a:r>
              <a:rPr lang="en-US" dirty="0" smtClean="0"/>
              <a:t> normal =100 mg/dl </a:t>
            </a:r>
          </a:p>
          <a:p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puasa</a:t>
            </a:r>
            <a:r>
              <a:rPr lang="en-US" dirty="0" smtClean="0"/>
              <a:t> </a:t>
            </a:r>
            <a:r>
              <a:rPr lang="en-US" dirty="0" err="1" smtClean="0"/>
              <a:t>terganggu</a:t>
            </a:r>
            <a:r>
              <a:rPr lang="en-US" dirty="0" smtClean="0"/>
              <a:t> (impaired fasting glucose, IFG=&gt;100 </a:t>
            </a:r>
            <a:r>
              <a:rPr lang="en-US" dirty="0" err="1" smtClean="0"/>
              <a:t>dan</a:t>
            </a:r>
            <a:r>
              <a:rPr lang="en-US" dirty="0" smtClean="0"/>
              <a:t> 126 mg/dl)</a:t>
            </a:r>
          </a:p>
          <a:p>
            <a:r>
              <a:rPr lang="en-US" dirty="0" smtClean="0"/>
              <a:t>Diagnosis DM =&gt;126 mg/dl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Kadar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FPG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Toleransi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normal= PG 2 jam: &lt;140 mg/dl</a:t>
            </a:r>
          </a:p>
          <a:p>
            <a:r>
              <a:rPr lang="en-US" dirty="0" err="1" smtClean="0"/>
              <a:t>Toleransi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terganggu</a:t>
            </a:r>
            <a:r>
              <a:rPr lang="en-US" dirty="0" smtClean="0"/>
              <a:t> = PG 2 jam:≥140 </a:t>
            </a:r>
            <a:r>
              <a:rPr lang="en-US" dirty="0" err="1" smtClean="0"/>
              <a:t>dan</a:t>
            </a:r>
            <a:r>
              <a:rPr lang="en-US" dirty="0" smtClean="0"/>
              <a:t> &lt;200 mg/dl</a:t>
            </a:r>
          </a:p>
          <a:p>
            <a:r>
              <a:rPr lang="en-US" dirty="0" smtClean="0"/>
              <a:t>Diagnosis DM = PG 2 jam : ≥200 mg/dl</a:t>
            </a:r>
          </a:p>
          <a:p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ADA (2010) </a:t>
            </a:r>
            <a:r>
              <a:rPr lang="en-US" dirty="0" err="1" smtClean="0"/>
              <a:t>merekomendasikan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hemoglobin </a:t>
            </a:r>
            <a:r>
              <a:rPr lang="en-US" dirty="0" err="1" smtClean="0"/>
              <a:t>terglikolisasi</a:t>
            </a:r>
            <a:r>
              <a:rPr lang="en-US" dirty="0" smtClean="0"/>
              <a:t> (A1C)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6,5%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menegakkan</a:t>
            </a:r>
            <a:r>
              <a:rPr lang="en-US" dirty="0" smtClean="0"/>
              <a:t> diagnosis diabetes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Kadar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OGTT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Pemantauan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endParaRPr lang="en-US" dirty="0" smtClean="0"/>
          </a:p>
          <a:p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keton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urine</a:t>
            </a:r>
          </a:p>
          <a:p>
            <a:r>
              <a:rPr lang="en-US" dirty="0" err="1" smtClean="0"/>
              <a:t>Pemantuan</a:t>
            </a:r>
            <a:r>
              <a:rPr lang="en-US" dirty="0" smtClean="0"/>
              <a:t> </a:t>
            </a:r>
            <a:r>
              <a:rPr lang="en-US" dirty="0" err="1" smtClean="0"/>
              <a:t>mandiri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diagnostik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DM </a:t>
            </a:r>
            <a:r>
              <a:rPr lang="en-US" dirty="0" err="1" smtClean="0"/>
              <a:t>tipe</a:t>
            </a:r>
            <a:r>
              <a:rPr lang="en-US" dirty="0" smtClean="0"/>
              <a:t> 1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islet </a:t>
            </a:r>
            <a:r>
              <a:rPr lang="en-US" dirty="0" err="1" smtClean="0"/>
              <a:t>pankreas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sirkulasi</a:t>
            </a:r>
            <a:r>
              <a:rPr lang="en-US" dirty="0" smtClean="0"/>
              <a:t> insulin total</a:t>
            </a:r>
          </a:p>
          <a:p>
            <a:r>
              <a:rPr lang="en-US" dirty="0" smtClean="0"/>
              <a:t>DM </a:t>
            </a:r>
            <a:r>
              <a:rPr lang="en-US" dirty="0" err="1" smtClean="0"/>
              <a:t>tipe</a:t>
            </a:r>
            <a:r>
              <a:rPr lang="en-US" dirty="0" smtClean="0"/>
              <a:t> 2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resistensi</a:t>
            </a:r>
            <a:r>
              <a:rPr lang="en-US" dirty="0" smtClean="0"/>
              <a:t> insulin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kelainan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sekresi</a:t>
            </a:r>
            <a:r>
              <a:rPr lang="en-US" dirty="0" smtClean="0"/>
              <a:t> insulin </a:t>
            </a:r>
            <a:r>
              <a:rPr lang="en-US" dirty="0" err="1" smtClean="0"/>
              <a:t>kompensasi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Klasifikasi</a:t>
            </a:r>
            <a:r>
              <a:rPr lang="en-US" dirty="0" smtClean="0"/>
              <a:t> DM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Insulin</a:t>
            </a:r>
          </a:p>
          <a:p>
            <a:r>
              <a:rPr lang="en-US" dirty="0" err="1" smtClean="0"/>
              <a:t>Nutrisi</a:t>
            </a:r>
            <a:endParaRPr lang="en-US" dirty="0" smtClean="0"/>
          </a:p>
          <a:p>
            <a:r>
              <a:rPr lang="en-US" dirty="0" err="1" smtClean="0"/>
              <a:t>Olahraga</a:t>
            </a:r>
            <a:r>
              <a:rPr lang="en-US" smtClean="0"/>
              <a:t> 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Medikasi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Sekitar</a:t>
            </a:r>
            <a:r>
              <a:rPr lang="en-US" dirty="0" smtClean="0"/>
              <a:t> 1,6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DM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AS</a:t>
            </a:r>
          </a:p>
          <a:p>
            <a:r>
              <a:rPr lang="en-US" dirty="0" smtClean="0"/>
              <a:t>DM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keenam</a:t>
            </a:r>
            <a:r>
              <a:rPr lang="en-US" dirty="0" smtClean="0"/>
              <a:t> </a:t>
            </a:r>
            <a:r>
              <a:rPr lang="en-US" dirty="0" err="1" smtClean="0"/>
              <a:t>terbanyak</a:t>
            </a:r>
            <a:r>
              <a:rPr lang="en-US" dirty="0" smtClean="0"/>
              <a:t> </a:t>
            </a:r>
            <a:r>
              <a:rPr lang="en-US" dirty="0" err="1" smtClean="0"/>
              <a:t>akiat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AS,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penyebaan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kardiovaskular</a:t>
            </a:r>
            <a:r>
              <a:rPr lang="en-US" dirty="0" smtClean="0"/>
              <a:t> yang </a:t>
            </a:r>
            <a:r>
              <a:rPr lang="en-US" dirty="0" err="1" smtClean="0"/>
              <a:t>menyebabka</a:t>
            </a:r>
            <a:r>
              <a:rPr lang="en-US" dirty="0" smtClean="0"/>
              <a:t> </a:t>
            </a:r>
            <a:r>
              <a:rPr lang="en-US" dirty="0" err="1" smtClean="0"/>
              <a:t>aterosklerosis</a:t>
            </a:r>
            <a:r>
              <a:rPr lang="en-US" dirty="0" smtClean="0"/>
              <a:t>,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arteri</a:t>
            </a:r>
            <a:r>
              <a:rPr lang="en-US" dirty="0" smtClean="0"/>
              <a:t> </a:t>
            </a:r>
            <a:r>
              <a:rPr lang="en-US" dirty="0" err="1" smtClean="0"/>
              <a:t>koroner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stroke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Insidnsi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Prevalensi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Sel</a:t>
            </a:r>
            <a:r>
              <a:rPr lang="en-US" dirty="0" smtClean="0"/>
              <a:t> yang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berkumpul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islet </a:t>
            </a:r>
            <a:r>
              <a:rPr lang="en-US" dirty="0" err="1" smtClean="0"/>
              <a:t>Langerhans</a:t>
            </a:r>
            <a:endParaRPr lang="en-US" dirty="0" smtClean="0"/>
          </a:p>
          <a:p>
            <a:r>
              <a:rPr lang="en-US" dirty="0" smtClean="0"/>
              <a:t>Islet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 </a:t>
            </a:r>
            <a:r>
              <a:rPr lang="en-US" dirty="0" err="1" smtClean="0"/>
              <a:t>tpe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endParaRPr lang="en-US" dirty="0" smtClean="0"/>
          </a:p>
          <a:p>
            <a:pPr lvl="1"/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alfa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r>
              <a:rPr lang="en-US" dirty="0" smtClean="0"/>
              <a:t> </a:t>
            </a:r>
            <a:r>
              <a:rPr lang="en-US" dirty="0" err="1" smtClean="0"/>
              <a:t>glukagon</a:t>
            </a:r>
            <a:r>
              <a:rPr lang="en-US" dirty="0" smtClean="0"/>
              <a:t>, yang </a:t>
            </a:r>
            <a:r>
              <a:rPr lang="en-US" dirty="0" err="1" smtClean="0"/>
              <a:t>menstimulasi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glikogen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,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karbohidrat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adiposa</a:t>
            </a:r>
            <a:endParaRPr lang="en-US" dirty="0" smtClean="0"/>
          </a:p>
          <a:p>
            <a:pPr lvl="1"/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glukagon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oksidasi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Tinjauan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r>
              <a:rPr lang="en-US" dirty="0" smtClean="0"/>
              <a:t> </a:t>
            </a:r>
            <a:r>
              <a:rPr lang="en-US" dirty="0" err="1" smtClean="0"/>
              <a:t>pankreas</a:t>
            </a:r>
            <a:r>
              <a:rPr lang="en-US" dirty="0" smtClean="0"/>
              <a:t> </a:t>
            </a:r>
            <a:r>
              <a:rPr lang="en-US" dirty="0" err="1" smtClean="0"/>
              <a:t>endokrin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homeostasis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492896"/>
            <a:ext cx="7408333" cy="3450696"/>
          </a:xfrm>
        </p:spPr>
        <p:txBody>
          <a:bodyPr>
            <a:normAutofit/>
          </a:bodyPr>
          <a:lstStyle/>
          <a:p>
            <a:r>
              <a:rPr lang="en-US" dirty="0" err="1" smtClean="0"/>
              <a:t>Glikogenolisis</a:t>
            </a:r>
            <a:r>
              <a:rPr lang="en-US" dirty="0" smtClean="0"/>
              <a:t> (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glikogen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Glukoneogenesis</a:t>
            </a:r>
            <a:r>
              <a:rPr lang="en-US" dirty="0" smtClean="0"/>
              <a:t> (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protein), </a:t>
            </a:r>
            <a:r>
              <a:rPr lang="en-US" dirty="0" err="1" smtClean="0"/>
              <a:t>glukagon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turun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berpuasa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,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glukagon</a:t>
            </a:r>
            <a:r>
              <a:rPr lang="en-US" dirty="0" smtClean="0"/>
              <a:t> </a:t>
            </a:r>
            <a:r>
              <a:rPr lang="en-US" dirty="0" err="1" smtClean="0"/>
              <a:t>dipicu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turun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70 mg/dl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Sel</a:t>
            </a:r>
            <a:r>
              <a:rPr lang="en-US" dirty="0" smtClean="0"/>
              <a:t> beta </a:t>
            </a:r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r>
              <a:rPr lang="en-US" dirty="0"/>
              <a:t> </a:t>
            </a:r>
            <a:r>
              <a:rPr lang="en-US" dirty="0" smtClean="0"/>
              <a:t>insulin yang </a:t>
            </a:r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pergerakan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menembus</a:t>
            </a:r>
            <a:r>
              <a:rPr lang="en-US" dirty="0" smtClean="0"/>
              <a:t> </a:t>
            </a:r>
            <a:r>
              <a:rPr lang="en-US" dirty="0" err="1" smtClean="0"/>
              <a:t>membran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, yang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endParaRPr lang="en-US" dirty="0" smtClean="0"/>
          </a:p>
          <a:p>
            <a:r>
              <a:rPr lang="en-US" dirty="0" smtClean="0"/>
              <a:t>Insulin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glikogen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, </a:t>
            </a:r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pembentukn</a:t>
            </a:r>
            <a:r>
              <a:rPr lang="en-US" dirty="0" smtClean="0"/>
              <a:t> lipid, </a:t>
            </a:r>
            <a:r>
              <a:rPr lang="en-US" dirty="0" err="1" smtClean="0"/>
              <a:t>menghambat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cadangan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memindahkan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amino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sintesis</a:t>
            </a:r>
            <a:r>
              <a:rPr lang="en-US" dirty="0" smtClean="0"/>
              <a:t> protein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ekresi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beta, insulin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sirkulasi</a:t>
            </a:r>
            <a:r>
              <a:rPr lang="en-US" dirty="0" smtClean="0"/>
              <a:t> </a:t>
            </a:r>
            <a:r>
              <a:rPr lang="en-US" dirty="0" err="1" smtClean="0"/>
              <a:t>porta</a:t>
            </a:r>
            <a:r>
              <a:rPr lang="en-US" dirty="0" smtClean="0"/>
              <a:t>,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kehati</a:t>
            </a:r>
            <a:r>
              <a:rPr lang="en-US" dirty="0" smtClean="0"/>
              <a:t>, insulin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sirkulasi</a:t>
            </a:r>
            <a:r>
              <a:rPr lang="en-US" dirty="0" smtClean="0"/>
              <a:t> </a:t>
            </a:r>
            <a:r>
              <a:rPr lang="en-US" dirty="0" err="1" smtClean="0"/>
              <a:t>porta</a:t>
            </a:r>
            <a:r>
              <a:rPr lang="en-US" dirty="0" smtClean="0"/>
              <a:t>,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dilepaskan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sirkulas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r>
              <a:rPr lang="en-US" dirty="0" smtClean="0"/>
              <a:t>Insulin yang </a:t>
            </a:r>
            <a:r>
              <a:rPr lang="en-US" dirty="0" err="1" smtClean="0"/>
              <a:t>beredar</a:t>
            </a:r>
            <a:r>
              <a:rPr lang="en-US" dirty="0" smtClean="0"/>
              <a:t> </a:t>
            </a:r>
            <a:r>
              <a:rPr lang="en-US" dirty="0" err="1" smtClean="0"/>
              <a:t>berikatan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reseptor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perifer</a:t>
            </a:r>
            <a:r>
              <a:rPr lang="en-US" dirty="0" smtClean="0"/>
              <a:t> (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dihancurkan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Pelepasan</a:t>
            </a:r>
            <a:r>
              <a:rPr lang="en-US" dirty="0" smtClean="0"/>
              <a:t> insulin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; insulin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endParaRPr lang="en-US" dirty="0" smtClean="0"/>
          </a:p>
          <a:p>
            <a:r>
              <a:rPr lang="en-US" dirty="0" err="1" smtClean="0"/>
              <a:t>Amilin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r>
              <a:rPr lang="en-US" dirty="0" smtClean="0"/>
              <a:t> </a:t>
            </a:r>
            <a:r>
              <a:rPr lang="en-US" dirty="0" err="1" smtClean="0"/>
              <a:t>pegatur-glukosa</a:t>
            </a:r>
            <a:r>
              <a:rPr lang="en-US" dirty="0" smtClean="0"/>
              <a:t> yang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disekresikan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beta </a:t>
            </a:r>
            <a:r>
              <a:rPr lang="en-US" dirty="0" err="1" smtClean="0"/>
              <a:t>bersama</a:t>
            </a:r>
            <a:r>
              <a:rPr lang="en-US" dirty="0" smtClean="0"/>
              <a:t> insulin yang </a:t>
            </a:r>
            <a:r>
              <a:rPr lang="en-US" dirty="0" err="1" smtClean="0"/>
              <a:t>memengaruhi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pasca-prandial</a:t>
            </a:r>
            <a:r>
              <a:rPr lang="en-US" dirty="0" smtClean="0"/>
              <a:t> (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). </a:t>
            </a:r>
            <a:r>
              <a:rPr lang="en-US" dirty="0" err="1" smtClean="0"/>
              <a:t>Hormon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merusak</a:t>
            </a:r>
            <a:r>
              <a:rPr lang="en-US" dirty="0" smtClean="0"/>
              <a:t> </a:t>
            </a:r>
            <a:r>
              <a:rPr lang="en-US" dirty="0" err="1" smtClean="0"/>
              <a:t>sekresi</a:t>
            </a:r>
            <a:r>
              <a:rPr lang="en-US" dirty="0" smtClean="0"/>
              <a:t> </a:t>
            </a:r>
            <a:r>
              <a:rPr lang="en-US" dirty="0" err="1" smtClean="0"/>
              <a:t>glukagon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memperlambat</a:t>
            </a:r>
            <a:r>
              <a:rPr lang="en-US" dirty="0" smtClean="0"/>
              <a:t> </a:t>
            </a:r>
            <a:r>
              <a:rPr lang="en-US" dirty="0" err="1" smtClean="0"/>
              <a:t>laju</a:t>
            </a:r>
            <a:r>
              <a:rPr lang="en-US" dirty="0" smtClean="0"/>
              <a:t> </a:t>
            </a:r>
            <a:r>
              <a:rPr lang="en-US" dirty="0" err="1" smtClean="0"/>
              <a:t>pergerakan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usus</a:t>
            </a:r>
            <a:r>
              <a:rPr lang="en-US" dirty="0" smtClean="0"/>
              <a:t> </a:t>
            </a:r>
            <a:r>
              <a:rPr lang="en-US" dirty="0" err="1" smtClean="0"/>
              <a:t>halus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absorpsi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4982155</TotalTime>
  <Words>1270</Words>
  <Application>Microsoft Office PowerPoint</Application>
  <PresentationFormat>On-screen Show (4:3)</PresentationFormat>
  <Paragraphs>98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Waveform</vt:lpstr>
      <vt:lpstr>Askep Diabetes</vt:lpstr>
      <vt:lpstr>Diabetes Melitus</vt:lpstr>
      <vt:lpstr>Klasifikasi DM</vt:lpstr>
      <vt:lpstr>Insidnsi dan Prevalensi</vt:lpstr>
      <vt:lpstr>Tinjauan hormon pankreas endokrin dan homeostasis glukosa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Homeostasis Glukosa Darah</vt:lpstr>
      <vt:lpstr>PowerPoint Presentation</vt:lpstr>
      <vt:lpstr>Patofisiologi DM</vt:lpstr>
      <vt:lpstr>Diabetes tipe 1</vt:lpstr>
      <vt:lpstr>PowerPoint Presentation</vt:lpstr>
      <vt:lpstr>PowerPoint Presentation</vt:lpstr>
      <vt:lpstr>Manifestasi </vt:lpstr>
      <vt:lpstr>PowerPoint Presentation</vt:lpstr>
      <vt:lpstr>PowerPoint Presentation</vt:lpstr>
      <vt:lpstr>PowerPoint Presentation</vt:lpstr>
      <vt:lpstr>DM tipe 2</vt:lpstr>
      <vt:lpstr>Faktor-faktor risiko DM tipe 2 </vt:lpstr>
      <vt:lpstr>PowerPoint Presentation</vt:lpstr>
      <vt:lpstr>PowerPoint Presentation</vt:lpstr>
      <vt:lpstr>DM pada lansia </vt:lpstr>
      <vt:lpstr>Diagnosis </vt:lpstr>
      <vt:lpstr>Kadar berikut digunakan untuk FPG</vt:lpstr>
      <vt:lpstr>Kadar berikut digunakan untuk OGTT</vt:lpstr>
      <vt:lpstr>Pemeriksaan diagnostik</vt:lpstr>
      <vt:lpstr>Medikasi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Askep Diabetes</dc:title>
  <dc:creator>user</dc:creator>
  <cp:lastModifiedBy>ratna dewi</cp:lastModifiedBy>
  <cp:revision>17</cp:revision>
  <dcterms:created xsi:type="dcterms:W3CDTF">2009-01-09T19:47:05Z</dcterms:created>
  <dcterms:modified xsi:type="dcterms:W3CDTF">2018-07-06T01:57:16Z</dcterms:modified>
</cp:coreProperties>
</file>