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28F561-CC99-4600-B385-6158A6D7FEF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8911A97-1231-4141-BB3F-46D034E2A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Anatomi</a:t>
            </a:r>
            <a:r>
              <a:rPr lang="en-US" dirty="0" smtClean="0"/>
              <a:t> </a:t>
            </a:r>
            <a:r>
              <a:rPr lang="en-US" dirty="0" err="1" smtClean="0"/>
              <a:t>Fisiologi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Ratna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vasokontriktor</a:t>
            </a:r>
            <a:r>
              <a:rPr lang="en-US" dirty="0" smtClean="0"/>
              <a:t>, </a:t>
            </a:r>
            <a:r>
              <a:rPr lang="en-US" dirty="0" err="1" smtClean="0"/>
              <a:t>angiotensinogen</a:t>
            </a:r>
            <a:r>
              <a:rPr lang="en-US" dirty="0" smtClean="0"/>
              <a:t> II </a:t>
            </a:r>
            <a:r>
              <a:rPr lang="en-US" dirty="0" err="1" smtClean="0"/>
              <a:t>mengaktifkan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polos</a:t>
            </a:r>
            <a:r>
              <a:rPr lang="en-US" dirty="0" smtClean="0"/>
              <a:t> </a:t>
            </a:r>
            <a:r>
              <a:rPr lang="en-US" dirty="0" err="1" smtClean="0"/>
              <a:t>vaskular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.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 smtClean="0"/>
          </a:p>
          <a:p>
            <a:r>
              <a:rPr lang="en-US" dirty="0" err="1" smtClean="0"/>
              <a:t>Filtrasi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simpatis</a:t>
            </a:r>
            <a:r>
              <a:rPr lang="en-US" dirty="0" smtClean="0"/>
              <a:t> (sympathetic </a:t>
            </a:r>
            <a:r>
              <a:rPr lang="en-US" dirty="0" err="1" smtClean="0"/>
              <a:t>nervus</a:t>
            </a:r>
            <a:r>
              <a:rPr lang="en-US" dirty="0" smtClean="0"/>
              <a:t> system, SNS)</a:t>
            </a:r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ekstrem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kedaruratan</a:t>
            </a:r>
            <a:r>
              <a:rPr lang="en-US" dirty="0" smtClean="0"/>
              <a:t>,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SNS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arteriol</a:t>
            </a:r>
            <a:r>
              <a:rPr lang="en-US" dirty="0" smtClean="0"/>
              <a:t> </a:t>
            </a:r>
            <a:r>
              <a:rPr lang="en-US" dirty="0" err="1" smtClean="0"/>
              <a:t>aferen</a:t>
            </a:r>
            <a:r>
              <a:rPr lang="en-US" dirty="0" smtClean="0"/>
              <a:t> </a:t>
            </a:r>
            <a:r>
              <a:rPr lang="en-US" dirty="0" err="1" smtClean="0"/>
              <a:t>berkontriksi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filtrat</a:t>
            </a:r>
            <a:endParaRPr lang="en-US" dirty="0" smtClean="0"/>
          </a:p>
          <a:p>
            <a:r>
              <a:rPr lang="en-US" dirty="0" smtClean="0"/>
              <a:t>SNS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jukstaglomerulus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renin</a:t>
            </a:r>
            <a:r>
              <a:rPr lang="en-US" dirty="0" smtClean="0"/>
              <a:t>, </a:t>
            </a:r>
            <a:r>
              <a:rPr lang="en-US" dirty="0" err="1" smtClean="0"/>
              <a:t>meningkakan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Reabsorpsi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yag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filrat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proksimal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nutrien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amino) </a:t>
            </a:r>
            <a:r>
              <a:rPr lang="en-US" dirty="0" err="1" smtClean="0"/>
              <a:t>direabsorpsi</a:t>
            </a:r>
            <a:endParaRPr lang="en-US" dirty="0" smtClean="0"/>
          </a:p>
          <a:p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mengatu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erta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reabsorpsi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ion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hormonal</a:t>
            </a:r>
          </a:p>
          <a:p>
            <a:r>
              <a:rPr lang="en-US" dirty="0" err="1" smtClean="0"/>
              <a:t>Reabsorpsi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endParaRPr lang="en-US" dirty="0" smtClean="0"/>
          </a:p>
          <a:p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reabsorpsi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gradien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Zat-zat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, </a:t>
            </a:r>
            <a:r>
              <a:rPr lang="en-US" dirty="0" err="1" smtClean="0"/>
              <a:t>asam</a:t>
            </a:r>
            <a:r>
              <a:rPr lang="en-US" dirty="0" smtClean="0"/>
              <a:t> amino, </a:t>
            </a:r>
            <a:r>
              <a:rPr lang="en-US" dirty="0" err="1" smtClean="0"/>
              <a:t>laktat</a:t>
            </a:r>
            <a:r>
              <a:rPr lang="en-US" dirty="0" smtClean="0"/>
              <a:t>, vitamin,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ion, </a:t>
            </a:r>
            <a:r>
              <a:rPr lang="en-US" dirty="0" err="1" smtClean="0"/>
              <a:t>membutuhkan</a:t>
            </a:r>
            <a:r>
              <a:rPr lang="en-US" dirty="0" smtClean="0"/>
              <a:t> ATP-dependent carrier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interstisial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reabsorpsi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,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osmosis,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gradiennya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urine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tuulus</a:t>
            </a:r>
            <a:r>
              <a:rPr lang="en-US" dirty="0" smtClean="0"/>
              <a:t>, yang </a:t>
            </a:r>
            <a:r>
              <a:rPr lang="en-US" dirty="0" err="1" smtClean="0"/>
              <a:t>emrupakan</a:t>
            </a:r>
            <a:r>
              <a:rPr lang="en-US" dirty="0" smtClean="0"/>
              <a:t> </a:t>
            </a:r>
            <a:r>
              <a:rPr lang="en-US" dirty="0" err="1" smtClean="0"/>
              <a:t>reabsorpsi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ion </a:t>
            </a:r>
            <a:r>
              <a:rPr lang="en-US" dirty="0" err="1" smtClean="0"/>
              <a:t>hidrogen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kalium</a:t>
            </a:r>
            <a:r>
              <a:rPr lang="en-US" dirty="0" smtClean="0"/>
              <a:t>, </a:t>
            </a:r>
            <a:r>
              <a:rPr lang="en-US" dirty="0" err="1" smtClean="0"/>
              <a:t>kreatinin</a:t>
            </a:r>
            <a:r>
              <a:rPr lang="en-US" dirty="0" smtClean="0"/>
              <a:t>, </a:t>
            </a:r>
            <a:r>
              <a:rPr lang="en-US" dirty="0" err="1" smtClean="0"/>
              <a:t>amonia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kapiler</a:t>
            </a:r>
            <a:r>
              <a:rPr lang="en-US" dirty="0" smtClean="0"/>
              <a:t> </a:t>
            </a:r>
            <a:r>
              <a:rPr lang="en-US" dirty="0" err="1" smtClean="0"/>
              <a:t>peritubulus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filtrat</a:t>
            </a:r>
            <a:endParaRPr lang="en-US" dirty="0" smtClean="0"/>
          </a:p>
          <a:p>
            <a:r>
              <a:rPr lang="en-US" dirty="0" smtClean="0"/>
              <a:t>Urine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disaring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endParaRPr lang="en-US" dirty="0" smtClean="0"/>
          </a:p>
          <a:p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filtrat</a:t>
            </a:r>
            <a:r>
              <a:rPr lang="en-US" dirty="0" smtClean="0"/>
              <a:t> </a:t>
            </a:r>
            <a:r>
              <a:rPr lang="en-US" dirty="0" err="1" smtClean="0"/>
              <a:t>sperti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ion </a:t>
            </a:r>
            <a:r>
              <a:rPr lang="en-US" dirty="0" err="1" smtClean="0"/>
              <a:t>kalium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endParaRPr lang="en-US" dirty="0" smtClean="0"/>
          </a:p>
          <a:p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pH </a:t>
            </a:r>
            <a:r>
              <a:rPr lang="en-US" dirty="0" err="1" smtClean="0"/>
              <a:t>darah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volume normal 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volume normal urine </a:t>
            </a:r>
            <a:r>
              <a:rPr lang="en-US" dirty="0" err="1" smtClean="0"/>
              <a:t>meilbatkan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kontra-arus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,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megalir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pararel</a:t>
            </a:r>
            <a:r>
              <a:rPr lang="en-US" dirty="0" smtClean="0"/>
              <a:t> </a:t>
            </a:r>
            <a:r>
              <a:rPr lang="en-US" dirty="0" err="1" smtClean="0"/>
              <a:t>lengkung</a:t>
            </a:r>
            <a:r>
              <a:rPr lang="en-US" dirty="0" smtClean="0"/>
              <a:t> </a:t>
            </a:r>
            <a:r>
              <a:rPr lang="en-US" dirty="0" err="1" smtClean="0"/>
              <a:t>Henle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vasa</a:t>
            </a:r>
            <a:r>
              <a:rPr lang="en-US" dirty="0" smtClean="0"/>
              <a:t> </a:t>
            </a:r>
            <a:r>
              <a:rPr lang="en-US" dirty="0" err="1" smtClean="0"/>
              <a:t>rkta</a:t>
            </a:r>
            <a:r>
              <a:rPr lang="en-US" dirty="0" smtClean="0"/>
              <a:t>, </a:t>
            </a:r>
            <a:r>
              <a:rPr lang="en-US" dirty="0" err="1" smtClean="0"/>
              <a:t>kapiler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lengkung</a:t>
            </a:r>
            <a:r>
              <a:rPr lang="en-US" dirty="0" smtClean="0"/>
              <a:t> </a:t>
            </a:r>
            <a:r>
              <a:rPr lang="en-US" dirty="0" err="1" smtClean="0"/>
              <a:t>Henle</a:t>
            </a:r>
            <a:endParaRPr lang="en-US" dirty="0" smtClean="0"/>
          </a:p>
          <a:p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ditukar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pararel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gradien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osmolalitas</a:t>
            </a:r>
            <a:r>
              <a:rPr lang="en-US" dirty="0" smtClean="0"/>
              <a:t> </a:t>
            </a:r>
            <a:r>
              <a:rPr lang="en-US" dirty="0" err="1" smtClean="0"/>
              <a:t>filtrat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proksimal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300 </a:t>
            </a:r>
            <a:r>
              <a:rPr lang="en-US" dirty="0" err="1" smtClean="0"/>
              <a:t>mOsm</a:t>
            </a:r>
            <a:r>
              <a:rPr lang="en-US" dirty="0" smtClean="0"/>
              <a:t>/kg)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osmolalitas</a:t>
            </a:r>
            <a:r>
              <a:rPr lang="en-US" dirty="0" smtClean="0"/>
              <a:t> plasma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insterstisial</a:t>
            </a:r>
            <a:r>
              <a:rPr lang="en-US" dirty="0" smtClean="0"/>
              <a:t> </a:t>
            </a:r>
            <a:r>
              <a:rPr lang="en-US" dirty="0" err="1" smtClean="0"/>
              <a:t>korteks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 smtClean="0"/>
          </a:p>
          <a:p>
            <a:r>
              <a:rPr lang="en-US" dirty="0" smtClean="0"/>
              <a:t>Volume urine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95% air </a:t>
            </a:r>
            <a:r>
              <a:rPr lang="en-US" dirty="0" err="1" smtClean="0"/>
              <a:t>dan</a:t>
            </a:r>
            <a:r>
              <a:rPr lang="en-US" dirty="0" smtClean="0"/>
              <a:t> 5%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terlaut</a:t>
            </a:r>
            <a:endParaRPr lang="en-US" dirty="0" smtClean="0"/>
          </a:p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urine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urea (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nitrogen yang </a:t>
            </a:r>
            <a:r>
              <a:rPr lang="en-US" dirty="0" err="1" smtClean="0"/>
              <a:t>dientuk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amino)</a:t>
            </a:r>
          </a:p>
          <a:p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terlarut</a:t>
            </a:r>
            <a:r>
              <a:rPr lang="en-US" dirty="0" smtClean="0"/>
              <a:t> lain </a:t>
            </a:r>
            <a:r>
              <a:rPr lang="en-US" dirty="0" err="1" smtClean="0"/>
              <a:t>normalnya</a:t>
            </a:r>
            <a:r>
              <a:rPr lang="en-US" dirty="0" smtClean="0"/>
              <a:t> </a:t>
            </a:r>
            <a:r>
              <a:rPr lang="en-US" dirty="0" err="1" smtClean="0"/>
              <a:t>dieksresikan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urine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natrium</a:t>
            </a:r>
            <a:r>
              <a:rPr lang="en-US" dirty="0" smtClean="0"/>
              <a:t>, </a:t>
            </a:r>
            <a:r>
              <a:rPr lang="en-US" dirty="0" err="1" smtClean="0"/>
              <a:t>kalium</a:t>
            </a:r>
            <a:r>
              <a:rPr lang="en-US" dirty="0" smtClean="0"/>
              <a:t>, </a:t>
            </a:r>
            <a:r>
              <a:rPr lang="en-US" dirty="0" err="1" smtClean="0"/>
              <a:t>fosfat</a:t>
            </a:r>
            <a:r>
              <a:rPr lang="en-US" dirty="0" smtClean="0"/>
              <a:t>, </a:t>
            </a:r>
            <a:r>
              <a:rPr lang="en-US" dirty="0" err="1" smtClean="0"/>
              <a:t>sulfat</a:t>
            </a:r>
            <a:r>
              <a:rPr lang="en-US" dirty="0" smtClean="0"/>
              <a:t>, </a:t>
            </a:r>
            <a:r>
              <a:rPr lang="en-US" dirty="0" err="1" smtClean="0"/>
              <a:t>kreatinin</a:t>
            </a:r>
            <a:r>
              <a:rPr lang="en-US" dirty="0" smtClean="0"/>
              <a:t>,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urat</a:t>
            </a:r>
            <a:r>
              <a:rPr lang="en-US" dirty="0" smtClean="0"/>
              <a:t>, </a:t>
            </a:r>
            <a:r>
              <a:rPr lang="en-US" dirty="0" err="1" smtClean="0"/>
              <a:t>kalsium</a:t>
            </a:r>
            <a:r>
              <a:rPr lang="en-US" dirty="0" smtClean="0"/>
              <a:t>, magnesium,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bikarbonat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mengeksresikan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klirens</a:t>
            </a:r>
            <a:r>
              <a:rPr lang="en-US" dirty="0" smtClean="0"/>
              <a:t> plasma </a:t>
            </a:r>
            <a:r>
              <a:rPr lang="en-US" dirty="0" err="1" smtClean="0"/>
              <a:t>ginjal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mebuang</a:t>
            </a:r>
            <a:r>
              <a:rPr lang="en-US" dirty="0" smtClean="0"/>
              <a:t> (</a:t>
            </a:r>
            <a:r>
              <a:rPr lang="en-US" dirty="0" err="1" smtClean="0"/>
              <a:t>membersihkan</a:t>
            </a:r>
            <a:r>
              <a:rPr lang="en-US" dirty="0" smtClean="0"/>
              <a:t>) plasma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biasanya</a:t>
            </a:r>
            <a:r>
              <a:rPr lang="en-US" dirty="0" smtClean="0"/>
              <a:t> 1 </a:t>
            </a:r>
            <a:r>
              <a:rPr lang="en-US" dirty="0" err="1" smtClean="0"/>
              <a:t>menit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25 </a:t>
            </a:r>
            <a:r>
              <a:rPr lang="en-US" dirty="0" err="1" smtClean="0"/>
              <a:t>hingga</a:t>
            </a:r>
            <a:r>
              <a:rPr lang="en-US" dirty="0" smtClean="0"/>
              <a:t> 30 g urea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kreatinin</a:t>
            </a:r>
            <a:r>
              <a:rPr lang="en-US" dirty="0" smtClean="0"/>
              <a:t> (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kreatinin</a:t>
            </a:r>
            <a:r>
              <a:rPr lang="en-US" dirty="0" smtClean="0"/>
              <a:t> </a:t>
            </a:r>
            <a:r>
              <a:rPr lang="en-US" dirty="0" err="1" smtClean="0"/>
              <a:t>fosfat</a:t>
            </a:r>
            <a:r>
              <a:rPr lang="en-US" dirty="0" smtClean="0"/>
              <a:t>,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),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urat</a:t>
            </a:r>
            <a:r>
              <a:rPr lang="en-US" dirty="0" smtClean="0"/>
              <a:t> (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nukleat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amonia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toksin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air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Hormon</a:t>
            </a:r>
            <a:r>
              <a:rPr lang="en-US" dirty="0" smtClean="0"/>
              <a:t> yang </a:t>
            </a:r>
            <a:r>
              <a:rPr lang="en-US" dirty="0" err="1" smtClean="0"/>
              <a:t>diaktifkan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disintesis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vitamin D, </a:t>
            </a:r>
            <a:r>
              <a:rPr lang="en-US" dirty="0" err="1" smtClean="0"/>
              <a:t>eritropoietin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natriuretik</a:t>
            </a:r>
            <a:endParaRPr lang="en-US" dirty="0" smtClean="0"/>
          </a:p>
          <a:p>
            <a:r>
              <a:rPr lang="en-US" dirty="0" err="1" smtClean="0"/>
              <a:t>Vit</a:t>
            </a:r>
            <a:r>
              <a:rPr lang="en-US" dirty="0" smtClean="0"/>
              <a:t> D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mngabsorpsi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fosfat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inaktif</a:t>
            </a:r>
            <a:r>
              <a:rPr lang="en-US" dirty="0" smtClean="0"/>
              <a:t>, </a:t>
            </a:r>
            <a:r>
              <a:rPr lang="en-US" dirty="0" err="1" smtClean="0"/>
              <a:t>vit</a:t>
            </a:r>
            <a:r>
              <a:rPr lang="en-US" dirty="0" smtClean="0"/>
              <a:t> D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ultraviolet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 smtClean="0"/>
          </a:p>
          <a:p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,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dirangsang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paratiroid</a:t>
            </a:r>
            <a:r>
              <a:rPr lang="en-US" dirty="0" smtClean="0"/>
              <a:t>, yang </a:t>
            </a:r>
            <a:r>
              <a:rPr lang="en-US" dirty="0" err="1" smtClean="0"/>
              <a:t>berespons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plasma</a:t>
            </a:r>
          </a:p>
          <a:p>
            <a:r>
              <a:rPr lang="en-US" dirty="0" err="1" smtClean="0"/>
              <a:t>Eritropoietin</a:t>
            </a:r>
            <a:r>
              <a:rPr lang="en-US" dirty="0" smtClean="0"/>
              <a:t> </a:t>
            </a:r>
            <a:r>
              <a:rPr lang="en-US" dirty="0" err="1" smtClean="0"/>
              <a:t>mensimulasi</a:t>
            </a:r>
            <a:r>
              <a:rPr lang="en-US" dirty="0" smtClean="0"/>
              <a:t> </a:t>
            </a:r>
            <a:r>
              <a:rPr lang="en-US" dirty="0" err="1" smtClean="0"/>
              <a:t>sumsum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hipoksia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r>
              <a:rPr lang="en-US" dirty="0" smtClean="0"/>
              <a:t>Stimulus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eritpoietin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hantaran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 smtClean="0"/>
          </a:p>
          <a:p>
            <a:r>
              <a:rPr lang="en-US" dirty="0" smtClean="0"/>
              <a:t>Atrium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natriuretik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volume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regangan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volume </a:t>
            </a:r>
            <a:r>
              <a:rPr lang="en-US" dirty="0" err="1" smtClean="0"/>
              <a:t>ektraselular</a:t>
            </a:r>
            <a:endParaRPr lang="en-US" dirty="0" smtClean="0"/>
          </a:p>
          <a:p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ADH,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pori-pori</a:t>
            </a:r>
            <a:r>
              <a:rPr lang="en-US" dirty="0" smtClean="0"/>
              <a:t> </a:t>
            </a:r>
            <a:r>
              <a:rPr lang="en-US" dirty="0" err="1" smtClean="0"/>
              <a:t>tubula</a:t>
            </a:r>
            <a:r>
              <a:rPr lang="en-US" dirty="0" smtClean="0"/>
              <a:t> </a:t>
            </a:r>
            <a:r>
              <a:rPr lang="en-US" dirty="0" err="1" smtClean="0"/>
              <a:t>pengumpul</a:t>
            </a:r>
            <a:r>
              <a:rPr lang="en-US" dirty="0" smtClean="0"/>
              <a:t> </a:t>
            </a:r>
            <a:r>
              <a:rPr lang="en-US" dirty="0" err="1" smtClean="0"/>
              <a:t>mengecil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urine </a:t>
            </a:r>
            <a:r>
              <a:rPr lang="en-US" dirty="0" err="1" smtClean="0"/>
              <a:t>encer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Ginjal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rongga</a:t>
            </a:r>
            <a:r>
              <a:rPr lang="en-US" dirty="0" smtClean="0"/>
              <a:t> </a:t>
            </a:r>
            <a:r>
              <a:rPr lang="en-US" dirty="0" err="1" smtClean="0"/>
              <a:t>peritonium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kolumna</a:t>
            </a:r>
            <a:r>
              <a:rPr lang="en-US" dirty="0" smtClean="0"/>
              <a:t> vertebra </a:t>
            </a:r>
            <a:r>
              <a:rPr lang="en-US" dirty="0" err="1" smtClean="0"/>
              <a:t>setinggi</a:t>
            </a:r>
            <a:r>
              <a:rPr lang="en-US" dirty="0" smtClean="0"/>
              <a:t> T</a:t>
            </a:r>
            <a:r>
              <a:rPr lang="en-US" sz="2800" dirty="0" smtClean="0"/>
              <a:t>12 </a:t>
            </a:r>
            <a:r>
              <a:rPr lang="en-US" dirty="0" err="1" smtClean="0"/>
              <a:t>hingga</a:t>
            </a:r>
            <a:r>
              <a:rPr lang="en-US" sz="2800" dirty="0" smtClean="0"/>
              <a:t> </a:t>
            </a:r>
            <a:r>
              <a:rPr lang="en-US" dirty="0" smtClean="0"/>
              <a:t> L3</a:t>
            </a:r>
          </a:p>
          <a:p>
            <a:r>
              <a:rPr lang="en-US" dirty="0" smtClean="0"/>
              <a:t>Organ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kacang</a:t>
            </a:r>
            <a:r>
              <a:rPr lang="en-US" dirty="0" smtClean="0"/>
              <a:t> yang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11,4 cm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6,4 cm</a:t>
            </a:r>
          </a:p>
          <a:p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cembung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hilum</a:t>
            </a:r>
            <a:endParaRPr lang="en-US" dirty="0"/>
          </a:p>
        </p:txBody>
      </p:sp>
      <p:pic>
        <p:nvPicPr>
          <p:cNvPr id="1026" name="Picture 2" descr="C:\Users\Keperawatan1\Pictures\ginj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05064"/>
            <a:ext cx="265023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Ureter</a:t>
            </a:r>
            <a:r>
              <a:rPr lang="en-US" dirty="0" smtClean="0"/>
              <a:t>,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uretra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Ureter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r>
              <a:rPr lang="en-US" dirty="0" smtClean="0"/>
              <a:t> bilateral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26 </a:t>
            </a:r>
            <a:r>
              <a:rPr lang="en-US" dirty="0" err="1" smtClean="0"/>
              <a:t>hingga</a:t>
            </a:r>
            <a:r>
              <a:rPr lang="en-US" dirty="0" smtClean="0"/>
              <a:t> 30 cm</a:t>
            </a:r>
          </a:p>
          <a:p>
            <a:r>
              <a:rPr lang="en-US" dirty="0" err="1" smtClean="0"/>
              <a:t>Ureter</a:t>
            </a:r>
            <a:r>
              <a:rPr lang="en-US" dirty="0" smtClean="0"/>
              <a:t> </a:t>
            </a:r>
            <a:r>
              <a:rPr lang="en-US" dirty="0" err="1" smtClean="0"/>
              <a:t>mengalirkan</a:t>
            </a:r>
            <a:r>
              <a:rPr lang="en-US" dirty="0" smtClean="0"/>
              <a:t> urine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peristaltik</a:t>
            </a:r>
            <a:r>
              <a:rPr lang="en-US" dirty="0" smtClean="0"/>
              <a:t> yang </a:t>
            </a:r>
            <a:r>
              <a:rPr lang="en-US" dirty="0" err="1" smtClean="0"/>
              <a:t>berasala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pelvis </a:t>
            </a:r>
            <a:r>
              <a:rPr lang="en-US" dirty="0" err="1" smtClean="0"/>
              <a:t>ginjal</a:t>
            </a:r>
            <a:endParaRPr lang="en-US" dirty="0" smtClean="0"/>
          </a:p>
          <a:p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psoterior</a:t>
            </a:r>
            <a:r>
              <a:rPr lang="en-US" dirty="0" smtClean="0"/>
              <a:t> </a:t>
            </a:r>
            <a:r>
              <a:rPr lang="en-US" dirty="0" err="1" smtClean="0"/>
              <a:t>simfisis</a:t>
            </a:r>
            <a:r>
              <a:rPr lang="en-US" dirty="0" smtClean="0"/>
              <a:t> pubis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urine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,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rektum</a:t>
            </a:r>
            <a:r>
              <a:rPr lang="en-US" dirty="0" smtClean="0"/>
              <a:t>;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didepan</a:t>
            </a:r>
            <a:r>
              <a:rPr lang="en-US" dirty="0" smtClean="0"/>
              <a:t> vagina </a:t>
            </a:r>
            <a:r>
              <a:rPr lang="en-US" dirty="0" err="1" smtClean="0"/>
              <a:t>dan</a:t>
            </a:r>
            <a:r>
              <a:rPr lang="en-US" dirty="0" smtClean="0"/>
              <a:t> uterus</a:t>
            </a:r>
          </a:p>
          <a:p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ureterdan</a:t>
            </a:r>
            <a:r>
              <a:rPr lang="en-US" dirty="0" smtClean="0"/>
              <a:t> </a:t>
            </a:r>
            <a:r>
              <a:rPr lang="en-US" dirty="0" err="1" smtClean="0"/>
              <a:t>uretra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; </a:t>
            </a:r>
            <a:r>
              <a:rPr lang="en-US" dirty="0" err="1" smtClean="0"/>
              <a:t>trigonum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mebentuk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ureter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polos</a:t>
            </a:r>
            <a:endParaRPr lang="en-US" dirty="0" smtClean="0"/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urine </a:t>
            </a:r>
            <a:r>
              <a:rPr lang="en-US" dirty="0" err="1" smtClean="0"/>
              <a:t>didalamya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kadnung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300 </a:t>
            </a:r>
            <a:r>
              <a:rPr lang="en-US" dirty="0" err="1" smtClean="0"/>
              <a:t>hingga</a:t>
            </a:r>
            <a:r>
              <a:rPr lang="en-US" dirty="0" smtClean="0"/>
              <a:t> 500 </a:t>
            </a:r>
            <a:r>
              <a:rPr lang="en-US" dirty="0" err="1" smtClean="0"/>
              <a:t>mL</a:t>
            </a:r>
            <a:r>
              <a:rPr lang="en-US" dirty="0" smtClean="0"/>
              <a:t> urine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mengosongkan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mikturisi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sfingter</a:t>
            </a:r>
            <a:r>
              <a:rPr lang="en-US" dirty="0" smtClean="0"/>
              <a:t> </a:t>
            </a:r>
            <a:r>
              <a:rPr lang="en-US" dirty="0" err="1" smtClean="0"/>
              <a:t>uretra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r>
              <a:rPr lang="en-US" dirty="0" smtClean="0"/>
              <a:t> yang </a:t>
            </a:r>
            <a:r>
              <a:rPr lang="en-US" dirty="0" err="1" smtClean="0"/>
              <a:t>berelaksasi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yang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berkemih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sfingter</a:t>
            </a:r>
            <a:r>
              <a:rPr lang="en-US" dirty="0" smtClean="0"/>
              <a:t> </a:t>
            </a:r>
            <a:r>
              <a:rPr lang="en-US" dirty="0" err="1" smtClean="0"/>
              <a:t>uretra</a:t>
            </a:r>
            <a:r>
              <a:rPr lang="en-US" dirty="0" smtClean="0"/>
              <a:t> </a:t>
            </a:r>
            <a:r>
              <a:rPr lang="en-US" dirty="0" err="1" smtClean="0"/>
              <a:t>eksterna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volunter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Uretra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muskular</a:t>
            </a:r>
            <a:r>
              <a:rPr lang="en-US" dirty="0" smtClean="0"/>
              <a:t> </a:t>
            </a:r>
            <a:r>
              <a:rPr lang="en-US" dirty="0" err="1" smtClean="0"/>
              <a:t>berdinding</a:t>
            </a:r>
            <a:r>
              <a:rPr lang="en-US" dirty="0" smtClean="0"/>
              <a:t> </a:t>
            </a:r>
            <a:r>
              <a:rPr lang="en-US" dirty="0" err="1" smtClean="0"/>
              <a:t>tipis</a:t>
            </a:r>
            <a:r>
              <a:rPr lang="en-US" dirty="0" smtClean="0"/>
              <a:t> </a:t>
            </a:r>
            <a:r>
              <a:rPr lang="en-US" dirty="0" err="1" smtClean="0"/>
              <a:t>mengalirka</a:t>
            </a:r>
            <a:r>
              <a:rPr lang="en-US" dirty="0" smtClean="0"/>
              <a:t> urine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r>
              <a:rPr lang="en-US" dirty="0" err="1" smtClean="0"/>
              <a:t>Uretra</a:t>
            </a:r>
            <a:r>
              <a:rPr lang="en-US" dirty="0" smtClean="0"/>
              <a:t> </a:t>
            </a:r>
            <a:r>
              <a:rPr lang="en-US" dirty="0" err="1" smtClean="0"/>
              <a:t>memanjang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meatus</a:t>
            </a:r>
            <a:r>
              <a:rPr lang="en-US" dirty="0" smtClean="0"/>
              <a:t> </a:t>
            </a:r>
            <a:r>
              <a:rPr lang="en-US" dirty="0" err="1" smtClean="0"/>
              <a:t>urinarus</a:t>
            </a:r>
            <a:r>
              <a:rPr lang="en-US" dirty="0" smtClean="0"/>
              <a:t> </a:t>
            </a:r>
            <a:r>
              <a:rPr lang="en-US" dirty="0" err="1" smtClean="0"/>
              <a:t>eksterna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uretra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 </a:t>
            </a:r>
            <a:r>
              <a:rPr lang="en-US" dirty="0" err="1" smtClean="0"/>
              <a:t>hingga</a:t>
            </a:r>
            <a:r>
              <a:rPr lang="en-US" dirty="0" smtClean="0"/>
              <a:t> 5 cm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meatus</a:t>
            </a:r>
            <a:r>
              <a:rPr lang="en-US" dirty="0" smtClean="0"/>
              <a:t> </a:t>
            </a:r>
            <a:r>
              <a:rPr lang="en-US" dirty="0" err="1" smtClean="0"/>
              <a:t>urinarius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anterior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orifis</a:t>
            </a:r>
            <a:r>
              <a:rPr lang="en-US" dirty="0" smtClean="0"/>
              <a:t> vagina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, </a:t>
            </a:r>
            <a:r>
              <a:rPr lang="en-US" dirty="0" err="1" smtClean="0"/>
              <a:t>uretra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20 cm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semen </a:t>
            </a:r>
            <a:r>
              <a:rPr lang="en-US" dirty="0" err="1" smtClean="0"/>
              <a:t>serta</a:t>
            </a:r>
            <a:r>
              <a:rPr lang="en-US" smtClean="0"/>
              <a:t> urine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Ureter</a:t>
            </a:r>
            <a:r>
              <a:rPr lang="en-US" dirty="0" smtClean="0"/>
              <a:t>,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renalis</a:t>
            </a:r>
            <a:r>
              <a:rPr lang="en-US" dirty="0" smtClean="0"/>
              <a:t>, vena </a:t>
            </a:r>
            <a:r>
              <a:rPr lang="en-US" dirty="0" err="1" smtClean="0"/>
              <a:t>renalis</a:t>
            </a:r>
            <a:r>
              <a:rPr lang="en-US" dirty="0" smtClean="0"/>
              <a:t>, </a:t>
            </a:r>
            <a:r>
              <a:rPr lang="en-US" dirty="0" err="1" smtClean="0"/>
              <a:t>pebuluh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limpatik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hilum</a:t>
            </a:r>
            <a:endParaRPr lang="en-US" dirty="0" smtClean="0"/>
          </a:p>
          <a:p>
            <a:r>
              <a:rPr lang="en-US" dirty="0" err="1" smtClean="0"/>
              <a:t>Dibagian</a:t>
            </a:r>
            <a:r>
              <a:rPr lang="en-US" dirty="0" smtClean="0"/>
              <a:t> internal,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ginjla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berbda</a:t>
            </a:r>
            <a:r>
              <a:rPr lang="en-US" dirty="0" smtClean="0"/>
              <a:t>, </a:t>
            </a:r>
            <a:r>
              <a:rPr lang="en-US" dirty="0" err="1" smtClean="0"/>
              <a:t>korteks</a:t>
            </a:r>
            <a:r>
              <a:rPr lang="en-US" dirty="0" smtClean="0"/>
              <a:t>, </a:t>
            </a:r>
            <a:r>
              <a:rPr lang="en-US" dirty="0" err="1" smtClean="0"/>
              <a:t>medula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pelvis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korteks</a:t>
            </a:r>
            <a:r>
              <a:rPr lang="en-US" dirty="0" smtClean="0"/>
              <a:t> renal, </a:t>
            </a:r>
            <a:r>
              <a:rPr lang="en-US" dirty="0" err="1" smtClean="0"/>
              <a:t>bewarna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bergranula</a:t>
            </a:r>
            <a:endParaRPr lang="en-US" dirty="0" smtClean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,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kapiler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nefron</a:t>
            </a:r>
            <a:r>
              <a:rPr lang="en-US" dirty="0" smtClean="0"/>
              <a:t>, unit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 smtClean="0"/>
          </a:p>
          <a:p>
            <a:r>
              <a:rPr lang="en-US" dirty="0" err="1" smtClean="0"/>
              <a:t>Medula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kerucut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,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sluruhnya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penampung</a:t>
            </a:r>
            <a:endParaRPr lang="en-US" dirty="0" smtClean="0"/>
          </a:p>
          <a:p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penampung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 </a:t>
            </a:r>
            <a:r>
              <a:rPr lang="en-US" dirty="0" err="1" smtClean="0"/>
              <a:t>alirkan</a:t>
            </a:r>
            <a:r>
              <a:rPr lang="en-US" dirty="0" smtClean="0"/>
              <a:t> urine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terdalam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pelvis </a:t>
            </a:r>
            <a:r>
              <a:rPr lang="en-US" dirty="0" err="1" smtClean="0"/>
              <a:t>ginjal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Pelvis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bersambung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ureter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hilum</a:t>
            </a:r>
            <a:r>
              <a:rPr lang="en-US" dirty="0" smtClean="0"/>
              <a:t>.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plevis</a:t>
            </a:r>
            <a:r>
              <a:rPr lang="en-US" dirty="0" smtClean="0"/>
              <a:t> (</a:t>
            </a:r>
            <a:r>
              <a:rPr lang="en-US" dirty="0" err="1" smtClean="0"/>
              <a:t>kaliks</a:t>
            </a:r>
            <a:r>
              <a:rPr lang="en-US" dirty="0" smtClean="0"/>
              <a:t>) </a:t>
            </a:r>
            <a:r>
              <a:rPr lang="en-US" dirty="0" err="1" smtClean="0"/>
              <a:t>memanjang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medula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urine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mengalirkannya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pelvis</a:t>
            </a:r>
          </a:p>
          <a:p>
            <a:r>
              <a:rPr lang="en-US" dirty="0" smtClean="0"/>
              <a:t>Dari pelvis urine </a:t>
            </a:r>
            <a:r>
              <a:rPr lang="en-US" dirty="0" err="1" smtClean="0"/>
              <a:t>dialirkan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ureter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kadnung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endParaRPr lang="en-US" dirty="0" smtClean="0"/>
          </a:p>
          <a:p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kaliks</a:t>
            </a:r>
            <a:r>
              <a:rPr lang="en-US" dirty="0" smtClean="0"/>
              <a:t>, pelvis </a:t>
            </a:r>
            <a:r>
              <a:rPr lang="en-US" dirty="0" err="1" smtClean="0"/>
              <a:t>ginjal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ureter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polos</a:t>
            </a:r>
            <a:r>
              <a:rPr lang="en-US" dirty="0" smtClean="0"/>
              <a:t> yang </a:t>
            </a:r>
            <a:r>
              <a:rPr lang="en-US" dirty="0" err="1" smtClean="0"/>
              <a:t>mengalirkan</a:t>
            </a:r>
            <a:r>
              <a:rPr lang="en-US" dirty="0" smtClean="0"/>
              <a:t> urine </a:t>
            </a:r>
            <a:r>
              <a:rPr lang="en-US" dirty="0" err="1" smtClean="0"/>
              <a:t>secara</a:t>
            </a:r>
            <a:r>
              <a:rPr lang="en-US" dirty="0" smtClean="0"/>
              <a:t> peristalsis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urine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proses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Filtrasi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Filtrasi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pross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hidrostatik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terlarut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endParaRPr lang="en-US" dirty="0" smtClean="0"/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disaring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kapsul</a:t>
            </a:r>
            <a:r>
              <a:rPr lang="en-US" dirty="0" smtClean="0"/>
              <a:t> per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filtrasi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(</a:t>
            </a:r>
            <a:r>
              <a:rPr lang="en-US" dirty="0" err="1" smtClean="0"/>
              <a:t>glomeruluar</a:t>
            </a:r>
            <a:r>
              <a:rPr lang="en-US" dirty="0" smtClean="0"/>
              <a:t> filtration rate, GFR)</a:t>
            </a:r>
          </a:p>
          <a:p>
            <a:pPr lvl="1"/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filtrasi</a:t>
            </a:r>
            <a:r>
              <a:rPr lang="en-US" dirty="0" smtClean="0"/>
              <a:t> </a:t>
            </a:r>
            <a:r>
              <a:rPr lang="en-US" dirty="0" err="1" smtClean="0"/>
              <a:t>bersh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filtrat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leh</a:t>
            </a:r>
            <a:r>
              <a:rPr lang="en-US" dirty="0" smtClean="0"/>
              <a:t> 2 </a:t>
            </a:r>
            <a:r>
              <a:rPr lang="en-US" dirty="0" err="1" smtClean="0"/>
              <a:t>gaya</a:t>
            </a:r>
            <a:r>
              <a:rPr lang="en-US" dirty="0" smtClean="0"/>
              <a:t>: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dorong</a:t>
            </a:r>
            <a:r>
              <a:rPr lang="en-US" dirty="0" smtClean="0"/>
              <a:t> (</a:t>
            </a:r>
            <a:r>
              <a:rPr lang="en-US" dirty="0" err="1" smtClean="0"/>
              <a:t>tek.hidrostatik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(</a:t>
            </a:r>
            <a:r>
              <a:rPr lang="en-US" dirty="0" err="1" smtClean="0"/>
              <a:t>tek</a:t>
            </a:r>
            <a:r>
              <a:rPr lang="en-US" dirty="0" smtClean="0"/>
              <a:t>. </a:t>
            </a:r>
            <a:r>
              <a:rPr lang="en-US" dirty="0" err="1" smtClean="0"/>
              <a:t>osmotik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pic>
        <p:nvPicPr>
          <p:cNvPr id="2050" name="Picture 2" descr="C:\Users\Keperawatan1\Pictures\ginjal filtra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37112"/>
            <a:ext cx="30194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Tek</a:t>
            </a:r>
            <a:r>
              <a:rPr lang="en-US" dirty="0" smtClean="0"/>
              <a:t>. </a:t>
            </a:r>
            <a:r>
              <a:rPr lang="en-US" dirty="0" err="1" smtClean="0"/>
              <a:t>Hidrostatik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terlarut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endParaRPr lang="en-US" dirty="0" smtClean="0"/>
          </a:p>
          <a:p>
            <a:r>
              <a:rPr lang="en-US" dirty="0" err="1" smtClean="0"/>
              <a:t>Tek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dilawan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osmostik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(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osmotik</a:t>
            </a:r>
            <a:r>
              <a:rPr lang="en-US" dirty="0" smtClean="0"/>
              <a:t> </a:t>
            </a:r>
            <a:r>
              <a:rPr lang="en-US" dirty="0" err="1" smtClean="0"/>
              <a:t>kloid</a:t>
            </a:r>
            <a:r>
              <a:rPr lang="en-US" dirty="0" smtClean="0"/>
              <a:t> protein plasma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. </a:t>
            </a:r>
            <a:r>
              <a:rPr lang="en-US" dirty="0" err="1" smtClean="0"/>
              <a:t>Hidrostatik</a:t>
            </a:r>
            <a:r>
              <a:rPr lang="en-US" dirty="0" smtClean="0"/>
              <a:t> </a:t>
            </a:r>
            <a:r>
              <a:rPr lang="en-US" dirty="0" err="1" smtClean="0"/>
              <a:t>kapsul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kapsul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. </a:t>
            </a:r>
            <a:r>
              <a:rPr lang="en-US" dirty="0" err="1" smtClean="0"/>
              <a:t>Filtrasi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, yang </a:t>
            </a:r>
            <a:r>
              <a:rPr lang="en-US" dirty="0" err="1" smtClean="0"/>
              <a:t>berbanding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GFR</a:t>
            </a:r>
          </a:p>
          <a:p>
            <a:r>
              <a:rPr lang="en-US" dirty="0" smtClean="0"/>
              <a:t>GFR normal </a:t>
            </a:r>
            <a:r>
              <a:rPr lang="en-US" dirty="0" err="1" smtClean="0"/>
              <a:t>dikedua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120 </a:t>
            </a:r>
            <a:r>
              <a:rPr lang="en-US" dirty="0" err="1" smtClean="0"/>
              <a:t>hingga</a:t>
            </a:r>
            <a:r>
              <a:rPr lang="en-US" dirty="0" smtClean="0"/>
              <a:t> 125 </a:t>
            </a:r>
            <a:r>
              <a:rPr lang="en-US" dirty="0" err="1" smtClean="0"/>
              <a:t>mL</a:t>
            </a:r>
            <a:r>
              <a:rPr lang="en-US" dirty="0" smtClean="0"/>
              <a:t>/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tek.darah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kontriksi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penurunnan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aferen</a:t>
            </a:r>
            <a:r>
              <a:rPr lang="en-US" dirty="0" smtClean="0"/>
              <a:t> </a:t>
            </a:r>
            <a:r>
              <a:rPr lang="en-US" dirty="0" err="1" smtClean="0"/>
              <a:t>berdilatasi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tek.hidrostatik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GFR</a:t>
            </a:r>
          </a:p>
          <a:p>
            <a:r>
              <a:rPr lang="en-US" dirty="0" err="1" smtClean="0"/>
              <a:t>Pengontrolan</a:t>
            </a:r>
            <a:r>
              <a:rPr lang="en-US" dirty="0" smtClean="0"/>
              <a:t> lain GFR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renin</a:t>
            </a:r>
            <a:r>
              <a:rPr lang="en-US" dirty="0" smtClean="0"/>
              <a:t> </a:t>
            </a:r>
            <a:r>
              <a:rPr lang="en-US" dirty="0" err="1" smtClean="0"/>
              <a:t>angiotension</a:t>
            </a:r>
            <a:r>
              <a:rPr lang="en-US" dirty="0" smtClean="0"/>
              <a:t> yang </a:t>
            </a:r>
            <a:r>
              <a:rPr lang="en-US" dirty="0" err="1" smtClean="0"/>
              <a:t>bekerj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Aparatus</a:t>
            </a:r>
            <a:r>
              <a:rPr lang="en-US" dirty="0" smtClean="0"/>
              <a:t> </a:t>
            </a:r>
            <a:r>
              <a:rPr lang="en-US" dirty="0" err="1" smtClean="0"/>
              <a:t>jukstaglomerulus</a:t>
            </a:r>
            <a:r>
              <a:rPr lang="en-US" dirty="0" smtClean="0"/>
              <a:t>,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tubulus</a:t>
            </a:r>
            <a:r>
              <a:rPr lang="en-US" dirty="0" smtClean="0"/>
              <a:t> distal,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filtrat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arteriol</a:t>
            </a:r>
            <a:r>
              <a:rPr lang="en-US" dirty="0" smtClean="0"/>
              <a:t> </a:t>
            </a:r>
            <a:r>
              <a:rPr lang="en-US" dirty="0" err="1" smtClean="0"/>
              <a:t>aferen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vasodilatasi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endParaRPr lang="en-US" dirty="0" smtClean="0"/>
          </a:p>
          <a:p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filtrat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vasokontriksi</a:t>
            </a:r>
            <a:r>
              <a:rPr lang="en-US" dirty="0" smtClean="0"/>
              <a:t>, yang </a:t>
            </a:r>
            <a:r>
              <a:rPr lang="en-US" dirty="0" err="1" smtClean="0"/>
              <a:t>menurunkan</a:t>
            </a:r>
            <a:r>
              <a:rPr lang="en-US" dirty="0" smtClean="0"/>
              <a:t> GFR.</a:t>
            </a:r>
          </a:p>
          <a:p>
            <a:r>
              <a:rPr lang="en-US" dirty="0" err="1" smtClean="0"/>
              <a:t>Penurunan</a:t>
            </a:r>
            <a:r>
              <a:rPr lang="en-US" dirty="0" smtClean="0"/>
              <a:t> yang </a:t>
            </a:r>
            <a:r>
              <a:rPr lang="en-US" dirty="0" err="1" smtClean="0"/>
              <a:t>terus-menerus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jukstaglomerulus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renin</a:t>
            </a:r>
            <a:endParaRPr lang="en-US" dirty="0" smtClean="0"/>
          </a:p>
          <a:p>
            <a:r>
              <a:rPr lang="en-US" dirty="0" err="1" smtClean="0"/>
              <a:t>Renin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globulin plasma, </a:t>
            </a:r>
            <a:r>
              <a:rPr lang="en-US" dirty="0" err="1" smtClean="0"/>
              <a:t>angiotensinogen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angiotensinogen</a:t>
            </a:r>
            <a:r>
              <a:rPr lang="en-US" dirty="0" smtClean="0"/>
              <a:t> I,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angiotensinogen</a:t>
            </a:r>
            <a:r>
              <a:rPr lang="en-US" dirty="0" smtClean="0"/>
              <a:t> II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277</TotalTime>
  <Words>1311</Words>
  <Application>Microsoft Office PowerPoint</Application>
  <PresentationFormat>On-screen Show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Anatomi Fisiologi Ginjal</vt:lpstr>
      <vt:lpstr>Ginjal </vt:lpstr>
      <vt:lpstr>PowerPoint Presentation</vt:lpstr>
      <vt:lpstr>PowerPoint Presentation</vt:lpstr>
      <vt:lpstr>PowerPoint Presentation</vt:lpstr>
      <vt:lpstr>Pembentukan urine ada 3 proses:</vt:lpstr>
      <vt:lpstr>PowerPoint Presentation</vt:lpstr>
      <vt:lpstr>PowerPoint Presentation</vt:lpstr>
      <vt:lpstr>PowerPoint Presentation</vt:lpstr>
      <vt:lpstr>PowerPoint Presentation</vt:lpstr>
      <vt:lpstr>Reabsorpsi Tubulus</vt:lpstr>
      <vt:lpstr>PowerPoint Presentation</vt:lpstr>
      <vt:lpstr>Sekresi Tubulus</vt:lpstr>
      <vt:lpstr>PowerPoint Presentation</vt:lpstr>
      <vt:lpstr>Mempertahankan komposisi dan volume normal urine</vt:lpstr>
      <vt:lpstr>PowerPoint Presentation</vt:lpstr>
      <vt:lpstr>Membuang produksi sisa</vt:lpstr>
      <vt:lpstr>Hormon Ginjal</vt:lpstr>
      <vt:lpstr>PowerPoint Presentation</vt:lpstr>
      <vt:lpstr>Ureter, kandung kemih, dan uretra</vt:lpstr>
      <vt:lpstr>PowerPoint Presentation</vt:lpstr>
      <vt:lpstr>PowerPoint Presentation</vt:lpstr>
      <vt:lpstr>PowerPoint Presentation</vt:lpstr>
      <vt:lpstr>Uretra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ratna dewi</cp:lastModifiedBy>
  <cp:revision>21</cp:revision>
  <dcterms:created xsi:type="dcterms:W3CDTF">2018-07-04T07:11:21Z</dcterms:created>
  <dcterms:modified xsi:type="dcterms:W3CDTF">2018-07-05T08:12:38Z</dcterms:modified>
</cp:coreProperties>
</file>