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5CBEAF4-EF3F-47DA-B8FC-954F0FACD2D3}" type="datetimeFigureOut">
              <a:rPr lang="id-ID" smtClean="0"/>
              <a:t>21/04/2017</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64E8EF0-5878-4E71-B8A2-9F7D94D8516D}" type="slidenum">
              <a:rPr lang="id-ID" smtClean="0"/>
              <a:t>‹#›</a:t>
            </a:fld>
            <a:endParaRPr lang="id-ID"/>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BEAF4-EF3F-47DA-B8FC-954F0FACD2D3}" type="datetimeFigureOut">
              <a:rPr lang="id-ID" smtClean="0"/>
              <a:t>21/04/2017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4E8EF0-5878-4E71-B8A2-9F7D94D8516D}" type="slidenum">
              <a:rPr lang="id-ID" smtClean="0"/>
              <a:t>‹#›</a:t>
            </a:fld>
            <a:endParaRPr lang="id-ID"/>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BEAF4-EF3F-47DA-B8FC-954F0FACD2D3}" type="datetimeFigureOut">
              <a:rPr lang="id-ID" smtClean="0"/>
              <a:t>21/04/2017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4E8EF0-5878-4E71-B8A2-9F7D94D8516D}" type="slidenum">
              <a:rPr lang="id-ID" smtClean="0"/>
              <a:t>‹#›</a:t>
            </a:fld>
            <a:endParaRPr lang="id-ID"/>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BEAF4-EF3F-47DA-B8FC-954F0FACD2D3}" type="datetimeFigureOut">
              <a:rPr lang="id-ID" smtClean="0"/>
              <a:t>21/04/2017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4E8EF0-5878-4E71-B8A2-9F7D94D8516D}" type="slidenum">
              <a:rPr lang="id-ID" smtClean="0"/>
              <a:t>‹#›</a:t>
            </a:fld>
            <a:endParaRPr lang="id-ID"/>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BEAF4-EF3F-47DA-B8FC-954F0FACD2D3}" type="datetimeFigureOut">
              <a:rPr lang="id-ID" smtClean="0"/>
              <a:t>21/04/2017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4E8EF0-5878-4E71-B8A2-9F7D94D8516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5CBEAF4-EF3F-47DA-B8FC-954F0FACD2D3}" type="datetimeFigureOut">
              <a:rPr lang="id-ID" smtClean="0"/>
              <a:t>21/04/2017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4E8EF0-5878-4E71-B8A2-9F7D94D8516D}" type="slidenum">
              <a:rPr lang="id-ID" smtClean="0"/>
              <a:t>‹#›</a:t>
            </a:fld>
            <a:endParaRPr lang="id-ID"/>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CBEAF4-EF3F-47DA-B8FC-954F0FACD2D3}" type="datetimeFigureOut">
              <a:rPr lang="id-ID" smtClean="0"/>
              <a:t>21/04/2017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64E8EF0-5878-4E71-B8A2-9F7D94D8516D}" type="slidenum">
              <a:rPr lang="id-ID" smtClean="0"/>
              <a:t>‹#›</a:t>
            </a:fld>
            <a:endParaRPr lang="id-ID"/>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CBEAF4-EF3F-47DA-B8FC-954F0FACD2D3}" type="datetimeFigureOut">
              <a:rPr lang="id-ID" smtClean="0"/>
              <a:t>21/04/2017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64E8EF0-5878-4E71-B8A2-9F7D94D8516D}" type="slidenum">
              <a:rPr lang="id-ID" smtClean="0"/>
              <a:t>‹#›</a:t>
            </a:fld>
            <a:endParaRPr lang="id-ID"/>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BEAF4-EF3F-47DA-B8FC-954F0FACD2D3}" type="datetimeFigureOut">
              <a:rPr lang="id-ID" smtClean="0"/>
              <a:t>21/04/2017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64E8EF0-5878-4E71-B8A2-9F7D94D8516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BEAF4-EF3F-47DA-B8FC-954F0FACD2D3}" type="datetimeFigureOut">
              <a:rPr lang="id-ID" smtClean="0"/>
              <a:t>21/04/2017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4E8EF0-5878-4E71-B8A2-9F7D94D8516D}"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BEAF4-EF3F-47DA-B8FC-954F0FACD2D3}" type="datetimeFigureOut">
              <a:rPr lang="id-ID" smtClean="0"/>
              <a:t>21/04/2017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4E8EF0-5878-4E71-B8A2-9F7D94D8516D}"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5CBEAF4-EF3F-47DA-B8FC-954F0FACD2D3}" type="datetimeFigureOut">
              <a:rPr lang="id-ID" smtClean="0"/>
              <a:t>21/04/2017</a:t>
            </a:fld>
            <a:endParaRPr lang="id-ID"/>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64E8EF0-5878-4E71-B8A2-9F7D94D8516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Askep </a:t>
            </a:r>
            <a:r>
              <a:rPr lang="id-ID" dirty="0" smtClean="0"/>
              <a:t>Hipertiroidisme</a:t>
            </a:r>
            <a:endParaRPr lang="id-ID" dirty="0"/>
          </a:p>
        </p:txBody>
      </p:sp>
      <p:sp>
        <p:nvSpPr>
          <p:cNvPr id="3" name="Subtitle 2"/>
          <p:cNvSpPr>
            <a:spLocks noGrp="1"/>
          </p:cNvSpPr>
          <p:nvPr>
            <p:ph type="subTitle" idx="1"/>
          </p:nvPr>
        </p:nvSpPr>
        <p:spPr>
          <a:xfrm>
            <a:off x="1331640" y="3933056"/>
            <a:ext cx="6480720" cy="1828800"/>
          </a:xfrm>
        </p:spPr>
        <p:txBody>
          <a:bodyPr/>
          <a:lstStyle/>
          <a:p>
            <a:r>
              <a:rPr lang="id-ID" dirty="0" smtClean="0"/>
              <a:t>By: </a:t>
            </a:r>
          </a:p>
          <a:p>
            <a:r>
              <a:rPr lang="id-ID" dirty="0" smtClean="0"/>
              <a:t>Ns.Ratna Dewi</a:t>
            </a:r>
            <a:r>
              <a:rPr lang="id-ID" dirty="0" smtClean="0"/>
              <a:t>, S.Kep,M.Kep</a:t>
            </a:r>
            <a:endParaRPr lang="id-ID" dirty="0"/>
          </a:p>
        </p:txBody>
      </p:sp>
    </p:spTree>
    <p:extLst>
      <p:ext uri="{BB962C8B-B14F-4D97-AF65-F5344CB8AC3E}">
        <p14:creationId xmlns:p14="http://schemas.microsoft.com/office/powerpoint/2010/main" val="246988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Mata pada penyakit Graves ditandai dengan proptosis dan disfungsi visual</a:t>
            </a:r>
          </a:p>
          <a:p>
            <a:r>
              <a:rPr lang="id-ID" dirty="0" smtClean="0"/>
              <a:t>Proptosis (letak menonjol) mata terjadi pada satu pertiga kasus</a:t>
            </a:r>
          </a:p>
          <a:p>
            <a:r>
              <a:rPr lang="id-ID" dirty="0" smtClean="0"/>
              <a:t>Penonjolan ke depan pada bola mata (eksoftalmus) terjadi akibat penumpukan produksi-sisa inflamasi di jaringan retro-orbital</a:t>
            </a:r>
          </a:p>
          <a:p>
            <a:r>
              <a:rPr lang="id-ID" dirty="0" smtClean="0"/>
              <a:t>Skelera dapat terlihat di atas iris, kelopak mata atas bisa tertarik</a:t>
            </a:r>
          </a:p>
          <a:p>
            <a:r>
              <a:rPr lang="id-ID" dirty="0" smtClean="0"/>
              <a:t>Tatapan tidak berkedip yang khas</a:t>
            </a:r>
          </a:p>
          <a:p>
            <a:r>
              <a:rPr lang="id-ID" dirty="0" smtClean="0"/>
              <a:t>Penglihatan buram, diplopia, nyeri mata,lakrimasi dan fotofobia</a:t>
            </a:r>
          </a:p>
          <a:p>
            <a:pPr marL="0" indent="0">
              <a:buNone/>
            </a:pPr>
            <a:endParaRPr lang="id-ID" dirty="0"/>
          </a:p>
        </p:txBody>
      </p:sp>
      <p:sp>
        <p:nvSpPr>
          <p:cNvPr id="3" name="Title 2"/>
          <p:cNvSpPr>
            <a:spLocks noGrp="1"/>
          </p:cNvSpPr>
          <p:nvPr>
            <p:ph type="title"/>
          </p:nvPr>
        </p:nvSpPr>
        <p:spPr/>
        <p:txBody>
          <a:bodyPr/>
          <a:lstStyle/>
          <a:p>
            <a:r>
              <a:rPr lang="id-ID" dirty="0" smtClean="0"/>
              <a:t>Con’t.................</a:t>
            </a:r>
            <a:r>
              <a:rPr lang="id-ID" dirty="0" smtClean="0"/>
              <a:t> </a:t>
            </a:r>
            <a:endParaRPr lang="id-ID" dirty="0"/>
          </a:p>
        </p:txBody>
      </p:sp>
    </p:spTree>
    <p:extLst>
      <p:ext uri="{BB962C8B-B14F-4D97-AF65-F5344CB8AC3E}">
        <p14:creationId xmlns:p14="http://schemas.microsoft.com/office/powerpoint/2010/main" val="2582850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Ketidakmampuan menutup kelopak mata secara penuh pada bola mata yang menonjol meningkatkan resiko kekeringan kornea, iritasi, infeksi dan ulserasi</a:t>
            </a:r>
          </a:p>
          <a:p>
            <a:r>
              <a:rPr lang="id-ID" dirty="0" smtClean="0"/>
              <a:t>Infiltrasi otot yang menggerakkan mata dan saraf optik menyebabkan paralisis dan hilangnya penglihatan</a:t>
            </a:r>
            <a:endParaRPr lang="id-ID" dirty="0"/>
          </a:p>
        </p:txBody>
      </p:sp>
      <p:sp>
        <p:nvSpPr>
          <p:cNvPr id="3" name="Title 2"/>
          <p:cNvSpPr>
            <a:spLocks noGrp="1"/>
          </p:cNvSpPr>
          <p:nvPr>
            <p:ph type="title"/>
          </p:nvPr>
        </p:nvSpPr>
        <p:spPr/>
        <p:txBody>
          <a:bodyPr/>
          <a:lstStyle/>
          <a:p>
            <a:r>
              <a:rPr lang="id-ID" dirty="0" smtClean="0"/>
              <a:t>Con’t..............</a:t>
            </a:r>
            <a:endParaRPr lang="id-ID" dirty="0"/>
          </a:p>
        </p:txBody>
      </p:sp>
    </p:spTree>
    <p:extLst>
      <p:ext uri="{BB962C8B-B14F-4D97-AF65-F5344CB8AC3E}">
        <p14:creationId xmlns:p14="http://schemas.microsoft.com/office/powerpoint/2010/main" val="1679306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Tumor tiroid yang ditandai dengan nodul </a:t>
            </a:r>
            <a:r>
              <a:rPr lang="id-ID" dirty="0" smtClean="0"/>
              <a:t>kecil</a:t>
            </a:r>
            <a:r>
              <a:rPr lang="id-ID" dirty="0" smtClean="0"/>
              <a:t>, </a:t>
            </a:r>
            <a:r>
              <a:rPr lang="id-ID" dirty="0" smtClean="0"/>
              <a:t>yang </a:t>
            </a:r>
            <a:r>
              <a:rPr lang="id-ID" dirty="0" smtClean="0"/>
              <a:t>berfungsi mandiri pada jaringan kelenjar tiroid yang mengeluarkan TH dalam jumlah berlebihan</a:t>
            </a:r>
          </a:p>
          <a:p>
            <a:r>
              <a:rPr lang="id-ID" dirty="0" smtClean="0"/>
              <a:t>Tidak diketahui bagaimana nodul tumbuh diduga karena mutasi genetik sel folikel</a:t>
            </a:r>
          </a:p>
          <a:p>
            <a:r>
              <a:rPr lang="id-ID" dirty="0" smtClean="0"/>
              <a:t>Peningkatan kadar TH mengakibatkan menifestasi hipertiroidism </a:t>
            </a:r>
          </a:p>
          <a:p>
            <a:r>
              <a:rPr lang="id-ID" dirty="0" smtClean="0"/>
              <a:t>Biasanya pada wanita berusia 60-70 tahun </a:t>
            </a:r>
            <a:endParaRPr lang="id-ID" dirty="0"/>
          </a:p>
        </p:txBody>
      </p:sp>
      <p:sp>
        <p:nvSpPr>
          <p:cNvPr id="3" name="Title 2"/>
          <p:cNvSpPr>
            <a:spLocks noGrp="1"/>
          </p:cNvSpPr>
          <p:nvPr>
            <p:ph type="title"/>
          </p:nvPr>
        </p:nvSpPr>
        <p:spPr/>
        <p:txBody>
          <a:bodyPr/>
          <a:lstStyle/>
          <a:p>
            <a:r>
              <a:rPr lang="id-ID" sz="4400" dirty="0" smtClean="0"/>
              <a:t>Gondok Multinodular Toksik</a:t>
            </a:r>
            <a:endParaRPr lang="id-ID" sz="4400" dirty="0"/>
          </a:p>
        </p:txBody>
      </p:sp>
    </p:spTree>
    <p:extLst>
      <p:ext uri="{BB962C8B-B14F-4D97-AF65-F5344CB8AC3E}">
        <p14:creationId xmlns:p14="http://schemas.microsoft.com/office/powerpoint/2010/main" val="51866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Inflamasi pada kelenjar tiroid</a:t>
            </a:r>
          </a:p>
          <a:p>
            <a:r>
              <a:rPr lang="id-ID" dirty="0" smtClean="0"/>
              <a:t>Disebabkan oleh </a:t>
            </a:r>
            <a:r>
              <a:rPr lang="id-ID" dirty="0" smtClean="0"/>
              <a:t>virus, bakteri</a:t>
            </a:r>
            <a:endParaRPr lang="id-ID" dirty="0" smtClean="0"/>
          </a:p>
          <a:p>
            <a:r>
              <a:rPr lang="id-ID" dirty="0" smtClean="0"/>
              <a:t>Tiroiditis adalah gangguan akut yang menjadi kronik yang mengakibatkan keadaan </a:t>
            </a:r>
            <a:r>
              <a:rPr lang="id-ID" dirty="0" smtClean="0"/>
              <a:t>hipotiroid karena infeksi </a:t>
            </a:r>
            <a:r>
              <a:rPr lang="id-ID" dirty="0" smtClean="0"/>
              <a:t>berulang menghancurkan jaringan kelenjar</a:t>
            </a:r>
            <a:endParaRPr lang="id-ID" dirty="0"/>
          </a:p>
        </p:txBody>
      </p:sp>
      <p:sp>
        <p:nvSpPr>
          <p:cNvPr id="3" name="Title 2"/>
          <p:cNvSpPr>
            <a:spLocks noGrp="1"/>
          </p:cNvSpPr>
          <p:nvPr>
            <p:ph type="title"/>
          </p:nvPr>
        </p:nvSpPr>
        <p:spPr/>
        <p:txBody>
          <a:bodyPr/>
          <a:lstStyle/>
          <a:p>
            <a:r>
              <a:rPr lang="id-ID" dirty="0" smtClean="0"/>
              <a:t>Tiroiditis </a:t>
            </a:r>
            <a:endParaRPr lang="id-ID" dirty="0"/>
          </a:p>
        </p:txBody>
      </p:sp>
    </p:spTree>
    <p:extLst>
      <p:ext uri="{BB962C8B-B14F-4D97-AF65-F5344CB8AC3E}">
        <p14:creationId xmlns:p14="http://schemas.microsoft.com/office/powerpoint/2010/main" val="2085546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Badai tiroid adalah keadaan ekstrem hipertiroidisme yang jarang terjadi saat ini karena perbaikan metode diagnosis dan terapi</a:t>
            </a:r>
          </a:p>
          <a:p>
            <a:r>
              <a:rPr lang="id-ID" dirty="0" smtClean="0"/>
              <a:t>Biasanya terjadi pada hieprtiroidisme yang tidak diobati, mengalami stressor,misalnya infeksi, trauma, ketoasidosis diabetik yang tidak diobati </a:t>
            </a:r>
          </a:p>
          <a:p>
            <a:r>
              <a:rPr lang="id-ID" dirty="0" smtClean="0"/>
              <a:t>Krisis tiorid mengancam jiwa</a:t>
            </a:r>
            <a:endParaRPr lang="id-ID" dirty="0"/>
          </a:p>
        </p:txBody>
      </p:sp>
      <p:sp>
        <p:nvSpPr>
          <p:cNvPr id="3" name="Title 2"/>
          <p:cNvSpPr>
            <a:spLocks noGrp="1"/>
          </p:cNvSpPr>
          <p:nvPr>
            <p:ph type="title"/>
          </p:nvPr>
        </p:nvSpPr>
        <p:spPr/>
        <p:txBody>
          <a:bodyPr/>
          <a:lstStyle/>
          <a:p>
            <a:r>
              <a:rPr lang="id-ID" dirty="0" smtClean="0"/>
              <a:t>Krisis Tiroid</a:t>
            </a:r>
            <a:endParaRPr lang="id-ID" dirty="0"/>
          </a:p>
        </p:txBody>
      </p:sp>
    </p:spTree>
    <p:extLst>
      <p:ext uri="{BB962C8B-B14F-4D97-AF65-F5344CB8AC3E}">
        <p14:creationId xmlns:p14="http://schemas.microsoft.com/office/powerpoint/2010/main" val="1561115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Hipertemia (39°-41°)</a:t>
            </a:r>
          </a:p>
          <a:p>
            <a:r>
              <a:rPr lang="id-ID" dirty="0" smtClean="0"/>
              <a:t>Takikardia</a:t>
            </a:r>
          </a:p>
          <a:p>
            <a:r>
              <a:rPr lang="id-ID" dirty="0" smtClean="0"/>
              <a:t>Hipertensi sistolik</a:t>
            </a:r>
          </a:p>
          <a:p>
            <a:r>
              <a:rPr lang="id-ID" dirty="0" smtClean="0"/>
              <a:t>Dispnea</a:t>
            </a:r>
          </a:p>
          <a:p>
            <a:r>
              <a:rPr lang="id-ID" dirty="0" smtClean="0"/>
              <a:t>Nyeri abdomen</a:t>
            </a:r>
          </a:p>
          <a:p>
            <a:r>
              <a:rPr lang="id-ID" dirty="0" smtClean="0"/>
              <a:t>Muntah</a:t>
            </a:r>
          </a:p>
          <a:p>
            <a:r>
              <a:rPr lang="id-ID" dirty="0" smtClean="0"/>
              <a:t>Diare </a:t>
            </a:r>
          </a:p>
          <a:p>
            <a:r>
              <a:rPr lang="id-ID" dirty="0" smtClean="0"/>
              <a:t>Agitasi</a:t>
            </a:r>
          </a:p>
          <a:p>
            <a:r>
              <a:rPr lang="id-ID" dirty="0" smtClean="0"/>
              <a:t>Gelisah </a:t>
            </a:r>
          </a:p>
          <a:p>
            <a:r>
              <a:rPr lang="id-ID" dirty="0" smtClean="0"/>
              <a:t>Tremor </a:t>
            </a:r>
          </a:p>
          <a:p>
            <a:r>
              <a:rPr lang="id-ID" dirty="0" smtClean="0"/>
              <a:t>Kejang </a:t>
            </a:r>
            <a:endParaRPr lang="id-ID" dirty="0"/>
          </a:p>
        </p:txBody>
      </p:sp>
      <p:sp>
        <p:nvSpPr>
          <p:cNvPr id="3" name="Title 2"/>
          <p:cNvSpPr>
            <a:spLocks noGrp="1"/>
          </p:cNvSpPr>
          <p:nvPr>
            <p:ph type="title"/>
          </p:nvPr>
        </p:nvSpPr>
        <p:spPr/>
        <p:txBody>
          <a:bodyPr/>
          <a:lstStyle/>
          <a:p>
            <a:r>
              <a:rPr lang="id-ID" dirty="0" smtClean="0"/>
              <a:t>Manifestasi klinis</a:t>
            </a:r>
            <a:endParaRPr lang="id-ID" dirty="0"/>
          </a:p>
        </p:txBody>
      </p:sp>
    </p:spTree>
    <p:extLst>
      <p:ext uri="{BB962C8B-B14F-4D97-AF65-F5344CB8AC3E}">
        <p14:creationId xmlns:p14="http://schemas.microsoft.com/office/powerpoint/2010/main" val="3110819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T</a:t>
            </a:r>
            <a:r>
              <a:rPr lang="id-ID" sz="2000" dirty="0" smtClean="0"/>
              <a:t>3 (80-200 ng/dl) </a:t>
            </a:r>
            <a:r>
              <a:rPr lang="id-ID" dirty="0" smtClean="0"/>
              <a:t>T</a:t>
            </a:r>
            <a:r>
              <a:rPr lang="id-ID" sz="1800" dirty="0" smtClean="0"/>
              <a:t>4 </a:t>
            </a:r>
            <a:r>
              <a:rPr lang="id-ID" dirty="0" smtClean="0"/>
              <a:t> </a:t>
            </a:r>
            <a:r>
              <a:rPr lang="id-ID" dirty="0"/>
              <a:t>(1,0-2,3 ng/dl</a:t>
            </a:r>
            <a:r>
              <a:rPr lang="id-ID" dirty="0" smtClean="0"/>
              <a:t>): untuk mendiagnosis hipertrioidisme</a:t>
            </a:r>
          </a:p>
          <a:p>
            <a:r>
              <a:rPr lang="id-ID" dirty="0" smtClean="0"/>
              <a:t>MRI digunakan untuk mengenali tumor tiroid </a:t>
            </a:r>
            <a:endParaRPr lang="id-ID" dirty="0"/>
          </a:p>
        </p:txBody>
      </p:sp>
      <p:sp>
        <p:nvSpPr>
          <p:cNvPr id="3" name="Title 2"/>
          <p:cNvSpPr>
            <a:spLocks noGrp="1"/>
          </p:cNvSpPr>
          <p:nvPr>
            <p:ph type="title"/>
          </p:nvPr>
        </p:nvSpPr>
        <p:spPr/>
        <p:txBody>
          <a:bodyPr/>
          <a:lstStyle/>
          <a:p>
            <a:r>
              <a:rPr lang="id-ID" dirty="0" smtClean="0"/>
              <a:t>Diagnosis  </a:t>
            </a:r>
            <a:endParaRPr lang="id-ID" dirty="0"/>
          </a:p>
        </p:txBody>
      </p:sp>
    </p:spTree>
    <p:extLst>
      <p:ext uri="{BB962C8B-B14F-4D97-AF65-F5344CB8AC3E}">
        <p14:creationId xmlns:p14="http://schemas.microsoft.com/office/powerpoint/2010/main" val="260228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Propanolol (inderal)/ esmolol : penyekat beta kerja cepat</a:t>
            </a:r>
          </a:p>
          <a:p>
            <a:r>
              <a:rPr lang="id-ID" dirty="0" smtClean="0"/>
              <a:t>Terapi iodium radioaktif diberikan lewat oral  hasilnya terjadi dalam 6-8 minggu. Kontraindikasi wanita hamil</a:t>
            </a:r>
            <a:endParaRPr lang="id-ID" dirty="0"/>
          </a:p>
        </p:txBody>
      </p:sp>
      <p:sp>
        <p:nvSpPr>
          <p:cNvPr id="3" name="Title 2"/>
          <p:cNvSpPr>
            <a:spLocks noGrp="1"/>
          </p:cNvSpPr>
          <p:nvPr>
            <p:ph type="title"/>
          </p:nvPr>
        </p:nvSpPr>
        <p:spPr/>
        <p:txBody>
          <a:bodyPr/>
          <a:lstStyle/>
          <a:p>
            <a:r>
              <a:rPr lang="id-ID" dirty="0" smtClean="0"/>
              <a:t>Medikasi </a:t>
            </a:r>
            <a:endParaRPr lang="id-ID" dirty="0"/>
          </a:p>
        </p:txBody>
      </p:sp>
    </p:spTree>
    <p:extLst>
      <p:ext uri="{BB962C8B-B14F-4D97-AF65-F5344CB8AC3E}">
        <p14:creationId xmlns:p14="http://schemas.microsoft.com/office/powerpoint/2010/main" val="2461987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Tiroidektomi subtotal yang biasa dilakukan</a:t>
            </a:r>
          </a:p>
          <a:p>
            <a:r>
              <a:rPr lang="id-ID" dirty="0" smtClean="0"/>
              <a:t>Tiroidektomi total untuk mengobati kanker tiroid (membutuhkan penggantian hormon seumur hidup)</a:t>
            </a:r>
            <a:endParaRPr lang="id-ID" dirty="0"/>
          </a:p>
        </p:txBody>
      </p:sp>
      <p:sp>
        <p:nvSpPr>
          <p:cNvPr id="3" name="Title 2"/>
          <p:cNvSpPr>
            <a:spLocks noGrp="1"/>
          </p:cNvSpPr>
          <p:nvPr>
            <p:ph type="title"/>
          </p:nvPr>
        </p:nvSpPr>
        <p:spPr/>
        <p:txBody>
          <a:bodyPr/>
          <a:lstStyle/>
          <a:p>
            <a:r>
              <a:rPr lang="id-ID" dirty="0" smtClean="0"/>
              <a:t>Pembedahan </a:t>
            </a:r>
            <a:endParaRPr lang="id-ID" dirty="0"/>
          </a:p>
        </p:txBody>
      </p:sp>
    </p:spTree>
    <p:extLst>
      <p:ext uri="{BB962C8B-B14F-4D97-AF65-F5344CB8AC3E}">
        <p14:creationId xmlns:p14="http://schemas.microsoft.com/office/powerpoint/2010/main" val="593383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Riwayat kesehatan: riwayat penyakit tiroid dalam keluarga, kapan manifestasi dimulai, keparahan manifestasi, asupan medikasi tiroid, eleminasi fekal, riwayat menstruasi, perubahan BB</a:t>
            </a:r>
          </a:p>
          <a:p>
            <a:r>
              <a:rPr lang="id-ID" dirty="0" smtClean="0"/>
              <a:t>Pengkajian fisik: kekuata otot, tremor, TTV, sistem kardiovaskuler dan sistem vaskuler perifer, integumen, ukuran tiroid, </a:t>
            </a:r>
            <a:r>
              <a:rPr lang="id-ID" dirty="0" smtClean="0"/>
              <a:t>mata </a:t>
            </a:r>
            <a:r>
              <a:rPr lang="id-ID" dirty="0" smtClean="0"/>
              <a:t>dan penglihatan </a:t>
            </a:r>
            <a:endParaRPr lang="id-ID" dirty="0"/>
          </a:p>
        </p:txBody>
      </p:sp>
      <p:sp>
        <p:nvSpPr>
          <p:cNvPr id="3" name="Title 2"/>
          <p:cNvSpPr>
            <a:spLocks noGrp="1"/>
          </p:cNvSpPr>
          <p:nvPr>
            <p:ph type="title"/>
          </p:nvPr>
        </p:nvSpPr>
        <p:spPr/>
        <p:txBody>
          <a:bodyPr/>
          <a:lstStyle/>
          <a:p>
            <a:r>
              <a:rPr lang="id-ID" dirty="0" smtClean="0"/>
              <a:t>Pengkajian </a:t>
            </a:r>
            <a:endParaRPr lang="id-ID" dirty="0"/>
          </a:p>
        </p:txBody>
      </p:sp>
    </p:spTree>
    <p:extLst>
      <p:ext uri="{BB962C8B-B14F-4D97-AF65-F5344CB8AC3E}">
        <p14:creationId xmlns:p14="http://schemas.microsoft.com/office/powerpoint/2010/main" val="2870127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Hipertiroidisme (tirotoksikosis) adalah gangguan yang disebabkan oleh kelebihan pengiriman TH ke jaringan</a:t>
            </a:r>
          </a:p>
          <a:p>
            <a:r>
              <a:rPr lang="id-ID" dirty="0" smtClean="0">
                <a:solidFill>
                  <a:prstClr val="black">
                    <a:lumMod val="85000"/>
                    <a:lumOff val="15000"/>
                  </a:prstClr>
                </a:solidFill>
              </a:rPr>
              <a:t>Hipertiroidisme  </a:t>
            </a:r>
            <a:r>
              <a:rPr lang="id-ID" dirty="0" smtClean="0">
                <a:solidFill>
                  <a:prstClr val="black">
                    <a:lumMod val="85000"/>
                    <a:lumOff val="15000"/>
                  </a:prstClr>
                </a:solidFill>
              </a:rPr>
              <a:t>mempengaruhi semua sistem organ utama </a:t>
            </a:r>
            <a:r>
              <a:rPr lang="id-ID" dirty="0" smtClean="0">
                <a:solidFill>
                  <a:prstClr val="black">
                    <a:lumMod val="85000"/>
                    <a:lumOff val="15000"/>
                  </a:prstClr>
                </a:solidFill>
              </a:rPr>
              <a:t>tubuh</a:t>
            </a:r>
          </a:p>
          <a:p>
            <a:r>
              <a:rPr lang="id-ID" dirty="0" smtClean="0">
                <a:solidFill>
                  <a:prstClr val="black">
                    <a:lumMod val="85000"/>
                    <a:lumOff val="15000"/>
                  </a:prstClr>
                </a:solidFill>
              </a:rPr>
              <a:t>Terjadi pada usia 20-40 tahun</a:t>
            </a:r>
          </a:p>
          <a:p>
            <a:r>
              <a:rPr lang="id-ID" dirty="0" smtClean="0">
                <a:solidFill>
                  <a:prstClr val="black">
                    <a:lumMod val="85000"/>
                    <a:lumOff val="15000"/>
                  </a:prstClr>
                </a:solidFill>
              </a:rPr>
              <a:t>Lebih banyak pada wanita</a:t>
            </a:r>
            <a:endParaRPr lang="id-ID" dirty="0" smtClean="0">
              <a:solidFill>
                <a:prstClr val="black">
                  <a:lumMod val="85000"/>
                  <a:lumOff val="15000"/>
                </a:prstClr>
              </a:solidFill>
            </a:endParaRPr>
          </a:p>
        </p:txBody>
      </p:sp>
      <p:sp>
        <p:nvSpPr>
          <p:cNvPr id="3" name="Title 2"/>
          <p:cNvSpPr>
            <a:spLocks noGrp="1"/>
          </p:cNvSpPr>
          <p:nvPr>
            <p:ph type="title"/>
          </p:nvPr>
        </p:nvSpPr>
        <p:spPr/>
        <p:txBody>
          <a:bodyPr/>
          <a:lstStyle/>
          <a:p>
            <a:r>
              <a:rPr lang="id-ID" dirty="0" smtClean="0"/>
              <a:t>Definisi </a:t>
            </a:r>
            <a:endParaRPr lang="id-ID" dirty="0"/>
          </a:p>
        </p:txBody>
      </p:sp>
    </p:spTree>
    <p:extLst>
      <p:ext uri="{BB962C8B-B14F-4D97-AF65-F5344CB8AC3E}">
        <p14:creationId xmlns:p14="http://schemas.microsoft.com/office/powerpoint/2010/main" val="3774182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Resiko penurunan curah jantung </a:t>
            </a:r>
          </a:p>
          <a:p>
            <a:r>
              <a:rPr lang="id-ID" dirty="0" smtClean="0"/>
              <a:t>Gangguan persepsi sensorik: penglihatan</a:t>
            </a:r>
          </a:p>
          <a:p>
            <a:r>
              <a:rPr lang="id-ID" dirty="0" smtClean="0"/>
              <a:t>Ketidakseimbangan nutrisi: kurang dari kebutuhan tubuh</a:t>
            </a:r>
          </a:p>
          <a:p>
            <a:r>
              <a:rPr lang="id-ID" dirty="0" smtClean="0"/>
              <a:t>Gangguan citra tunuh an ansietas</a:t>
            </a:r>
          </a:p>
          <a:p>
            <a:pPr marL="0" indent="0">
              <a:buNone/>
            </a:pPr>
            <a:endParaRPr lang="id-ID" dirty="0"/>
          </a:p>
        </p:txBody>
      </p:sp>
      <p:sp>
        <p:nvSpPr>
          <p:cNvPr id="3" name="Title 2"/>
          <p:cNvSpPr>
            <a:spLocks noGrp="1"/>
          </p:cNvSpPr>
          <p:nvPr>
            <p:ph type="title"/>
          </p:nvPr>
        </p:nvSpPr>
        <p:spPr/>
        <p:txBody>
          <a:bodyPr/>
          <a:lstStyle/>
          <a:p>
            <a:r>
              <a:rPr lang="id-ID" dirty="0" smtClean="0"/>
              <a:t>Diagnosis Keperawatan</a:t>
            </a:r>
            <a:endParaRPr lang="id-ID" dirty="0"/>
          </a:p>
        </p:txBody>
      </p:sp>
    </p:spTree>
    <p:extLst>
      <p:ext uri="{BB962C8B-B14F-4D97-AF65-F5344CB8AC3E}">
        <p14:creationId xmlns:p14="http://schemas.microsoft.com/office/powerpoint/2010/main" val="2181181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dx. 1</a:t>
            </a:r>
          </a:p>
          <a:p>
            <a:pPr lvl="1">
              <a:buFont typeface="Wingdings" pitchFamily="2" charset="2"/>
              <a:buChar char="§"/>
            </a:pPr>
            <a:r>
              <a:rPr lang="id-ID" dirty="0" smtClean="0"/>
              <a:t>Pantau tekanan darah, frekuensi dan irama nadi, frekuensi pernafasn dan bunyi nafas</a:t>
            </a:r>
          </a:p>
          <a:p>
            <a:pPr lvl="1">
              <a:buFont typeface="Wingdings" pitchFamily="2" charset="2"/>
              <a:buChar char="§"/>
            </a:pPr>
            <a:r>
              <a:rPr lang="id-ID" dirty="0" smtClean="0"/>
              <a:t>Kaji adakah edema perifer, distensi vena jugularis </a:t>
            </a:r>
          </a:p>
          <a:p>
            <a:pPr lvl="1">
              <a:buFont typeface="Wingdings" pitchFamily="2" charset="2"/>
              <a:buChar char="§"/>
            </a:pPr>
            <a:r>
              <a:rPr lang="id-ID" dirty="0" smtClean="0"/>
              <a:t>Anjurkan memelihara lingkungan setenang mungkin </a:t>
            </a:r>
          </a:p>
          <a:p>
            <a:pPr lvl="1">
              <a:buFont typeface="Wingdings" pitchFamily="2" charset="2"/>
              <a:buChar char="§"/>
            </a:pPr>
            <a:r>
              <a:rPr lang="id-ID" dirty="0" smtClean="0"/>
              <a:t>Kurangi stres </a:t>
            </a:r>
          </a:p>
          <a:p>
            <a:pPr lvl="1">
              <a:buFont typeface="Wingdings" pitchFamily="2" charset="2"/>
              <a:buChar char="§"/>
            </a:pPr>
            <a:r>
              <a:rPr lang="id-ID" dirty="0" smtClean="0"/>
              <a:t>Mengajarkan tehnik relaksasi</a:t>
            </a:r>
          </a:p>
          <a:p>
            <a:pPr lvl="1">
              <a:buFont typeface="Wingdings" pitchFamily="2" charset="2"/>
              <a:buChar char="§"/>
            </a:pPr>
            <a:r>
              <a:rPr lang="id-ID" dirty="0" smtClean="0"/>
              <a:t>Dorong keseimbangan aktivitas dengan periode istirahat</a:t>
            </a:r>
            <a:endParaRPr lang="id-ID" dirty="0"/>
          </a:p>
        </p:txBody>
      </p:sp>
      <p:sp>
        <p:nvSpPr>
          <p:cNvPr id="3" name="Title 2"/>
          <p:cNvSpPr>
            <a:spLocks noGrp="1"/>
          </p:cNvSpPr>
          <p:nvPr>
            <p:ph type="title"/>
          </p:nvPr>
        </p:nvSpPr>
        <p:spPr/>
        <p:txBody>
          <a:bodyPr/>
          <a:lstStyle/>
          <a:p>
            <a:r>
              <a:rPr lang="id-ID" dirty="0" smtClean="0"/>
              <a:t>Intervensi </a:t>
            </a:r>
            <a:endParaRPr lang="id-ID" dirty="0"/>
          </a:p>
        </p:txBody>
      </p:sp>
    </p:spTree>
    <p:extLst>
      <p:ext uri="{BB962C8B-B14F-4D97-AF65-F5344CB8AC3E}">
        <p14:creationId xmlns:p14="http://schemas.microsoft.com/office/powerpoint/2010/main" val="3564034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Pantau ketajaman penglihatan, fotofobia, keutuhan kornea, penutupan kelopak mata</a:t>
            </a:r>
          </a:p>
          <a:p>
            <a:r>
              <a:rPr lang="id-ID" dirty="0" smtClean="0"/>
              <a:t>Ajarkan cara melindungi mata dari cedera dan memelihara ketajaman penglihatan</a:t>
            </a:r>
          </a:p>
          <a:p>
            <a:r>
              <a:rPr lang="id-ID" dirty="0" smtClean="0"/>
              <a:t>Gunakan kacamata bewarna </a:t>
            </a:r>
          </a:p>
          <a:p>
            <a:r>
              <a:rPr lang="id-ID" dirty="0" smtClean="0"/>
              <a:t>Gunakan air mata buatan </a:t>
            </a:r>
          </a:p>
          <a:p>
            <a:r>
              <a:rPr lang="id-ID" dirty="0" smtClean="0"/>
              <a:t>Gunakan kompres dingin dan lembab meredakan iritasi</a:t>
            </a:r>
          </a:p>
          <a:p>
            <a:r>
              <a:rPr lang="id-ID" dirty="0" smtClean="0"/>
              <a:t>Laporkan jika ada nyeri </a:t>
            </a:r>
          </a:p>
          <a:p>
            <a:r>
              <a:rPr lang="id-ID" dirty="0" smtClean="0"/>
              <a:t>Ajarkan pasien untuk menutup mata pada malam hari jika tidak dapat menutup dan tidur dengan kepala tempat tidur ditinggikan 45° (untuk mengurangi penumpukan cairan periorbital)</a:t>
            </a:r>
            <a:endParaRPr lang="id-ID" dirty="0"/>
          </a:p>
        </p:txBody>
      </p:sp>
      <p:sp>
        <p:nvSpPr>
          <p:cNvPr id="3" name="Title 2"/>
          <p:cNvSpPr>
            <a:spLocks noGrp="1"/>
          </p:cNvSpPr>
          <p:nvPr>
            <p:ph type="title"/>
          </p:nvPr>
        </p:nvSpPr>
        <p:spPr/>
        <p:txBody>
          <a:bodyPr/>
          <a:lstStyle/>
          <a:p>
            <a:r>
              <a:rPr lang="id-ID" dirty="0" smtClean="0"/>
              <a:t>dx. 2</a:t>
            </a:r>
            <a:endParaRPr lang="id-ID" dirty="0"/>
          </a:p>
        </p:txBody>
      </p:sp>
    </p:spTree>
    <p:extLst>
      <p:ext uri="{BB962C8B-B14F-4D97-AF65-F5344CB8AC3E}">
        <p14:creationId xmlns:p14="http://schemas.microsoft.com/office/powerpoint/2010/main" val="2965942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Minta pasien menimbang BB setiap hari dan mencatat hasilnya</a:t>
            </a:r>
          </a:p>
          <a:p>
            <a:r>
              <a:rPr lang="id-ID" dirty="0" smtClean="0"/>
              <a:t>Bekerja sama dengan ahli gizi</a:t>
            </a:r>
          </a:p>
          <a:p>
            <a:r>
              <a:rPr lang="id-ID" dirty="0" smtClean="0"/>
              <a:t>Ajarkan pasien mengenai kebutuhan diet tinggi TKTP</a:t>
            </a:r>
          </a:p>
          <a:p>
            <a:r>
              <a:rPr lang="id-ID" dirty="0" smtClean="0"/>
              <a:t>Makan porsi kecil enam kali sehari lebih baik dibanding tiga kali porsi besar</a:t>
            </a:r>
          </a:p>
          <a:p>
            <a:r>
              <a:rPr lang="id-ID" dirty="0" smtClean="0"/>
              <a:t>Asupan kalori mungkin perlu ditingkatkan sampai 4000 kkal/hari</a:t>
            </a:r>
          </a:p>
          <a:p>
            <a:r>
              <a:rPr lang="id-ID" dirty="0" smtClean="0"/>
              <a:t>Pantau status nutrisi melalui hasil data laboratorium  </a:t>
            </a:r>
            <a:endParaRPr lang="id-ID" dirty="0"/>
          </a:p>
        </p:txBody>
      </p:sp>
      <p:sp>
        <p:nvSpPr>
          <p:cNvPr id="3" name="Title 2"/>
          <p:cNvSpPr>
            <a:spLocks noGrp="1"/>
          </p:cNvSpPr>
          <p:nvPr>
            <p:ph type="title"/>
          </p:nvPr>
        </p:nvSpPr>
        <p:spPr/>
        <p:txBody>
          <a:bodyPr/>
          <a:lstStyle/>
          <a:p>
            <a:r>
              <a:rPr lang="id-ID" dirty="0" smtClean="0"/>
              <a:t>dx.3</a:t>
            </a:r>
            <a:endParaRPr lang="id-ID" dirty="0"/>
          </a:p>
        </p:txBody>
      </p:sp>
    </p:spTree>
    <p:extLst>
      <p:ext uri="{BB962C8B-B14F-4D97-AF65-F5344CB8AC3E}">
        <p14:creationId xmlns:p14="http://schemas.microsoft.com/office/powerpoint/2010/main" val="321301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Bina hubungan saling percaya</a:t>
            </a:r>
          </a:p>
          <a:p>
            <a:r>
              <a:rPr lang="id-ID" dirty="0" smtClean="0"/>
              <a:t>Dorong pasien mengungkapkan perasaan tentang dirinya dan bertanya mengenai penyakit dan terapinya</a:t>
            </a:r>
          </a:p>
          <a:p>
            <a:r>
              <a:rPr lang="id-ID" dirty="0" smtClean="0"/>
              <a:t>Berikan informasi yang jelas </a:t>
            </a:r>
            <a:endParaRPr lang="id-ID" dirty="0"/>
          </a:p>
        </p:txBody>
      </p:sp>
      <p:sp>
        <p:nvSpPr>
          <p:cNvPr id="3" name="Title 2"/>
          <p:cNvSpPr>
            <a:spLocks noGrp="1"/>
          </p:cNvSpPr>
          <p:nvPr>
            <p:ph type="title"/>
          </p:nvPr>
        </p:nvSpPr>
        <p:spPr/>
        <p:txBody>
          <a:bodyPr/>
          <a:lstStyle/>
          <a:p>
            <a:r>
              <a:rPr lang="id-ID" dirty="0" smtClean="0"/>
              <a:t>dx. 4</a:t>
            </a:r>
            <a:endParaRPr lang="id-ID" dirty="0"/>
          </a:p>
        </p:txBody>
      </p:sp>
    </p:spTree>
    <p:extLst>
      <p:ext uri="{BB962C8B-B14F-4D97-AF65-F5344CB8AC3E}">
        <p14:creationId xmlns:p14="http://schemas.microsoft.com/office/powerpoint/2010/main" val="1432227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Tn. T (33) dirawat di ruang IRNA. Pada saat dilakukan pengkajian merasa lapar terus-menerus dan makan lebih banyak. BB turun 6 kg. Sering mengalami diare dan mual. Tangannya gemetar, jantung berdenyut cepat sering tertawa dan menangis tidak jelas. Klien merasakan panas sepanjang waktu. </a:t>
            </a:r>
          </a:p>
          <a:p>
            <a:r>
              <a:rPr lang="id-ID" smtClean="0"/>
              <a:t>Jelaskan pengkajian dan diagnosa yang muncul dan intervensi</a:t>
            </a:r>
            <a:endParaRPr lang="id-ID"/>
          </a:p>
        </p:txBody>
      </p:sp>
      <p:sp>
        <p:nvSpPr>
          <p:cNvPr id="3" name="Title 2"/>
          <p:cNvSpPr>
            <a:spLocks noGrp="1"/>
          </p:cNvSpPr>
          <p:nvPr>
            <p:ph type="title"/>
          </p:nvPr>
        </p:nvSpPr>
        <p:spPr/>
        <p:txBody>
          <a:bodyPr/>
          <a:lstStyle/>
          <a:p>
            <a:r>
              <a:rPr lang="id-ID" dirty="0" smtClean="0"/>
              <a:t>Kasus </a:t>
            </a:r>
            <a:endParaRPr lang="id-ID" dirty="0"/>
          </a:p>
        </p:txBody>
      </p:sp>
    </p:spTree>
    <p:extLst>
      <p:ext uri="{BB962C8B-B14F-4D97-AF65-F5344CB8AC3E}">
        <p14:creationId xmlns:p14="http://schemas.microsoft.com/office/powerpoint/2010/main" val="166627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id-ID" dirty="0" smtClean="0"/>
              <a:t>Efek hipertiroidisme muncul akibat peningkatan kadar TH yang beredar. </a:t>
            </a:r>
          </a:p>
          <a:p>
            <a:r>
              <a:rPr lang="id-ID" dirty="0" smtClean="0"/>
              <a:t>Kelebihan hormon ini meningkatkan laju metabolik dan meningkatkan respon fisiologis sistem saraf simpatis terhadap </a:t>
            </a:r>
            <a:r>
              <a:rPr lang="id-ID" dirty="0" smtClean="0"/>
              <a:t>rangsangan</a:t>
            </a:r>
          </a:p>
          <a:p>
            <a:pPr marL="0" indent="0">
              <a:buNone/>
            </a:pPr>
            <a:endParaRPr lang="id-ID" dirty="0" smtClean="0"/>
          </a:p>
          <a:p>
            <a:r>
              <a:rPr lang="id-ID" dirty="0" smtClean="0"/>
              <a:t>Peningkatan hormon tiroid berpengaruh terhadap sekresi dan metabolisme hipotalamus, hipofisis dalam mensekresi hormon gonad, sehingga pada individu yang belum puberitas mengakibatkan keterlambatan fungsi seksual, pada dewasa penurunan libido, infertil dan menstruasi tidak teratur</a:t>
            </a:r>
            <a:endParaRPr lang="id-ID" dirty="0" smtClean="0"/>
          </a:p>
          <a:p>
            <a:endParaRPr lang="id-ID" dirty="0" smtClean="0"/>
          </a:p>
          <a:p>
            <a:r>
              <a:rPr lang="id-ID" dirty="0" smtClean="0"/>
              <a:t>Efek </a:t>
            </a:r>
            <a:r>
              <a:rPr lang="id-ID" dirty="0" smtClean="0"/>
              <a:t>sensitisasi peningkatkan kadar TH yang abnormal meningkatkan denyut jantung </a:t>
            </a:r>
            <a:endParaRPr lang="id-ID" dirty="0"/>
          </a:p>
        </p:txBody>
      </p:sp>
      <p:sp>
        <p:nvSpPr>
          <p:cNvPr id="3" name="Title 2"/>
          <p:cNvSpPr>
            <a:spLocks noGrp="1"/>
          </p:cNvSpPr>
          <p:nvPr>
            <p:ph type="title"/>
          </p:nvPr>
        </p:nvSpPr>
        <p:spPr/>
        <p:txBody>
          <a:bodyPr/>
          <a:lstStyle/>
          <a:p>
            <a:r>
              <a:rPr lang="id-ID" dirty="0" smtClean="0"/>
              <a:t>Patofisiologi </a:t>
            </a:r>
            <a:endParaRPr lang="id-ID" dirty="0"/>
          </a:p>
        </p:txBody>
      </p:sp>
    </p:spTree>
    <p:extLst>
      <p:ext uri="{BB962C8B-B14F-4D97-AF65-F5344CB8AC3E}">
        <p14:creationId xmlns:p14="http://schemas.microsoft.com/office/powerpoint/2010/main" val="230481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Akibatnya curah jantung dan aliran darah perifer meningkat</a:t>
            </a:r>
          </a:p>
          <a:p>
            <a:r>
              <a:rPr lang="id-ID" dirty="0" smtClean="0"/>
              <a:t>Peningkatan kadar TH juga meningkatkan metabolisme karbohidrat, lemak, protein. Lemak berkurang dan toleransi glukosa menurun. Pemecahan protein meningkatkan, mengakibatkan keseimbangan nitrogen negatif</a:t>
            </a:r>
          </a:p>
          <a:p>
            <a:r>
              <a:rPr lang="id-ID" dirty="0" smtClean="0"/>
              <a:t>Seiring waktu efek hipermetabolik kelebihan TH menyebabkan kekurangan kalori dan nutrisi</a:t>
            </a:r>
            <a:endParaRPr lang="id-ID" dirty="0"/>
          </a:p>
        </p:txBody>
      </p:sp>
      <p:sp>
        <p:nvSpPr>
          <p:cNvPr id="3" name="Title 2"/>
          <p:cNvSpPr>
            <a:spLocks noGrp="1"/>
          </p:cNvSpPr>
          <p:nvPr>
            <p:ph type="title"/>
          </p:nvPr>
        </p:nvSpPr>
        <p:spPr/>
        <p:txBody>
          <a:bodyPr/>
          <a:lstStyle/>
          <a:p>
            <a:pPr algn="l"/>
            <a:r>
              <a:rPr lang="id-ID" dirty="0" smtClean="0"/>
              <a:t>Con’t..............</a:t>
            </a:r>
            <a:endParaRPr lang="id-ID" dirty="0"/>
          </a:p>
        </p:txBody>
      </p:sp>
    </p:spTree>
    <p:extLst>
      <p:ext uri="{BB962C8B-B14F-4D97-AF65-F5344CB8AC3E}">
        <p14:creationId xmlns:p14="http://schemas.microsoft.com/office/powerpoint/2010/main" val="2908159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Stimulasi autoimun (seperti penyakit Graves)</a:t>
            </a:r>
          </a:p>
          <a:p>
            <a:r>
              <a:rPr lang="id-ID" dirty="0" smtClean="0"/>
              <a:t>Kelebihan sekresi hormon perangsang-tiroid (TSH) oleh kelenjar hipofisis</a:t>
            </a:r>
          </a:p>
          <a:p>
            <a:r>
              <a:rPr lang="id-ID" dirty="0" smtClean="0"/>
              <a:t>Tiroiditis</a:t>
            </a:r>
          </a:p>
          <a:p>
            <a:r>
              <a:rPr lang="id-ID" dirty="0" smtClean="0"/>
              <a:t>Neoplasma (mis: gondok multinodular toksik)</a:t>
            </a:r>
          </a:p>
          <a:p>
            <a:r>
              <a:rPr lang="id-ID" dirty="0" smtClean="0"/>
              <a:t>Efek samping obat tertentu</a:t>
            </a:r>
          </a:p>
          <a:p>
            <a:r>
              <a:rPr lang="id-ID" dirty="0" smtClean="0"/>
              <a:t>Kelebihan asupan medikasi tiroid</a:t>
            </a:r>
            <a:endParaRPr lang="id-ID" dirty="0"/>
          </a:p>
        </p:txBody>
      </p:sp>
      <p:sp>
        <p:nvSpPr>
          <p:cNvPr id="3" name="Title 2"/>
          <p:cNvSpPr>
            <a:spLocks noGrp="1"/>
          </p:cNvSpPr>
          <p:nvPr>
            <p:ph type="title"/>
          </p:nvPr>
        </p:nvSpPr>
        <p:spPr/>
        <p:txBody>
          <a:bodyPr/>
          <a:lstStyle/>
          <a:p>
            <a:r>
              <a:rPr lang="id-ID" dirty="0" smtClean="0"/>
              <a:t>Etiologi </a:t>
            </a:r>
            <a:endParaRPr lang="id-ID" dirty="0"/>
          </a:p>
        </p:txBody>
      </p:sp>
    </p:spTree>
    <p:extLst>
      <p:ext uri="{BB962C8B-B14F-4D97-AF65-F5344CB8AC3E}">
        <p14:creationId xmlns:p14="http://schemas.microsoft.com/office/powerpoint/2010/main" val="428626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Peningaktan nafsu makan</a:t>
            </a:r>
          </a:p>
          <a:p>
            <a:r>
              <a:rPr lang="id-ID" dirty="0" smtClean="0"/>
              <a:t>Penambahan BB</a:t>
            </a:r>
          </a:p>
          <a:p>
            <a:r>
              <a:rPr lang="id-ID" dirty="0" smtClean="0"/>
              <a:t>Hipermotalitas usus dan diare</a:t>
            </a:r>
          </a:p>
          <a:p>
            <a:r>
              <a:rPr lang="id-ID" dirty="0" smtClean="0"/>
              <a:t>Emosional</a:t>
            </a:r>
          </a:p>
          <a:p>
            <a:r>
              <a:rPr lang="id-ID" dirty="0" smtClean="0"/>
              <a:t>Intoleransi terhadap panas</a:t>
            </a:r>
          </a:p>
          <a:p>
            <a:r>
              <a:rPr lang="id-ID" dirty="0" smtClean="0"/>
              <a:t>Insomnia</a:t>
            </a:r>
          </a:p>
          <a:p>
            <a:r>
              <a:rPr lang="id-ID" dirty="0" smtClean="0"/>
              <a:t>Palpitasi</a:t>
            </a:r>
          </a:p>
          <a:p>
            <a:r>
              <a:rPr lang="id-ID" dirty="0" smtClean="0"/>
              <a:t>Peningkatan keringat</a:t>
            </a:r>
          </a:p>
          <a:p>
            <a:r>
              <a:rPr lang="id-ID" dirty="0" smtClean="0"/>
              <a:t>Kulit halus dan hangat</a:t>
            </a:r>
          </a:p>
          <a:p>
            <a:r>
              <a:rPr lang="id-ID" dirty="0" smtClean="0"/>
              <a:t>Rambut menjadi lebih lembut</a:t>
            </a:r>
            <a:endParaRPr lang="id-ID" dirty="0"/>
          </a:p>
        </p:txBody>
      </p:sp>
      <p:sp>
        <p:nvSpPr>
          <p:cNvPr id="3" name="Title 2"/>
          <p:cNvSpPr>
            <a:spLocks noGrp="1"/>
          </p:cNvSpPr>
          <p:nvPr>
            <p:ph type="title"/>
          </p:nvPr>
        </p:nvSpPr>
        <p:spPr/>
        <p:txBody>
          <a:bodyPr/>
          <a:lstStyle/>
          <a:p>
            <a:r>
              <a:rPr lang="id-ID" dirty="0" smtClean="0"/>
              <a:t>Manifestasi klinis</a:t>
            </a:r>
            <a:endParaRPr lang="id-ID" dirty="0"/>
          </a:p>
        </p:txBody>
      </p:sp>
    </p:spTree>
    <p:extLst>
      <p:ext uri="{BB962C8B-B14F-4D97-AF65-F5344CB8AC3E}">
        <p14:creationId xmlns:p14="http://schemas.microsoft.com/office/powerpoint/2010/main" val="167559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Penyakit autoimun </a:t>
            </a:r>
          </a:p>
          <a:p>
            <a:r>
              <a:rPr lang="id-ID" dirty="0" smtClean="0"/>
              <a:t>Serum pasien dengan penyakit Graves memiliki antibodi yang </a:t>
            </a:r>
            <a:r>
              <a:rPr lang="id-ID" dirty="0" smtClean="0"/>
              <a:t>mengikat reseptor </a:t>
            </a:r>
            <a:r>
              <a:rPr lang="id-ID" dirty="0" smtClean="0"/>
              <a:t>TSH difolikel tiroid dan menyebabkan </a:t>
            </a:r>
            <a:r>
              <a:rPr lang="id-ID" dirty="0" smtClean="0"/>
              <a:t>sel-sel tiroid </a:t>
            </a:r>
            <a:r>
              <a:rPr lang="id-ID" dirty="0" smtClean="0"/>
              <a:t>mengalami hiperfungsi</a:t>
            </a:r>
          </a:p>
          <a:p>
            <a:r>
              <a:rPr lang="id-ID" dirty="0" smtClean="0"/>
              <a:t>Ketika antibodi ini berikatan dengan reseptor TSH maka menstimulasi sintesis dan sekresi hormon, yang memperbesar kelenjar</a:t>
            </a:r>
            <a:endParaRPr lang="id-ID" dirty="0"/>
          </a:p>
        </p:txBody>
      </p:sp>
      <p:sp>
        <p:nvSpPr>
          <p:cNvPr id="3" name="Title 2"/>
          <p:cNvSpPr>
            <a:spLocks noGrp="1"/>
          </p:cNvSpPr>
          <p:nvPr>
            <p:ph type="title"/>
          </p:nvPr>
        </p:nvSpPr>
        <p:spPr/>
        <p:txBody>
          <a:bodyPr/>
          <a:lstStyle/>
          <a:p>
            <a:r>
              <a:rPr lang="id-ID" dirty="0" smtClean="0"/>
              <a:t>Penyakit Graves</a:t>
            </a:r>
            <a:endParaRPr lang="id-ID" dirty="0"/>
          </a:p>
        </p:txBody>
      </p:sp>
    </p:spTree>
    <p:extLst>
      <p:ext uri="{BB962C8B-B14F-4D97-AF65-F5344CB8AC3E}">
        <p14:creationId xmlns:p14="http://schemas.microsoft.com/office/powerpoint/2010/main" val="3690887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Belum diketahui</a:t>
            </a:r>
          </a:p>
          <a:p>
            <a:r>
              <a:rPr lang="id-ID" dirty="0" smtClean="0"/>
              <a:t>Herediter</a:t>
            </a:r>
          </a:p>
          <a:p>
            <a:r>
              <a:rPr lang="id-ID" dirty="0" smtClean="0"/>
              <a:t>Lebih sering pada wanita dibanding pria</a:t>
            </a:r>
          </a:p>
          <a:p>
            <a:r>
              <a:rPr lang="id-ID" dirty="0" smtClean="0"/>
              <a:t>Usia 20-40 tahun</a:t>
            </a:r>
            <a:endParaRPr lang="id-ID" dirty="0"/>
          </a:p>
        </p:txBody>
      </p:sp>
      <p:sp>
        <p:nvSpPr>
          <p:cNvPr id="3" name="Title 2"/>
          <p:cNvSpPr>
            <a:spLocks noGrp="1"/>
          </p:cNvSpPr>
          <p:nvPr>
            <p:ph type="title"/>
          </p:nvPr>
        </p:nvSpPr>
        <p:spPr/>
        <p:txBody>
          <a:bodyPr/>
          <a:lstStyle/>
          <a:p>
            <a:r>
              <a:rPr lang="id-ID" dirty="0" smtClean="0"/>
              <a:t>Etiologi </a:t>
            </a:r>
            <a:endParaRPr lang="id-ID" dirty="0"/>
          </a:p>
        </p:txBody>
      </p:sp>
    </p:spTree>
    <p:extLst>
      <p:ext uri="{BB962C8B-B14F-4D97-AF65-F5344CB8AC3E}">
        <p14:creationId xmlns:p14="http://schemas.microsoft.com/office/powerpoint/2010/main" val="253020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Mengalami pembesaran kelenjar tiroid (gondok) dan manifestasi hipertorid</a:t>
            </a:r>
          </a:p>
          <a:p>
            <a:r>
              <a:rPr lang="id-ID" dirty="0" smtClean="0"/>
              <a:t>Gondok dapat terjadi akibat kelebihan stimulasi TSH (ketika jumlah TH yang beredar berkurang), immunoglobulin perangsang-pertumbuhan yang abnormal atau zat-zat yang menghambat sintesis TH</a:t>
            </a:r>
          </a:p>
          <a:p>
            <a:r>
              <a:rPr lang="id-ID" dirty="0" smtClean="0"/>
              <a:t>Gondok dapat muncul pada hipertiroidisme dan hipotiroidisme</a:t>
            </a:r>
            <a:endParaRPr lang="id-ID" dirty="0"/>
          </a:p>
        </p:txBody>
      </p:sp>
      <p:sp>
        <p:nvSpPr>
          <p:cNvPr id="3" name="Title 2"/>
          <p:cNvSpPr>
            <a:spLocks noGrp="1"/>
          </p:cNvSpPr>
          <p:nvPr>
            <p:ph type="title"/>
          </p:nvPr>
        </p:nvSpPr>
        <p:spPr/>
        <p:txBody>
          <a:bodyPr/>
          <a:lstStyle/>
          <a:p>
            <a:r>
              <a:rPr lang="id-ID" dirty="0" smtClean="0"/>
              <a:t>Penyakit Graves</a:t>
            </a:r>
            <a:endParaRPr lang="id-ID" dirty="0"/>
          </a:p>
        </p:txBody>
      </p:sp>
    </p:spTree>
    <p:extLst>
      <p:ext uri="{BB962C8B-B14F-4D97-AF65-F5344CB8AC3E}">
        <p14:creationId xmlns:p14="http://schemas.microsoft.com/office/powerpoint/2010/main" val="3602994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242</TotalTime>
  <Words>947</Words>
  <Application>Microsoft Office PowerPoint</Application>
  <PresentationFormat>On-screen Show (4:3)</PresentationFormat>
  <Paragraphs>132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Hardcover</vt:lpstr>
      <vt:lpstr>Askep Hipertiroidisme</vt:lpstr>
      <vt:lpstr>Definisi </vt:lpstr>
      <vt:lpstr>Patofisiologi </vt:lpstr>
      <vt:lpstr>Con’t..............</vt:lpstr>
      <vt:lpstr>Etiologi </vt:lpstr>
      <vt:lpstr>Manifestasi klinis</vt:lpstr>
      <vt:lpstr>Penyakit Graves</vt:lpstr>
      <vt:lpstr>Etiologi </vt:lpstr>
      <vt:lpstr>Penyakit Graves</vt:lpstr>
      <vt:lpstr>Con’t................. </vt:lpstr>
      <vt:lpstr>Con’t..............</vt:lpstr>
      <vt:lpstr>Gondok Multinodular Toksik</vt:lpstr>
      <vt:lpstr>Tiroiditis </vt:lpstr>
      <vt:lpstr>Krisis Tiroid</vt:lpstr>
      <vt:lpstr>Manifestasi klinis</vt:lpstr>
      <vt:lpstr>Diagnosis  </vt:lpstr>
      <vt:lpstr>Medikasi </vt:lpstr>
      <vt:lpstr>Pembedahan </vt:lpstr>
      <vt:lpstr>Pengkajian </vt:lpstr>
      <vt:lpstr>Diagnosis Keperawatan</vt:lpstr>
      <vt:lpstr>Intervensi </vt:lpstr>
      <vt:lpstr>dx. 2</vt:lpstr>
      <vt:lpstr>dx.3</vt:lpstr>
      <vt:lpstr>dx. 4</vt:lpstr>
      <vt:lpstr>Kasus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Askep hipertiroidisme &amp; hipotiroidisme</dc:title>
  <dc:creator>Ratna Dewi</dc:creator>
  <cp:lastModifiedBy>Ratna Dewi</cp:lastModifiedBy>
  <cp:revision>27</cp:revision>
  <dcterms:created xsi:type="dcterms:W3CDTF">2017-04-19T03:14:55Z</dcterms:created>
  <dcterms:modified xsi:type="dcterms:W3CDTF">2017-04-20T23:05:44Z</dcterms:modified>
</cp:coreProperties>
</file>