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DE8B1-E9E9-4CA2-89D4-7E31A569EDB6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DF9A-F271-4D8E-8207-DC751DDE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948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8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65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120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70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3517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5681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161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027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147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899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6091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89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275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635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8818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803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1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7427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5745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9082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40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6891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822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484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22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584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3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03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42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7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9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420F-939D-46FB-980B-0B4F6DA0F933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6037-BCD5-41AD-AAEE-4F7394D0C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wa.com.au/publications/200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052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800" dirty="0" smtClean="0"/>
              <a:t>PRESSURE ULCER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3429000" cy="101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id-ID" sz="2000" dirty="0" err="1" smtClean="0">
                <a:solidFill>
                  <a:schemeClr val="tx1"/>
                </a:solidFill>
              </a:rPr>
              <a:t>Siti</a:t>
            </a:r>
            <a:r>
              <a:rPr lang="en-US" altLang="id-ID" sz="2000" dirty="0" smtClean="0">
                <a:solidFill>
                  <a:schemeClr val="tx1"/>
                </a:solidFill>
              </a:rPr>
              <a:t>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Anisah</a:t>
            </a:r>
            <a:endParaRPr lang="en-US" altLang="id-ID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altLang="id-ID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id-ID" dirty="0" smtClean="0">
                <a:solidFill>
                  <a:schemeClr val="tx1"/>
                </a:solidFill>
              </a:rPr>
              <a:t>Central Army Hospital</a:t>
            </a:r>
          </a:p>
          <a:p>
            <a:pPr algn="ctr">
              <a:lnSpc>
                <a:spcPct val="90000"/>
              </a:lnSpc>
            </a:pPr>
            <a:r>
              <a:rPr lang="en-US" altLang="id-ID" dirty="0" err="1" smtClean="0">
                <a:solidFill>
                  <a:schemeClr val="tx1"/>
                </a:solidFill>
              </a:rPr>
              <a:t>Gatot</a:t>
            </a:r>
            <a:r>
              <a:rPr lang="en-US" altLang="id-ID" dirty="0" smtClean="0">
                <a:solidFill>
                  <a:schemeClr val="tx1"/>
                </a:solidFill>
              </a:rPr>
              <a:t>  </a:t>
            </a:r>
            <a:r>
              <a:rPr lang="en-US" altLang="id-ID" dirty="0" err="1" smtClean="0">
                <a:solidFill>
                  <a:schemeClr val="tx1"/>
                </a:solidFill>
              </a:rPr>
              <a:t>Soebroto</a:t>
            </a:r>
            <a:r>
              <a:rPr lang="en-US" altLang="id-ID" dirty="0" smtClean="0">
                <a:solidFill>
                  <a:schemeClr val="tx1"/>
                </a:solidFill>
              </a:rPr>
              <a:t>, Jakarta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0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0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28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5840" y="685800"/>
            <a:ext cx="9004935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64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7544119" cy="50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57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id-ID" sz="3200" dirty="0" smtClean="0">
                <a:solidFill>
                  <a:srgbClr val="CC3300"/>
                </a:solidFill>
              </a:rPr>
              <a:t>A variety of possible risk factors these can be directly related to patient pressure ulcers</a:t>
            </a:r>
            <a:r>
              <a:rPr lang="en-US" altLang="id-ID" sz="3200" dirty="0" smtClean="0"/>
              <a:t> 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id-ID" dirty="0" smtClean="0"/>
              <a:t>appetite </a:t>
            </a:r>
          </a:p>
          <a:p>
            <a:r>
              <a:rPr lang="en-US" altLang="id-ID" dirty="0" smtClean="0"/>
              <a:t>diagnosis</a:t>
            </a:r>
          </a:p>
          <a:p>
            <a:r>
              <a:rPr lang="en-US" altLang="id-ID" dirty="0" smtClean="0"/>
              <a:t>smoking</a:t>
            </a:r>
          </a:p>
          <a:p>
            <a:r>
              <a:rPr lang="en-US" altLang="id-ID" dirty="0" smtClean="0"/>
              <a:t>neurological abnormality</a:t>
            </a:r>
          </a:p>
          <a:p>
            <a:r>
              <a:rPr lang="en-US" altLang="id-ID" dirty="0" smtClean="0"/>
              <a:t>anemia (</a:t>
            </a:r>
            <a:r>
              <a:rPr lang="en-US" altLang="id-ID" dirty="0" err="1" smtClean="0"/>
              <a:t>Hb</a:t>
            </a:r>
            <a:r>
              <a:rPr lang="en-US" altLang="id-ID" dirty="0" smtClean="0"/>
              <a:t> &lt;12)</a:t>
            </a:r>
          </a:p>
          <a:p>
            <a:r>
              <a:rPr lang="en-US" altLang="id-ID" dirty="0" smtClean="0"/>
              <a:t>impaired nutritional intake</a:t>
            </a:r>
          </a:p>
          <a:p>
            <a:r>
              <a:rPr lang="en-US" altLang="id-ID" dirty="0" err="1" smtClean="0"/>
              <a:t>diarrhoea</a:t>
            </a:r>
            <a:endParaRPr lang="en-US" altLang="id-ID" dirty="0" smtClean="0"/>
          </a:p>
          <a:p>
            <a:r>
              <a:rPr lang="en-US" altLang="id-ID" dirty="0" smtClean="0"/>
              <a:t>temperature</a:t>
            </a:r>
          </a:p>
          <a:p>
            <a:r>
              <a:rPr lang="en-US" altLang="id-ID" dirty="0" smtClean="0"/>
              <a:t>decreased body weight (body loss)</a:t>
            </a:r>
          </a:p>
          <a:p>
            <a:r>
              <a:rPr lang="en-US" altLang="id-ID" dirty="0" smtClean="0"/>
              <a:t>hypotensive episode</a:t>
            </a:r>
          </a:p>
          <a:p>
            <a:r>
              <a:rPr lang="en-US" altLang="id-ID" dirty="0" smtClean="0"/>
              <a:t>change in condition of skin (</a:t>
            </a:r>
            <a:r>
              <a:rPr lang="en-US" altLang="id-ID" dirty="0" err="1" smtClean="0"/>
              <a:t>hyperpigmentasion</a:t>
            </a:r>
            <a:r>
              <a:rPr lang="en-US" altLang="id-ID" dirty="0" smtClean="0"/>
              <a:t>)</a:t>
            </a:r>
          </a:p>
          <a:p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154271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Extrinsic &amp; Intrinsic Factors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id-ID" u="sng" dirty="0" smtClean="0"/>
              <a:t>Extrinsic factors</a:t>
            </a:r>
          </a:p>
          <a:p>
            <a:pPr>
              <a:buNone/>
            </a:pPr>
            <a:endParaRPr lang="en-US" altLang="id-ID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id-ID" dirty="0" smtClean="0"/>
              <a:t>Shear</a:t>
            </a:r>
          </a:p>
          <a:p>
            <a:pPr>
              <a:buFontTx/>
              <a:buChar char="-"/>
            </a:pPr>
            <a:r>
              <a:rPr lang="en-US" altLang="id-ID" dirty="0" smtClean="0"/>
              <a:t>Friction</a:t>
            </a:r>
          </a:p>
          <a:p>
            <a:pPr>
              <a:buFontTx/>
              <a:buChar char="-"/>
            </a:pPr>
            <a:r>
              <a:rPr lang="en-US" altLang="id-ID" dirty="0" smtClean="0"/>
              <a:t>moisture</a:t>
            </a:r>
            <a:endParaRPr lang="en-US" altLang="id-ID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id-ID" u="sng" dirty="0" smtClean="0"/>
              <a:t>Intrinsic factor</a:t>
            </a:r>
          </a:p>
          <a:p>
            <a:pPr>
              <a:buNone/>
            </a:pPr>
            <a:endParaRPr lang="en-US" altLang="id-ID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id-ID" dirty="0" smtClean="0"/>
              <a:t>Age</a:t>
            </a:r>
          </a:p>
          <a:p>
            <a:pPr>
              <a:buFontTx/>
              <a:buChar char="-"/>
            </a:pPr>
            <a:r>
              <a:rPr lang="en-US" altLang="id-ID" dirty="0" smtClean="0"/>
              <a:t>Nutrition</a:t>
            </a:r>
          </a:p>
          <a:p>
            <a:pPr>
              <a:buFontTx/>
              <a:buChar char="-"/>
            </a:pPr>
            <a:r>
              <a:rPr lang="en-US" altLang="id-ID" dirty="0" smtClean="0"/>
              <a:t>Body weight</a:t>
            </a:r>
          </a:p>
          <a:p>
            <a:pPr>
              <a:buFontTx/>
              <a:buChar char="-"/>
            </a:pPr>
            <a:r>
              <a:rPr lang="en-US" altLang="id-ID" dirty="0" smtClean="0"/>
              <a:t>Incontinence</a:t>
            </a:r>
          </a:p>
          <a:p>
            <a:pPr>
              <a:buFontTx/>
              <a:buChar char="-"/>
            </a:pPr>
            <a:r>
              <a:rPr lang="en-US" altLang="id-ID" dirty="0" smtClean="0"/>
              <a:t>Poor blood supply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206977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620" y="845820"/>
            <a:ext cx="7680960" cy="5120639"/>
          </a:xfrm>
          <a:prstGeom prst="rect">
            <a:avLst/>
          </a:prstGeom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428528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7280" y="685800"/>
            <a:ext cx="8663940" cy="50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57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Wound Assessment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Cause of ulcers </a:t>
            </a:r>
            <a:r>
              <a:rPr lang="en-US" altLang="id-ID" dirty="0" smtClean="0">
                <a:sym typeface="Wingdings" panose="05000000000000000000" pitchFamily="2" charset="2"/>
              </a:rPr>
              <a:t> </a:t>
            </a:r>
            <a:r>
              <a:rPr lang="en-US" altLang="id-ID" dirty="0" err="1" smtClean="0">
                <a:sym typeface="Wingdings" panose="05000000000000000000" pitchFamily="2" charset="2"/>
              </a:rPr>
              <a:t>immobilizied</a:t>
            </a:r>
            <a:r>
              <a:rPr lang="en-US" altLang="id-ID" dirty="0" smtClean="0">
                <a:sym typeface="Wingdings" panose="05000000000000000000" pitchFamily="2" charset="2"/>
              </a:rPr>
              <a:t>, weakness, unconscious ??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Site / location 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Stage or grade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Exudates amount and type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Age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Local signs of infection</a:t>
            </a:r>
            <a:endParaRPr lang="en-US" altLang="id-ID" dirty="0" smtClean="0"/>
          </a:p>
          <a:p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2279014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…..wound assessment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Wound appearance </a:t>
            </a:r>
            <a:r>
              <a:rPr lang="en-US" altLang="id-ID" dirty="0" smtClean="0">
                <a:sym typeface="Wingdings" panose="05000000000000000000" pitchFamily="2" charset="2"/>
              </a:rPr>
              <a:t> 100 % black, red, or yellow ??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Wound edge  pink, black ?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Undermining / tracking  find that ?</a:t>
            </a:r>
          </a:p>
          <a:p>
            <a:r>
              <a:rPr lang="en-US" altLang="id-ID" dirty="0" smtClean="0"/>
              <a:t> Odor </a:t>
            </a:r>
            <a:r>
              <a:rPr lang="en-US" altLang="id-ID" dirty="0" smtClean="0">
                <a:sym typeface="Wingdings" panose="05000000000000000000" pitchFamily="2" charset="2"/>
              </a:rPr>
              <a:t> mild, no </a:t>
            </a:r>
            <a:r>
              <a:rPr lang="en-US" altLang="id-ID" dirty="0" err="1" smtClean="0">
                <a:sym typeface="Wingdings" panose="05000000000000000000" pitchFamily="2" charset="2"/>
              </a:rPr>
              <a:t>odour</a:t>
            </a:r>
            <a:endParaRPr lang="en-US" altLang="id-ID" dirty="0" smtClean="0">
              <a:sym typeface="Wingdings" panose="05000000000000000000" pitchFamily="2" charset="2"/>
            </a:endParaRPr>
          </a:p>
          <a:p>
            <a:r>
              <a:rPr lang="en-US" altLang="id-ID" dirty="0" smtClean="0">
                <a:sym typeface="Wingdings" panose="05000000000000000000" pitchFamily="2" charset="2"/>
              </a:rPr>
              <a:t>Size  length, width and depth</a:t>
            </a:r>
            <a:endParaRPr lang="en-US" altLang="id-ID" dirty="0" smtClean="0"/>
          </a:p>
          <a:p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40355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698764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Mechanical loading and support surface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Positioning and repositioning</a:t>
            </a:r>
          </a:p>
          <a:p>
            <a:r>
              <a:rPr lang="en-US" altLang="id-ID" dirty="0" smtClean="0"/>
              <a:t>Eliminating shear and friction</a:t>
            </a:r>
          </a:p>
          <a:p>
            <a:r>
              <a:rPr lang="en-US" altLang="id-ID" dirty="0" smtClean="0"/>
              <a:t>Reducing heel pressure</a:t>
            </a:r>
          </a:p>
          <a:p>
            <a:r>
              <a:rPr lang="en-US" altLang="id-ID" dirty="0" smtClean="0"/>
              <a:t>Activity and </a:t>
            </a:r>
            <a:r>
              <a:rPr lang="en-US" altLang="id-ID" dirty="0" err="1" smtClean="0"/>
              <a:t>mobilisation</a:t>
            </a:r>
            <a:endParaRPr lang="en-US" altLang="id-ID" dirty="0" smtClean="0"/>
          </a:p>
          <a:p>
            <a:r>
              <a:rPr lang="en-US" altLang="id-ID" dirty="0" smtClean="0"/>
              <a:t>Support surface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323793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Positioning and repositioning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Needs may vary between individuals from one hourly to greater than two hourly.</a:t>
            </a:r>
          </a:p>
          <a:p>
            <a:r>
              <a:rPr lang="en-US" altLang="id-ID" dirty="0" smtClean="0"/>
              <a:t>Clock method of determining turning schedule</a:t>
            </a:r>
          </a:p>
          <a:p>
            <a:r>
              <a:rPr lang="en-US" altLang="id-ID" dirty="0" smtClean="0"/>
              <a:t>Pillows and foam wedges can be used when repositioning</a:t>
            </a:r>
          </a:p>
          <a:p>
            <a:r>
              <a:rPr lang="en-US" altLang="id-ID" dirty="0" smtClean="0"/>
              <a:t>Warning : foot placement  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962386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alt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" y="685800"/>
            <a:ext cx="8138160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60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Eliminating shear and friction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Skin that is constantly exposed to friction should be protected with padding or </a:t>
            </a:r>
            <a:r>
              <a:rPr lang="en-US" altLang="id-ID" dirty="0" err="1" smtClean="0"/>
              <a:t>protectitive</a:t>
            </a:r>
            <a:endParaRPr lang="en-US" altLang="id-ID" dirty="0" smtClean="0"/>
          </a:p>
          <a:p>
            <a:pPr>
              <a:buNone/>
            </a:pPr>
            <a:endParaRPr lang="en-US" altLang="id-ID" dirty="0" smtClean="0"/>
          </a:p>
          <a:p>
            <a:r>
              <a:rPr lang="en-US" altLang="id-ID" dirty="0" smtClean="0"/>
              <a:t>Massage over bonny prominences </a:t>
            </a:r>
            <a:r>
              <a:rPr lang="en-US" altLang="id-ID" dirty="0" smtClean="0">
                <a:sym typeface="Wingdings" panose="05000000000000000000" pitchFamily="2" charset="2"/>
              </a:rPr>
              <a:t> increased oxygenation to the </a:t>
            </a:r>
            <a:r>
              <a:rPr lang="en-US" altLang="id-ID" dirty="0" err="1" smtClean="0">
                <a:sym typeface="Wingdings" panose="05000000000000000000" pitchFamily="2" charset="2"/>
              </a:rPr>
              <a:t>afffected</a:t>
            </a:r>
            <a:r>
              <a:rPr lang="en-US" altLang="id-ID" dirty="0" smtClean="0">
                <a:sym typeface="Wingdings" panose="05000000000000000000" pitchFamily="2" charset="2"/>
              </a:rPr>
              <a:t> tissue</a:t>
            </a:r>
            <a:endParaRPr lang="en-US" altLang="id-ID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102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Reducing heel pressure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To pressure as the </a:t>
            </a:r>
            <a:r>
              <a:rPr lang="en-US" altLang="id-ID" dirty="0" err="1" smtClean="0"/>
              <a:t>calcaneum</a:t>
            </a:r>
            <a:r>
              <a:rPr lang="en-US" altLang="id-ID" dirty="0" smtClean="0"/>
              <a:t> (heal bone)</a:t>
            </a:r>
          </a:p>
          <a:p>
            <a:r>
              <a:rPr lang="en-US" altLang="id-ID" dirty="0" smtClean="0"/>
              <a:t>Pillows or foam under full length of the lower leg </a:t>
            </a:r>
            <a:r>
              <a:rPr lang="en-US" altLang="id-ID" dirty="0" smtClean="0">
                <a:sym typeface="Wingdings" panose="05000000000000000000" pitchFamily="2" charset="2"/>
              </a:rPr>
              <a:t> relieving pressure from the heels</a:t>
            </a:r>
          </a:p>
          <a:p>
            <a:r>
              <a:rPr lang="en-US" altLang="id-ID" dirty="0" smtClean="0">
                <a:sym typeface="Wingdings" panose="05000000000000000000" pitchFamily="2" charset="2"/>
              </a:rPr>
              <a:t>Can be difficult if patient confused or agitated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406785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Activity and </a:t>
            </a:r>
            <a:r>
              <a:rPr lang="en-US" altLang="id-ID" sz="3200" dirty="0" err="1" smtClean="0"/>
              <a:t>mobilisation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err="1"/>
              <a:t>Mobilisastion</a:t>
            </a:r>
            <a:r>
              <a:rPr lang="en-US" altLang="id-ID" dirty="0"/>
              <a:t> and activity alter pressure ulcers on weight bearing areas, relieving damaged tissue and improving circulation</a:t>
            </a:r>
          </a:p>
          <a:p>
            <a:pPr>
              <a:buNone/>
            </a:pPr>
            <a:endParaRPr lang="en-US" altLang="id-ID" dirty="0"/>
          </a:p>
          <a:p>
            <a:r>
              <a:rPr lang="en-US" altLang="id-ID" dirty="0"/>
              <a:t>The health care team should assess to need patient mobilization (walkers, handrails, cane, </a:t>
            </a:r>
            <a:r>
              <a:rPr lang="en-US" altLang="id-ID" dirty="0" err="1"/>
              <a:t>etc</a:t>
            </a:r>
            <a:r>
              <a:rPr lang="en-US" altLang="id-ID" dirty="0"/>
              <a:t>). Seat cushion to reduce pressure ulcers</a:t>
            </a:r>
          </a:p>
          <a:p>
            <a:pPr>
              <a:buNone/>
            </a:pPr>
            <a:endParaRPr lang="en-US" altLang="id-ID" dirty="0"/>
          </a:p>
          <a:p>
            <a:r>
              <a:rPr lang="en-US" altLang="id-ID" dirty="0" err="1"/>
              <a:t>Reffered</a:t>
            </a:r>
            <a:r>
              <a:rPr lang="en-US" altLang="id-ID" dirty="0"/>
              <a:t> to </a:t>
            </a:r>
            <a:r>
              <a:rPr lang="en-US" altLang="id-ID" dirty="0" err="1"/>
              <a:t>physitherapist</a:t>
            </a:r>
            <a:r>
              <a:rPr lang="en-US" altLang="id-ID" dirty="0"/>
              <a:t> or occupational therapist</a:t>
            </a:r>
          </a:p>
        </p:txBody>
      </p:sp>
    </p:spTree>
    <p:extLst>
      <p:ext uri="{BB962C8B-B14F-4D97-AF65-F5344CB8AC3E}">
        <p14:creationId xmlns:p14="http://schemas.microsoft.com/office/powerpoint/2010/main" val="2565964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Support surface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id-ID" dirty="0" smtClean="0"/>
              <a:t>Constant low pressure</a:t>
            </a:r>
          </a:p>
          <a:p>
            <a:pPr>
              <a:buFontTx/>
              <a:buChar char="-"/>
            </a:pPr>
            <a:r>
              <a:rPr lang="en-US" altLang="id-ID" dirty="0" smtClean="0"/>
              <a:t>Conform closely to body contours redistributing body weight over a wider area</a:t>
            </a:r>
          </a:p>
          <a:p>
            <a:pPr>
              <a:buNone/>
            </a:pPr>
            <a:endParaRPr lang="en-US" altLang="id-ID" dirty="0" smtClean="0"/>
          </a:p>
          <a:p>
            <a:pPr>
              <a:buFontTx/>
              <a:buChar char="-"/>
            </a:pPr>
            <a:r>
              <a:rPr lang="en-US" altLang="id-ID" dirty="0" smtClean="0"/>
              <a:t>Foam or </a:t>
            </a:r>
            <a:r>
              <a:rPr lang="en-US" altLang="id-ID" dirty="0" err="1" smtClean="0"/>
              <a:t>matresses</a:t>
            </a:r>
            <a:r>
              <a:rPr lang="en-US" altLang="id-ID" dirty="0" smtClean="0"/>
              <a:t>, water beds, gel pads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951897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Ideal support surface characteristic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Reduces/relieves pressure ulcers bony prominence</a:t>
            </a:r>
          </a:p>
          <a:p>
            <a:r>
              <a:rPr lang="en-US" altLang="id-ID" dirty="0" smtClean="0"/>
              <a:t>Controls pressure gradient in tissue</a:t>
            </a:r>
          </a:p>
          <a:p>
            <a:r>
              <a:rPr lang="en-US" altLang="id-ID" dirty="0" smtClean="0"/>
              <a:t>Provides stability</a:t>
            </a:r>
          </a:p>
          <a:p>
            <a:r>
              <a:rPr lang="en-US" altLang="id-ID" dirty="0" smtClean="0"/>
              <a:t>Controls temperature at interface</a:t>
            </a:r>
          </a:p>
          <a:p>
            <a:r>
              <a:rPr lang="en-US" altLang="id-ID" dirty="0" smtClean="0"/>
              <a:t>Controls moisture at skin</a:t>
            </a:r>
          </a:p>
          <a:p>
            <a:r>
              <a:rPr lang="en-US" altLang="id-ID" dirty="0" smtClean="0"/>
              <a:t>Low cost</a:t>
            </a:r>
          </a:p>
          <a:p>
            <a:r>
              <a:rPr lang="en-US" altLang="id-ID" dirty="0" smtClean="0"/>
              <a:t>durable 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1274909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Risk Assessment Tools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The Norton Scale		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    The oldest risk assessment instrument.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Developed in 1961. 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Sensory perception, moisture, activity and mobility, incontinence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Score ranking 5 – 20, scale 1 - 4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1387471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Gosnell’s Score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based – Norton Scale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original Norton Scale + skin appearance, medication, diet &amp; fluid balance, and with detailed instruction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Score of 5 is the lower risk and a score of 20 is the highest risk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713909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3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The Barden Scale</a:t>
            </a:r>
          </a:p>
          <a:p>
            <a:pPr>
              <a:buNone/>
            </a:pPr>
            <a:r>
              <a:rPr lang="en-US" altLang="id-ID" dirty="0" smtClean="0"/>
              <a:t>	</a:t>
            </a:r>
            <a:r>
              <a:rPr lang="en-US" altLang="id-ID" dirty="0" smtClean="0">
                <a:sym typeface="Wingdings" panose="05000000000000000000" pitchFamily="2" charset="2"/>
              </a:rPr>
              <a:t> was developed in 1987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composed of six subscales that conceptually reflect degrees of sensory perception, moisture, activity, nutrition, and friction and shear.</a:t>
            </a:r>
          </a:p>
          <a:p>
            <a:pPr>
              <a:buNone/>
            </a:pPr>
            <a:r>
              <a:rPr lang="en-US" altLang="id-ID" dirty="0" smtClean="0">
                <a:sym typeface="Wingdings" panose="05000000000000000000" pitchFamily="2" charset="2"/>
              </a:rPr>
              <a:t>	 score range 6 to 23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620126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References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id-ID" dirty="0" smtClean="0"/>
              <a:t>Australian Wound Management </a:t>
            </a:r>
            <a:r>
              <a:rPr lang="en-US" altLang="id-ID" dirty="0" err="1" smtClean="0"/>
              <a:t>Associasion</a:t>
            </a:r>
            <a:r>
              <a:rPr lang="en-US" altLang="id-ID" dirty="0" smtClean="0"/>
              <a:t>, </a:t>
            </a:r>
            <a:r>
              <a:rPr lang="en-US" altLang="id-ID" b="1" i="1" dirty="0" smtClean="0"/>
              <a:t>Clinical Practice Guidelines.</a:t>
            </a:r>
            <a:r>
              <a:rPr lang="en-US" altLang="id-ID" dirty="0" smtClean="0"/>
              <a:t> August 2001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id-ID" dirty="0" smtClean="0"/>
              <a:t>Royal College of Nursing, </a:t>
            </a:r>
            <a:r>
              <a:rPr lang="en-US" altLang="id-ID" b="1" i="1" dirty="0" smtClean="0"/>
              <a:t>The Management of Pressure Ulcers in Primary and Secondary Care</a:t>
            </a:r>
            <a:r>
              <a:rPr lang="en-US" altLang="id-ID" dirty="0" smtClean="0"/>
              <a:t>. Sept 2005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id-ID" b="1" dirty="0" smtClean="0"/>
              <a:t>Available at </a:t>
            </a:r>
            <a:r>
              <a:rPr lang="en-US" altLang="id-ID" dirty="0" smtClean="0">
                <a:hlinkClick r:id="rId4"/>
              </a:rPr>
              <a:t>www.amwa.com.au/publications/2007</a:t>
            </a:r>
            <a:endParaRPr lang="en-US" altLang="id-ID" dirty="0" smtClean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id-ID" b="1" dirty="0" smtClean="0"/>
              <a:t>Morison, J. Morison, et al. (2004). </a:t>
            </a:r>
            <a:r>
              <a:rPr lang="en-US" altLang="id-ID" b="1" i="1" dirty="0" smtClean="0"/>
              <a:t>Chronic Wound Care: A problem-based learning approach</a:t>
            </a:r>
            <a:r>
              <a:rPr lang="en-US" altLang="id-ID" b="1" dirty="0" smtClean="0"/>
              <a:t>. Mosby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id-ID" b="1" dirty="0" err="1" smtClean="0"/>
              <a:t>Sussman</a:t>
            </a:r>
            <a:r>
              <a:rPr lang="en-US" altLang="id-ID" b="1" dirty="0" smtClean="0"/>
              <a:t>, Carrie; Bates Barbara. </a:t>
            </a:r>
            <a:r>
              <a:rPr lang="en-US" altLang="id-ID" b="1" i="1" dirty="0" smtClean="0"/>
              <a:t>Wound Care : A Collaborative Practice Manual for Health Professionals</a:t>
            </a:r>
            <a:r>
              <a:rPr lang="en-US" altLang="id-ID" b="1" dirty="0" smtClean="0"/>
              <a:t>. Third Edition. Lippincott William &amp; Wilkins. 2007 page : 336-351</a:t>
            </a:r>
          </a:p>
          <a:p>
            <a:pPr marL="609600" indent="-609600">
              <a:buClr>
                <a:schemeClr val="tx1"/>
              </a:buClr>
              <a:buNone/>
            </a:pP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111546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smtClean="0"/>
              <a:t>pressure ulcer</a:t>
            </a:r>
            <a:endParaRPr lang="en-US" dirty="0"/>
          </a:p>
          <a:p>
            <a:pPr lvl="0"/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endParaRPr lang="en-US" dirty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asuhan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9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Definition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err="1" smtClean="0"/>
              <a:t>Prescure</a:t>
            </a:r>
            <a:r>
              <a:rPr lang="en-US" altLang="id-ID" dirty="0" smtClean="0"/>
              <a:t> ulcer is </a:t>
            </a:r>
            <a:r>
              <a:rPr lang="en-US" altLang="id-ID" dirty="0" err="1" smtClean="0"/>
              <a:t>lession</a:t>
            </a:r>
            <a:r>
              <a:rPr lang="en-US" altLang="id-ID" dirty="0" smtClean="0"/>
              <a:t> caused by local tissue necrotic when soft tissue are compressed between a bony prominence and an external surface  (Catherine T. Milne, 2003). </a:t>
            </a:r>
          </a:p>
          <a:p>
            <a:pPr marL="0" indent="0">
              <a:buNone/>
            </a:pP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63979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Commonly referred to as pressure sores, bed sores, pressure damage, pressure injuries, and decubitus ulcers, are areas of </a:t>
            </a:r>
            <a:r>
              <a:rPr lang="en-US" altLang="id-ID" dirty="0" err="1" smtClean="0"/>
              <a:t>localised</a:t>
            </a:r>
            <a:r>
              <a:rPr lang="en-US" altLang="id-ID" dirty="0" smtClean="0"/>
              <a:t> damage to the skin, which can extend to underlying </a:t>
            </a:r>
            <a:r>
              <a:rPr lang="en-US" altLang="id-ID" dirty="0" err="1" smtClean="0"/>
              <a:t>stuctures</a:t>
            </a:r>
            <a:r>
              <a:rPr lang="en-US" altLang="id-ID" dirty="0" smtClean="0"/>
              <a:t> such as muscle and bone (Allman, 1995,1997).</a:t>
            </a:r>
          </a:p>
          <a:p>
            <a:pPr>
              <a:buNone/>
            </a:pPr>
            <a:endParaRPr lang="en-US" altLang="id-ID" dirty="0" smtClean="0"/>
          </a:p>
          <a:p>
            <a:r>
              <a:rPr lang="en-US" altLang="id-ID" dirty="0" smtClean="0"/>
              <a:t>Damage is believed to be caused by a combination of factors includes pressure, shear forces, friction and moisture (Allman, 1997)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1271818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PREVALENCE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 smtClean="0"/>
              <a:t>United Kingdom 5.3 percent to 15.6 percent</a:t>
            </a:r>
          </a:p>
          <a:p>
            <a:pPr>
              <a:buNone/>
            </a:pPr>
            <a:endParaRPr lang="en-US" altLang="id-ID" dirty="0" smtClean="0"/>
          </a:p>
          <a:p>
            <a:r>
              <a:rPr lang="en-US" altLang="id-ID" dirty="0" smtClean="0"/>
              <a:t>Published Australian data reported 3.2 percent</a:t>
            </a:r>
          </a:p>
          <a:p>
            <a:pPr>
              <a:buNone/>
            </a:pPr>
            <a:endParaRPr lang="en-US" altLang="id-ID" dirty="0" smtClean="0"/>
          </a:p>
          <a:p>
            <a:r>
              <a:rPr lang="en-US" altLang="id-ID" dirty="0" smtClean="0"/>
              <a:t>USA reported varied 6.5 percent</a:t>
            </a:r>
          </a:p>
          <a:p>
            <a:endParaRPr lang="en-US" altLang="id-ID" dirty="0" smtClean="0"/>
          </a:p>
          <a:p>
            <a:r>
              <a:rPr lang="en-US" altLang="id-ID" dirty="0" smtClean="0"/>
              <a:t>Indonesia ??</a:t>
            </a:r>
            <a:endParaRPr lang="en-US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271482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/>
              <a:t>Prevention and management 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dirty="0"/>
              <a:t>Financial  (LOS at hospital)</a:t>
            </a:r>
          </a:p>
          <a:p>
            <a:pPr>
              <a:buNone/>
            </a:pPr>
            <a:endParaRPr lang="en-US" altLang="id-ID" dirty="0"/>
          </a:p>
          <a:p>
            <a:r>
              <a:rPr lang="en-US" altLang="id-ID" dirty="0"/>
              <a:t>Social</a:t>
            </a:r>
          </a:p>
          <a:p>
            <a:pPr>
              <a:buNone/>
            </a:pPr>
            <a:endParaRPr lang="en-US" altLang="id-ID" dirty="0"/>
          </a:p>
          <a:p>
            <a:r>
              <a:rPr lang="en-US" altLang="id-ID" dirty="0"/>
              <a:t>Pain, discomfort, loss of independence, decreased mobility </a:t>
            </a:r>
          </a:p>
          <a:p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012069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96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813</Words>
  <Application>Microsoft Office PowerPoint</Application>
  <PresentationFormat>Widescreen</PresentationFormat>
  <Paragraphs>165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Definition</vt:lpstr>
      <vt:lpstr>PowerPoint Presentation</vt:lpstr>
      <vt:lpstr>PREVALENCE</vt:lpstr>
      <vt:lpstr>Prevention and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variety of possible risk factors these can be directly related to patient pressure ulcers </vt:lpstr>
      <vt:lpstr>Extrinsic &amp; Intrinsic Factors</vt:lpstr>
      <vt:lpstr>PowerPoint Presentation</vt:lpstr>
      <vt:lpstr>PowerPoint Presentation</vt:lpstr>
      <vt:lpstr>Wound Assessment</vt:lpstr>
      <vt:lpstr>…..wound assessment</vt:lpstr>
      <vt:lpstr>Mechanical loading and support surface</vt:lpstr>
      <vt:lpstr>Positioning and repositioning</vt:lpstr>
      <vt:lpstr>PowerPoint Presentation</vt:lpstr>
      <vt:lpstr>Eliminating shear and friction</vt:lpstr>
      <vt:lpstr>Reducing heel pressure</vt:lpstr>
      <vt:lpstr>Activity and mobilisation</vt:lpstr>
      <vt:lpstr>Support surface</vt:lpstr>
      <vt:lpstr>Ideal support surface characteristic</vt:lpstr>
      <vt:lpstr>Risk Assessment Tools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2019-05-14T03:50:20Z</dcterms:created>
  <dcterms:modified xsi:type="dcterms:W3CDTF">2019-05-14T04:08:16Z</dcterms:modified>
</cp:coreProperties>
</file>