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4C22-92BC-4BB1-BDD6-7112EE7E9B4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7699-8727-4E05-860D-16337F897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5799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6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92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030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751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329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886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2677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8044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248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65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2656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054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044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4461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8350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373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2921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631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606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69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893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9252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38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46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62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447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890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3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7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6C5C-3433-4F4B-863A-3CAA337F8059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BE62-CD82-4642-882A-7F9CA117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35052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800" dirty="0" smtClean="0"/>
              <a:t>MANAJEMEN LUKA BAKAR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Pertemuan</a:t>
            </a:r>
            <a:r>
              <a:rPr lang="en-US" sz="1600" b="1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</a:rPr>
              <a:t>11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3429000" cy="1013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id-ID" sz="2000" dirty="0" err="1" smtClean="0">
                <a:solidFill>
                  <a:schemeClr val="tx1"/>
                </a:solidFill>
              </a:rPr>
              <a:t>Siti</a:t>
            </a:r>
            <a:r>
              <a:rPr lang="en-US" altLang="id-ID" sz="2000" dirty="0" smtClean="0">
                <a:solidFill>
                  <a:schemeClr val="tx1"/>
                </a:solidFill>
              </a:rPr>
              <a:t> </a:t>
            </a:r>
            <a:r>
              <a:rPr lang="en-US" altLang="id-ID" sz="2000" dirty="0" err="1" smtClean="0">
                <a:solidFill>
                  <a:schemeClr val="tx1"/>
                </a:solidFill>
              </a:rPr>
              <a:t>Anisah</a:t>
            </a:r>
            <a:endParaRPr lang="en-US" altLang="id-ID" sz="2000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altLang="id-ID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id-ID" dirty="0" smtClean="0">
                <a:solidFill>
                  <a:schemeClr val="tx1"/>
                </a:solidFill>
              </a:rPr>
              <a:t>Central Army Hospital</a:t>
            </a:r>
          </a:p>
          <a:p>
            <a:pPr algn="ctr">
              <a:lnSpc>
                <a:spcPct val="90000"/>
              </a:lnSpc>
            </a:pPr>
            <a:r>
              <a:rPr lang="en-US" altLang="id-ID" dirty="0" err="1" smtClean="0">
                <a:solidFill>
                  <a:schemeClr val="tx1"/>
                </a:solidFill>
              </a:rPr>
              <a:t>Gatot</a:t>
            </a:r>
            <a:r>
              <a:rPr lang="en-US" altLang="id-ID" dirty="0" smtClean="0">
                <a:solidFill>
                  <a:schemeClr val="tx1"/>
                </a:solidFill>
              </a:rPr>
              <a:t>  </a:t>
            </a:r>
            <a:r>
              <a:rPr lang="en-US" altLang="id-ID" dirty="0" err="1" smtClean="0">
                <a:solidFill>
                  <a:schemeClr val="tx1"/>
                </a:solidFill>
              </a:rPr>
              <a:t>Soebroto</a:t>
            </a:r>
            <a:r>
              <a:rPr lang="en-US" altLang="id-ID" dirty="0" smtClean="0">
                <a:solidFill>
                  <a:schemeClr val="tx1"/>
                </a:solidFill>
              </a:rPr>
              <a:t>, Jakarta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18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04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199" y="685800"/>
            <a:ext cx="9172576" cy="56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5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1781175" y="1190307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731520"/>
            <a:ext cx="9172575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00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5840" y="685800"/>
            <a:ext cx="9004935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8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199" y="411480"/>
            <a:ext cx="9172576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58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54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Referral To Burn Unit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dirty="0"/>
              <a:t>Burn Grade II – III &gt; 20 % (adult), &gt; 10% Children</a:t>
            </a:r>
          </a:p>
          <a:p>
            <a:pPr marL="274320" indent="-256032">
              <a:defRPr/>
            </a:pPr>
            <a:r>
              <a:rPr lang="id-ID" dirty="0"/>
              <a:t>Burn on Extremities, Face, Perineal, Joint</a:t>
            </a:r>
          </a:p>
          <a:p>
            <a:pPr marL="274320" indent="-256032">
              <a:defRPr/>
            </a:pPr>
            <a:r>
              <a:rPr lang="id-ID" dirty="0"/>
              <a:t>Burn due Chemical, Electrical</a:t>
            </a:r>
          </a:p>
          <a:p>
            <a:pPr marL="274320" indent="-256032">
              <a:defRPr/>
            </a:pPr>
            <a:r>
              <a:rPr lang="id-ID" dirty="0"/>
              <a:t>Burn with Inhalation Trauma or other trauma</a:t>
            </a:r>
          </a:p>
          <a:p>
            <a:pPr marL="274320" indent="-256032">
              <a:defRPr/>
            </a:pPr>
            <a:r>
              <a:rPr lang="id-ID" dirty="0"/>
              <a:t>Burn with comorbidities </a:t>
            </a:r>
          </a:p>
        </p:txBody>
      </p:sp>
    </p:spTree>
    <p:extLst>
      <p:ext uri="{BB962C8B-B14F-4D97-AF65-F5344CB8AC3E}">
        <p14:creationId xmlns:p14="http://schemas.microsoft.com/office/powerpoint/2010/main" val="3269557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Principles of Wound Care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altLang="id-ID" dirty="0" smtClean="0">
                <a:effectLst/>
              </a:rPr>
              <a:t>C</a:t>
            </a:r>
            <a:r>
              <a:rPr lang="en-US" altLang="id-ID" dirty="0" err="1" smtClean="0">
                <a:effectLst/>
              </a:rPr>
              <a:t>ardiopulmonary</a:t>
            </a:r>
            <a:r>
              <a:rPr lang="en-US" altLang="id-ID" dirty="0" smtClean="0">
                <a:effectLst/>
              </a:rPr>
              <a:t> monitoring </a:t>
            </a:r>
            <a:endParaRPr lang="id-ID" altLang="id-ID" dirty="0" smtClean="0">
              <a:effectLst/>
            </a:endParaRPr>
          </a:p>
          <a:p>
            <a:r>
              <a:rPr lang="id-ID" altLang="id-ID" dirty="0" smtClean="0">
                <a:effectLst/>
              </a:rPr>
              <a:t>I</a:t>
            </a:r>
            <a:r>
              <a:rPr lang="en-US" altLang="id-ID" dirty="0" err="1" smtClean="0">
                <a:effectLst/>
              </a:rPr>
              <a:t>nvasive</a:t>
            </a:r>
            <a:r>
              <a:rPr lang="en-US" altLang="id-ID" dirty="0" smtClean="0">
                <a:effectLst/>
              </a:rPr>
              <a:t> catheters</a:t>
            </a:r>
            <a:r>
              <a:rPr lang="id-ID" altLang="id-ID" dirty="0" smtClean="0">
                <a:effectLst/>
              </a:rPr>
              <a:t> (</a:t>
            </a:r>
            <a:r>
              <a:rPr lang="en-US" altLang="id-ID" dirty="0" smtClean="0">
                <a:effectLst/>
              </a:rPr>
              <a:t>vascular and urethral</a:t>
            </a:r>
            <a:r>
              <a:rPr lang="id-ID" altLang="id-ID" dirty="0" smtClean="0">
                <a:effectLst/>
              </a:rPr>
              <a:t>)</a:t>
            </a:r>
          </a:p>
          <a:p>
            <a:pPr lvl="1"/>
            <a:r>
              <a:rPr lang="id-ID" altLang="id-ID" dirty="0" smtClean="0">
                <a:effectLst/>
              </a:rPr>
              <a:t>Not</a:t>
            </a:r>
            <a:r>
              <a:rPr lang="en-US" altLang="id-ID" dirty="0" smtClean="0">
                <a:effectLst/>
              </a:rPr>
              <a:t> wet</a:t>
            </a:r>
            <a:r>
              <a:rPr lang="id-ID" altLang="id-ID" dirty="0" smtClean="0">
                <a:effectLst/>
              </a:rPr>
              <a:t> </a:t>
            </a:r>
            <a:r>
              <a:rPr lang="id-ID" altLang="id-ID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altLang="id-ID" dirty="0" smtClean="0">
                <a:effectLst/>
              </a:rPr>
              <a:t> high risk </a:t>
            </a:r>
            <a:r>
              <a:rPr lang="id-ID" altLang="id-ID" dirty="0" smtClean="0">
                <a:effectLst/>
              </a:rPr>
              <a:t>of </a:t>
            </a:r>
            <a:r>
              <a:rPr lang="en-US" altLang="id-ID" dirty="0" smtClean="0">
                <a:effectLst/>
              </a:rPr>
              <a:t>systemic infection.</a:t>
            </a:r>
          </a:p>
          <a:p>
            <a:r>
              <a:rPr lang="id-ID" altLang="id-ID" b="1" dirty="0" smtClean="0">
                <a:effectLst/>
              </a:rPr>
              <a:t>NO </a:t>
            </a:r>
            <a:r>
              <a:rPr lang="en-US" altLang="id-ID" dirty="0" smtClean="0">
                <a:effectLst/>
              </a:rPr>
              <a:t>significant heat loss. </a:t>
            </a:r>
            <a:endParaRPr lang="id-ID" altLang="id-ID" dirty="0" smtClean="0">
              <a:effectLst/>
            </a:endParaRPr>
          </a:p>
          <a:p>
            <a:pPr lvl="1"/>
            <a:r>
              <a:rPr lang="en-US" altLang="id-ID" dirty="0" smtClean="0">
                <a:effectLst/>
              </a:rPr>
              <a:t>Heaters</a:t>
            </a:r>
            <a:r>
              <a:rPr lang="id-ID" altLang="id-ID" dirty="0" smtClean="0">
                <a:effectLst/>
              </a:rPr>
              <a:t> 27 degree Celcius</a:t>
            </a:r>
          </a:p>
          <a:p>
            <a:pPr lvl="1"/>
            <a:r>
              <a:rPr lang="id-ID" altLang="id-ID" dirty="0" smtClean="0">
                <a:effectLst/>
              </a:rPr>
              <a:t>W</a:t>
            </a:r>
            <a:r>
              <a:rPr lang="en-US" altLang="id-ID" dirty="0" smtClean="0">
                <a:effectLst/>
              </a:rPr>
              <a:t>arm water</a:t>
            </a:r>
            <a:endParaRPr lang="id-ID" altLang="id-ID" dirty="0" smtClean="0">
              <a:effectLst/>
            </a:endParaRPr>
          </a:p>
          <a:p>
            <a:r>
              <a:rPr lang="id-ID" altLang="id-ID" dirty="0" smtClean="0">
                <a:effectLst/>
              </a:rPr>
              <a:t>Control the </a:t>
            </a:r>
            <a:r>
              <a:rPr lang="en-US" altLang="id-ID" dirty="0" smtClean="0">
                <a:effectLst/>
              </a:rPr>
              <a:t>risks of bacterial cross-contamination</a:t>
            </a:r>
            <a:endParaRPr lang="id-ID" altLang="id-ID" dirty="0" smtClean="0">
              <a:effectLst/>
            </a:endParaRPr>
          </a:p>
          <a:p>
            <a:pPr lvl="1"/>
            <a:r>
              <a:rPr lang="id-ID" altLang="id-ID" dirty="0" smtClean="0">
                <a:effectLst/>
              </a:rPr>
              <a:t>Interpersonal </a:t>
            </a:r>
            <a:r>
              <a:rPr lang="id-ID" altLang="id-ID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altLang="id-ID" dirty="0" smtClean="0">
                <a:effectLst/>
              </a:rPr>
              <a:t>caps, mask, gloves, and a gown.  </a:t>
            </a:r>
            <a:endParaRPr lang="id-ID" altLang="id-ID" dirty="0" smtClean="0">
              <a:effectLst/>
            </a:endParaRPr>
          </a:p>
          <a:p>
            <a:pPr lvl="1"/>
            <a:r>
              <a:rPr lang="id-ID" altLang="id-ID" dirty="0" smtClean="0">
                <a:effectLst/>
              </a:rPr>
              <a:t>Wound  </a:t>
            </a:r>
            <a:r>
              <a:rPr lang="en-US" altLang="id-ID" dirty="0" smtClean="0">
                <a:effectLst/>
              </a:rPr>
              <a:t>exposing and cleaning these separately</a:t>
            </a: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435669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dirty="0"/>
              <a:t>Stress management </a:t>
            </a:r>
            <a:endParaRPr lang="id-ID" b="1" i="1" dirty="0"/>
          </a:p>
          <a:p>
            <a:pPr marL="640080" lvl="1" indent="-256032">
              <a:defRPr/>
            </a:pPr>
            <a:r>
              <a:rPr lang="id-ID" b="1" i="1" dirty="0"/>
              <a:t>A</a:t>
            </a:r>
            <a:r>
              <a:rPr lang="en-US" dirty="0" err="1"/>
              <a:t>nalgesia</a:t>
            </a:r>
            <a:r>
              <a:rPr lang="en-US" dirty="0"/>
              <a:t> and sedation</a:t>
            </a:r>
            <a:endParaRPr lang="id-ID" dirty="0"/>
          </a:p>
          <a:p>
            <a:pPr marL="640080" lvl="1" indent="-256032">
              <a:defRPr/>
            </a:pPr>
            <a:r>
              <a:rPr lang="en-US" dirty="0"/>
              <a:t>Antipyretics</a:t>
            </a:r>
            <a:r>
              <a:rPr lang="id-ID" dirty="0"/>
              <a:t> </a:t>
            </a:r>
            <a:r>
              <a:rPr lang="id-ID" dirty="0">
                <a:sym typeface="Wingdings" pitchFamily="2" charset="2"/>
              </a:rPr>
              <a:t> ibuprofen</a:t>
            </a:r>
            <a:r>
              <a:rPr lang="en-US" dirty="0"/>
              <a:t>  </a:t>
            </a:r>
          </a:p>
          <a:p>
            <a:pPr marL="274320" indent="-256032">
              <a:defRPr/>
            </a:pPr>
            <a:r>
              <a:rPr lang="id-ID" dirty="0"/>
              <a:t>NO impaired motion</a:t>
            </a:r>
          </a:p>
          <a:p>
            <a:pPr marL="640080" lvl="1" indent="-256032">
              <a:defRPr/>
            </a:pPr>
            <a:r>
              <a:rPr lang="id-ID" dirty="0"/>
              <a:t>Stiffness / muscle atrophy</a:t>
            </a:r>
          </a:p>
          <a:p>
            <a:pPr marL="640080" lvl="1" indent="-256032">
              <a:defRPr/>
            </a:pPr>
            <a:r>
              <a:rPr lang="en-US" dirty="0"/>
              <a:t>exception: a new graft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214688"/>
            <a:ext cx="35290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61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379476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Burn Wound Management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altLang="id-ID" dirty="0" smtClean="0"/>
          </a:p>
        </p:txBody>
      </p:sp>
    </p:spTree>
    <p:extLst>
      <p:ext uri="{BB962C8B-B14F-4D97-AF65-F5344CB8AC3E}">
        <p14:creationId xmlns:p14="http://schemas.microsoft.com/office/powerpoint/2010/main" val="225645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563596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Wound Dressing</a:t>
            </a:r>
            <a:br>
              <a:rPr lang="id-ID" sz="3200" dirty="0" smtClean="0"/>
            </a:br>
            <a:r>
              <a:rPr lang="id-ID" sz="3200" dirty="0" smtClean="0"/>
              <a:t>Should Be....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dirty="0"/>
              <a:t>Protect Damaged Skin</a:t>
            </a:r>
          </a:p>
          <a:p>
            <a:pPr marL="274320" indent="-256032">
              <a:defRPr/>
            </a:pPr>
            <a:r>
              <a:rPr lang="id-ID" dirty="0"/>
              <a:t>Isolate the wound</a:t>
            </a:r>
          </a:p>
          <a:p>
            <a:pPr marL="274320" indent="-256032">
              <a:defRPr/>
            </a:pPr>
            <a:r>
              <a:rPr lang="id-ID" dirty="0"/>
              <a:t>Splinting / allow early mobilization</a:t>
            </a:r>
          </a:p>
          <a:p>
            <a:pPr marL="274320" indent="-256032">
              <a:defRPr/>
            </a:pPr>
            <a:r>
              <a:rPr lang="id-ID" dirty="0"/>
              <a:t>Occlusive</a:t>
            </a:r>
          </a:p>
          <a:p>
            <a:pPr marL="274320" indent="-256032">
              <a:defRPr/>
            </a:pPr>
            <a:r>
              <a:rPr lang="id-ID" dirty="0"/>
              <a:t>Provide comfort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446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Topical Burn Dressing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dirty="0"/>
              <a:t>Topical Antimicrobial Agent</a:t>
            </a:r>
          </a:p>
          <a:p>
            <a:pPr marL="640080" lvl="1" indent="-256032">
              <a:defRPr/>
            </a:pPr>
            <a:r>
              <a:rPr lang="id-ID" dirty="0"/>
              <a:t>Silversulfadiazine</a:t>
            </a:r>
          </a:p>
          <a:p>
            <a:pPr marL="640080" lvl="1" indent="-256032">
              <a:defRPr/>
            </a:pPr>
            <a:r>
              <a:rPr lang="id-ID" dirty="0"/>
              <a:t>Mafenide acetate</a:t>
            </a:r>
          </a:p>
          <a:p>
            <a:pPr marL="640080" lvl="1" indent="-256032">
              <a:defRPr/>
            </a:pPr>
            <a:r>
              <a:rPr lang="id-ID" dirty="0"/>
              <a:t>0.5 Silver Nitrat Solution</a:t>
            </a:r>
          </a:p>
          <a:p>
            <a:pPr marL="640080" lvl="1" indent="-256032">
              <a:defRPr/>
            </a:pPr>
            <a:r>
              <a:rPr lang="id-ID" dirty="0"/>
              <a:t>Acticoat</a:t>
            </a:r>
          </a:p>
          <a:p>
            <a:pPr marL="274320" indent="-256032">
              <a:defRPr/>
            </a:pPr>
            <a:r>
              <a:rPr lang="id-ID" sz="2600" dirty="0"/>
              <a:t>Topical Burn Ointment</a:t>
            </a:r>
          </a:p>
          <a:p>
            <a:pPr marL="640080" lvl="1" indent="-256032">
              <a:defRPr/>
            </a:pPr>
            <a:r>
              <a:rPr lang="id-ID" dirty="0"/>
              <a:t>MEBO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61135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Sythetic and Biological Dressing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lvl="1" indent="-256032">
              <a:defRPr/>
            </a:pPr>
            <a:r>
              <a:rPr lang="id-ID" sz="2800" dirty="0"/>
              <a:t>Human allograft</a:t>
            </a:r>
          </a:p>
          <a:p>
            <a:pPr marL="640080" lvl="1" indent="-256032">
              <a:defRPr/>
            </a:pPr>
            <a:r>
              <a:rPr lang="id-ID" sz="2800" dirty="0"/>
              <a:t>Human amnion</a:t>
            </a:r>
          </a:p>
          <a:p>
            <a:pPr marL="640080" lvl="1" indent="-256032">
              <a:defRPr/>
            </a:pPr>
            <a:r>
              <a:rPr lang="id-ID" sz="2800" dirty="0"/>
              <a:t>Biobrane</a:t>
            </a:r>
          </a:p>
          <a:p>
            <a:pPr marL="640080" lvl="1" indent="-256032">
              <a:defRPr/>
            </a:pPr>
            <a:r>
              <a:rPr lang="id-ID" sz="2800" dirty="0"/>
              <a:t>Transcyte</a:t>
            </a:r>
          </a:p>
          <a:p>
            <a:pPr marL="640080" lvl="1" indent="-256032">
              <a:defRPr/>
            </a:pPr>
            <a:r>
              <a:rPr lang="id-ID" sz="2800" dirty="0"/>
              <a:t>Opsite</a:t>
            </a:r>
          </a:p>
          <a:p>
            <a:pPr marL="640080" lvl="1" indent="-256032">
              <a:defRPr/>
            </a:pPr>
            <a:r>
              <a:rPr lang="id-ID" sz="2800" dirty="0"/>
              <a:t>Duoderm</a:t>
            </a:r>
          </a:p>
          <a:p>
            <a:pPr marL="640080" lvl="1" indent="-256032">
              <a:defRPr/>
            </a:pPr>
            <a:r>
              <a:rPr lang="id-ID" sz="2800" dirty="0"/>
              <a:t>Cellulose</a:t>
            </a:r>
            <a:endParaRPr lang="id-ID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7306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00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Superficial Burn Treatment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id-ID" sz="2400" dirty="0" smtClean="0">
                <a:effectLst/>
              </a:rPr>
              <a:t>Clean, remove small blisters</a:t>
            </a:r>
            <a:endParaRPr lang="id-ID" altLang="id-ID" sz="2400" dirty="0" smtClean="0">
              <a:effectLst/>
            </a:endParaRPr>
          </a:p>
          <a:p>
            <a:r>
              <a:rPr lang="id-ID" altLang="id-ID" sz="2400" dirty="0" smtClean="0">
                <a:effectLst/>
              </a:rPr>
              <a:t>A</a:t>
            </a:r>
            <a:r>
              <a:rPr lang="en-US" altLang="id-ID" sz="2400" dirty="0" err="1" smtClean="0">
                <a:effectLst/>
              </a:rPr>
              <a:t>pply</a:t>
            </a:r>
            <a:r>
              <a:rPr lang="en-US" altLang="id-ID" sz="2400" dirty="0" smtClean="0">
                <a:effectLst/>
              </a:rPr>
              <a:t> grease gauze and soft gauze dressing (occlusion, </a:t>
            </a:r>
            <a:r>
              <a:rPr lang="id-ID" altLang="id-ID" sz="2400" dirty="0" smtClean="0">
                <a:effectLst/>
              </a:rPr>
              <a:t> </a:t>
            </a:r>
            <a:r>
              <a:rPr lang="en-US" altLang="id-ID" sz="2400" dirty="0" smtClean="0">
                <a:effectLst/>
              </a:rPr>
              <a:t>absorbent dressing, changed daily).</a:t>
            </a:r>
            <a:endParaRPr lang="id-ID" altLang="id-ID" sz="2400" dirty="0" smtClean="0">
              <a:effectLst/>
            </a:endParaRPr>
          </a:p>
          <a:p>
            <a:pPr lvl="1"/>
            <a:r>
              <a:rPr lang="id-ID" altLang="id-ID" sz="2000" dirty="0" smtClean="0">
                <a:effectLst/>
              </a:rPr>
              <a:t>S</a:t>
            </a:r>
            <a:r>
              <a:rPr lang="en-US" altLang="id-ID" sz="2000" dirty="0" err="1" smtClean="0">
                <a:effectLst/>
              </a:rPr>
              <a:t>ynthetic</a:t>
            </a:r>
            <a:r>
              <a:rPr lang="en-US" altLang="id-ID" sz="2000" dirty="0" smtClean="0">
                <a:effectLst/>
              </a:rPr>
              <a:t> adhesive dressing </a:t>
            </a:r>
            <a:r>
              <a:rPr lang="id-ID" altLang="id-ID" sz="2000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altLang="id-ID" sz="2000" dirty="0" smtClean="0">
                <a:effectLst/>
              </a:rPr>
              <a:t> seals the wound and decreases pain.</a:t>
            </a:r>
          </a:p>
          <a:p>
            <a:r>
              <a:rPr lang="en-US" altLang="id-ID" sz="2400" dirty="0" smtClean="0">
                <a:effectLst/>
              </a:rPr>
              <a:t>On face, perineum</a:t>
            </a:r>
            <a:r>
              <a:rPr lang="id-ID" altLang="id-ID" sz="2400" dirty="0" smtClean="0">
                <a:effectLst/>
              </a:rPr>
              <a:t> </a:t>
            </a:r>
            <a:r>
              <a:rPr lang="id-ID" altLang="id-ID" sz="2400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altLang="id-ID" sz="2400" dirty="0" smtClean="0">
                <a:effectLst/>
              </a:rPr>
              <a:t>bacitracin </a:t>
            </a:r>
            <a:r>
              <a:rPr lang="id-ID" altLang="id-ID" sz="2400" dirty="0" smtClean="0">
                <a:effectLst/>
              </a:rPr>
              <a:t> / </a:t>
            </a:r>
            <a:r>
              <a:rPr lang="en-US" altLang="id-ID" sz="2400" dirty="0" smtClean="0">
                <a:effectLst/>
              </a:rPr>
              <a:t>neomycin ointment</a:t>
            </a:r>
            <a:endParaRPr lang="id-ID" altLang="id-ID" sz="2400" dirty="0" smtClean="0">
              <a:effectLst/>
            </a:endParaRPr>
          </a:p>
          <a:p>
            <a:r>
              <a:rPr lang="id-ID" altLang="id-ID" sz="2400" dirty="0" smtClean="0">
                <a:effectLst/>
              </a:rPr>
              <a:t>Cold water </a:t>
            </a:r>
            <a:r>
              <a:rPr lang="id-ID" altLang="id-ID" sz="2400" dirty="0" smtClean="0">
                <a:effectLst/>
                <a:sym typeface="Wingdings" panose="05000000000000000000" pitchFamily="2" charset="2"/>
              </a:rPr>
              <a:t> decrease pain</a:t>
            </a:r>
          </a:p>
          <a:p>
            <a:pPr lvl="1"/>
            <a:r>
              <a:rPr lang="id-ID" altLang="id-ID" sz="2000" dirty="0" smtClean="0">
                <a:effectLst/>
                <a:sym typeface="Wingdings" panose="05000000000000000000" pitchFamily="2" charset="2"/>
              </a:rPr>
              <a:t>Less than 15 % TBSA</a:t>
            </a:r>
            <a:endParaRPr lang="id-ID" altLang="id-ID" sz="2000" dirty="0" smtClean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4737100"/>
            <a:ext cx="21494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60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Superficial Burn Dressing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sz="2400" dirty="0"/>
              <a:t>W</a:t>
            </a:r>
            <a:r>
              <a:rPr lang="en-US" sz="2400" dirty="0" err="1"/>
              <a:t>ater</a:t>
            </a:r>
            <a:r>
              <a:rPr lang="en-US" sz="2400" dirty="0"/>
              <a:t>-soluble topical antibiotic</a:t>
            </a:r>
            <a:endParaRPr lang="id-ID" sz="2400" dirty="0"/>
          </a:p>
          <a:p>
            <a:pPr marL="640080" lvl="1" indent="-256032">
              <a:defRPr/>
            </a:pPr>
            <a:r>
              <a:rPr lang="en-US" dirty="0"/>
              <a:t>grossly contaminated</a:t>
            </a:r>
            <a:endParaRPr lang="id-ID" dirty="0"/>
          </a:p>
          <a:p>
            <a:pPr marL="640080" lvl="1" indent="-256032">
              <a:defRPr/>
            </a:pPr>
            <a:r>
              <a:rPr lang="en-US" dirty="0"/>
              <a:t>unsure if the wound is superficial or deep.</a:t>
            </a:r>
          </a:p>
          <a:p>
            <a:pPr marL="274320" indent="-256032">
              <a:defRPr/>
            </a:pPr>
            <a:r>
              <a:rPr lang="en-US" sz="2400" dirty="0"/>
              <a:t>Prophylactic systemic antibiotics are not needed.</a:t>
            </a:r>
          </a:p>
          <a:p>
            <a:pPr marL="274320" indent="-256032">
              <a:defRPr/>
            </a:pPr>
            <a:r>
              <a:rPr lang="id-ID" sz="2400" dirty="0"/>
              <a:t>Closed Dressing</a:t>
            </a:r>
          </a:p>
          <a:p>
            <a:pPr marL="274320" indent="-256032">
              <a:defRPr/>
            </a:pPr>
            <a:r>
              <a:rPr lang="id-ID" sz="2400" dirty="0"/>
              <a:t>Dressing Change every 12 – 24 hours</a:t>
            </a:r>
          </a:p>
          <a:p>
            <a:pPr marL="640080" lvl="1" indent="-256032">
              <a:defRPr/>
            </a:pPr>
            <a:r>
              <a:rPr lang="id-ID" dirty="0"/>
              <a:t>Cleaned first</a:t>
            </a:r>
          </a:p>
          <a:p>
            <a:pPr marL="640080" lvl="1" indent="-256032">
              <a:defRPr/>
            </a:pPr>
            <a:r>
              <a:rPr lang="id-ID" dirty="0"/>
              <a:t>Pain management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562351"/>
            <a:ext cx="31813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13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Partial Thickness Burn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sz="2400" dirty="0"/>
              <a:t>6 yo – 60 yo (</a:t>
            </a:r>
            <a:r>
              <a:rPr lang="en-US" sz="2400" dirty="0"/>
              <a:t>without </a:t>
            </a:r>
            <a:r>
              <a:rPr lang="id-ID" sz="2400" dirty="0"/>
              <a:t>Comorbidity)</a:t>
            </a:r>
          </a:p>
          <a:p>
            <a:pPr marL="640080" lvl="1" indent="-256032">
              <a:defRPr/>
            </a:pPr>
            <a:r>
              <a:rPr lang="en-US" sz="2000" dirty="0"/>
              <a:t>grease gauze and occlusive dressing</a:t>
            </a:r>
            <a:endParaRPr lang="id-ID" sz="2000" dirty="0"/>
          </a:p>
          <a:p>
            <a:pPr marL="640080" lvl="1" indent="-256032">
              <a:defRPr/>
            </a:pPr>
            <a:r>
              <a:rPr lang="id-ID" sz="2000" dirty="0"/>
              <a:t>T</a:t>
            </a:r>
            <a:r>
              <a:rPr lang="en-US" sz="2000" dirty="0" err="1"/>
              <a:t>opical</a:t>
            </a:r>
            <a:r>
              <a:rPr lang="en-US" sz="2000" dirty="0"/>
              <a:t> antibiotic</a:t>
            </a:r>
            <a:r>
              <a:rPr lang="id-ID" sz="2000" dirty="0"/>
              <a:t> (</a:t>
            </a:r>
            <a:r>
              <a:rPr lang="en-US" sz="2000" dirty="0"/>
              <a:t>bacitracin</a:t>
            </a:r>
            <a:r>
              <a:rPr lang="id-ID" sz="2000" dirty="0"/>
              <a:t>) </a:t>
            </a:r>
            <a:r>
              <a:rPr lang="en-US" sz="2000" dirty="0"/>
              <a:t>daily. </a:t>
            </a:r>
            <a:endParaRPr lang="id-ID" sz="2000" dirty="0"/>
          </a:p>
          <a:p>
            <a:pPr marL="274320" indent="-256032">
              <a:defRPr/>
            </a:pPr>
            <a:r>
              <a:rPr lang="id-ID" sz="2400" dirty="0"/>
              <a:t>Extreme ages; </a:t>
            </a:r>
            <a:r>
              <a:rPr lang="en-US" sz="2400" dirty="0"/>
              <a:t>with </a:t>
            </a:r>
            <a:r>
              <a:rPr lang="id-ID" sz="2400" dirty="0"/>
              <a:t>Comorbidity</a:t>
            </a:r>
          </a:p>
          <a:p>
            <a:pPr marL="640080" lvl="1" indent="-256032">
              <a:defRPr/>
            </a:pPr>
            <a:r>
              <a:rPr lang="en-US" sz="2000" dirty="0"/>
              <a:t>contaminated wounds or </a:t>
            </a:r>
            <a:r>
              <a:rPr lang="en-US" sz="2000" dirty="0" err="1"/>
              <a:t>perineal</a:t>
            </a:r>
            <a:r>
              <a:rPr lang="en-US" sz="2000" dirty="0"/>
              <a:t> wounds</a:t>
            </a:r>
            <a:endParaRPr lang="id-ID" sz="2000" dirty="0"/>
          </a:p>
          <a:p>
            <a:pPr marL="640080" lvl="1" indent="-256032">
              <a:defRPr/>
            </a:pPr>
            <a:r>
              <a:rPr lang="en-US" sz="2000" dirty="0"/>
              <a:t>topical antibiotic</a:t>
            </a:r>
            <a:endParaRPr lang="id-ID" sz="2000" dirty="0"/>
          </a:p>
          <a:p>
            <a:pPr marL="640080" lvl="1" indent="-256032">
              <a:defRPr/>
            </a:pPr>
            <a:r>
              <a:rPr lang="id-ID" sz="2000" dirty="0"/>
              <a:t>S</a:t>
            </a:r>
            <a:r>
              <a:rPr lang="en-US" sz="2000" dirty="0" err="1"/>
              <a:t>ilver</a:t>
            </a:r>
            <a:r>
              <a:rPr lang="en-US" sz="2000" dirty="0"/>
              <a:t> sulfadiazine</a:t>
            </a:r>
            <a:r>
              <a:rPr lang="id-ID" sz="2000" dirty="0"/>
              <a:t> / </a:t>
            </a:r>
            <a:r>
              <a:rPr lang="en-US" sz="2000" dirty="0"/>
              <a:t>silver dressing with closed dressing technique.</a:t>
            </a:r>
          </a:p>
          <a:p>
            <a:pPr marL="274320" indent="-256032">
              <a:defRPr/>
            </a:pPr>
            <a:r>
              <a:rPr lang="id-ID" sz="2400" dirty="0"/>
              <a:t>T</a:t>
            </a:r>
            <a:r>
              <a:rPr lang="en-US" sz="2400" dirty="0" err="1"/>
              <a:t>emporary</a:t>
            </a:r>
            <a:r>
              <a:rPr lang="en-US" sz="2400" dirty="0"/>
              <a:t> skin substitute</a:t>
            </a:r>
            <a:endParaRPr lang="id-ID" sz="2400" dirty="0"/>
          </a:p>
          <a:p>
            <a:pPr marL="640080" lvl="1" indent="-256032">
              <a:defRPr/>
            </a:pPr>
            <a:r>
              <a:rPr lang="en-US" sz="2000" dirty="0"/>
              <a:t>increase healing</a:t>
            </a:r>
            <a:endParaRPr lang="id-ID" sz="2000" dirty="0"/>
          </a:p>
          <a:p>
            <a:pPr marL="640080" lvl="1" indent="-256032">
              <a:defRPr/>
            </a:pPr>
            <a:r>
              <a:rPr lang="en-US" sz="2000" dirty="0"/>
              <a:t>decrease conversion.</a:t>
            </a:r>
            <a:endParaRPr lang="en-US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82" y="1412875"/>
            <a:ext cx="26400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7" y="4169569"/>
            <a:ext cx="247967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96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Full Thickness Burn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dirty="0"/>
              <a:t>High risk of infection</a:t>
            </a:r>
          </a:p>
          <a:p>
            <a:pPr marL="274320" indent="-256032">
              <a:defRPr/>
            </a:pPr>
            <a:r>
              <a:rPr lang="en-US" dirty="0"/>
              <a:t>Gentle wash, removing loose tissue, char.</a:t>
            </a:r>
          </a:p>
          <a:p>
            <a:pPr marL="274320" indent="-256032">
              <a:defRPr/>
            </a:pPr>
            <a:r>
              <a:rPr lang="en-US" dirty="0" err="1"/>
              <a:t>Eschar</a:t>
            </a:r>
            <a:r>
              <a:rPr lang="en-US" dirty="0"/>
              <a:t> penetrating antibodies, silver cream or dressing first choice, using closed dressing.</a:t>
            </a:r>
          </a:p>
          <a:p>
            <a:pPr marL="274320" indent="-256032">
              <a:defRPr/>
            </a:pPr>
            <a:r>
              <a:rPr lang="en-US" dirty="0"/>
              <a:t>Early surgical excision and grafting.</a:t>
            </a:r>
          </a:p>
          <a:p>
            <a:pPr marL="274320" indent="-256032">
              <a:defRPr/>
            </a:pPr>
            <a:r>
              <a:rPr lang="en-US" dirty="0"/>
              <a:t>Prophylactic parenteral antibiotics are not indicated.</a:t>
            </a:r>
            <a:endParaRPr lang="id-ID" dirty="0"/>
          </a:p>
          <a:p>
            <a:pPr marL="274320" indent="-256032">
              <a:defRPr/>
            </a:pPr>
            <a:r>
              <a:rPr lang="id-ID" dirty="0"/>
              <a:t>Circumferential </a:t>
            </a:r>
            <a:r>
              <a:rPr lang="id-ID" dirty="0">
                <a:sym typeface="Wingdings" pitchFamily="2" charset="2"/>
              </a:rPr>
              <a:t> escharotomy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915987"/>
            <a:ext cx="27146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153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Conclusion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dirty="0"/>
              <a:t>Primary Survey</a:t>
            </a:r>
          </a:p>
          <a:p>
            <a:pPr marL="274320" indent="-256032">
              <a:defRPr/>
            </a:pPr>
            <a:r>
              <a:rPr lang="id-ID" dirty="0"/>
              <a:t>Wound assestment</a:t>
            </a:r>
          </a:p>
          <a:p>
            <a:pPr marL="274320" indent="-256032">
              <a:defRPr/>
            </a:pPr>
            <a:r>
              <a:rPr lang="id-ID" dirty="0"/>
              <a:t>Patient Referral</a:t>
            </a:r>
          </a:p>
          <a:p>
            <a:pPr marL="274320" indent="-256032">
              <a:defRPr/>
            </a:pPr>
            <a:r>
              <a:rPr lang="id-ID" dirty="0"/>
              <a:t>Principles of burn care</a:t>
            </a:r>
          </a:p>
          <a:p>
            <a:pPr marL="274320" indent="-256032">
              <a:defRPr/>
            </a:pPr>
            <a:r>
              <a:rPr lang="id-ID" dirty="0"/>
              <a:t>Wound care accordingly</a:t>
            </a:r>
          </a:p>
        </p:txBody>
      </p:sp>
    </p:spTree>
    <p:extLst>
      <p:ext uri="{BB962C8B-B14F-4D97-AF65-F5344CB8AC3E}">
        <p14:creationId xmlns:p14="http://schemas.microsoft.com/office/powerpoint/2010/main" val="3362183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What to do?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Release the vascular tension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In emergency room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Incision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id-ID" dirty="0"/>
              <a:t>Skin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id-ID" dirty="0"/>
              <a:t>Fascia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With / out local anasthesia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Using 10, 22 or 24 knife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Vascular evaluation</a:t>
            </a:r>
          </a:p>
          <a:p>
            <a:pPr marL="722376" lvl="1" indent="-274320">
              <a:buFont typeface="Wingdings 2"/>
              <a:buChar char=""/>
              <a:defRPr/>
            </a:pPr>
            <a:r>
              <a:rPr lang="id-ID" dirty="0"/>
              <a:t>Capillary refill test</a:t>
            </a:r>
          </a:p>
          <a:p>
            <a:pPr marL="420624" indent="-384048">
              <a:buFont typeface="Wingdings 2"/>
              <a:buChar char=""/>
              <a:defRPr/>
            </a:pPr>
            <a:r>
              <a:rPr lang="id-ID" dirty="0"/>
              <a:t>Wound treatment</a:t>
            </a:r>
          </a:p>
        </p:txBody>
      </p:sp>
    </p:spTree>
    <p:extLst>
      <p:ext uri="{BB962C8B-B14F-4D97-AF65-F5344CB8AC3E}">
        <p14:creationId xmlns:p14="http://schemas.microsoft.com/office/powerpoint/2010/main" val="3566833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914401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60514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152400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90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  <a:p>
            <a:pPr lvl="0"/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bakar</a:t>
            </a:r>
            <a:endParaRPr lang="en-US" dirty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asuhan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6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5840" y="685800"/>
            <a:ext cx="8686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66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/>
              <a:t>At Emergency Room</a:t>
            </a: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56032">
              <a:defRPr/>
            </a:pPr>
            <a:r>
              <a:rPr lang="id-ID" sz="3600" dirty="0"/>
              <a:t>Clear</a:t>
            </a:r>
          </a:p>
          <a:p>
            <a:pPr marL="640080" lvl="1" indent="-256032">
              <a:defRPr/>
            </a:pPr>
            <a:r>
              <a:rPr lang="id-ID" sz="3200" dirty="0"/>
              <a:t>Airway</a:t>
            </a:r>
          </a:p>
          <a:p>
            <a:pPr marL="640080" lvl="1" indent="-256032">
              <a:defRPr/>
            </a:pPr>
            <a:r>
              <a:rPr lang="id-ID" sz="3200" dirty="0"/>
              <a:t>Breathing</a:t>
            </a:r>
          </a:p>
          <a:p>
            <a:pPr marL="640080" lvl="1" indent="-256032">
              <a:defRPr/>
            </a:pPr>
            <a:r>
              <a:rPr lang="id-ID" sz="3200" dirty="0"/>
              <a:t>Circulation</a:t>
            </a:r>
          </a:p>
          <a:p>
            <a:pPr marL="640080" lvl="1" indent="-256032">
              <a:defRPr/>
            </a:pPr>
            <a:r>
              <a:rPr lang="id-ID" sz="3200" dirty="0"/>
              <a:t>Disability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720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525780"/>
            <a:ext cx="917257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1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altLang="id-ID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5800"/>
            <a:ext cx="9172575" cy="549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35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4420" y="685800"/>
            <a:ext cx="873252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3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597</Words>
  <Application>Microsoft Office PowerPoint</Application>
  <PresentationFormat>Widescreen</PresentationFormat>
  <Paragraphs>150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At Emergency 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Referral To Burn Unit</vt:lpstr>
      <vt:lpstr>Principles of Wound Care</vt:lpstr>
      <vt:lpstr>PowerPoint Presentation</vt:lpstr>
      <vt:lpstr>Burn Wound Management</vt:lpstr>
      <vt:lpstr>Wound Dressing Should Be....</vt:lpstr>
      <vt:lpstr>Topical Burn Dressing</vt:lpstr>
      <vt:lpstr>Sythetic and Biological Dressing</vt:lpstr>
      <vt:lpstr>Superficial Burn Treatment</vt:lpstr>
      <vt:lpstr>Superficial Burn Dressing</vt:lpstr>
      <vt:lpstr>Partial Thickness Burn</vt:lpstr>
      <vt:lpstr>Full Thickness Burn</vt:lpstr>
      <vt:lpstr>Conclusion</vt:lpstr>
      <vt:lpstr>What to do?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</cp:revision>
  <dcterms:created xsi:type="dcterms:W3CDTF">2019-05-14T04:08:44Z</dcterms:created>
  <dcterms:modified xsi:type="dcterms:W3CDTF">2019-05-14T04:32:17Z</dcterms:modified>
</cp:coreProperties>
</file>