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85" r:id="rId11"/>
    <p:sldId id="286" r:id="rId12"/>
    <p:sldId id="287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8" r:id="rId33"/>
    <p:sldId id="289" r:id="rId34"/>
    <p:sldId id="290" r:id="rId35"/>
    <p:sldId id="303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05081-5B18-4815-BCCD-CC47E3904F3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62D7C-379A-49EB-8D70-D08A8B38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2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20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21</a:t>
            </a:fld>
            <a:endParaRPr lang="id-ID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22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35</a:t>
            </a:fld>
            <a:endParaRPr lang="id-ID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36</a:t>
            </a:fld>
            <a:endParaRPr lang="id-ID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37</a:t>
            </a:fld>
            <a:endParaRPr lang="id-ID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38</a:t>
            </a:fld>
            <a:endParaRPr lang="id-ID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39</a:t>
            </a:fld>
            <a:endParaRPr lang="id-ID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40</a:t>
            </a:fld>
            <a:endParaRPr lang="id-ID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41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42</a:t>
            </a:fld>
            <a:endParaRPr lang="id-ID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43</a:t>
            </a:fld>
            <a:endParaRPr lang="id-ID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44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1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7" descr="logo wocare clini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943600"/>
            <a:ext cx="15049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1F5A6FE-B1AF-4C93-B5BA-2313E1E56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5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D6BD8-7E7B-4C01-9108-8316C43DBB6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4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25CB3D-60D4-4E93-88D2-04F3982A6013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66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55813E-9143-4952-AEE9-479244EE4984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81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193D2E-1424-4C64-BF50-19F10DCB9FE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6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8A6C19-CCD8-4ECB-8DAA-C83FE1DB96EE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73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B50E6-79FB-495A-8207-E8F23324850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78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AD289B-24D5-4038-A44B-91605CDF66D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3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12B7C25-D578-427E-B355-AB7A96E573F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83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2DBD6-C11B-4510-9997-E38E9708F52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85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010A4-05A3-4771-B593-411F17A0B96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3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15E74-BD7A-4210-9BAC-B44870D54AF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7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E72A-C8D8-4DDE-9695-53D0E6509CDB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45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875B4-458D-4066-AF2A-AC1274D8994B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3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E483-9F4E-427E-900E-60293DD87D0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1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6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1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0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BF35-BA28-4679-AE29-BECE0F0BD1ED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7E915-4AB6-45D5-9D99-F9A344A0C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7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C0D36-D695-4AF3-9559-E7DFD80F3C2F}" type="slidenum">
              <a:rPr lang="en-US" altLang="en-US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37" name="Picture 10" descr="logo wocare clinic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91400" y="5943600"/>
            <a:ext cx="15049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747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15240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3505200"/>
            <a:ext cx="594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FISIOLOGI PENYEMBUHAN  LUKA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 smtClean="0">
                <a:solidFill>
                  <a:prstClr val="black"/>
                </a:solidFill>
              </a:rPr>
              <a:t>Pertemuan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2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54102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TIM KEPERAWATAN LUKA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107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2943" y="381000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latin typeface="Sylfaen" pitchFamily="18" charset="0"/>
              </a:rPr>
              <a:t>Justifikasi</a:t>
            </a:r>
            <a:endParaRPr lang="en-US" dirty="0" smtClean="0">
              <a:latin typeface="Sylfae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2943" y="1066800"/>
            <a:ext cx="7848600" cy="532453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FIBRINOLISIS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: fibrin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cepat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hilang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pada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suasana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lembab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oleh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netrofil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sel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ndotel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9639D">
                  <a:lumMod val="10000"/>
                </a:srgbClr>
              </a:solidFill>
              <a:effectLst/>
              <a:uLnTx/>
              <a:uFillTx/>
              <a:latin typeface="Corbe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A</a:t>
            </a:r>
            <a:r>
              <a:rPr kumimoji="0" lang="id-ID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NGGIOGENESIS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proses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akan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lebih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terangsang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pada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suasana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lembab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9639D">
                  <a:lumMod val="10000"/>
                </a:srgbClr>
              </a:solidFill>
              <a:effectLst/>
              <a:uLnTx/>
              <a:uFillTx/>
              <a:latin typeface="Corbe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I</a:t>
            </a:r>
            <a:r>
              <a:rPr kumimoji="0" lang="id-ID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NFEKSI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lebih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rendah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dibandingkan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suasana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kering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( 2.6 %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vs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7.1 % )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9639D">
                  <a:lumMod val="10000"/>
                </a:srgbClr>
              </a:solidFill>
              <a:effectLst/>
              <a:uLnTx/>
              <a:uFillTx/>
              <a:latin typeface="Corbe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</a:t>
            </a:r>
            <a:r>
              <a:rPr kumimoji="0" lang="id-ID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ERCEPATAN PEMBENTUKAN SEL AKTIVE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invasi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netrofi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yang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diikuti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olehmakrophag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monosit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limfosit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ke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daerah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luka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akan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berfungsi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lebih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dini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.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9639D">
                  <a:lumMod val="10000"/>
                </a:srgbClr>
              </a:solidFill>
              <a:effectLst/>
              <a:uLnTx/>
              <a:uFillTx/>
              <a:latin typeface="Corbe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</a:t>
            </a:r>
            <a:r>
              <a:rPr kumimoji="0" lang="id-ID" sz="2000" b="0" i="1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EMBENTUKAN GROWTH FACTOR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lebih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cepat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pada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suasana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lembab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	* EGF, FGF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Interleukin1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dikeluarkan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oleh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makrophag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	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untuk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proses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angiogenesis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pembentukan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str.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Korneum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	* Platelet-derived Growth Factor (PDGF)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Transforming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	Growth Factor-beta (TGF-beta)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dibentuk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oleh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platelet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untuk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/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	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proses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proliferasi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10000"/>
                  </a:srgbClr>
                </a:solidFill>
                <a:effectLst/>
                <a:uLnTx/>
                <a:uFillTx/>
                <a:latin typeface="Corbel" pitchFamily="34" charset="0"/>
              </a:rPr>
              <a:t> fibroblast.</a:t>
            </a:r>
          </a:p>
        </p:txBody>
      </p:sp>
    </p:spTree>
    <p:extLst>
      <p:ext uri="{BB962C8B-B14F-4D97-AF65-F5344CB8AC3E}">
        <p14:creationId xmlns:p14="http://schemas.microsoft.com/office/powerpoint/2010/main" val="3754141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 smtClean="0">
              <a:latin typeface="Sylfaen" pitchFamily="18" charset="0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6571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8659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4094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067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3505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090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8136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</a:t>
            </a:r>
            <a:r>
              <a:rPr lang="en-US" altLang="en-US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. </a:t>
            </a:r>
            <a:r>
              <a:rPr lang="en-US" altLang="en-US" kern="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Fase</a:t>
            </a:r>
            <a:r>
              <a:rPr lang="en-US" altLang="en-US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Proliferasi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8509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7990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39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4694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UNIVERSITAS ESA UNGGUL</a:t>
            </a:r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</p:spTree>
    <p:extLst>
      <p:ext uri="{BB962C8B-B14F-4D97-AF65-F5344CB8AC3E}">
        <p14:creationId xmlns:p14="http://schemas.microsoft.com/office/powerpoint/2010/main" val="31047239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17257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0899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2336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658086" cy="272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9" y="2438400"/>
            <a:ext cx="31099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2170113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472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altLang="en-US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Luka </a:t>
            </a:r>
            <a:r>
              <a:rPr lang="en-US" altLang="en-US" kern="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sembuh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AutoShape 2"/>
          <p:cNvSpPr>
            <a:spLocks noGrp="1"/>
          </p:cNvSpPr>
          <p:nvPr>
            <p:ph idx="1"/>
          </p:nvPr>
        </p:nvSpPr>
        <p:spPr bwMode="auto">
          <a:custGeom>
            <a:avLst/>
            <a:gdLst>
              <a:gd name="T0" fmla="*/ 1644874678 w 21600"/>
              <a:gd name="T1" fmla="*/ 72266046 h 21600"/>
              <a:gd name="T2" fmla="*/ 1644874678 w 21600"/>
              <a:gd name="T3" fmla="*/ 72266046 h 21600"/>
              <a:gd name="T4" fmla="*/ 1644874678 w 21600"/>
              <a:gd name="T5" fmla="*/ 72266046 h 21600"/>
              <a:gd name="T6" fmla="*/ 1644874678 w 21600"/>
              <a:gd name="T7" fmla="*/ 722660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Pengertian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:</a:t>
            </a:r>
          </a:p>
          <a:p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  <a:sym typeface="Verdana" pitchFamily="34" charset="0"/>
            </a:endParaRPr>
          </a:p>
          <a:p>
            <a:r>
              <a:rPr lang="en-US" alt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Terciptanya</a:t>
            </a:r>
            <a:r>
              <a:rPr lang="en-US" altLang="en-US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kontinuitas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lapisan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kulit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serta</a:t>
            </a:r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  <a:sym typeface="Verdana" pitchFamily="34" charset="0"/>
            </a:endParaRPr>
          </a:p>
          <a:p>
            <a:r>
              <a:rPr lang="en-US" alt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Adanya</a:t>
            </a:r>
            <a:r>
              <a:rPr lang="en-US" altLang="en-US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kekuatan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jar.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parut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yang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mampu</a:t>
            </a:r>
            <a:endParaRPr lang="en-US" altLang="en-US" b="1" dirty="0">
              <a:latin typeface="Verdana" pitchFamily="34" charset="0"/>
              <a:ea typeface="Verdana" pitchFamily="34" charset="0"/>
              <a:cs typeface="Verdana" pitchFamily="34" charset="0"/>
              <a:sym typeface="Verdana" pitchFamily="34" charset="0"/>
            </a:endParaRPr>
          </a:p>
          <a:p>
            <a:r>
              <a:rPr lang="en-US" alt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Melakukan</a:t>
            </a:r>
            <a:r>
              <a:rPr lang="en-US" altLang="en-US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fungsi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/ </a:t>
            </a:r>
            <a:r>
              <a:rPr lang="en-US" altLang="en-US" b="1" dirty="0" err="1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aktifitas</a:t>
            </a:r>
            <a:r>
              <a:rPr lang="en-US" altLang="en-US" b="1" dirty="0"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yang normal</a:t>
            </a:r>
          </a:p>
        </p:txBody>
      </p:sp>
    </p:spTree>
    <p:extLst>
      <p:ext uri="{BB962C8B-B14F-4D97-AF65-F5344CB8AC3E}">
        <p14:creationId xmlns:p14="http://schemas.microsoft.com/office/powerpoint/2010/main" val="36194754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0115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MOIST MOUND HEALING</a:t>
            </a:r>
            <a:r>
              <a:rPr lang="en-US" altLang="en-US" sz="4000" kern="0" dirty="0">
                <a:solidFill>
                  <a:srgbClr val="000000"/>
                </a:solidFill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/>
          <a:lstStyle/>
          <a:p>
            <a:pPr marL="598488" marR="0" lvl="0" indent="-59848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Adalah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mempertahankan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isolasi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lingkungan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luka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yg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tetap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lembab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dgn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menggunakan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balutan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yang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tepat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.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598488" marR="0" lvl="0" indent="-59848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Balutan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yang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dapat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mempertahankan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kelembaban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atau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tehnik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OKLUSIVE</a:t>
            </a:r>
            <a:endParaRPr kumimoji="0" lang="en-US" altLang="en-US" sz="24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598488" marR="0" lvl="0" indent="-59848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Cocok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u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luka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kronik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menghasilkan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kopious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yg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menyebabkan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maserasi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pd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pinggiran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luka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menghancurkan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matrik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protein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ekstraselular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faktor-faktor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pertumbuhan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menimbulkan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inflamasi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yang lama,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menekan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proliferasi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sel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598488" marR="0" lvl="0" indent="-59848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Mempertahankan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lingkungan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lembab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pada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luka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adalah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faktor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kunci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dalam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mengoptimalkan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perbaikan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jaringan</a:t>
            </a: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81552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altLang="en-US" sz="3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KEUNTUNGAN MOIST MOUND HEALING</a:t>
            </a:r>
            <a:r>
              <a:rPr lang="en-US" altLang="en-US" sz="3200" kern="0" dirty="0">
                <a:solidFill>
                  <a:srgbClr val="000000"/>
                </a:solidFill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/>
          <a:lstStyle/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Mengurangi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pembentukan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jaringan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parut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Meningkatkan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produksi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faktor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pertumbuhan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Mengaktivasi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protease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permukaan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luka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untuk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mengangkat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  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jaringan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mati</a:t>
            </a:r>
            <a:endParaRPr kumimoji="0" lang="en-US" altLang="en-US" sz="24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Menambah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pertahanan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immun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permukaan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luka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  <a:ea typeface="Corbel" pitchFamily="34" charset="0"/>
              <a:cs typeface="Corbel" pitchFamily="34" charset="0"/>
              <a:sym typeface="Corbel" pitchFamily="34" charset="0"/>
            </a:endParaRP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Meningkatkan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kecepatan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angiogenesis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proliferasi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fibroblast</a:t>
            </a:r>
          </a:p>
          <a:p>
            <a:pPr marL="495300" marR="0" lvl="0" indent="-49530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Meningkatkan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proliferasi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migrasi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dari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sel-sel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epitel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29860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PERBANDINGAN LUKA LEMBAB DGN LUKA TERBUKA</a:t>
            </a:r>
            <a:r>
              <a:rPr lang="en-US" altLang="en-US" sz="3200" kern="0" dirty="0">
                <a:solidFill>
                  <a:srgbClr val="000000"/>
                </a:solidFill>
                <a:latin typeface="Corbel" pitchFamily="34" charset="0"/>
                <a:ea typeface="Corbel" pitchFamily="34" charset="0"/>
                <a:cs typeface="Corbel" pitchFamily="34" charset="0"/>
                <a:sym typeface="Corbel" pitchFamily="34" charset="0"/>
              </a:rPr>
              <a:t> 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/>
          <a:lstStyle/>
          <a:p>
            <a:pPr marL="909638" marR="0" lvl="0" indent="-90963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kelembaban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meningkatkan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epitelisasi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30-50%</a:t>
            </a:r>
          </a:p>
          <a:p>
            <a:pPr marL="909638" marR="0" lvl="0" indent="-90963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Kelembaban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meningkatkan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sintesa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kolagen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sebanyak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50%</a:t>
            </a:r>
          </a:p>
          <a:p>
            <a:pPr marL="909638" marR="0" lvl="0" indent="-90963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Rata-rata re-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epitelisasi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2-5 kali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lebih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cepat</a:t>
            </a: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909638" marR="0" lvl="0" indent="-909638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FF99"/>
              </a:buClr>
              <a:buSzPct val="80000"/>
              <a:buFont typeface="Wingdings" pitchFamily="2" charset="2"/>
              <a:buChar char="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Mengurangi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kehilangan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cairan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935972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5012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059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</a:t>
            </a:r>
            <a:r>
              <a:rPr lang="en-US" sz="3600" b="1" dirty="0" smtClean="0"/>
              <a:t>PRODI KEPERAWATAN</a:t>
            </a:r>
            <a:endParaRPr lang="en-US" sz="3600" b="1" dirty="0"/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  <p:sp>
        <p:nvSpPr>
          <p:cNvPr id="3" name="Rectangle 2"/>
          <p:cNvSpPr/>
          <p:nvPr/>
        </p:nvSpPr>
        <p:spPr>
          <a:xfrm>
            <a:off x="0" y="2209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Menjadikan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pusat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yang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kompeten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intelektualitas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kewirausahaan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 home care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berdaya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saing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pada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tahun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2020.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43400"/>
            <a:ext cx="91440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berwawasan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melalui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kegiatan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penelitian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/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mengambdian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kepada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masyarakat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Menyiapkan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sumber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manusia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saing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menciptakan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calon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pemimpin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berkarakter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Mengelola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prasarana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menunjang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akademik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Berperan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aktif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dalam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bermanfaat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organisasi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Indonesia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segenap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umat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manusia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43235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1114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" name="Picture 2" descr="Gbr_idr_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 bwMode="auto">
          <a:xfrm>
            <a:off x="152400" y="6096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81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91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rbel" pitchFamily="34" charset="0"/>
              </a:rPr>
              <a:t>5 </a:t>
            </a:r>
            <a:r>
              <a:rPr lang="en-US" sz="3600" dirty="0" err="1" smtClean="0">
                <a:latin typeface="Corbel" pitchFamily="34" charset="0"/>
              </a:rPr>
              <a:t>hari</a:t>
            </a:r>
            <a:r>
              <a:rPr lang="en-US" sz="3600" dirty="0" smtClean="0">
                <a:latin typeface="Corbel" pitchFamily="34" charset="0"/>
              </a:rPr>
              <a:t> </a:t>
            </a:r>
            <a:r>
              <a:rPr lang="en-US" sz="3600" dirty="0" err="1" smtClean="0">
                <a:latin typeface="Corbel" pitchFamily="34" charset="0"/>
              </a:rPr>
              <a:t>pasca</a:t>
            </a:r>
            <a:r>
              <a:rPr lang="en-US" sz="3600" dirty="0" smtClean="0">
                <a:latin typeface="Corbel" pitchFamily="34" charset="0"/>
              </a:rPr>
              <a:t> </a:t>
            </a:r>
            <a:r>
              <a:rPr lang="en-US" sz="3600" dirty="0" err="1" smtClean="0">
                <a:latin typeface="Corbel" pitchFamily="34" charset="0"/>
              </a:rPr>
              <a:t>perlukaan</a:t>
            </a:r>
            <a:endParaRPr lang="en-US" sz="3600" dirty="0" smtClean="0">
              <a:latin typeface="Corbel" pitchFamily="34" charset="0"/>
            </a:endParaRP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48798" y="1600200"/>
            <a:ext cx="6046403" cy="4525963"/>
          </a:xfrm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 smtClean="0"/>
              <a:t>BAGAIMANA DENGAN LUKA AKUT ?</a:t>
            </a:r>
            <a:endParaRPr lang="id-ID" dirty="0"/>
          </a:p>
        </p:txBody>
      </p:sp>
      <p:sp>
        <p:nvSpPr>
          <p:cNvPr id="38915" name="Text Placeholder 5"/>
          <p:cNvSpPr>
            <a:spLocks noGrp="1"/>
          </p:cNvSpPr>
          <p:nvPr>
            <p:ph type="body" idx="2"/>
          </p:nvPr>
        </p:nvSpPr>
        <p:spPr>
          <a:xfrm>
            <a:off x="4419600" y="5354638"/>
            <a:ext cx="3975100" cy="914400"/>
          </a:xfrm>
        </p:spPr>
        <p:txBody>
          <a:bodyPr/>
          <a:lstStyle/>
          <a:p>
            <a:r>
              <a:rPr lang="id-ID" smtClean="0"/>
              <a:t>PROSES PENYEMBUHAN SESUAI DENGAN  WAKTU KONSEP PENYEMBUHAN LUKA</a:t>
            </a:r>
          </a:p>
        </p:txBody>
      </p:sp>
      <p:grpSp>
        <p:nvGrpSpPr>
          <p:cNvPr id="38916" name="Group 2"/>
          <p:cNvGrpSpPr>
            <a:grpSpLocks noGrp="1"/>
          </p:cNvGrpSpPr>
          <p:nvPr/>
        </p:nvGrpSpPr>
        <p:grpSpPr bwMode="auto">
          <a:xfrm>
            <a:off x="914400" y="274638"/>
            <a:ext cx="7480300" cy="4572000"/>
            <a:chOff x="705" y="1132"/>
            <a:chExt cx="4348" cy="2692"/>
          </a:xfrm>
        </p:grpSpPr>
        <p:pic>
          <p:nvPicPr>
            <p:cNvPr id="38917" name="Picture 3" descr="DSC0483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5" y="1132"/>
              <a:ext cx="2160" cy="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8" name="Picture 4" descr="DSC0483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53" y="2024"/>
              <a:ext cx="24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535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Diskusi </a:t>
            </a:r>
            <a:endParaRPr kumimoji="0" lang="id-ID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Jika hari 0 pasca pembedahan ada darah di balutan, apakah dressing perlu di ganti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Apakah perlu dilakukan pencucian?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Kapan boleh ganti balutan berikutnya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Mengapa perlu sekian hari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INGAT PROSES PENYEMBUHAN DAN TYPE PENYEMBUHAN DALAM MENJAWAB DISKUSI</a:t>
            </a:r>
          </a:p>
        </p:txBody>
      </p:sp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KEMAMPUAN AKHIR YANG DIHARAPKAN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Membedakan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jenis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kronik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Memahami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konsep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lembab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Memhami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fisiologi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penyembuhan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luka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197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 smtClean="0">
                <a:latin typeface="Corbel" pitchFamily="34" charset="0"/>
              </a:rPr>
              <a:t>Refference</a:t>
            </a:r>
            <a:r>
              <a:rPr lang="en-US" sz="4000" dirty="0" smtClean="0">
                <a:latin typeface="Corbel" pitchFamily="34" charset="0"/>
              </a:rPr>
              <a:t>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Idral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 Darwis.2008.Perawatan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luka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diabet.WOCARE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 publishing. Indonesia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Aida S.D. Suriadiredja.2007. History of wound healing and moist wound healing. Indonesian ETNEP paper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.(not publication)</a:t>
            </a: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Carville Kerylin.1998. Wound care manual. Silver chain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foundation.Australia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Bryant Ruth.2007. Acute and chronic wound.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Mosby.USA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</a:endParaRPr>
          </a:p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94525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5022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400" b="1" dirty="0" err="1">
                <a:latin typeface="Tahoma" pitchFamily="34" charset="0"/>
              </a:rPr>
              <a:t>Masalah</a:t>
            </a:r>
            <a:r>
              <a:rPr lang="en-US" sz="4400" b="1" dirty="0">
                <a:latin typeface="Tahoma" pitchFamily="34" charset="0"/>
              </a:rPr>
              <a:t> Luka</a:t>
            </a:r>
          </a:p>
        </p:txBody>
      </p:sp>
      <p:sp>
        <p:nvSpPr>
          <p:cNvPr id="6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609600" y="762001"/>
            <a:ext cx="8153399" cy="616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-"/>
            </a:pPr>
            <a:r>
              <a:rPr lang="en-US" sz="3600" dirty="0">
                <a:latin typeface="Tahoma" pitchFamily="34" charset="0"/>
              </a:rPr>
              <a:t>Luka = Wound, </a:t>
            </a:r>
            <a:endParaRPr lang="id-ID" sz="3600" dirty="0">
              <a:latin typeface="Tahoma" pitchFamily="34" charset="0"/>
            </a:endParaRPr>
          </a:p>
          <a:p>
            <a:pPr eaLnBrk="0" hangingPunct="0"/>
            <a:r>
              <a:rPr lang="id-ID" sz="3600" dirty="0">
                <a:latin typeface="Tahoma" pitchFamily="34" charset="0"/>
              </a:rPr>
              <a:t>	DIBEDAKAN AKUT DAN KRONIK</a:t>
            </a:r>
            <a:endParaRPr lang="en-US" sz="3600" dirty="0">
              <a:latin typeface="Tahoma" pitchFamily="34" charset="0"/>
            </a:endParaRPr>
          </a:p>
          <a:p>
            <a:pPr eaLnBrk="0" hangingPunct="0">
              <a:buFontTx/>
              <a:buChar char="-"/>
            </a:pPr>
            <a:r>
              <a:rPr lang="en-US" sz="2000" dirty="0">
                <a:latin typeface="Tahoma" pitchFamily="34" charset="0"/>
              </a:rPr>
              <a:t>L. </a:t>
            </a:r>
            <a:r>
              <a:rPr lang="en-US" sz="2000" dirty="0" err="1">
                <a:latin typeface="Tahoma" pitchFamily="34" charset="0"/>
              </a:rPr>
              <a:t>Akut</a:t>
            </a:r>
            <a:r>
              <a:rPr lang="en-US" sz="2000" dirty="0">
                <a:latin typeface="Tahoma" pitchFamily="34" charset="0"/>
              </a:rPr>
              <a:t> : </a:t>
            </a:r>
            <a:r>
              <a:rPr lang="en-US" sz="2000" dirty="0" err="1">
                <a:latin typeface="Tahoma" pitchFamily="34" charset="0"/>
              </a:rPr>
              <a:t>pembedahan</a:t>
            </a:r>
            <a:r>
              <a:rPr lang="en-US" sz="2000" dirty="0">
                <a:latin typeface="Tahoma" pitchFamily="34" charset="0"/>
              </a:rPr>
              <a:t> &gt; 50% </a:t>
            </a:r>
            <a:r>
              <a:rPr lang="en-US" sz="2000" dirty="0" err="1">
                <a:latin typeface="Tahoma" pitchFamily="34" charset="0"/>
              </a:rPr>
              <a:t>sembuh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sisanya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bermasalah</a:t>
            </a:r>
            <a:r>
              <a:rPr lang="en-US" sz="2000" dirty="0">
                <a:latin typeface="Tahoma" pitchFamily="34" charset="0"/>
              </a:rPr>
              <a:t> ( L. </a:t>
            </a:r>
            <a:r>
              <a:rPr lang="en-US" sz="2000" dirty="0" err="1">
                <a:latin typeface="Tahoma" pitchFamily="34" charset="0"/>
              </a:rPr>
              <a:t>Khronis</a:t>
            </a:r>
            <a:r>
              <a:rPr lang="en-US" sz="2000" dirty="0">
                <a:latin typeface="Tahoma" pitchFamily="34" charset="0"/>
              </a:rPr>
              <a:t> )</a:t>
            </a:r>
          </a:p>
          <a:p>
            <a:pPr eaLnBrk="0" hangingPunct="0"/>
            <a:r>
              <a:rPr lang="en-US" sz="2000" dirty="0">
                <a:latin typeface="Tahoma" pitchFamily="34" charset="0"/>
              </a:rPr>
              <a:t>-Di </a:t>
            </a:r>
            <a:r>
              <a:rPr lang="en-US" sz="2000" dirty="0" err="1">
                <a:latin typeface="Tahoma" pitchFamily="34" charset="0"/>
              </a:rPr>
              <a:t>Amerika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Serikat</a:t>
            </a:r>
            <a:r>
              <a:rPr lang="en-US" sz="2000" dirty="0">
                <a:latin typeface="Tahoma" pitchFamily="34" charset="0"/>
              </a:rPr>
              <a:t> : Luka </a:t>
            </a:r>
            <a:r>
              <a:rPr lang="en-US" sz="2000" dirty="0" err="1">
                <a:latin typeface="Tahoma" pitchFamily="34" charset="0"/>
              </a:rPr>
              <a:t>bakar</a:t>
            </a:r>
            <a:r>
              <a:rPr lang="en-US" sz="2000" dirty="0">
                <a:latin typeface="Tahoma" pitchFamily="34" charset="0"/>
              </a:rPr>
              <a:t> 1.25 </a:t>
            </a:r>
            <a:r>
              <a:rPr lang="en-US" sz="2000" dirty="0" err="1">
                <a:latin typeface="Tahoma" pitchFamily="34" charset="0"/>
              </a:rPr>
              <a:t>juta</a:t>
            </a:r>
            <a:r>
              <a:rPr lang="en-US" sz="2000" dirty="0">
                <a:latin typeface="Tahoma" pitchFamily="34" charset="0"/>
              </a:rPr>
              <a:t>. U. </a:t>
            </a:r>
            <a:r>
              <a:rPr lang="en-US" sz="2000" dirty="0" err="1">
                <a:latin typeface="Tahoma" pitchFamily="34" charset="0"/>
              </a:rPr>
              <a:t>Diabetikum</a:t>
            </a:r>
            <a:r>
              <a:rPr lang="en-US" sz="2000" dirty="0">
                <a:latin typeface="Tahoma" pitchFamily="34" charset="0"/>
              </a:rPr>
              <a:t> 6.5 </a:t>
            </a:r>
            <a:r>
              <a:rPr lang="en-US" sz="2000" dirty="0" err="1">
                <a:latin typeface="Tahoma" pitchFamily="34" charset="0"/>
              </a:rPr>
              <a:t>jt</a:t>
            </a:r>
            <a:r>
              <a:rPr lang="en-US" sz="2000" dirty="0">
                <a:latin typeface="Tahoma" pitchFamily="34" charset="0"/>
              </a:rPr>
              <a:t> (1997)</a:t>
            </a:r>
          </a:p>
          <a:p>
            <a:pPr eaLnBrk="0" hangingPunct="0">
              <a:buFontTx/>
              <a:buChar char="-"/>
            </a:pPr>
            <a:r>
              <a:rPr lang="en-US" sz="2000" dirty="0" err="1">
                <a:latin typeface="Tahoma" pitchFamily="34" charset="0"/>
              </a:rPr>
              <a:t>Inggris</a:t>
            </a:r>
            <a:r>
              <a:rPr lang="en-US" sz="2000" dirty="0">
                <a:latin typeface="Tahoma" pitchFamily="34" charset="0"/>
              </a:rPr>
              <a:t> : </a:t>
            </a:r>
            <a:r>
              <a:rPr lang="en-US" sz="2000" dirty="0" err="1">
                <a:latin typeface="Tahoma" pitchFamily="34" charset="0"/>
              </a:rPr>
              <a:t>Admision</a:t>
            </a:r>
            <a:r>
              <a:rPr lang="en-US" sz="2000" dirty="0">
                <a:latin typeface="Tahoma" pitchFamily="34" charset="0"/>
              </a:rPr>
              <a:t> 24.000 per </a:t>
            </a:r>
            <a:r>
              <a:rPr lang="en-US" sz="2000" dirty="0" err="1">
                <a:latin typeface="Tahoma" pitchFamily="34" charset="0"/>
              </a:rPr>
              <a:t>tahun</a:t>
            </a:r>
            <a:endParaRPr lang="en-US" sz="2000" dirty="0">
              <a:latin typeface="Tahoma" pitchFamily="34" charset="0"/>
            </a:endParaRPr>
          </a:p>
          <a:p>
            <a:pPr eaLnBrk="0" hangingPunct="0"/>
            <a:r>
              <a:rPr lang="en-US" sz="2000" dirty="0">
                <a:latin typeface="Tahoma" pitchFamily="34" charset="0"/>
              </a:rPr>
              <a:t>-</a:t>
            </a:r>
            <a:r>
              <a:rPr lang="en-US" sz="2000" dirty="0" err="1">
                <a:latin typeface="Tahoma" pitchFamily="34" charset="0"/>
              </a:rPr>
              <a:t>Biaya</a:t>
            </a:r>
            <a:r>
              <a:rPr lang="en-US" sz="2000" dirty="0">
                <a:latin typeface="Tahoma" pitchFamily="34" charset="0"/>
              </a:rPr>
              <a:t> :  </a:t>
            </a:r>
            <a:r>
              <a:rPr lang="en-US" sz="2000" dirty="0" err="1">
                <a:latin typeface="Tahoma" pitchFamily="34" charset="0"/>
              </a:rPr>
              <a:t>Amerika</a:t>
            </a:r>
            <a:r>
              <a:rPr lang="en-US" sz="2000" dirty="0">
                <a:latin typeface="Tahoma" pitchFamily="34" charset="0"/>
              </a:rPr>
              <a:t> :</a:t>
            </a:r>
            <a:r>
              <a:rPr lang="en-US" sz="2000" dirty="0" err="1">
                <a:latin typeface="Tahoma" pitchFamily="34" charset="0"/>
              </a:rPr>
              <a:t>U.Diabetikum</a:t>
            </a:r>
            <a:r>
              <a:rPr lang="en-US" sz="2000" dirty="0">
                <a:latin typeface="Tahoma" pitchFamily="34" charset="0"/>
              </a:rPr>
              <a:t> - $ 150 M / </a:t>
            </a:r>
            <a:r>
              <a:rPr lang="en-US" sz="2000" dirty="0" err="1">
                <a:latin typeface="Tahoma" pitchFamily="34" charset="0"/>
              </a:rPr>
              <a:t>tahun</a:t>
            </a:r>
            <a:r>
              <a:rPr lang="en-US" sz="2000" dirty="0">
                <a:latin typeface="Tahoma" pitchFamily="34" charset="0"/>
              </a:rPr>
              <a:t> UK</a:t>
            </a:r>
            <a:r>
              <a:rPr lang="id-ID" sz="2000" dirty="0">
                <a:latin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</a:rPr>
              <a:t>U.Vena</a:t>
            </a:r>
            <a:r>
              <a:rPr lang="en-US" sz="2000" dirty="0">
                <a:latin typeface="Tahoma" pitchFamily="34" charset="0"/>
              </a:rPr>
              <a:t> $400 M / </a:t>
            </a:r>
            <a:r>
              <a:rPr lang="en-US" sz="2000" dirty="0" err="1">
                <a:latin typeface="Tahoma" pitchFamily="34" charset="0"/>
              </a:rPr>
              <a:t>th</a:t>
            </a:r>
            <a:endParaRPr lang="en-US" sz="2000" dirty="0">
              <a:latin typeface="Tahoma" pitchFamily="34" charset="0"/>
            </a:endParaRPr>
          </a:p>
          <a:p>
            <a:pPr eaLnBrk="0" hangingPunct="0">
              <a:buFontTx/>
              <a:buChar char="-"/>
            </a:pPr>
            <a:r>
              <a:rPr lang="en-US" sz="2000" dirty="0" err="1">
                <a:latin typeface="Tahoma" pitchFamily="34" charset="0"/>
              </a:rPr>
              <a:t>Implikasi</a:t>
            </a:r>
            <a:r>
              <a:rPr lang="en-US" sz="2000" dirty="0">
                <a:latin typeface="Tahoma" pitchFamily="34" charset="0"/>
              </a:rPr>
              <a:t> : </a:t>
            </a:r>
            <a:r>
              <a:rPr lang="en-US" sz="2000" dirty="0" err="1">
                <a:latin typeface="Tahoma" pitchFamily="34" charset="0"/>
              </a:rPr>
              <a:t>frustrasi</a:t>
            </a:r>
            <a:r>
              <a:rPr lang="en-US" sz="2000" dirty="0">
                <a:latin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</a:rPr>
              <a:t>Sosial-ekonomi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dan</a:t>
            </a:r>
            <a:r>
              <a:rPr lang="en-US" sz="2000" dirty="0">
                <a:latin typeface="Tahoma" pitchFamily="34" charset="0"/>
              </a:rPr>
              <a:t> quality of life (</a:t>
            </a:r>
            <a:r>
              <a:rPr lang="en-US" sz="2000" dirty="0" err="1">
                <a:latin typeface="Tahoma" pitchFamily="34" charset="0"/>
              </a:rPr>
              <a:t>Ulkus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 smtClean="0">
                <a:latin typeface="Tahoma" pitchFamily="34" charset="0"/>
              </a:rPr>
              <a:t>khronis</a:t>
            </a:r>
            <a:r>
              <a:rPr lang="en-US" sz="2000" dirty="0" smtClean="0">
                <a:latin typeface="Tahoma" pitchFamily="34" charset="0"/>
              </a:rPr>
              <a:t>),  </a:t>
            </a:r>
            <a:r>
              <a:rPr lang="en-US" sz="2000" dirty="0">
                <a:latin typeface="Tahoma" pitchFamily="34" charset="0"/>
              </a:rPr>
              <a:t>disability </a:t>
            </a:r>
            <a:r>
              <a:rPr lang="en-US" sz="2000" dirty="0" err="1">
                <a:latin typeface="Tahoma" pitchFamily="34" charset="0"/>
              </a:rPr>
              <a:t>dan</a:t>
            </a:r>
            <a:r>
              <a:rPr lang="en-US" sz="2000" dirty="0">
                <a:latin typeface="Tahoma" pitchFamily="34" charset="0"/>
              </a:rPr>
              <a:t> deformity</a:t>
            </a:r>
          </a:p>
          <a:p>
            <a:pPr eaLnBrk="0" hangingPunct="0"/>
            <a:r>
              <a:rPr lang="en-US" sz="2000" dirty="0">
                <a:latin typeface="Tahoma" pitchFamily="34" charset="0"/>
              </a:rPr>
              <a:t>-</a:t>
            </a:r>
            <a:r>
              <a:rPr lang="en-US" sz="2000" dirty="0" err="1">
                <a:latin typeface="Tahoma" pitchFamily="34" charset="0"/>
              </a:rPr>
              <a:t>Penelitian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penyembuhan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luka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maju</a:t>
            </a:r>
            <a:r>
              <a:rPr lang="en-US" sz="2000" dirty="0">
                <a:latin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</a:rPr>
              <a:t>pesat</a:t>
            </a:r>
            <a:r>
              <a:rPr lang="en-US" sz="2000" dirty="0">
                <a:latin typeface="Tahoma" pitchFamily="34" charset="0"/>
              </a:rPr>
              <a:t> : </a:t>
            </a:r>
            <a:r>
              <a:rPr lang="en-US" sz="2000" dirty="0" err="1">
                <a:latin typeface="Tahoma" pitchFamily="34" charset="0"/>
              </a:rPr>
              <a:t>acssesibility,singkat</a:t>
            </a:r>
            <a:endParaRPr lang="en-US" sz="2000" dirty="0">
              <a:latin typeface="Tahoma" pitchFamily="34" charset="0"/>
            </a:endParaRPr>
          </a:p>
          <a:p>
            <a:pPr eaLnBrk="0" hangingPunct="0">
              <a:buFontTx/>
              <a:buChar char="-"/>
            </a:pPr>
            <a:r>
              <a:rPr lang="id-ID" sz="2800" dirty="0">
                <a:solidFill>
                  <a:srgbClr val="00B050"/>
                </a:solidFill>
                <a:latin typeface="Tahoma" pitchFamily="34" charset="0"/>
              </a:rPr>
              <a:t> MINAT dik</a:t>
            </a:r>
            <a:r>
              <a:rPr lang="en-US" sz="2800" dirty="0" err="1">
                <a:solidFill>
                  <a:srgbClr val="00B050"/>
                </a:solidFill>
                <a:latin typeface="Tahoma" pitchFamily="34" charset="0"/>
              </a:rPr>
              <a:t>alangan</a:t>
            </a:r>
            <a:r>
              <a:rPr lang="en-US" sz="2800" dirty="0">
                <a:solidFill>
                  <a:srgbClr val="00B050"/>
                </a:solidFill>
                <a:latin typeface="Tahoma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itchFamily="34" charset="0"/>
              </a:rPr>
              <a:t>kesehatan</a:t>
            </a:r>
            <a:r>
              <a:rPr lang="en-US" sz="2800" dirty="0">
                <a:solidFill>
                  <a:srgbClr val="00B050"/>
                </a:solidFill>
                <a:latin typeface="Tahoma" pitchFamily="34" charset="0"/>
              </a:rPr>
              <a:t> </a:t>
            </a:r>
            <a:r>
              <a:rPr lang="id-ID" sz="2800" dirty="0">
                <a:solidFill>
                  <a:srgbClr val="00B050"/>
                </a:solidFill>
                <a:latin typeface="Tahoma" pitchFamily="34" charset="0"/>
              </a:rPr>
              <a:t>MASIH </a:t>
            </a:r>
            <a:r>
              <a:rPr lang="id-ID" sz="2800" dirty="0" smtClean="0">
                <a:solidFill>
                  <a:srgbClr val="00B050"/>
                </a:solidFill>
                <a:latin typeface="Tahoma" pitchFamily="34" charset="0"/>
              </a:rPr>
              <a:t>KURANG</a:t>
            </a:r>
            <a:endParaRPr lang="en-US" sz="2400" b="1" dirty="0">
              <a:solidFill>
                <a:srgbClr val="CC9900"/>
              </a:solidFill>
              <a:latin typeface="Tahoma" pitchFamily="34" charset="0"/>
            </a:endParaRPr>
          </a:p>
          <a:p>
            <a:pPr lvl="1" eaLnBrk="0" hangingPunct="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ahoma" pitchFamily="34" charset="0"/>
              </a:rPr>
              <a:t>“ I dressed the wound, God healed it “</a:t>
            </a: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 </a:t>
            </a:r>
          </a:p>
          <a:p>
            <a:pPr lvl="1" eaLnBrk="0" hangingPunct="0"/>
            <a:r>
              <a:rPr lang="en-US" sz="2400" dirty="0">
                <a:solidFill>
                  <a:srgbClr val="CC9900"/>
                </a:solidFill>
                <a:latin typeface="Tahoma" pitchFamily="34" charset="0"/>
              </a:rPr>
              <a:t>  </a:t>
            </a:r>
            <a:r>
              <a:rPr lang="id-ID" sz="2400" dirty="0">
                <a:solidFill>
                  <a:srgbClr val="CC9900"/>
                </a:solidFill>
                <a:latin typeface="Tahoma" pitchFamily="34" charset="0"/>
              </a:rPr>
              <a:t>				</a:t>
            </a:r>
            <a:r>
              <a:rPr lang="en-US" sz="2400" dirty="0">
                <a:solidFill>
                  <a:srgbClr val="CC9900"/>
                </a:solidFill>
                <a:latin typeface="Tahoma" pitchFamily="34" charset="0"/>
              </a:rPr>
              <a:t> ( </a:t>
            </a:r>
            <a:r>
              <a:rPr lang="en-US" sz="2400" i="1" dirty="0" err="1">
                <a:solidFill>
                  <a:srgbClr val="CC9900"/>
                </a:solidFill>
                <a:latin typeface="Tahoma" pitchFamily="34" charset="0"/>
              </a:rPr>
              <a:t>Ambroise</a:t>
            </a:r>
            <a:r>
              <a:rPr lang="en-US" sz="2400" i="1" dirty="0">
                <a:solidFill>
                  <a:srgbClr val="CC9900"/>
                </a:solidFill>
                <a:latin typeface="Tahoma" pitchFamily="34" charset="0"/>
              </a:rPr>
              <a:t> Pare</a:t>
            </a:r>
            <a:r>
              <a:rPr lang="en-US" sz="2400" dirty="0">
                <a:solidFill>
                  <a:srgbClr val="CC9900"/>
                </a:solidFill>
                <a:latin typeface="Tahoma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1435953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tabLst>
                <a:tab pos="179705" algn="l"/>
              </a:tabLs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141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141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141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521</Words>
  <Application>Microsoft Office PowerPoint</Application>
  <PresentationFormat>On-screen Show (4:3)</PresentationFormat>
  <Paragraphs>118</Paragraphs>
  <Slides>44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Concourse</vt:lpstr>
      <vt:lpstr>PowerPoint Presentation</vt:lpstr>
      <vt:lpstr>PowerPoint Presentation</vt:lpstr>
      <vt:lpstr>PowerPoint Presentation</vt:lpstr>
      <vt:lpstr>KEMAMPUAN AKHIR YANG DIHARAPKAN</vt:lpstr>
      <vt:lpstr>PowerPoint Presentation</vt:lpstr>
      <vt:lpstr>Masalah Luka</vt:lpstr>
      <vt:lpstr>PowerPoint Presentation</vt:lpstr>
      <vt:lpstr>PowerPoint Presentation</vt:lpstr>
      <vt:lpstr>PowerPoint Presentation</vt:lpstr>
      <vt:lpstr>Justifikasi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Fase Proliferasi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Luka sembuh</vt:lpstr>
      <vt:lpstr>PowerPoint Presentation</vt:lpstr>
      <vt:lpstr>MOIST MOUND HEALING </vt:lpstr>
      <vt:lpstr>KEUNTUNGAN MOIST MOUND HEALING </vt:lpstr>
      <vt:lpstr>PERBANDINGAN LUKA LEMBAB DGN LUKA TERBUKA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hari pasca perlukaan</vt:lpstr>
      <vt:lpstr>BAGAIMANA DENGAN LUKA AKUT ?</vt:lpstr>
      <vt:lpstr>Diskusi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Refference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BPISTI2008</dc:creator>
  <cp:lastModifiedBy>BPISTI2008</cp:lastModifiedBy>
  <cp:revision>19</cp:revision>
  <dcterms:created xsi:type="dcterms:W3CDTF">2019-02-11T06:00:22Z</dcterms:created>
  <dcterms:modified xsi:type="dcterms:W3CDTF">2019-03-05T07:28:15Z</dcterms:modified>
</cp:coreProperties>
</file>