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5CA7-50D6-4747-8389-5021D61320A1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7B409-CD0A-40E3-A43F-05FC8B0A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0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7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1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4988-255A-48D0-A978-B5E0951DD47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2F99-D284-48BB-8963-DD774D05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2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4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2.jpeg" Type="http://schemas.openxmlformats.org/officeDocument/2006/relationships/image"/><Relationship Id="rId7" Target="../media/image28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 ?><Relationships xmlns="http://schemas.openxmlformats.org/package/2006/relationships"><Relationship Id="rId8" Target="../media/image34.jpeg" Type="http://schemas.openxmlformats.org/officeDocument/2006/relationships/image"/><Relationship Id="rId3" Target="../media/image2.jpeg" Type="http://schemas.openxmlformats.org/officeDocument/2006/relationships/image"/><Relationship Id="rId7" Target="../media/image33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2.jpeg" Type="http://schemas.openxmlformats.org/officeDocument/2006/relationships/image"/><Relationship Id="rId5" Target="../media/image31.jpe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7" Target="../media/image43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2.jpeg" Type="http://schemas.openxmlformats.org/officeDocument/2006/relationships/image"/><Relationship Id="rId5" Target="../media/image41.jpe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8.jpeg" Type="http://schemas.openxmlformats.org/officeDocument/2006/relationships/image"/><Relationship Id="rId5" Target="../media/image47.pn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1.jpeg" Type="http://schemas.openxmlformats.org/officeDocument/2006/relationships/image"/><Relationship Id="rId5" Target="../media/image50.pn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56.jpeg" Type="http://schemas.openxmlformats.org/officeDocument/2006/relationships/image"/><Relationship Id="rId5" Target="../media/image55.png" Type="http://schemas.openxmlformats.org/officeDocument/2006/relationships/image"/><Relationship Id="rId4" Target="../media/image54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4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kern="0" dirty="0">
                <a:solidFill>
                  <a:srgbClr val="420000"/>
                </a:solidFill>
                <a:latin typeface="Andy"/>
                <a:ea typeface="+mj-ea"/>
                <a:cs typeface="Lucida Sans Unicode"/>
              </a:rPr>
              <a:t>PATIENT ASSESSMENT AND EVALUATION OF HEALING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TIM KEPERAWATAN LUKA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544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 dirty="0" smtClean="0">
                <a:latin typeface="Batang"/>
              </a:rPr>
              <a:t>ETIOLOGY : LUKA DIABETIKUM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213040" cy="20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291465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051300"/>
            <a:ext cx="82296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465138" indent="-465138" eaLnBrk="1" hangingPunct="1">
              <a:spcBef>
                <a:spcPts val="600"/>
              </a:spcBef>
              <a:buSzPct val="70000"/>
              <a:buFont typeface="Wingdings" pitchFamily="2" charset="2"/>
              <a:buChar char="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smtClean="0">
                <a:latin typeface="Batang"/>
              </a:rPr>
              <a:t>Penyebab kejadian : multifaktor, yaitu kombinasi dari gangguan vaskular, peripheral neuropathy dan peningkatan faktor resiko infeksi pada penderita</a:t>
            </a:r>
          </a:p>
          <a:p>
            <a:pPr marL="465138" indent="-465138" eaLnBrk="1" hangingPunct="1">
              <a:spcBef>
                <a:spcPts val="600"/>
              </a:spcBef>
              <a:buClrTx/>
              <a:buSzTx/>
              <a:buFontTx/>
              <a:buNone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endParaRPr lang="en-US" sz="2400" smtClean="0">
              <a:latin typeface="Batang"/>
            </a:endParaRPr>
          </a:p>
          <a:p>
            <a:pPr marL="465138" indent="-465138" eaLnBrk="1" hangingPunct="1">
              <a:spcBef>
                <a:spcPts val="600"/>
              </a:spcBef>
              <a:buSzPct val="70000"/>
              <a:buFont typeface="Wingdings" pitchFamily="2" charset="2"/>
              <a:buChar char="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smtClean="0">
                <a:latin typeface="Batang"/>
              </a:rPr>
              <a:t>Luka kronis yang sulit proses penyembuhannya </a:t>
            </a:r>
          </a:p>
          <a:p>
            <a:pPr marL="465138" indent="-465138" eaLnBrk="1" hangingPunct="1">
              <a:spcBef>
                <a:spcPts val="600"/>
              </a:spcBef>
              <a:buClrTx/>
              <a:buSzTx/>
              <a:buFontTx/>
              <a:buNone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endParaRPr lang="en-US" sz="2400" dirty="0" smtClean="0">
              <a:latin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4956832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rebuchet MS" pitchFamily="34" charset="0"/>
              </a:rPr>
              <a:t>2. Duration of wound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4219"/>
            <a:ext cx="4038600" cy="42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768138" cy="207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6063"/>
            <a:ext cx="27654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8621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rebuchet MS" pitchFamily="34" charset="0"/>
              </a:rPr>
              <a:t>3. Factor that impede healing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65138" indent="-465138" eaLnBrk="1" hangingPunct="1">
              <a:lnSpc>
                <a:spcPct val="90000"/>
              </a:lnSpc>
              <a:spcBef>
                <a:spcPts val="6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smtClean="0">
                <a:latin typeface="Trebuchet MS" pitchFamily="34" charset="0"/>
              </a:rPr>
              <a:t>Comorbid condition </a:t>
            </a:r>
          </a:p>
          <a:p>
            <a:pPr marL="903288" lvl="1" indent="-433388" eaLnBrk="1" hangingPunct="1">
              <a:lnSpc>
                <a:spcPct val="90000"/>
              </a:lnSpc>
              <a:spcBef>
                <a:spcPts val="500"/>
              </a:spcBef>
              <a:buClr>
                <a:srgbClr val="999966"/>
              </a:buClr>
              <a:buSzPct val="75000"/>
              <a:buFont typeface="Wingdings" pitchFamily="2" charset="2"/>
              <a:buChar char="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000" dirty="0" smtClean="0">
                <a:latin typeface="Trebuchet MS" pitchFamily="34" charset="0"/>
              </a:rPr>
              <a:t>malignancies, diabetics, </a:t>
            </a:r>
            <a:r>
              <a:rPr lang="en-US" sz="2000" dirty="0" err="1" smtClean="0">
                <a:latin typeface="Trebuchet MS" pitchFamily="34" charset="0"/>
              </a:rPr>
              <a:t>etc</a:t>
            </a:r>
            <a:endParaRPr lang="en-US" sz="2000" dirty="0" smtClean="0">
              <a:latin typeface="Trebuchet MS" pitchFamily="34" charset="0"/>
            </a:endParaRPr>
          </a:p>
          <a:p>
            <a:pPr marL="465138" indent="-465138" eaLnBrk="1" hangingPunct="1">
              <a:lnSpc>
                <a:spcPct val="90000"/>
              </a:lnSpc>
              <a:spcBef>
                <a:spcPts val="6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smtClean="0">
                <a:latin typeface="Trebuchet MS" pitchFamily="34" charset="0"/>
              </a:rPr>
              <a:t>Medications </a:t>
            </a:r>
          </a:p>
          <a:p>
            <a:pPr marL="903288" lvl="1" indent="-433388" eaLnBrk="1" hangingPunct="1">
              <a:lnSpc>
                <a:spcPct val="90000"/>
              </a:lnSpc>
              <a:spcBef>
                <a:spcPts val="500"/>
              </a:spcBef>
              <a:buClr>
                <a:srgbClr val="999966"/>
              </a:buClr>
              <a:buSzPct val="75000"/>
              <a:buFont typeface="Wingdings" pitchFamily="2" charset="2"/>
              <a:buChar char="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000" dirty="0" smtClean="0">
                <a:latin typeface="Trebuchet MS" pitchFamily="34" charset="0"/>
              </a:rPr>
              <a:t>chemotherapy, corticosteroid </a:t>
            </a:r>
          </a:p>
          <a:p>
            <a:pPr marL="465138" indent="-465138" eaLnBrk="1" hangingPunct="1">
              <a:lnSpc>
                <a:spcPct val="90000"/>
              </a:lnSpc>
              <a:spcBef>
                <a:spcPts val="6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err="1" smtClean="0">
                <a:latin typeface="Trebuchet MS" pitchFamily="34" charset="0"/>
              </a:rPr>
              <a:t>Decreasse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oxygeation</a:t>
            </a:r>
            <a:r>
              <a:rPr lang="en-US" sz="2400" dirty="0" smtClean="0">
                <a:latin typeface="Trebuchet MS" pitchFamily="34" charset="0"/>
              </a:rPr>
              <a:t> and tissue </a:t>
            </a:r>
            <a:r>
              <a:rPr lang="en-US" sz="2400" dirty="0" err="1" smtClean="0">
                <a:latin typeface="Trebuchet MS" pitchFamily="34" charset="0"/>
              </a:rPr>
              <a:t>perfussion</a:t>
            </a:r>
            <a:endParaRPr lang="en-US" sz="2400" dirty="0" smtClean="0">
              <a:latin typeface="Trebuchet MS" pitchFamily="34" charset="0"/>
            </a:endParaRPr>
          </a:p>
          <a:p>
            <a:pPr marL="465138" indent="-465138" eaLnBrk="1" hangingPunct="1">
              <a:lnSpc>
                <a:spcPct val="90000"/>
              </a:lnSpc>
              <a:spcBef>
                <a:spcPts val="6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smtClean="0">
                <a:latin typeface="Trebuchet MS" pitchFamily="34" charset="0"/>
              </a:rPr>
              <a:t>Alteration in nutrition and hydration</a:t>
            </a:r>
          </a:p>
          <a:p>
            <a:pPr marL="465138" indent="-465138" eaLnBrk="1" hangingPunct="1">
              <a:lnSpc>
                <a:spcPct val="90000"/>
              </a:lnSpc>
              <a:spcBef>
                <a:spcPts val="6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400" dirty="0" smtClean="0">
                <a:latin typeface="Trebuchet MS" pitchFamily="34" charset="0"/>
              </a:rPr>
              <a:t>Psychosocial barriers</a:t>
            </a:r>
          </a:p>
          <a:p>
            <a:pPr marL="903288" lvl="1" indent="-433388" eaLnBrk="1" hangingPunct="1">
              <a:lnSpc>
                <a:spcPct val="90000"/>
              </a:lnSpc>
              <a:spcBef>
                <a:spcPts val="500"/>
              </a:spcBef>
              <a:buClr>
                <a:srgbClr val="999966"/>
              </a:buClr>
              <a:buSzPct val="75000"/>
              <a:buFont typeface="Wingdings" pitchFamily="2" charset="2"/>
              <a:buChar char="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000" dirty="0" smtClean="0">
                <a:latin typeface="Trebuchet MS" pitchFamily="34" charset="0"/>
              </a:rPr>
              <a:t>Family factors, financial, </a:t>
            </a:r>
            <a:r>
              <a:rPr lang="en-US" sz="2000" dirty="0" err="1" smtClean="0">
                <a:latin typeface="Trebuchet MS" pitchFamily="34" charset="0"/>
              </a:rPr>
              <a:t>etc</a:t>
            </a:r>
            <a:endParaRPr lang="en-US" sz="2000" dirty="0" smtClean="0">
              <a:latin typeface="Trebuchet MS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946"/>
            <a:ext cx="4038600" cy="37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89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rebuchet MS" pitchFamily="34" charset="0"/>
              </a:rPr>
              <a:t>Wound assessment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Location ( LETAK LUKA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Stage ( 1- 4 ) 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Wound base ( DASAR LUKA : RYB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Type of tissue ( EPITELISASI – GRANULASI – SLOUGH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err="1" smtClean="0">
                <a:latin typeface="Trebuchet MS" pitchFamily="34" charset="0"/>
              </a:rPr>
              <a:t>Dimention</a:t>
            </a:r>
            <a:r>
              <a:rPr lang="en-US" sz="2000" dirty="0" smtClean="0">
                <a:latin typeface="Trebuchet MS" pitchFamily="34" charset="0"/>
              </a:rPr>
              <a:t> ( PENGUKURAN LUKA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Exudates ( CAIRAN LUKA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Odor ( BAU TIDAK SEDAP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Wound edge ( TEPI LUKA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err="1" smtClean="0">
                <a:latin typeface="Trebuchet MS" pitchFamily="34" charset="0"/>
              </a:rPr>
              <a:t>Periwound</a:t>
            </a:r>
            <a:r>
              <a:rPr lang="en-US" sz="2000" dirty="0" smtClean="0">
                <a:latin typeface="Trebuchet MS" pitchFamily="34" charset="0"/>
              </a:rPr>
              <a:t> skin ( KULIT SEKITAR LUKA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sign of infection ( TANDA INFEKSI )</a:t>
            </a:r>
          </a:p>
          <a:p>
            <a:pPr marL="1373188" lvl="2" indent="-468313" eaLnBrk="1" hangingPunct="1">
              <a:spcBef>
                <a:spcPts val="500"/>
              </a:spcBef>
              <a:buSzPct val="65000"/>
              <a:buFont typeface="Wingdings" pitchFamily="2" charset="2"/>
              <a:buChar char=""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r>
              <a:rPr lang="en-US" sz="2000" dirty="0" smtClean="0">
                <a:latin typeface="Trebuchet MS" pitchFamily="34" charset="0"/>
              </a:rPr>
              <a:t>wound pain ( NYERI )</a:t>
            </a:r>
          </a:p>
          <a:p>
            <a:pPr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1373188" algn="l"/>
                <a:tab pos="1601788" algn="l"/>
                <a:tab pos="2058988" algn="l"/>
                <a:tab pos="2516188" algn="l"/>
                <a:tab pos="2973388" algn="l"/>
                <a:tab pos="3430588" algn="l"/>
                <a:tab pos="3887788" algn="l"/>
                <a:tab pos="4344988" algn="l"/>
                <a:tab pos="4802188" algn="l"/>
                <a:tab pos="5259388" algn="l"/>
                <a:tab pos="5716588" algn="l"/>
                <a:tab pos="6173788" algn="l"/>
                <a:tab pos="6630988" algn="l"/>
                <a:tab pos="7088188" algn="l"/>
                <a:tab pos="7545388" algn="l"/>
                <a:tab pos="8002588" algn="l"/>
                <a:tab pos="8459788" algn="l"/>
                <a:tab pos="8916988" algn="l"/>
                <a:tab pos="9374188" algn="l"/>
                <a:tab pos="9831388" algn="l"/>
                <a:tab pos="10288588" algn="l"/>
              </a:tabLst>
            </a:pPr>
            <a:endParaRPr lang="en-US" sz="2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8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863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26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44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533400"/>
            <a:ext cx="8480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7957"/>
            <a:ext cx="8229600" cy="43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3962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46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304800"/>
            <a:ext cx="8480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7957"/>
            <a:ext cx="8229600" cy="43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114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98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6628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8" y="1828800"/>
            <a:ext cx="4054191" cy="27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1511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43" y="3810000"/>
            <a:ext cx="35179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32004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12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3656677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685800"/>
            <a:ext cx="8480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767824" cy="207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768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6" y="2081906"/>
            <a:ext cx="2768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8943"/>
            <a:ext cx="27368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952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76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latin typeface="Jester"/>
              </a:rPr>
              <a:t>PENGUKURAN LUKA / DIMENTION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865199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29876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957513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9230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51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57200"/>
            <a:ext cx="84804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535817" cy="371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768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768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081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6" y="381000"/>
            <a:ext cx="84677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090771" cy="41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960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0476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3893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255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43108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50" y="1600200"/>
            <a:ext cx="65119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90830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BAU TIDAK SEDAP / ODOR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7851"/>
            <a:ext cx="4038600" cy="431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98" y="1711107"/>
            <a:ext cx="2804403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426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93063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9" y="1711107"/>
            <a:ext cx="4035902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49" y="2421352"/>
            <a:ext cx="4035902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39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6565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59618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8" y="1600200"/>
            <a:ext cx="79450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00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38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Batang"/>
              </a:rPr>
              <a:t>WOUND PAIN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1032"/>
            <a:ext cx="4038600" cy="408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8" y="1711107"/>
            <a:ext cx="2767824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14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234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26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96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30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Pengkajian</a:t>
            </a:r>
            <a:r>
              <a:rPr lang="en-US" dirty="0" smtClean="0"/>
              <a:t> </a:t>
            </a:r>
            <a:r>
              <a:rPr lang="en-US" dirty="0" err="1"/>
              <a:t>luka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/>
              <a:t>luka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Menjelaskan</a:t>
            </a:r>
            <a:r>
              <a:rPr lang="en-US" dirty="0" smtClean="0"/>
              <a:t> factor </a:t>
            </a:r>
            <a:r>
              <a:rPr lang="en-US" dirty="0" err="1" smtClean="0"/>
              <a:t>penghambat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penyembuhan</a:t>
            </a:r>
            <a:r>
              <a:rPr lang="en-US" dirty="0" smtClean="0"/>
              <a:t> </a:t>
            </a:r>
            <a:r>
              <a:rPr lang="en-US" dirty="0" err="1"/>
              <a:t>luka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/>
              <a:t>pendokumentasian</a:t>
            </a:r>
            <a:r>
              <a:rPr lang="en-US" dirty="0"/>
              <a:t> </a:t>
            </a:r>
            <a:r>
              <a:rPr lang="en-US" dirty="0" err="1"/>
              <a:t>luka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3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65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7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96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19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latin typeface="Batang"/>
              </a:rPr>
              <a:t>Types of Skin Damage / etiology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5138" indent="-465138" eaLnBrk="1" hangingPunct="1"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800" dirty="0" smtClean="0">
                <a:latin typeface="Batang"/>
              </a:rPr>
              <a:t>Mechanical:  pressure, shear, friction, stripping</a:t>
            </a:r>
          </a:p>
          <a:p>
            <a:pPr marL="465138" indent="-465138" eaLnBrk="1" hangingPunct="1"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800" dirty="0" smtClean="0">
                <a:latin typeface="Batang"/>
              </a:rPr>
              <a:t>Chemical:  incontinence, drainage, harsh solutions, improper use of products</a:t>
            </a:r>
          </a:p>
          <a:p>
            <a:pPr marL="465138" indent="-465138" eaLnBrk="1" hangingPunct="1"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800" dirty="0" smtClean="0">
                <a:latin typeface="Batang"/>
              </a:rPr>
              <a:t>Vascular:  arterial, venous, diabetic</a:t>
            </a:r>
          </a:p>
          <a:p>
            <a:pPr marL="465138" indent="-465138" eaLnBrk="1" hangingPunct="1"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800" dirty="0" smtClean="0">
                <a:latin typeface="Batang"/>
              </a:rPr>
              <a:t>Infectious: </a:t>
            </a:r>
            <a:r>
              <a:rPr lang="en-US" sz="2800" i="1" dirty="0" smtClean="0">
                <a:latin typeface="Batang"/>
              </a:rPr>
              <a:t>Candidiasis</a:t>
            </a:r>
            <a:r>
              <a:rPr lang="en-US" sz="2800" dirty="0" smtClean="0">
                <a:latin typeface="Batang"/>
              </a:rPr>
              <a:t>, impetigo, herpes</a:t>
            </a:r>
          </a:p>
          <a:p>
            <a:pPr marL="465138" indent="-465138" eaLnBrk="1" hangingPunct="1"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800" dirty="0" smtClean="0">
                <a:latin typeface="Batang"/>
              </a:rPr>
              <a:t>Allergic</a:t>
            </a:r>
          </a:p>
          <a:p>
            <a:pPr marL="465138" indent="-465138" eaLnBrk="1" hangingPunct="1">
              <a:spcBef>
                <a:spcPts val="700"/>
              </a:spcBef>
              <a:buSzPct val="70000"/>
              <a:buFont typeface="Wingdings" pitchFamily="2" charset="2"/>
              <a:buChar char=""/>
              <a:tabLst>
                <a:tab pos="465138" algn="l"/>
                <a:tab pos="577850" algn="l"/>
                <a:tab pos="1035050" algn="l"/>
                <a:tab pos="1492250" algn="l"/>
                <a:tab pos="1949450" algn="l"/>
                <a:tab pos="2406650" algn="l"/>
                <a:tab pos="2863850" algn="l"/>
                <a:tab pos="3321050" algn="l"/>
                <a:tab pos="3778250" algn="l"/>
                <a:tab pos="4235450" algn="l"/>
                <a:tab pos="4692650" algn="l"/>
                <a:tab pos="5149850" algn="l"/>
                <a:tab pos="5607050" algn="l"/>
                <a:tab pos="6064250" algn="l"/>
                <a:tab pos="6521450" algn="l"/>
                <a:tab pos="6978650" algn="l"/>
                <a:tab pos="7435850" algn="l"/>
                <a:tab pos="7893050" algn="l"/>
                <a:tab pos="8350250" algn="l"/>
                <a:tab pos="8807450" algn="l"/>
                <a:tab pos="9264650" algn="l"/>
              </a:tabLst>
            </a:pPr>
            <a:r>
              <a:rPr lang="en-US" sz="2800" dirty="0" smtClean="0">
                <a:latin typeface="Batang"/>
              </a:rPr>
              <a:t>Miscellaneous:  radiation, thermal</a:t>
            </a:r>
          </a:p>
        </p:txBody>
      </p:sp>
    </p:spTree>
    <p:extLst>
      <p:ext uri="{BB962C8B-B14F-4D97-AF65-F5344CB8AC3E}">
        <p14:creationId xmlns:p14="http://schemas.microsoft.com/office/powerpoint/2010/main" val="3733974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4000" b="1" kern="0" dirty="0">
                <a:solidFill>
                  <a:srgbClr val="420000"/>
                </a:solidFill>
                <a:latin typeface="Batang"/>
                <a:cs typeface="Lucida Sans Unicode"/>
              </a:rPr>
              <a:t>ETIOLOGY : LUKA TEKAN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9491"/>
            <a:ext cx="8229600" cy="129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31043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743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087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431</Words>
  <Application>Microsoft Office PowerPoint</Application>
  <PresentationFormat>On-screen Show (4:3)</PresentationFormat>
  <Paragraphs>91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Types of Skin Damage / etiology</vt:lpstr>
      <vt:lpstr>ETIOLOGY : LUKA TEKAN</vt:lpstr>
      <vt:lpstr>ETIOLOGY : LUKA DIABETIKUM</vt:lpstr>
      <vt:lpstr>2. Duration of wound</vt:lpstr>
      <vt:lpstr>3. Factor that impede healing</vt:lpstr>
      <vt:lpstr>Wound 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PENGUKURAN LUKA / DIMENTION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BAU TIDAK SEDAP / ODOR</vt:lpstr>
      <vt:lpstr>PowerPoint Presentation</vt:lpstr>
      <vt:lpstr>PowerPoint Presentation</vt:lpstr>
      <vt:lpstr>PowerPoint Presentation</vt:lpstr>
      <vt:lpstr>WOUND PAIN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16</cp:revision>
  <dcterms:created xsi:type="dcterms:W3CDTF">2019-02-11T06:01:14Z</dcterms:created>
  <dcterms:modified xsi:type="dcterms:W3CDTF">2019-03-05T07:28:34Z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3704983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