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3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115A49-2AB4-4D37-970A-27D693651358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832281-F27C-4DE5-8CA3-DD99637A5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735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164677-F97B-455B-BC5C-B53DB7FF0741}" type="slidenum">
              <a:rPr lang="id-ID" smtClean="0"/>
              <a:pPr>
                <a:defRPr/>
              </a:pPr>
              <a:t>2</a:t>
            </a:fld>
            <a:endParaRPr lang="id-ID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11</a:t>
            </a:fld>
            <a:endParaRPr lang="id-ID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12</a:t>
            </a:fld>
            <a:endParaRPr lang="id-ID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13</a:t>
            </a:fld>
            <a:endParaRPr lang="id-ID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14</a:t>
            </a:fld>
            <a:endParaRPr lang="id-ID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15</a:t>
            </a:fld>
            <a:endParaRPr lang="id-ID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16</a:t>
            </a:fld>
            <a:endParaRPr lang="id-ID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17</a:t>
            </a:fld>
            <a:endParaRPr lang="id-ID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18</a:t>
            </a:fld>
            <a:endParaRPr lang="id-ID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19</a:t>
            </a:fld>
            <a:endParaRPr lang="id-ID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20</a:t>
            </a:fld>
            <a:endParaRPr lang="id-ID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164677-F97B-455B-BC5C-B53DB7FF0741}" type="slidenum">
              <a:rPr lang="id-ID" smtClean="0"/>
              <a:pPr>
                <a:defRPr/>
              </a:pPr>
              <a:t>3</a:t>
            </a:fld>
            <a:endParaRPr lang="id-ID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21</a:t>
            </a:fld>
            <a:endParaRPr lang="id-ID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22</a:t>
            </a:fld>
            <a:endParaRPr lang="id-ID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23</a:t>
            </a:fld>
            <a:endParaRPr lang="id-ID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24</a:t>
            </a:fld>
            <a:endParaRPr lang="id-ID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25</a:t>
            </a:fld>
            <a:endParaRPr lang="id-ID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26</a:t>
            </a:fld>
            <a:endParaRPr lang="id-ID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27</a:t>
            </a:fld>
            <a:endParaRPr lang="id-ID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28</a:t>
            </a:fld>
            <a:endParaRPr lang="id-ID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29</a:t>
            </a:fld>
            <a:endParaRPr lang="id-ID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30</a:t>
            </a:fld>
            <a:endParaRPr lang="id-ID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4</a:t>
            </a:fld>
            <a:endParaRPr lang="id-ID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31</a:t>
            </a:fld>
            <a:endParaRPr lang="id-ID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32</a:t>
            </a:fld>
            <a:endParaRPr lang="id-ID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33</a:t>
            </a:fld>
            <a:endParaRPr lang="id-ID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34</a:t>
            </a:fld>
            <a:endParaRPr lang="id-ID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35</a:t>
            </a:fld>
            <a:endParaRPr lang="id-ID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36</a:t>
            </a:fld>
            <a:endParaRPr lang="id-ID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37</a:t>
            </a:fld>
            <a:endParaRPr lang="id-ID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5</a:t>
            </a:fld>
            <a:endParaRPr lang="id-ID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6</a:t>
            </a:fld>
            <a:endParaRPr lang="id-ID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7</a:t>
            </a:fld>
            <a:endParaRPr lang="id-ID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8</a:t>
            </a:fld>
            <a:endParaRPr lang="id-ID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9</a:t>
            </a:fld>
            <a:endParaRPr lang="id-ID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d-ID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5867D8-B1BC-425F-B1F9-B232643D2157}" type="slidenum">
              <a:rPr lang="id-ID" smtClean="0"/>
              <a:pPr>
                <a:defRPr/>
              </a:pPr>
              <a:t>10</a:t>
            </a:fld>
            <a:endParaRPr lang="id-ID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DA908-E740-4E5F-99B9-E5481FE5B23B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8A07-EC56-4051-8DC7-60B32266F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817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DA908-E740-4E5F-99B9-E5481FE5B23B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8A07-EC56-4051-8DC7-60B32266F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50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DA908-E740-4E5F-99B9-E5481FE5B23B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8A07-EC56-4051-8DC7-60B32266F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29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DA908-E740-4E5F-99B9-E5481FE5B23B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8A07-EC56-4051-8DC7-60B32266F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777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DA908-E740-4E5F-99B9-E5481FE5B23B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8A07-EC56-4051-8DC7-60B32266F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1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DA908-E740-4E5F-99B9-E5481FE5B23B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8A07-EC56-4051-8DC7-60B32266F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56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DA908-E740-4E5F-99B9-E5481FE5B23B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8A07-EC56-4051-8DC7-60B32266F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01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DA908-E740-4E5F-99B9-E5481FE5B23B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8A07-EC56-4051-8DC7-60B32266F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154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DA908-E740-4E5F-99B9-E5481FE5B23B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8A07-EC56-4051-8DC7-60B32266F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77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DA908-E740-4E5F-99B9-E5481FE5B23B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8A07-EC56-4051-8DC7-60B32266F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898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DA908-E740-4E5F-99B9-E5481FE5B23B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8A07-EC56-4051-8DC7-60B32266F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513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DA908-E740-4E5F-99B9-E5481FE5B23B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A8A07-EC56-4051-8DC7-60B32266F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0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rsil\Desktop\Smartcreati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800" b="504"/>
          <a:stretch>
            <a:fillRect/>
          </a:stretch>
        </p:blipFill>
        <p:spPr bwMode="auto">
          <a:xfrm>
            <a:off x="0" y="152400"/>
            <a:ext cx="914400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24200" y="3505200"/>
            <a:ext cx="5943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b="1" dirty="0" smtClean="0">
              <a:solidFill>
                <a:prstClr val="black"/>
              </a:solidFill>
            </a:endParaRPr>
          </a:p>
          <a:p>
            <a:pPr algn="ctr"/>
            <a:r>
              <a:rPr lang="en-US" sz="2800" b="1" dirty="0" err="1" smtClean="0">
                <a:solidFill>
                  <a:prstClr val="black"/>
                </a:solidFill>
              </a:rPr>
              <a:t>Persiapan</a:t>
            </a:r>
            <a:r>
              <a:rPr lang="en-US" sz="2800" b="1" dirty="0" smtClean="0">
                <a:solidFill>
                  <a:prstClr val="black"/>
                </a:solidFill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</a:rPr>
              <a:t>Dasar</a:t>
            </a:r>
            <a:r>
              <a:rPr lang="en-US" sz="2800" b="1" dirty="0" smtClean="0">
                <a:solidFill>
                  <a:prstClr val="black"/>
                </a:solidFill>
              </a:rPr>
              <a:t> Luka</a:t>
            </a:r>
          </a:p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(Wound Bed Preparation)</a:t>
            </a:r>
            <a:endParaRPr lang="en-US" sz="2800" b="1" dirty="0">
              <a:solidFill>
                <a:prstClr val="black"/>
              </a:solidFill>
            </a:endParaRPr>
          </a:p>
          <a:p>
            <a:pPr algn="ctr"/>
            <a:r>
              <a:rPr lang="en-US" sz="1600" b="1" dirty="0" err="1" smtClean="0">
                <a:solidFill>
                  <a:prstClr val="black"/>
                </a:solidFill>
              </a:rPr>
              <a:t>Pertemuan</a:t>
            </a:r>
            <a:r>
              <a:rPr lang="en-US" sz="1600" b="1" dirty="0" smtClean="0">
                <a:solidFill>
                  <a:prstClr val="black"/>
                </a:solidFill>
              </a:rPr>
              <a:t> </a:t>
            </a:r>
            <a:r>
              <a:rPr lang="en-US" sz="1600" b="1" dirty="0">
                <a:solidFill>
                  <a:prstClr val="black"/>
                </a:solidFill>
              </a:rPr>
              <a:t>5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0600" y="5410200"/>
            <a:ext cx="34290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prstClr val="white"/>
                </a:solidFill>
              </a:rPr>
              <a:t>TIM KEPERAWATAN LUKA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32672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>
            <a:normAutofit fontScale="90000"/>
          </a:bodyPr>
          <a:lstStyle/>
          <a:p>
            <a:pPr algn="l">
              <a:spcBef>
                <a:spcPct val="50000"/>
              </a:spcBef>
            </a:pPr>
            <a:r>
              <a:rPr lang="en-US" sz="3200" b="1" kern="0" dirty="0">
                <a:solidFill>
                  <a:srgbClr val="775F55"/>
                </a:solidFill>
                <a:latin typeface="Arial" pitchFamily="34" charset="0"/>
                <a:ea typeface="Microsoft YaHei"/>
              </a:rPr>
              <a:t>WARNA DASAR LUKA / RYB</a:t>
            </a:r>
            <a:br>
              <a:rPr lang="en-US" sz="3200" b="1" kern="0" dirty="0">
                <a:solidFill>
                  <a:srgbClr val="775F55"/>
                </a:solidFill>
                <a:latin typeface="Arial" pitchFamily="34" charset="0"/>
                <a:ea typeface="Microsoft YaHei"/>
              </a:rPr>
            </a:br>
            <a:r>
              <a:rPr lang="en-US" sz="3200" b="1" kern="0" dirty="0">
                <a:solidFill>
                  <a:srgbClr val="775F55"/>
                </a:solidFill>
                <a:latin typeface="Arial" pitchFamily="34" charset="0"/>
                <a:ea typeface="Microsoft YaHei"/>
              </a:rPr>
              <a:t>(Red – Yellow – Black)</a:t>
            </a: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idx="1"/>
          </p:nvPr>
        </p:nvSpPr>
        <p:spPr bwMode="auto">
          <a:xfrm>
            <a:off x="457200" y="2362200"/>
            <a:ext cx="8229600" cy="376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19088" indent="-317500" eaLnBrk="0">
              <a:tabLst>
                <a:tab pos="3190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 eaLnBrk="0">
              <a:tabLst>
                <a:tab pos="3190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eaLnBrk="0">
              <a:tabLst>
                <a:tab pos="3190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eaLnBrk="0">
              <a:tabLst>
                <a:tab pos="3190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eaLnBrk="0">
              <a:tabLst>
                <a:tab pos="3190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190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190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190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190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marL="319088" marR="0" lvl="0" indent="-317500" algn="r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90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/>
            </a:pP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 pitchFamily="34" charset="-122"/>
              </a:rPr>
              <a:t>	</a:t>
            </a:r>
            <a:r>
              <a:rPr kumimoji="0" 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 pitchFamily="34" charset="-122"/>
              </a:rPr>
              <a:t>Kemudahan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 pitchFamily="34" charset="-122"/>
              </a:rPr>
              <a:t> system yang  </a:t>
            </a:r>
            <a:r>
              <a:rPr kumimoji="0" 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 pitchFamily="34" charset="-122"/>
              </a:rPr>
              <a:t>diperkenalkan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 pitchFamily="34" charset="-122"/>
              </a:rPr>
              <a:t>  </a:t>
            </a:r>
            <a:b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 pitchFamily="34" charset="-122"/>
              </a:rPr>
            </a:br>
            <a:r>
              <a:rPr kumimoji="0" 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 pitchFamily="34" charset="-122"/>
              </a:rPr>
              <a:t>adalah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 pitchFamily="34" charset="-122"/>
              </a:rPr>
              <a:t>: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 pitchFamily="34" charset="-122"/>
              </a:rPr>
              <a:t> </a:t>
            </a:r>
            <a:b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 pitchFamily="34" charset="-122"/>
              </a:rPr>
            </a:b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 pitchFamily="34" charset="-122"/>
              </a:rPr>
              <a:t/>
            </a:r>
            <a:b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 pitchFamily="34" charset="-122"/>
              </a:rPr>
            </a:b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 pitchFamily="34" charset="-122"/>
              </a:rPr>
              <a:t>bersifat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 pitchFamily="34" charset="-122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 pitchFamily="34" charset="-122"/>
              </a:rPr>
              <a:t>konsisten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 pitchFamily="34" charset="-122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 pitchFamily="34" charset="-122"/>
              </a:rPr>
              <a:t>dan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 pitchFamily="34" charset="-122"/>
              </a:rPr>
              <a:t> 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 pitchFamily="34" charset="-122"/>
              </a:rPr>
              <a:t>mudah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 pitchFamily="34" charset="-122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 pitchFamily="34" charset="-122"/>
              </a:rPr>
              <a:t>dimengerti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 pitchFamily="34" charset="-122"/>
              </a:rPr>
              <a:t>,</a:t>
            </a:r>
            <a:b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 pitchFamily="34" charset="-122"/>
              </a:rPr>
            </a:b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 pitchFamily="34" charset="-122"/>
              </a:rPr>
              <a:t>tepat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 pitchFamily="34" charset="-122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 pitchFamily="34" charset="-122"/>
              </a:rPr>
              <a:t>guna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 pitchFamily="34" charset="-122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 pitchFamily="34" charset="-122"/>
              </a:rPr>
              <a:t>dalam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 pitchFamily="34" charset="-122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 pitchFamily="34" charset="-122"/>
              </a:rPr>
              <a:t>memilih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 pitchFamily="34" charset="-122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 pitchFamily="34" charset="-122"/>
              </a:rPr>
              <a:t>tindakan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 pitchFamily="34" charset="-122"/>
              </a:rPr>
              <a:t>   </a:t>
            </a:r>
            <a:b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 pitchFamily="34" charset="-122"/>
              </a:rPr>
            </a:b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 pitchFamily="34" charset="-122"/>
              </a:rPr>
              <a:t>perawatan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 pitchFamily="34" charset="-122"/>
              </a:rPr>
              <a:t> / 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 pitchFamily="34" charset="-122"/>
              </a:rPr>
              <a:t>pemilihan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 pitchFamily="34" charset="-122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 pitchFamily="34" charset="-122"/>
              </a:rPr>
              <a:t>balutan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 pitchFamily="34" charset="-122"/>
              </a:rPr>
              <a:t/>
            </a:r>
            <a:b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 pitchFamily="34" charset="-122"/>
              </a:rPr>
            </a:b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9472413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>
            <a:normAutofit fontScale="90000"/>
          </a:bodyPr>
          <a:lstStyle/>
          <a:p>
            <a:pPr algn="l">
              <a:spcBef>
                <a:spcPct val="50000"/>
              </a:spcBef>
            </a:pPr>
            <a:r>
              <a:rPr lang="en-US" sz="3700" b="1" kern="0" dirty="0">
                <a:solidFill>
                  <a:srgbClr val="775F55"/>
                </a:solidFill>
                <a:latin typeface="Arial" pitchFamily="34" charset="0"/>
                <a:ea typeface="Microsoft YaHei"/>
              </a:rPr>
              <a:t>RED ( MERAH ) </a:t>
            </a:r>
            <a:r>
              <a:rPr lang="en-US" sz="2800" b="1" kern="0" dirty="0">
                <a:solidFill>
                  <a:srgbClr val="775F55"/>
                </a:solidFill>
                <a:latin typeface="Jester" charset="0"/>
                <a:ea typeface="Microsoft YaHei"/>
              </a:rPr>
              <a:t/>
            </a:r>
            <a:br>
              <a:rPr lang="en-US" sz="2800" b="1" kern="0" dirty="0">
                <a:solidFill>
                  <a:srgbClr val="775F55"/>
                </a:solidFill>
                <a:latin typeface="Jester" charset="0"/>
                <a:ea typeface="Microsoft YaHei"/>
              </a:rPr>
            </a:b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752600"/>
            <a:ext cx="4648200" cy="4373563"/>
          </a:xfrm>
        </p:spPr>
        <p:txBody>
          <a:bodyPr>
            <a:normAutofit/>
          </a:bodyPr>
          <a:lstStyle/>
          <a:p>
            <a:pPr marL="317500" indent="-317500" eaLnBrk="1">
              <a:lnSpc>
                <a:spcPct val="90000"/>
              </a:lnSpc>
              <a:spcBef>
                <a:spcPts val="1200"/>
              </a:spcBef>
              <a:buClr>
                <a:srgbClr val="775F55"/>
              </a:buClr>
              <a:buSzPct val="60000"/>
              <a:buFont typeface="Wingdings" pitchFamily="2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sz="2400" dirty="0" err="1" smtClean="0">
                <a:latin typeface="Arial" pitchFamily="34" charset="0"/>
              </a:rPr>
              <a:t>Dasar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warna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luka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merah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tua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atau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terang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tampak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lembab</a:t>
            </a:r>
            <a:endParaRPr lang="en-US" sz="2400" dirty="0" smtClean="0">
              <a:latin typeface="Arial" pitchFamily="34" charset="0"/>
            </a:endParaRPr>
          </a:p>
          <a:p>
            <a:pPr marL="317500" indent="-317500" eaLnBrk="1">
              <a:lnSpc>
                <a:spcPct val="90000"/>
              </a:lnSpc>
              <a:spcBef>
                <a:spcPts val="1200"/>
              </a:spcBef>
              <a:buClr>
                <a:srgbClr val="775F55"/>
              </a:buClr>
              <a:buSzPct val="60000"/>
              <a:buFont typeface="Wingdings" pitchFamily="2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sz="2400" dirty="0" err="1" smtClean="0">
                <a:latin typeface="Arial" pitchFamily="34" charset="0"/>
              </a:rPr>
              <a:t>Merupakan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luka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bersih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bergranulasi</a:t>
            </a:r>
            <a:r>
              <a:rPr lang="en-US" sz="2400" dirty="0" smtClean="0">
                <a:latin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</a:rPr>
              <a:t>vaskularisasi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baik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dan</a:t>
            </a:r>
            <a:r>
              <a:rPr lang="en-US" sz="2400" dirty="0" smtClean="0">
                <a:latin typeface="Arial" pitchFamily="34" charset="0"/>
              </a:rPr>
              <a:t>  </a:t>
            </a:r>
            <a:r>
              <a:rPr lang="en-US" sz="2400" dirty="0" err="1" smtClean="0">
                <a:latin typeface="Arial" pitchFamily="34" charset="0"/>
              </a:rPr>
              <a:t>mudah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berdarah</a:t>
            </a:r>
            <a:r>
              <a:rPr lang="en-US" sz="2400" dirty="0" smtClean="0">
                <a:latin typeface="Arial" pitchFamily="34" charset="0"/>
              </a:rPr>
              <a:t>.</a:t>
            </a:r>
          </a:p>
          <a:p>
            <a:pPr marL="317500" indent="-317500" eaLnBrk="1">
              <a:lnSpc>
                <a:spcPct val="90000"/>
              </a:lnSpc>
              <a:spcBef>
                <a:spcPts val="1200"/>
              </a:spcBef>
              <a:buClr>
                <a:srgbClr val="775F55"/>
              </a:buClr>
              <a:buSzPct val="60000"/>
              <a:buFont typeface="Wingdings" pitchFamily="2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sz="2400" dirty="0" err="1" smtClean="0">
                <a:latin typeface="Arial" pitchFamily="34" charset="0"/>
              </a:rPr>
              <a:t>Warna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dasar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luka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merah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muda</a:t>
            </a:r>
            <a:r>
              <a:rPr lang="en-US" sz="2400" dirty="0" smtClean="0">
                <a:latin typeface="Arial" pitchFamily="34" charset="0"/>
              </a:rPr>
              <a:t>/ </a:t>
            </a:r>
            <a:r>
              <a:rPr lang="en-US" sz="2400" dirty="0" err="1" smtClean="0">
                <a:latin typeface="Arial" pitchFamily="34" charset="0"/>
              </a:rPr>
              <a:t>pucat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merupakan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lapisan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epitelisasi</a:t>
            </a:r>
            <a:endParaRPr lang="en-US" sz="2400" dirty="0" smtClean="0">
              <a:latin typeface="Arial" pitchFamily="34" charset="0"/>
            </a:endParaRPr>
          </a:p>
          <a:p>
            <a:pPr marL="317500" indent="-317500" eaLnBrk="1">
              <a:lnSpc>
                <a:spcPct val="90000"/>
              </a:lnSpc>
              <a:spcBef>
                <a:spcPts val="1200"/>
              </a:spcBef>
              <a:buClr>
                <a:srgbClr val="775F55"/>
              </a:buClr>
              <a:buSzPct val="60000"/>
              <a:buFont typeface="Wingdings" pitchFamily="2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sz="2400" dirty="0" err="1" smtClean="0">
                <a:latin typeface="Arial" pitchFamily="34" charset="0"/>
              </a:rPr>
              <a:t>Adalah</a:t>
            </a:r>
            <a:r>
              <a:rPr lang="en-US" sz="2400" dirty="0" smtClean="0">
                <a:latin typeface="Arial" pitchFamily="34" charset="0"/>
              </a:rPr>
              <a:t>  </a:t>
            </a:r>
            <a:r>
              <a:rPr lang="en-US" sz="2400" dirty="0" err="1" smtClean="0">
                <a:latin typeface="Arial" pitchFamily="34" charset="0"/>
              </a:rPr>
              <a:t>fase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akhir</a:t>
            </a:r>
            <a:r>
              <a:rPr lang="en-US" sz="2400" dirty="0" smtClean="0">
                <a:latin typeface="Arial" pitchFamily="34" charset="0"/>
              </a:rPr>
              <a:t> proses </a:t>
            </a:r>
            <a:r>
              <a:rPr lang="en-US" sz="2400" dirty="0" err="1" smtClean="0">
                <a:latin typeface="Arial" pitchFamily="34" charset="0"/>
              </a:rPr>
              <a:t>penyembuhan</a:t>
            </a:r>
            <a:r>
              <a:rPr lang="en-US" sz="2400" dirty="0" smtClean="0">
                <a:latin typeface="Arial" pitchFamily="34" charset="0"/>
              </a:rPr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869489"/>
            <a:ext cx="3816350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728438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3200" b="1" kern="0" dirty="0">
                <a:solidFill>
                  <a:srgbClr val="775F55"/>
                </a:solidFill>
                <a:latin typeface="Arial" pitchFamily="34" charset="0"/>
                <a:ea typeface="Microsoft YaHei"/>
              </a:rPr>
              <a:t>TUJUAN PERAWATAN MERAH</a:t>
            </a: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96690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>
            <a:normAutofit fontScale="90000"/>
          </a:bodyPr>
          <a:lstStyle/>
          <a:p>
            <a:pPr>
              <a:spcBef>
                <a:spcPct val="50000"/>
              </a:spcBef>
            </a:pPr>
            <a:r>
              <a:rPr lang="en-US" sz="3200" b="1" kern="0" dirty="0" smtClean="0">
                <a:solidFill>
                  <a:srgbClr val="775F55"/>
                </a:solidFill>
                <a:latin typeface="Arial" pitchFamily="34" charset="0"/>
                <a:ea typeface="Microsoft YaHei"/>
              </a:rPr>
              <a:t/>
            </a:r>
            <a:br>
              <a:rPr lang="en-US" sz="3200" b="1" kern="0" dirty="0" smtClean="0">
                <a:solidFill>
                  <a:srgbClr val="775F55"/>
                </a:solidFill>
                <a:latin typeface="Arial" pitchFamily="34" charset="0"/>
                <a:ea typeface="Microsoft YaHei"/>
              </a:rPr>
            </a:br>
            <a:r>
              <a:rPr lang="en-US" sz="3200" b="1" kern="0" dirty="0" smtClean="0">
                <a:solidFill>
                  <a:srgbClr val="775F55"/>
                </a:solidFill>
                <a:latin typeface="Arial" pitchFamily="34" charset="0"/>
                <a:ea typeface="Microsoft YaHei"/>
              </a:rPr>
              <a:t>YELLOW </a:t>
            </a:r>
            <a:r>
              <a:rPr lang="en-US" sz="3200" b="1" kern="0" dirty="0">
                <a:solidFill>
                  <a:srgbClr val="775F55"/>
                </a:solidFill>
                <a:latin typeface="Arial" pitchFamily="34" charset="0"/>
                <a:ea typeface="Microsoft YaHei"/>
              </a:rPr>
              <a:t>( KUNING )</a:t>
            </a:r>
            <a:r>
              <a:rPr lang="en-US" sz="2000" kern="0" dirty="0">
                <a:solidFill>
                  <a:srgbClr val="775F55"/>
                </a:solidFill>
                <a:latin typeface="Arial" pitchFamily="34" charset="0"/>
                <a:ea typeface="Microsoft YaHei"/>
              </a:rPr>
              <a:t/>
            </a:r>
            <a:br>
              <a:rPr lang="en-US" sz="2000" kern="0" dirty="0">
                <a:solidFill>
                  <a:srgbClr val="775F55"/>
                </a:solidFill>
                <a:latin typeface="Arial" pitchFamily="34" charset="0"/>
                <a:ea typeface="Microsoft YaHei"/>
              </a:rPr>
            </a:b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00428"/>
            <a:ext cx="3542857" cy="3457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914900" y="1752600"/>
            <a:ext cx="38481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lnSpc>
                <a:spcPct val="128000"/>
              </a:lnSpc>
              <a:spcBef>
                <a:spcPts val="14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lnSpc>
                <a:spcPct val="128000"/>
              </a:lnSpc>
              <a:spcBef>
                <a:spcPts val="11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3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57200" rtl="0" eaLnBrk="0" fontAlgn="base" hangingPunct="0">
              <a:lnSpc>
                <a:spcPct val="128000"/>
              </a:lnSpc>
              <a:spcBef>
                <a:spcPts val="8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57200" rtl="0" eaLnBrk="0" fontAlgn="base" hangingPunct="0">
              <a:lnSpc>
                <a:spcPct val="128000"/>
              </a:lnSpc>
              <a:spcBef>
                <a:spcPts val="5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57200" rtl="0" eaLnBrk="0" fontAlgn="base" hangingPunct="0">
              <a:lnSpc>
                <a:spcPct val="128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57200" rtl="0" fontAlgn="base" hangingPunct="0">
              <a:lnSpc>
                <a:spcPct val="128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57200" rtl="0" fontAlgn="base" hangingPunct="0">
              <a:lnSpc>
                <a:spcPct val="128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57200" rtl="0" fontAlgn="base" hangingPunct="0">
              <a:lnSpc>
                <a:spcPct val="128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57200" rtl="0" fontAlgn="base" hangingPunct="0">
              <a:lnSpc>
                <a:spcPct val="128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319088" indent="-319088" eaLnBrk="1">
              <a:lnSpc>
                <a:spcPct val="90000"/>
              </a:lnSpc>
              <a:spcBef>
                <a:spcPts val="1200"/>
              </a:spcBef>
              <a:buSzPct val="60000"/>
              <a:buFont typeface="Wingdings" pitchFamily="2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</a:pPr>
            <a:r>
              <a:rPr lang="en-US" sz="2400" smtClean="0">
                <a:latin typeface="Arial" pitchFamily="34" charset="0"/>
              </a:rPr>
              <a:t>Dasar warna luka kuning / kuning kecoklatan /  kuning  kehijauan /   kuning pucat, </a:t>
            </a:r>
          </a:p>
          <a:p>
            <a:pPr marL="319088" indent="-319088" eaLnBrk="1">
              <a:lnSpc>
                <a:spcPct val="90000"/>
              </a:lnSpc>
              <a:spcBef>
                <a:spcPts val="1200"/>
              </a:spcBef>
              <a:buSzPct val="60000"/>
              <a:buFont typeface="Wingdings" pitchFamily="2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</a:pPr>
            <a:r>
              <a:rPr lang="en-US" sz="2400" smtClean="0">
                <a:latin typeface="Arial" pitchFamily="34" charset="0"/>
              </a:rPr>
              <a:t> Kondisi luka               terkontaminasi, </a:t>
            </a:r>
          </a:p>
          <a:p>
            <a:pPr marL="319088" indent="-319088" eaLnBrk="1">
              <a:lnSpc>
                <a:spcPct val="90000"/>
              </a:lnSpc>
              <a:spcBef>
                <a:spcPts val="1200"/>
              </a:spcBef>
              <a:buSzPct val="60000"/>
              <a:buFont typeface="Wingdings" pitchFamily="2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</a:pPr>
            <a:r>
              <a:rPr lang="en-US" sz="2400" smtClean="0">
                <a:latin typeface="Arial" pitchFamily="34" charset="0"/>
              </a:rPr>
              <a:t> Terinfeksi</a:t>
            </a:r>
          </a:p>
          <a:p>
            <a:pPr marL="319088" indent="-319088" eaLnBrk="1">
              <a:lnSpc>
                <a:spcPct val="90000"/>
              </a:lnSpc>
              <a:spcBef>
                <a:spcPts val="1200"/>
              </a:spcBef>
              <a:buSzPct val="60000"/>
              <a:buFont typeface="Wingdings" pitchFamily="2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</a:pPr>
            <a:r>
              <a:rPr lang="en-US" sz="2400" smtClean="0">
                <a:latin typeface="Arial" pitchFamily="34" charset="0"/>
              </a:rPr>
              <a:t> Avaskularisasi    dikenal dengan nama </a:t>
            </a:r>
            <a:r>
              <a:rPr lang="en-US" sz="2400" b="1" smtClean="0">
                <a:latin typeface="Arial" pitchFamily="34" charset="0"/>
              </a:rPr>
              <a:t>SLOUGH</a:t>
            </a:r>
            <a:r>
              <a:rPr lang="en-US" sz="2400" smtClean="0">
                <a:latin typeface="Arial" pitchFamily="34" charset="0"/>
              </a:rPr>
              <a:t/>
            </a:r>
            <a:br>
              <a:rPr lang="en-US" sz="2400" smtClean="0">
                <a:latin typeface="Arial" pitchFamily="34" charset="0"/>
              </a:rPr>
            </a:br>
            <a:r>
              <a:rPr lang="en-US" sz="2400" smtClean="0">
                <a:latin typeface="Comic Sans MS" pitchFamily="66" charset="0"/>
              </a:rPr>
              <a:t/>
            </a:r>
            <a:br>
              <a:rPr lang="en-US" sz="2400" smtClean="0">
                <a:latin typeface="Comic Sans MS" pitchFamily="66" charset="0"/>
              </a:rPr>
            </a:br>
            <a:endParaRPr lang="en-US" sz="2400" dirty="0" smtClean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58117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en-US" sz="3200" b="1" kern="0" dirty="0">
                <a:solidFill>
                  <a:srgbClr val="775F55"/>
                </a:solidFill>
                <a:latin typeface="Jester" charset="0"/>
                <a:ea typeface="Microsoft YaHei"/>
              </a:rPr>
              <a:t>BLACK  ( HITAM  </a:t>
            </a:r>
            <a:r>
              <a:rPr lang="en-US" sz="3200" b="1" kern="0" dirty="0" smtClean="0">
                <a:solidFill>
                  <a:srgbClr val="775F55"/>
                </a:solidFill>
                <a:latin typeface="Jester" charset="0"/>
                <a:ea typeface="Microsoft YaHei"/>
              </a:rPr>
              <a:t>)</a:t>
            </a: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3962400" cy="4525963"/>
          </a:xfrm>
        </p:spPr>
        <p:txBody>
          <a:bodyPr/>
          <a:lstStyle/>
          <a:p>
            <a:pPr marL="319088" indent="-319088" eaLnBrk="1">
              <a:lnSpc>
                <a:spcPct val="90000"/>
              </a:lnSpc>
              <a:spcBef>
                <a:spcPts val="1400"/>
              </a:spcBef>
              <a:buSzPct val="60000"/>
              <a:buFont typeface="Wingdings" pitchFamily="2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</a:pPr>
            <a:r>
              <a:rPr lang="en-US" sz="2800" dirty="0" err="1" smtClean="0">
                <a:latin typeface="Arial" pitchFamily="34" charset="0"/>
              </a:rPr>
              <a:t>Warna</a:t>
            </a:r>
            <a:r>
              <a:rPr lang="en-US" sz="2800" dirty="0" smtClean="0">
                <a:latin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</a:rPr>
              <a:t>dasar</a:t>
            </a:r>
            <a:r>
              <a:rPr lang="en-US" sz="2800" dirty="0" smtClean="0">
                <a:latin typeface="Arial" pitchFamily="34" charset="0"/>
              </a:rPr>
              <a:t>  </a:t>
            </a:r>
            <a:r>
              <a:rPr lang="en-US" sz="2800" dirty="0" err="1" smtClean="0">
                <a:latin typeface="Arial" pitchFamily="34" charset="0"/>
              </a:rPr>
              <a:t>luka</a:t>
            </a:r>
            <a:r>
              <a:rPr lang="en-US" sz="2800" dirty="0" smtClean="0">
                <a:latin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</a:rPr>
              <a:t>hitam</a:t>
            </a:r>
            <a:r>
              <a:rPr lang="en-US" sz="2800" dirty="0" smtClean="0">
                <a:latin typeface="Arial" pitchFamily="34" charset="0"/>
              </a:rPr>
              <a:t> / </a:t>
            </a:r>
            <a:r>
              <a:rPr lang="en-US" sz="2800" dirty="0" err="1" smtClean="0">
                <a:latin typeface="Arial" pitchFamily="34" charset="0"/>
              </a:rPr>
              <a:t>hitam</a:t>
            </a:r>
            <a:r>
              <a:rPr lang="en-US" sz="2800" dirty="0" smtClean="0">
                <a:latin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</a:rPr>
              <a:t>kecoklatan</a:t>
            </a:r>
            <a:r>
              <a:rPr lang="en-US" sz="2800" dirty="0" smtClean="0">
                <a:latin typeface="Arial" pitchFamily="34" charset="0"/>
              </a:rPr>
              <a:t>  / </a:t>
            </a:r>
            <a:r>
              <a:rPr lang="en-US" sz="2800" dirty="0" err="1" smtClean="0">
                <a:latin typeface="Arial" pitchFamily="34" charset="0"/>
              </a:rPr>
              <a:t>hitam</a:t>
            </a:r>
            <a:r>
              <a:rPr lang="en-US" sz="2800" dirty="0" smtClean="0">
                <a:latin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</a:rPr>
              <a:t>kehijauan</a:t>
            </a:r>
            <a:endParaRPr lang="en-US" sz="2800" dirty="0" smtClean="0">
              <a:latin typeface="Arial" pitchFamily="34" charset="0"/>
            </a:endParaRPr>
          </a:p>
          <a:p>
            <a:pPr marL="319088" indent="-319088" eaLnBrk="1">
              <a:lnSpc>
                <a:spcPct val="90000"/>
              </a:lnSpc>
              <a:spcBef>
                <a:spcPts val="1400"/>
              </a:spcBef>
              <a:buSzPct val="60000"/>
              <a:buFont typeface="Wingdings" pitchFamily="2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</a:pPr>
            <a:r>
              <a:rPr lang="en-US" sz="2800" dirty="0" err="1" smtClean="0">
                <a:latin typeface="Arial" pitchFamily="34" charset="0"/>
              </a:rPr>
              <a:t>Merupakan</a:t>
            </a:r>
            <a:r>
              <a:rPr lang="en-US" sz="2800" dirty="0" smtClean="0">
                <a:latin typeface="Arial" pitchFamily="34" charset="0"/>
              </a:rPr>
              <a:t>      </a:t>
            </a:r>
            <a:r>
              <a:rPr lang="en-US" sz="2800" dirty="0" err="1" smtClean="0">
                <a:latin typeface="Arial" pitchFamily="34" charset="0"/>
              </a:rPr>
              <a:t>jaringan</a:t>
            </a:r>
            <a:r>
              <a:rPr lang="en-US" sz="2800" dirty="0" smtClean="0">
                <a:latin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</a:rPr>
              <a:t>nekrosis</a:t>
            </a:r>
            <a:r>
              <a:rPr lang="en-US" sz="2800" dirty="0" smtClean="0">
                <a:latin typeface="Arial" pitchFamily="34" charset="0"/>
              </a:rPr>
              <a:t>,</a:t>
            </a:r>
            <a:br>
              <a:rPr lang="en-US" sz="2800" dirty="0" smtClean="0">
                <a:latin typeface="Arial" pitchFamily="34" charset="0"/>
              </a:rPr>
            </a:br>
            <a:endParaRPr lang="en-US" sz="2800" dirty="0" smtClean="0">
              <a:latin typeface="Arial" pitchFamily="34" charset="0"/>
            </a:endParaRPr>
          </a:p>
          <a:p>
            <a:pPr marL="319088" indent="-319088" eaLnBrk="1">
              <a:lnSpc>
                <a:spcPct val="90000"/>
              </a:lnSpc>
              <a:spcBef>
                <a:spcPts val="1400"/>
              </a:spcBef>
              <a:buSzPct val="60000"/>
              <a:buFont typeface="Wingdings" pitchFamily="2" charset="2"/>
              <a:buChar char="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</a:pPr>
            <a:r>
              <a:rPr lang="en-US" sz="2800" dirty="0" err="1" smtClean="0">
                <a:latin typeface="Arial" pitchFamily="34" charset="0"/>
              </a:rPr>
              <a:t>Avaskularisasi</a:t>
            </a:r>
            <a:r>
              <a:rPr lang="en-US" sz="2800" dirty="0" smtClean="0">
                <a:latin typeface="Arial" pitchFamily="34" charset="0"/>
              </a:rPr>
              <a:t/>
            </a:r>
            <a:br>
              <a:rPr lang="en-US" sz="2800" dirty="0" smtClean="0">
                <a:latin typeface="Arial" pitchFamily="34" charset="0"/>
              </a:rPr>
            </a:br>
            <a:r>
              <a:rPr lang="en-US" sz="2200" b="1" dirty="0" smtClean="0">
                <a:latin typeface="Comic Sans MS" pitchFamily="66" charset="0"/>
              </a:rPr>
              <a:t/>
            </a:r>
            <a:br>
              <a:rPr lang="en-US" sz="2200" b="1" dirty="0" smtClean="0">
                <a:latin typeface="Comic Sans MS" pitchFamily="66" charset="0"/>
              </a:rPr>
            </a:br>
            <a:endParaRPr lang="en-US" sz="2200" b="1" dirty="0" smtClean="0"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979443"/>
            <a:ext cx="2474913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367309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3200" b="1" kern="0" dirty="0">
                <a:solidFill>
                  <a:srgbClr val="775F55"/>
                </a:solidFill>
                <a:latin typeface="Arial" pitchFamily="34" charset="0"/>
                <a:ea typeface="Microsoft YaHei"/>
              </a:rPr>
              <a:t>TUJUAN PERAWATAN KUNING &amp; HITAM</a:t>
            </a: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4419600" cy="4602163"/>
          </a:xfrm>
        </p:spPr>
        <p:txBody>
          <a:bodyPr/>
          <a:lstStyle/>
          <a:p>
            <a:pPr marL="319088" indent="-319088" eaLnBrk="1">
              <a:lnSpc>
                <a:spcPct val="90000"/>
              </a:lnSpc>
              <a:spcBef>
                <a:spcPct val="0"/>
              </a:spcBef>
              <a:buClr>
                <a:srgbClr val="775F55"/>
              </a:buClr>
              <a:buSzPct val="60000"/>
              <a:buFont typeface="Arial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/>
            </a:pPr>
            <a:r>
              <a:rPr lang="en-US" sz="2200" b="1" dirty="0" err="1" smtClean="0">
                <a:latin typeface="Arial" charset="0"/>
              </a:rPr>
              <a:t>Meningkatkan</a:t>
            </a:r>
            <a:r>
              <a:rPr lang="en-US" sz="2200" b="1" dirty="0" smtClean="0">
                <a:latin typeface="Arial" charset="0"/>
              </a:rPr>
              <a:t> </a:t>
            </a:r>
            <a:r>
              <a:rPr lang="en-US" sz="2200" b="1" dirty="0" err="1" smtClean="0">
                <a:latin typeface="Arial" charset="0"/>
              </a:rPr>
              <a:t>suport</a:t>
            </a:r>
            <a:r>
              <a:rPr lang="en-US" sz="2200" b="1" dirty="0" smtClean="0">
                <a:latin typeface="Arial" charset="0"/>
              </a:rPr>
              <a:t> system </a:t>
            </a:r>
            <a:r>
              <a:rPr lang="en-US" sz="2200" b="1" dirty="0" err="1" smtClean="0">
                <a:latin typeface="Arial" charset="0"/>
              </a:rPr>
              <a:t>autolisis</a:t>
            </a:r>
            <a:r>
              <a:rPr lang="en-US" sz="2200" b="1" dirty="0" smtClean="0">
                <a:latin typeface="Arial" charset="0"/>
              </a:rPr>
              <a:t> </a:t>
            </a:r>
          </a:p>
          <a:p>
            <a:pPr marL="320675" indent="-317500" eaLnBrk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/>
            </a:pPr>
            <a:r>
              <a:rPr lang="en-US" sz="2200" b="1" dirty="0" smtClean="0">
                <a:latin typeface="Arial" charset="0"/>
              </a:rPr>
              <a:t>     debridement </a:t>
            </a:r>
          </a:p>
          <a:p>
            <a:pPr marL="0" indent="0" eaLnBrk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/>
            </a:pPr>
            <a:endParaRPr lang="en-US" sz="2200" b="1" dirty="0" smtClean="0">
              <a:latin typeface="Arial" charset="0"/>
            </a:endParaRPr>
          </a:p>
          <a:p>
            <a:pPr marL="319088" indent="-319088" eaLnBrk="1">
              <a:lnSpc>
                <a:spcPct val="90000"/>
              </a:lnSpc>
              <a:spcBef>
                <a:spcPct val="0"/>
              </a:spcBef>
              <a:buClr>
                <a:srgbClr val="775F55"/>
              </a:buClr>
              <a:buSzPct val="60000"/>
              <a:buFont typeface="Arial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/>
            </a:pPr>
            <a:r>
              <a:rPr lang="en-US" sz="2200" b="1" dirty="0" smtClean="0">
                <a:latin typeface="Arial" charset="0"/>
              </a:rPr>
              <a:t> Absorb </a:t>
            </a:r>
            <a:r>
              <a:rPr lang="en-US" sz="2200" b="1" dirty="0" err="1" smtClean="0">
                <a:latin typeface="Arial" charset="0"/>
              </a:rPr>
              <a:t>eksudat</a:t>
            </a:r>
            <a:r>
              <a:rPr lang="en-US" sz="2200" b="1" dirty="0" smtClean="0">
                <a:latin typeface="Arial" charset="0"/>
              </a:rPr>
              <a:t/>
            </a:r>
            <a:br>
              <a:rPr lang="en-US" sz="2200" b="1" dirty="0" smtClean="0">
                <a:latin typeface="Arial" charset="0"/>
              </a:rPr>
            </a:br>
            <a:endParaRPr lang="en-US" sz="2200" b="1" dirty="0" smtClean="0">
              <a:latin typeface="Arial" charset="0"/>
            </a:endParaRPr>
          </a:p>
          <a:p>
            <a:pPr marL="319088" indent="-319088" eaLnBrk="1">
              <a:lnSpc>
                <a:spcPct val="90000"/>
              </a:lnSpc>
              <a:spcBef>
                <a:spcPct val="0"/>
              </a:spcBef>
              <a:buClr>
                <a:srgbClr val="775F55"/>
              </a:buClr>
              <a:buSzPct val="60000"/>
              <a:buFont typeface="Arial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/>
            </a:pPr>
            <a:r>
              <a:rPr lang="en-US" sz="2200" b="1" dirty="0" smtClean="0">
                <a:latin typeface="Arial" charset="0"/>
              </a:rPr>
              <a:t> </a:t>
            </a:r>
            <a:r>
              <a:rPr lang="en-US" sz="2200" b="1" dirty="0" err="1" smtClean="0">
                <a:latin typeface="Arial" charset="0"/>
              </a:rPr>
              <a:t>Menghilangkan</a:t>
            </a:r>
            <a:r>
              <a:rPr lang="en-US" sz="2200" b="1" dirty="0" smtClean="0">
                <a:latin typeface="Arial" charset="0"/>
              </a:rPr>
              <a:t> </a:t>
            </a:r>
            <a:r>
              <a:rPr lang="en-US" sz="2200" b="1" dirty="0" err="1" smtClean="0">
                <a:latin typeface="Arial" charset="0"/>
              </a:rPr>
              <a:t>bau</a:t>
            </a:r>
            <a:r>
              <a:rPr lang="en-US" sz="2200" b="1" dirty="0" smtClean="0">
                <a:latin typeface="Arial" charset="0"/>
              </a:rPr>
              <a:t> </a:t>
            </a:r>
            <a:r>
              <a:rPr lang="en-US" sz="2200" b="1" dirty="0" err="1" smtClean="0">
                <a:latin typeface="Arial" charset="0"/>
              </a:rPr>
              <a:t>tidak</a:t>
            </a:r>
            <a:r>
              <a:rPr lang="en-US" sz="2200" b="1" dirty="0" smtClean="0">
                <a:latin typeface="Arial" charset="0"/>
              </a:rPr>
              <a:t>     </a:t>
            </a:r>
            <a:r>
              <a:rPr lang="en-US" sz="2200" b="1" dirty="0" err="1" smtClean="0">
                <a:latin typeface="Arial" charset="0"/>
              </a:rPr>
              <a:t>sedap</a:t>
            </a:r>
            <a:r>
              <a:rPr lang="en-US" sz="2200" b="1" dirty="0" smtClean="0">
                <a:latin typeface="Arial" charset="0"/>
              </a:rPr>
              <a:t/>
            </a:r>
            <a:br>
              <a:rPr lang="en-US" sz="2200" b="1" dirty="0" smtClean="0">
                <a:latin typeface="Arial" charset="0"/>
              </a:rPr>
            </a:br>
            <a:endParaRPr lang="en-US" sz="2200" b="1" dirty="0" smtClean="0">
              <a:latin typeface="Arial" charset="0"/>
            </a:endParaRPr>
          </a:p>
          <a:p>
            <a:pPr marL="319088" indent="-319088" eaLnBrk="1">
              <a:lnSpc>
                <a:spcPct val="90000"/>
              </a:lnSpc>
              <a:spcBef>
                <a:spcPct val="0"/>
              </a:spcBef>
              <a:buClr>
                <a:srgbClr val="775F55"/>
              </a:buClr>
              <a:buSzPct val="60000"/>
              <a:buFont typeface="Arial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/>
            </a:pPr>
            <a:r>
              <a:rPr lang="en-US" sz="2200" b="1" dirty="0" smtClean="0">
                <a:latin typeface="Arial" charset="0"/>
              </a:rPr>
              <a:t> </a:t>
            </a:r>
            <a:r>
              <a:rPr lang="en-US" sz="2200" b="1" dirty="0" err="1" smtClean="0">
                <a:latin typeface="Arial" charset="0"/>
              </a:rPr>
              <a:t>Mengurangi</a:t>
            </a:r>
            <a:r>
              <a:rPr lang="en-US" sz="2200" b="1" dirty="0" smtClean="0">
                <a:latin typeface="Arial" charset="0"/>
              </a:rPr>
              <a:t>/</a:t>
            </a:r>
            <a:r>
              <a:rPr lang="en-US" sz="2200" b="1" dirty="0" err="1" smtClean="0">
                <a:latin typeface="Arial" charset="0"/>
              </a:rPr>
              <a:t>menghindari</a:t>
            </a:r>
            <a:r>
              <a:rPr lang="en-US" sz="2200" b="1" dirty="0" smtClean="0">
                <a:latin typeface="Arial" charset="0"/>
              </a:rPr>
              <a:t>  </a:t>
            </a:r>
          </a:p>
          <a:p>
            <a:pPr marL="320675" indent="-317500" eaLnBrk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/>
            </a:pPr>
            <a:r>
              <a:rPr lang="en-US" sz="2200" b="1" dirty="0" smtClean="0">
                <a:latin typeface="Arial" charset="0"/>
              </a:rPr>
              <a:t>      </a:t>
            </a:r>
            <a:r>
              <a:rPr lang="en-US" sz="2200" b="1" dirty="0" err="1" smtClean="0">
                <a:latin typeface="Arial" charset="0"/>
              </a:rPr>
              <a:t>kejadian</a:t>
            </a:r>
            <a:r>
              <a:rPr lang="en-US" sz="2200" b="1" dirty="0" smtClean="0">
                <a:latin typeface="Arial" charset="0"/>
              </a:rPr>
              <a:t> </a:t>
            </a:r>
            <a:r>
              <a:rPr lang="en-US" sz="2200" b="1" dirty="0" err="1" smtClean="0">
                <a:latin typeface="Arial" charset="0"/>
              </a:rPr>
              <a:t>infeksi</a:t>
            </a:r>
            <a:r>
              <a:rPr lang="en-US" sz="2200" b="1" dirty="0" smtClean="0">
                <a:latin typeface="Arial" charset="0"/>
              </a:rPr>
              <a:t>.</a:t>
            </a:r>
          </a:p>
          <a:p>
            <a:pPr marL="320675" indent="-317500" eaLnBrk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/>
            </a:pPr>
            <a:endParaRPr lang="en-US" sz="2200" b="1" dirty="0" smtClean="0">
              <a:latin typeface="Arial" charset="0"/>
            </a:endParaRPr>
          </a:p>
          <a:p>
            <a:pPr marL="319088" indent="-319088" eaLnBrk="1">
              <a:lnSpc>
                <a:spcPct val="90000"/>
              </a:lnSpc>
              <a:spcBef>
                <a:spcPct val="0"/>
              </a:spcBef>
              <a:buSzPct val="60000"/>
              <a:buFont typeface="Wingdings" charset="2"/>
              <a:buChar char="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/>
            </a:pPr>
            <a:r>
              <a:rPr lang="en-US" sz="2200" b="1" dirty="0" err="1" smtClean="0">
                <a:latin typeface="Arial" charset="0"/>
              </a:rPr>
              <a:t>Kontaminasi</a:t>
            </a:r>
            <a:r>
              <a:rPr lang="en-US" sz="2200" b="1" dirty="0" smtClean="0">
                <a:latin typeface="Arial" charset="0"/>
              </a:rPr>
              <a:t> </a:t>
            </a:r>
            <a:r>
              <a:rPr lang="en-US" sz="2200" b="1" dirty="0" err="1" smtClean="0">
                <a:latin typeface="Arial" charset="0"/>
              </a:rPr>
              <a:t>belum</a:t>
            </a:r>
            <a:r>
              <a:rPr lang="en-US" sz="2200" b="1" dirty="0" smtClean="0">
                <a:latin typeface="Arial" charset="0"/>
              </a:rPr>
              <a:t> </a:t>
            </a:r>
            <a:r>
              <a:rPr lang="en-US" sz="2200" b="1" dirty="0" err="1" smtClean="0">
                <a:latin typeface="Arial" charset="0"/>
              </a:rPr>
              <a:t>tentu</a:t>
            </a:r>
            <a:r>
              <a:rPr lang="en-US" sz="2200" b="1" dirty="0" smtClean="0">
                <a:latin typeface="Arial" charset="0"/>
              </a:rPr>
              <a:t> </a:t>
            </a:r>
            <a:r>
              <a:rPr lang="en-US" sz="2200" b="1" dirty="0" err="1" smtClean="0">
                <a:latin typeface="Arial" charset="0"/>
              </a:rPr>
              <a:t>terinfeksi</a:t>
            </a:r>
            <a:endParaRPr lang="en-US" sz="2200" b="1" dirty="0" smtClean="0">
              <a:latin typeface="Arial" charset="0"/>
            </a:endParaRPr>
          </a:p>
          <a:p>
            <a:pPr marL="0" indent="0" eaLnBrk="1">
              <a:lnSpc>
                <a:spcPct val="90000"/>
              </a:lnSpc>
              <a:spcBef>
                <a:spcPts val="700"/>
              </a:spcBef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/>
            </a:pPr>
            <a:endParaRPr lang="en-US" sz="2200" b="1" dirty="0" smtClean="0">
              <a:latin typeface="Arial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515" y="2133600"/>
            <a:ext cx="381317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093713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03537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>
            <a:normAutofit fontScale="90000"/>
          </a:bodyPr>
          <a:lstStyle/>
          <a:p>
            <a:pPr>
              <a:spcBef>
                <a:spcPct val="50000"/>
              </a:spcBef>
            </a:pPr>
            <a:r>
              <a:rPr lang="en-US" sz="6000" b="1" kern="0" dirty="0">
                <a:solidFill>
                  <a:srgbClr val="775F55"/>
                </a:solidFill>
                <a:latin typeface="Tw Cen MT" pitchFamily="34" charset="0"/>
                <a:ea typeface="Microsoft YaHei"/>
              </a:rPr>
              <a:t>M</a:t>
            </a:r>
            <a:r>
              <a:rPr lang="en-US" sz="3700" b="1" kern="0" dirty="0">
                <a:solidFill>
                  <a:srgbClr val="775F55"/>
                </a:solidFill>
                <a:latin typeface="Tw Cen MT" pitchFamily="34" charset="0"/>
                <a:ea typeface="Microsoft YaHei"/>
              </a:rPr>
              <a:t>ENCUCI LUKA</a:t>
            </a: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343400" cy="4525963"/>
          </a:xfrm>
          <a:prstGeom prst="rect">
            <a:avLst/>
          </a:prstGeom>
        </p:spPr>
        <p:txBody>
          <a:bodyPr/>
          <a:lstStyle/>
          <a:p>
            <a:pPr marL="319088" marR="0" lvl="0" indent="-319088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60000"/>
              <a:buFont typeface="Wingdings" charset="2"/>
              <a:buChar char="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MENINGKATKAN, MEMPERBAIKI DAN MEMPERCEPAT PROSES PENYEMBUHAN LUKA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/>
            </a:pP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319088" marR="0" lvl="0" indent="-319088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60000"/>
              <a:buFont typeface="Wingdings" charset="2"/>
              <a:buChar char="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MENGHINDARI TERJADINYA INFEKSI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/>
            </a:pP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319088" marR="0" lvl="0" indent="-319088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60000"/>
              <a:buFont typeface="Wingdings" charset="2"/>
              <a:buChar char="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MEMBUANG JARINGAN NEKROSIS, CAIRAN LUKA DAN SISA BALUTAN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  <a:p>
            <a:pPr marL="320675" marR="0" lvl="0" indent="-31750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/>
            </a:pP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00200"/>
            <a:ext cx="2657475" cy="41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011685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5" name="Rectangle 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>
              <a:lnSpc>
                <a:spcPct val="100000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dirty="0" smtClean="0">
                <a:solidFill>
                  <a:srgbClr val="775F55"/>
                </a:solidFill>
                <a:latin typeface="Tw Cen MT" pitchFamily="34" charset="0"/>
              </a:rPr>
              <a:t/>
            </a:r>
            <a:br>
              <a:rPr lang="en-US" dirty="0" smtClean="0">
                <a:solidFill>
                  <a:srgbClr val="775F55"/>
                </a:solidFill>
                <a:latin typeface="Tw Cen MT" pitchFamily="34" charset="0"/>
              </a:rPr>
            </a:br>
            <a:r>
              <a:rPr lang="en-US" dirty="0" smtClean="0">
                <a:solidFill>
                  <a:srgbClr val="775F55"/>
                </a:solidFill>
                <a:latin typeface="Tw Cen MT" pitchFamily="34" charset="0"/>
              </a:rPr>
              <a:t/>
            </a:r>
            <a:br>
              <a:rPr lang="en-US" dirty="0" smtClean="0">
                <a:solidFill>
                  <a:srgbClr val="775F55"/>
                </a:solidFill>
                <a:latin typeface="Tw Cen MT" pitchFamily="34" charset="0"/>
              </a:rPr>
            </a:br>
            <a:r>
              <a:rPr lang="en-US" dirty="0" smtClean="0">
                <a:solidFill>
                  <a:srgbClr val="775F55"/>
                </a:solidFill>
                <a:latin typeface="Tw Cen MT" pitchFamily="34" charset="0"/>
              </a:rPr>
              <a:t/>
            </a:r>
            <a:br>
              <a:rPr lang="en-US" dirty="0" smtClean="0">
                <a:solidFill>
                  <a:srgbClr val="775F55"/>
                </a:solidFill>
                <a:latin typeface="Tw Cen MT" pitchFamily="34" charset="0"/>
              </a:rPr>
            </a:br>
            <a:r>
              <a:rPr lang="en-US" dirty="0" err="1" smtClean="0">
                <a:solidFill>
                  <a:srgbClr val="775F55"/>
                </a:solidFill>
                <a:latin typeface="Tw Cen MT" pitchFamily="34" charset="0"/>
              </a:rPr>
              <a:t>Balutan</a:t>
            </a:r>
            <a:r>
              <a:rPr lang="en-US" dirty="0" smtClean="0">
                <a:solidFill>
                  <a:srgbClr val="775F55"/>
                </a:solidFill>
                <a:latin typeface="Tw Cen MT" pitchFamily="34" charset="0"/>
              </a:rPr>
              <a:t> </a:t>
            </a:r>
            <a:br>
              <a:rPr lang="en-US" dirty="0" smtClean="0">
                <a:solidFill>
                  <a:srgbClr val="775F55"/>
                </a:solidFill>
                <a:latin typeface="Tw Cen MT" pitchFamily="34" charset="0"/>
              </a:rPr>
            </a:br>
            <a:r>
              <a:rPr lang="en-US" sz="3000" i="1" dirty="0" err="1" smtClean="0">
                <a:solidFill>
                  <a:srgbClr val="775F55"/>
                </a:solidFill>
                <a:latin typeface="Tw Cen MT" pitchFamily="34" charset="0"/>
              </a:rPr>
              <a:t>kontaminasi</a:t>
            </a:r>
            <a:r>
              <a:rPr lang="en-US" sz="3000" i="1" dirty="0" smtClean="0">
                <a:solidFill>
                  <a:srgbClr val="775F55"/>
                </a:solidFill>
                <a:latin typeface="Tw Cen MT" pitchFamily="34" charset="0"/>
              </a:rPr>
              <a:t> </a:t>
            </a:r>
            <a:r>
              <a:rPr lang="en-US" sz="3000" i="1" dirty="0" err="1" smtClean="0">
                <a:solidFill>
                  <a:srgbClr val="775F55"/>
                </a:solidFill>
                <a:latin typeface="Tw Cen MT" pitchFamily="34" charset="0"/>
              </a:rPr>
              <a:t>vs</a:t>
            </a:r>
            <a:r>
              <a:rPr lang="en-US" sz="3000" i="1" dirty="0" smtClean="0">
                <a:solidFill>
                  <a:srgbClr val="775F55"/>
                </a:solidFill>
                <a:latin typeface="Tw Cen MT" pitchFamily="34" charset="0"/>
              </a:rPr>
              <a:t> </a:t>
            </a:r>
            <a:r>
              <a:rPr lang="en-US" sz="3000" i="1" dirty="0" err="1" smtClean="0">
                <a:solidFill>
                  <a:srgbClr val="775F55"/>
                </a:solidFill>
                <a:latin typeface="Tw Cen MT" pitchFamily="34" charset="0"/>
              </a:rPr>
              <a:t>infeksi</a:t>
            </a:r>
            <a:r>
              <a:rPr lang="en-US" sz="3000" i="1" dirty="0" smtClean="0">
                <a:solidFill>
                  <a:srgbClr val="775F55"/>
                </a:solidFill>
                <a:latin typeface="Tw Cen MT" pitchFamily="34" charset="0"/>
              </a:rPr>
              <a:t/>
            </a:r>
            <a:br>
              <a:rPr lang="en-US" sz="3000" i="1" dirty="0" smtClean="0">
                <a:solidFill>
                  <a:srgbClr val="775F55"/>
                </a:solidFill>
                <a:latin typeface="Tw Cen MT" pitchFamily="34" charset="0"/>
              </a:rPr>
            </a:br>
            <a:endParaRPr lang="en-US" sz="3000" i="1" dirty="0" smtClean="0">
              <a:solidFill>
                <a:srgbClr val="775F55"/>
              </a:solidFill>
              <a:latin typeface="Tw Cen MT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79742"/>
            <a:ext cx="3084513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92206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3700" b="1" kern="0" dirty="0">
                <a:solidFill>
                  <a:srgbClr val="775F55"/>
                </a:solidFill>
                <a:latin typeface="Tw Cen MT" pitchFamily="34" charset="0"/>
                <a:ea typeface="Microsoft YaHei"/>
              </a:rPr>
              <a:t>TEHNIK MENCUCI LUKA</a:t>
            </a: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4343400" y="1600200"/>
            <a:ext cx="43434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/>
          <a:p>
            <a:pPr marL="317500" marR="0" lvl="0" indent="-317500" defTabSz="91440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60000"/>
              <a:buFont typeface="Wingdings" charset="2"/>
              <a:buChar char="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SWABBING / MENGGOSOK LUKA</a:t>
            </a:r>
          </a:p>
          <a:p>
            <a:pPr marL="319088" marR="0" lvl="0" indent="-317500" defTabSz="91440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Harus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GENTLE, </a:t>
            </a:r>
          </a:p>
          <a:p>
            <a:pPr marL="319088" marR="0" lvl="0" indent="-317500" defTabSz="91440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STOP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menggosok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jaringan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granulasi</a:t>
            </a: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319088" marR="0" lvl="0" indent="-317500" defTabSz="91440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atau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sampai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BERDARAH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/>
            </a:pP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317500" marR="0" lvl="0" indent="-317500" defTabSz="91440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60000"/>
              <a:buFont typeface="Wingdings" charset="2"/>
              <a:buChar char="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IRIGASI</a:t>
            </a:r>
          </a:p>
          <a:p>
            <a:pPr marL="319088" marR="0" lvl="0" indent="-317500" defTabSz="91440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Hati-hati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terhadap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tekanan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tinggi</a:t>
            </a: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319088" marR="0" lvl="0" indent="-317500" defTabSz="91440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Gunakan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jarum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no 18</a:t>
            </a:r>
          </a:p>
          <a:p>
            <a:pPr marL="319088" marR="0" lvl="0" indent="-317500" defTabSz="91440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/>
            </a:pP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3889375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26905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914400"/>
            <a:ext cx="914400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/>
              <a:t>VISI DAN MISI UNIVERSITAS ESA UNGGUL</a:t>
            </a:r>
          </a:p>
        </p:txBody>
      </p:sp>
      <p:pic>
        <p:nvPicPr>
          <p:cNvPr id="307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60513"/>
            <a:ext cx="9144000" cy="4840287"/>
          </a:xfrm>
        </p:spPr>
      </p:pic>
    </p:spTree>
    <p:extLst>
      <p:ext uri="{BB962C8B-B14F-4D97-AF65-F5344CB8AC3E}">
        <p14:creationId xmlns:p14="http://schemas.microsoft.com/office/powerpoint/2010/main" val="335492610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3700" b="1" kern="0" dirty="0">
                <a:solidFill>
                  <a:srgbClr val="775F55"/>
                </a:solidFill>
                <a:latin typeface="Arial" pitchFamily="34" charset="0"/>
                <a:ea typeface="Microsoft YaHei"/>
              </a:rPr>
              <a:t>CAIRAN PENCUCI</a:t>
            </a: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572000" cy="4525963"/>
          </a:xfrm>
          <a:prstGeom prst="rect">
            <a:avLst/>
          </a:prstGeom>
        </p:spPr>
        <p:txBody>
          <a:bodyPr/>
          <a:lstStyle/>
          <a:p>
            <a:pPr marL="319088" marR="0" lvl="0" indent="-319088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60000"/>
              <a:buFont typeface="Arial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rPr>
              <a:t>Cairan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rPr>
              <a:t> non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rPr>
              <a:t>toksik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  <a:p>
            <a:pPr marL="319088" marR="0" lvl="0" indent="-319088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60000"/>
              <a:buFont typeface="Arial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rPr>
              <a:t>NORMAL SALINE</a:t>
            </a:r>
          </a:p>
          <a:p>
            <a:pPr marL="319088" marR="0" lvl="0" indent="-319088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60000"/>
              <a:buFont typeface="Arial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rPr>
              <a:t>Cairan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rPr>
              <a:t>antiseptik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rPr>
              <a:t> </a:t>
            </a:r>
          </a:p>
          <a:p>
            <a:pPr marL="320675" marR="0" lvl="0" indent="-31750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rPr>
              <a:t>    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rPr>
              <a:t>hati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rPr>
              <a:t> –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rPr>
              <a:t>hati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rPr>
              <a:t> :</a:t>
            </a:r>
          </a:p>
          <a:p>
            <a:pPr marL="320675" marR="0" lvl="0" indent="-31750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       </a:t>
            </a:r>
            <a:r>
              <a:rPr kumimoji="0" lang="en-US" sz="22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Chlorhexidine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  <a:p>
            <a:pPr marL="639763" marR="0" lvl="1" indent="-273050" defTabSz="91440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Tx/>
              <a:buSzPct val="70000"/>
              <a:buFont typeface="Wingdings 2" pitchFamily="16" charset="2"/>
              <a:buChar char="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Hydrogen Peroxide</a:t>
            </a:r>
          </a:p>
          <a:p>
            <a:pPr marL="639763" marR="0" lvl="1" indent="-273050" defTabSz="91440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Tx/>
              <a:buSzPct val="70000"/>
              <a:buFont typeface="Wingdings 2" pitchFamily="16" charset="2"/>
              <a:buChar char="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Chlorine</a:t>
            </a:r>
          </a:p>
          <a:p>
            <a:pPr marL="639763" marR="0" lvl="1" indent="-273050" defTabSz="91440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Tx/>
              <a:buSzPct val="70000"/>
              <a:buFont typeface="Wingdings 2" pitchFamily="16" charset="2"/>
              <a:buChar char="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/>
            </a:pPr>
            <a:r>
              <a:rPr kumimoji="0" lang="en-US" sz="22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Povidone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Iodine</a:t>
            </a:r>
          </a:p>
          <a:p>
            <a:pPr marL="639763" marR="0" lvl="1" indent="-273050" defTabSz="91440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Tx/>
              <a:buSzPct val="70000"/>
              <a:buFont typeface="Wingdings 2" pitchFamily="16" charset="2"/>
              <a:buChar char="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Benzoic, Malic and Salicylic Acid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/>
            </a:pP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0"/>
            <a:ext cx="22479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743823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09600"/>
            <a:ext cx="9172574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529760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083054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3999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638056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924407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rPr>
              <a:t>P2: </a:t>
            </a:r>
            <a:r>
              <a:rPr lang="en-US" altLang="en-US" sz="32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rPr>
              <a:t>PENGANGKATAN JARINGAN </a:t>
            </a:r>
            <a:r>
              <a:rPr lang="en-US" altLang="en-US" sz="3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rPr>
              <a:t>MATI</a:t>
            </a: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defTabSz="1300163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None/>
              <a:defRPr/>
            </a:pPr>
            <a:endParaRPr lang="en-US" altLang="en-US" sz="40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w Cen MT" pitchFamily="34" charset="0"/>
              <a:ea typeface="Tw Cen MT" pitchFamily="34" charset="0"/>
              <a:cs typeface="Tw Cen MT" pitchFamily="34" charset="0"/>
              <a:sym typeface="Tw Cen MT" pitchFamily="34" charset="0"/>
            </a:endParaRPr>
          </a:p>
          <a:p>
            <a:pPr marL="0" lvl="0" indent="0" defTabSz="1300163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None/>
              <a:defRPr/>
            </a:pPr>
            <a:endParaRPr lang="en-US" altLang="en-US" sz="40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w Cen MT" pitchFamily="34" charset="0"/>
              <a:ea typeface="Tw Cen MT" pitchFamily="34" charset="0"/>
              <a:cs typeface="Tw Cen MT" pitchFamily="34" charset="0"/>
              <a:sym typeface="Tw Cen MT" pitchFamily="34" charset="0"/>
            </a:endParaRPr>
          </a:p>
          <a:p>
            <a:pPr marL="0" lvl="0" indent="0" defTabSz="1300163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None/>
              <a:defRPr/>
            </a:pPr>
            <a:endParaRPr lang="en-US" altLang="en-US" sz="40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w Cen MT" pitchFamily="34" charset="0"/>
              <a:ea typeface="Tw Cen MT" pitchFamily="34" charset="0"/>
              <a:cs typeface="Tw Cen MT" pitchFamily="34" charset="0"/>
              <a:sym typeface="Tw Cen MT" pitchFamily="34" charset="0"/>
            </a:endParaRPr>
          </a:p>
          <a:p>
            <a:pPr marL="0" lvl="0" indent="0" defTabSz="1300163" fontAlgn="base" hangingPunct="0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None/>
              <a:defRPr/>
            </a:pPr>
            <a:r>
              <a:rPr lang="en-US" altLang="en-US" sz="4000" kern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w Cen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Hilangkan</a:t>
            </a:r>
            <a:r>
              <a:rPr lang="en-US" altLang="en-US" sz="4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w Cen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 </a:t>
            </a:r>
            <a:r>
              <a:rPr lang="en-US" altLang="en-US" sz="4000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w Cen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jaringan</a:t>
            </a:r>
            <a:r>
              <a:rPr lang="en-US" altLang="en-US" sz="4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w Cen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 </a:t>
            </a:r>
            <a:r>
              <a:rPr lang="en-US" altLang="en-US" sz="4000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w Cen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mati</a:t>
            </a:r>
            <a:r>
              <a:rPr lang="en-US" altLang="en-US" sz="4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w Cen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 &amp; </a:t>
            </a:r>
            <a:r>
              <a:rPr lang="en-US" altLang="en-US" sz="4000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w Cen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benda</a:t>
            </a:r>
            <a:r>
              <a:rPr lang="en-US" altLang="en-US" sz="4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w Cen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 </a:t>
            </a:r>
            <a:r>
              <a:rPr lang="en-US" altLang="en-US" sz="4000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w Cen MT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t>asing</a:t>
            </a:r>
            <a:endParaRPr lang="en-US" altLang="en-US" sz="40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w Cen MT" pitchFamily="34" charset="0"/>
              <a:ea typeface="Tw Cen MT" pitchFamily="34" charset="0"/>
              <a:cs typeface="Tw Cen MT" pitchFamily="34" charset="0"/>
              <a:sym typeface="Tw Cen MT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9135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>
            <a:normAutofit fontScale="90000"/>
          </a:bodyPr>
          <a:lstStyle/>
          <a:p>
            <a:pPr>
              <a:spcBef>
                <a:spcPct val="50000"/>
              </a:spcBef>
            </a:pPr>
            <a:r>
              <a:rPr lang="en-US" sz="6600" b="1" kern="0" dirty="0">
                <a:solidFill>
                  <a:srgbClr val="775F55"/>
                </a:solidFill>
                <a:latin typeface="Arial" pitchFamily="34" charset="0"/>
                <a:ea typeface="Microsoft YaHei"/>
              </a:rPr>
              <a:t>M</a:t>
            </a:r>
            <a:r>
              <a:rPr lang="en-US" sz="3700" b="1" kern="0" dirty="0">
                <a:solidFill>
                  <a:srgbClr val="775F55"/>
                </a:solidFill>
                <a:latin typeface="Arial" pitchFamily="34" charset="0"/>
                <a:ea typeface="Microsoft YaHei"/>
              </a:rPr>
              <a:t>EMBUANG JARINGAN MATI</a:t>
            </a: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3886200" cy="2057400"/>
          </a:xfrm>
        </p:spPr>
        <p:txBody>
          <a:bodyPr lIns="90360" tIns="44280" rIns="90360" bIns="44280"/>
          <a:lstStyle/>
          <a:p>
            <a:pPr marL="0" indent="0" eaLnBrk="1">
              <a:lnSpc>
                <a:spcPct val="90000"/>
              </a:lnSpc>
              <a:spcBef>
                <a:spcPts val="7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</a:pPr>
            <a:r>
              <a:rPr lang="en-US" sz="2400" b="1" u="sng" dirty="0" smtClean="0">
                <a:latin typeface="Arial" pitchFamily="34" charset="0"/>
              </a:rPr>
              <a:t>Necrosis</a:t>
            </a:r>
            <a:r>
              <a:rPr lang="en-US" sz="2400" b="1" dirty="0" smtClean="0">
                <a:latin typeface="Arial" pitchFamily="34" charset="0"/>
              </a:rPr>
              <a:t>: </a:t>
            </a:r>
          </a:p>
          <a:p>
            <a:pPr marL="0" indent="0" eaLnBrk="1">
              <a:lnSpc>
                <a:spcPct val="90000"/>
              </a:lnSpc>
              <a:spcBef>
                <a:spcPts val="7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</a:pPr>
            <a:r>
              <a:rPr lang="en-US" sz="2400" b="1" i="1" dirty="0" err="1" smtClean="0">
                <a:latin typeface="Arial" pitchFamily="34" charset="0"/>
              </a:rPr>
              <a:t>Kematian</a:t>
            </a:r>
            <a:r>
              <a:rPr lang="en-US" sz="2400" b="1" i="1" dirty="0" smtClean="0">
                <a:latin typeface="Arial" pitchFamily="34" charset="0"/>
              </a:rPr>
              <a:t> </a:t>
            </a:r>
            <a:r>
              <a:rPr lang="en-US" sz="2400" b="1" i="1" dirty="0" err="1" smtClean="0">
                <a:latin typeface="Arial" pitchFamily="34" charset="0"/>
              </a:rPr>
              <a:t>sel</a:t>
            </a:r>
            <a:r>
              <a:rPr lang="en-US" sz="2400" b="1" i="1" dirty="0" smtClean="0">
                <a:latin typeface="Arial" pitchFamily="34" charset="0"/>
              </a:rPr>
              <a:t> yang </a:t>
            </a:r>
            <a:r>
              <a:rPr lang="en-US" sz="2400" b="1" i="1" dirty="0" err="1" smtClean="0">
                <a:latin typeface="Arial" pitchFamily="34" charset="0"/>
              </a:rPr>
              <a:t>disebabkan</a:t>
            </a:r>
            <a:r>
              <a:rPr lang="en-US" sz="2400" b="1" i="1" dirty="0" smtClean="0">
                <a:latin typeface="Arial" pitchFamily="34" charset="0"/>
              </a:rPr>
              <a:t> </a:t>
            </a:r>
            <a:r>
              <a:rPr lang="en-US" sz="2400" b="1" i="1" dirty="0" err="1" smtClean="0">
                <a:latin typeface="Arial" pitchFamily="34" charset="0"/>
              </a:rPr>
              <a:t>oleh</a:t>
            </a:r>
            <a:r>
              <a:rPr lang="en-US" sz="2400" b="1" i="1" dirty="0" smtClean="0">
                <a:latin typeface="Arial" pitchFamily="34" charset="0"/>
              </a:rPr>
              <a:t> </a:t>
            </a:r>
            <a:r>
              <a:rPr lang="en-US" sz="2400" b="1" i="1" dirty="0" err="1" smtClean="0">
                <a:latin typeface="Arial" pitchFamily="34" charset="0"/>
              </a:rPr>
              <a:t>penurunan</a:t>
            </a:r>
            <a:r>
              <a:rPr lang="en-US" sz="2400" b="1" i="1" dirty="0" smtClean="0">
                <a:latin typeface="Arial" pitchFamily="34" charset="0"/>
              </a:rPr>
              <a:t> proses enzymatic </a:t>
            </a:r>
            <a:r>
              <a:rPr lang="en-US" sz="2400" b="1" i="1" dirty="0" err="1" smtClean="0">
                <a:latin typeface="Arial" pitchFamily="34" charset="0"/>
              </a:rPr>
              <a:t>tubuh</a:t>
            </a:r>
            <a:endParaRPr lang="en-US" sz="2400" b="1" i="1" dirty="0" smtClean="0">
              <a:latin typeface="Arial" pitchFamily="34" charset="0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533400" y="3962400"/>
            <a:ext cx="3200400" cy="209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360" tIns="44280" rIns="90360" bIns="4428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lnSpc>
                <a:spcPct val="128000"/>
              </a:lnSpc>
              <a:spcBef>
                <a:spcPts val="14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lnSpc>
                <a:spcPct val="128000"/>
              </a:lnSpc>
              <a:spcBef>
                <a:spcPts val="11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3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57200" rtl="0" eaLnBrk="0" fontAlgn="base" hangingPunct="0">
              <a:lnSpc>
                <a:spcPct val="128000"/>
              </a:lnSpc>
              <a:spcBef>
                <a:spcPts val="8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57200" rtl="0" eaLnBrk="0" fontAlgn="base" hangingPunct="0">
              <a:lnSpc>
                <a:spcPct val="128000"/>
              </a:lnSpc>
              <a:spcBef>
                <a:spcPts val="5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57200" rtl="0" eaLnBrk="0" fontAlgn="base" hangingPunct="0">
              <a:lnSpc>
                <a:spcPct val="128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57200" rtl="0" fontAlgn="base" hangingPunct="0">
              <a:lnSpc>
                <a:spcPct val="128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57200" rtl="0" fontAlgn="base" hangingPunct="0">
              <a:lnSpc>
                <a:spcPct val="128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57200" rtl="0" fontAlgn="base" hangingPunct="0">
              <a:lnSpc>
                <a:spcPct val="128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57200" rtl="0" fontAlgn="base" hangingPunct="0">
              <a:lnSpc>
                <a:spcPct val="128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eaLnBrk="1">
              <a:lnSpc>
                <a:spcPct val="100000"/>
              </a:lnSpc>
              <a:spcBef>
                <a:spcPts val="7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en-US" sz="2400" b="1" u="sng" smtClean="0">
                <a:latin typeface="Arial" pitchFamily="34" charset="0"/>
              </a:rPr>
              <a:t>Debridement / Debridemang </a:t>
            </a:r>
            <a:r>
              <a:rPr lang="en-US" sz="2400" b="1" smtClean="0">
                <a:latin typeface="Arial" pitchFamily="34" charset="0"/>
              </a:rPr>
              <a:t>:</a:t>
            </a:r>
          </a:p>
          <a:p>
            <a:pPr marL="0" indent="0" eaLnBrk="1">
              <a:lnSpc>
                <a:spcPct val="100000"/>
              </a:lnSpc>
              <a:spcBef>
                <a:spcPts val="7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en-US" sz="2400" b="1" i="1" smtClean="0">
                <a:latin typeface="Arial" pitchFamily="34" charset="0"/>
              </a:rPr>
              <a:t>Membuang jaringan nekrosis dari permukaan luka</a:t>
            </a:r>
            <a:endParaRPr lang="en-US" sz="2400" b="1" i="1" dirty="0" smtClean="0">
              <a:latin typeface="Arial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28800"/>
            <a:ext cx="3511550" cy="376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654903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>
            <a:normAutofit fontScale="90000"/>
          </a:bodyPr>
          <a:lstStyle/>
          <a:p>
            <a:pPr>
              <a:spcBef>
                <a:spcPct val="50000"/>
              </a:spcBef>
            </a:pPr>
            <a:r>
              <a:rPr lang="en-US" sz="2800" b="1" kern="0" dirty="0">
                <a:solidFill>
                  <a:srgbClr val="775F55"/>
                </a:solidFill>
                <a:latin typeface="Arial" pitchFamily="34" charset="0"/>
                <a:ea typeface="Microsoft YaHei"/>
              </a:rPr>
              <a:t>PENYEBAB TERJADINYA JARINGAN NEKROTIK</a:t>
            </a: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idx="1"/>
          </p:nvPr>
        </p:nvSpPr>
        <p:spPr bwMode="auto">
          <a:xfrm>
            <a:off x="457200" y="1676401"/>
            <a:ext cx="51054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4280" rIns="90360" bIns="44280"/>
          <a:lstStyle>
            <a:lvl1pPr marL="319088" indent="-319088"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marL="319088" marR="0" lvl="0" indent="-319088" defTabSz="914400" eaLnBrk="1" fontAlgn="auto" latinLnBrk="0" hangingPunct="1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60000"/>
              <a:buFont typeface="Arial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 pitchFamily="34" charset="-122"/>
              </a:rPr>
              <a:t>ALIRAN DARAH YANG BURUK </a:t>
            </a:r>
          </a:p>
          <a:p>
            <a:pPr marL="319088" marR="0" lvl="0" indent="-319088" defTabSz="914400" eaLnBrk="1" fontAlgn="auto" latinLnBrk="0" hangingPunct="1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60000"/>
              <a:buFont typeface="Arial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icrosoft YaHei" pitchFamily="34" charset="-122"/>
              </a:rPr>
              <a:t>INFEKSI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752600"/>
            <a:ext cx="3048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07"/>
          <a:stretch>
            <a:fillRect/>
          </a:stretch>
        </p:blipFill>
        <p:spPr bwMode="auto">
          <a:xfrm>
            <a:off x="922029" y="2971800"/>
            <a:ext cx="3657600" cy="2673350"/>
          </a:xfrm>
          <a:prstGeom prst="rect">
            <a:avLst/>
          </a:prstGeom>
          <a:noFill/>
          <a:ln>
            <a:noFill/>
          </a:ln>
          <a:effectLst>
            <a:outerShdw dist="107424" dir="2700000" algn="ctr" rotWithShape="0">
              <a:srgbClr val="775F55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110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029200" y="4716462"/>
            <a:ext cx="3810000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marL="215900" marR="0" lvl="0" indent="-21590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Symbol" pitchFamily="18" charset="2"/>
              <a:buChar char="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ISKHEMIA</a:t>
            </a:r>
          </a:p>
          <a:p>
            <a:pPr marL="215900" marR="0" lvl="0" indent="-21590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Symbol" pitchFamily="18" charset="2"/>
              <a:buChar char="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TRAUMA / HEMATOMA</a:t>
            </a:r>
          </a:p>
          <a:p>
            <a:pPr marL="215900" marR="0" lvl="0" indent="-215900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1565229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3200" b="1" kern="0" dirty="0">
                <a:solidFill>
                  <a:srgbClr val="F7B615"/>
                </a:solidFill>
                <a:latin typeface="Tw Cen MT" pitchFamily="34" charset="0"/>
                <a:ea typeface="Microsoft YaHei"/>
              </a:rPr>
              <a:t>CARA DEBRIDEMANG</a:t>
            </a: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876800" cy="4525963"/>
          </a:xfrm>
          <a:prstGeom prst="rect">
            <a:avLst/>
          </a:prstGeom>
        </p:spPr>
        <p:txBody>
          <a:bodyPr/>
          <a:lstStyle/>
          <a:p>
            <a:pPr marL="914400" marR="0" lvl="0" indent="-227013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mes New Roman" pitchFamily="16" charset="0"/>
              <a:buNone/>
              <a:tabLst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914400" marR="0" lvl="2" indent="-227013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DD8047"/>
              </a:buClr>
              <a:buSzPct val="75000"/>
              <a:buFont typeface="Wingdings" charset="2"/>
              <a:buChar char=""/>
              <a:tabLst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Enzymatic</a:t>
            </a:r>
          </a:p>
          <a:p>
            <a:pPr marL="914400" marR="0" lvl="2" indent="-227013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DD8047"/>
              </a:buClr>
              <a:buSzPct val="75000"/>
              <a:buFont typeface="Wingdings" charset="2"/>
              <a:buChar char=""/>
              <a:tabLst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Mechanical </a:t>
            </a:r>
          </a:p>
          <a:p>
            <a:pPr marL="914400" marR="0" lvl="2" indent="-227013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DD8047"/>
              </a:buClr>
              <a:buSzPct val="75000"/>
              <a:buFont typeface="Wingdings" charset="2"/>
              <a:buChar char=""/>
              <a:tabLst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7B615"/>
                </a:solidFill>
                <a:effectLst/>
                <a:uLnTx/>
                <a:uFillTx/>
              </a:rPr>
              <a:t>Autolytic :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7B615"/>
                </a:solidFill>
                <a:effectLst/>
                <a:uLnTx/>
                <a:uFillTx/>
              </a:rPr>
              <a:t>impregnatedgels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7B615"/>
              </a:solidFill>
              <a:effectLst/>
              <a:uLnTx/>
              <a:uFillTx/>
            </a:endParaRPr>
          </a:p>
          <a:p>
            <a:pPr marL="914400" marR="0" lvl="2" indent="-227013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DD8047"/>
              </a:buClr>
              <a:buSzPct val="75000"/>
              <a:buFont typeface="Wingdings" charset="2"/>
              <a:buChar char=""/>
              <a:tabLst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/>
            </a:pPr>
            <a:r>
              <a:rPr kumimoji="0" lang="en-US" sz="2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Surgical</a:t>
            </a:r>
          </a:p>
          <a:p>
            <a:pPr marL="914400" marR="0" lvl="2" indent="-227013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DD8047"/>
              </a:buClr>
              <a:buSzPct val="75000"/>
              <a:buFont typeface="Wingdings" charset="2"/>
              <a:buChar char=""/>
              <a:tabLst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Biological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659" y="1482571"/>
            <a:ext cx="26479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134" y="3733800"/>
            <a:ext cx="2921000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786613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3700" b="1" kern="0" dirty="0">
                <a:solidFill>
                  <a:srgbClr val="775F55"/>
                </a:solidFill>
                <a:latin typeface="Arial" pitchFamily="34" charset="0"/>
                <a:ea typeface="Microsoft YaHei"/>
              </a:rPr>
              <a:t>ZAT KIMIA / ENZYM</a:t>
            </a: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5" name="Content Placeholder 4"/>
          <p:cNvSpPr>
            <a:spLocks noGrp="1" noChangeArrowheads="1"/>
          </p:cNvSpPr>
          <p:nvPr>
            <p:ph idx="1"/>
          </p:nvPr>
        </p:nvSpPr>
        <p:spPr bwMode="auto">
          <a:xfrm>
            <a:off x="457200" y="1600200"/>
            <a:ext cx="3429000" cy="398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360" tIns="44280" rIns="90360" bIns="44280">
            <a:spAutoFit/>
          </a:bodyPr>
          <a:lstStyle/>
          <a:p>
            <a:pPr marL="215900" marR="0" lvl="0" indent="-21590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Tx/>
              <a:buFont typeface="Symbol" pitchFamily="18" charset="2"/>
              <a:buChar char="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</a:rPr>
              <a:t> 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</a:rPr>
              <a:t>Hydrogen peroxide</a:t>
            </a:r>
          </a:p>
          <a:p>
            <a:pPr marL="215900" marR="0" lvl="0" indent="-21590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Tx/>
              <a:buFont typeface="Symbol" pitchFamily="18" charset="2"/>
              <a:buChar char="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</a:rPr>
              <a:t>  EUSOL </a:t>
            </a:r>
          </a:p>
          <a:p>
            <a:pPr marL="215900" marR="0" lvl="0" indent="-21590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</a:rPr>
              <a:t>   (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</a:rPr>
              <a:t>Edinburgh   </a:t>
            </a:r>
          </a:p>
          <a:p>
            <a:pPr marL="215900" marR="0" lvl="0" indent="-21590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</a:rPr>
              <a:t>   University Solution  </a:t>
            </a:r>
          </a:p>
          <a:p>
            <a:pPr marL="215900" marR="0" lvl="0" indent="-21590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</a:rPr>
              <a:t>   of Lime)</a:t>
            </a:r>
          </a:p>
          <a:p>
            <a:pPr marL="215900" marR="0" lvl="0" indent="-21590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Tx/>
              <a:buFont typeface="Symbol" pitchFamily="18" charset="2"/>
              <a:buChar char="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</a:rPr>
              <a:t>  Salicylic acid</a:t>
            </a:r>
          </a:p>
          <a:p>
            <a:pPr marL="215900" marR="0" lvl="0" indent="-21590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Tx/>
              <a:buFont typeface="Symbol" pitchFamily="18" charset="2"/>
              <a:buChar char="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</a:rPr>
              <a:t>  Malic acid</a:t>
            </a:r>
          </a:p>
          <a:p>
            <a:pPr marL="215900" marR="0" lvl="0" indent="-21590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Tx/>
              <a:buFont typeface="Symbol" pitchFamily="18" charset="2"/>
              <a:buChar char="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</a:rPr>
              <a:t>  Benzoic acid</a:t>
            </a:r>
          </a:p>
          <a:p>
            <a:pPr marL="215900" marR="0" lvl="0" indent="-21590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75F55"/>
              </a:buClr>
              <a:buSzTx/>
              <a:buFont typeface="Symbol" pitchFamily="18" charset="2"/>
              <a:buChar char="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</a:rPr>
              <a:t> 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775F55"/>
                </a:solidFill>
                <a:effectLst/>
                <a:uLnTx/>
                <a:uFillTx/>
              </a:rPr>
              <a:t>Hypochlorites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775F55"/>
              </a:solidFill>
              <a:effectLst/>
              <a:uLnTx/>
              <a:uFillTx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7" y="1676400"/>
            <a:ext cx="3962400" cy="4021138"/>
          </a:xfrm>
          <a:prstGeom prst="rect">
            <a:avLst/>
          </a:prstGeom>
          <a:noFill/>
          <a:ln>
            <a:noFill/>
          </a:ln>
          <a:effectLst>
            <a:outerShdw dist="107424" dir="2700000" algn="ctr" rotWithShape="0">
              <a:srgbClr val="775F55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464814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914400"/>
            <a:ext cx="914400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/>
              <a:t>VISI DAN MISI </a:t>
            </a:r>
            <a:r>
              <a:rPr lang="en-US" sz="3600" b="1" dirty="0" smtClean="0"/>
              <a:t>PRODI KEPERAWATAN</a:t>
            </a:r>
            <a:endParaRPr lang="en-US" sz="3600" b="1" dirty="0"/>
          </a:p>
        </p:txBody>
      </p:sp>
      <p:pic>
        <p:nvPicPr>
          <p:cNvPr id="307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60513"/>
            <a:ext cx="9144000" cy="4840287"/>
          </a:xfrm>
        </p:spPr>
      </p:pic>
      <p:sp>
        <p:nvSpPr>
          <p:cNvPr id="3" name="Rectangle 2"/>
          <p:cNvSpPr/>
          <p:nvPr/>
        </p:nvSpPr>
        <p:spPr>
          <a:xfrm>
            <a:off x="0" y="2209800"/>
            <a:ext cx="91440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algn="just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Menjadikan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pusat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pendidikan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Ners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yang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kompeten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berbasis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intelektualitas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,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kualitas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,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dan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kewirausahaan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dengna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keunggulan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di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bidang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i="1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nursing home care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serta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berdaya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saing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global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pada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tahun</a:t>
            </a:r>
            <a:r>
              <a:rPr lang="en-US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2020.</a:t>
            </a:r>
            <a:endParaRPr lang="en-US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343400"/>
            <a:ext cx="91440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Mengembangkan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Program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Pendidikan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Ners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dengna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keunggulan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nursing home care yang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berwawasan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global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dan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berbasis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ilmu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pengetahuan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dan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teknologi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.</a:t>
            </a:r>
            <a:endParaRPr lang="en-US" sz="1200" dirty="0" smtClean="0">
              <a:solidFill>
                <a:srgbClr val="000000"/>
              </a:solidFill>
              <a:effectLst/>
            </a:endParaRPr>
          </a:p>
          <a:p>
            <a:pPr marL="34290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Mengembangkan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ilmu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pengetahuan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dan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teknologi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di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bidang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keperawatan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dengan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keunggulan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nursing home care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melalui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kegiatan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penelitian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/</a:t>
            </a:r>
            <a:endParaRPr lang="en-US" sz="1200" dirty="0" smtClean="0">
              <a:solidFill>
                <a:srgbClr val="000000"/>
              </a:solidFill>
              <a:effectLst/>
            </a:endParaRPr>
          </a:p>
          <a:p>
            <a:pPr marL="34290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Menerapkan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dan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mengembangkan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ilmu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keperawatan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dengan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keunggulan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nursing home care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melaui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mengambdian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kepada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masyarakat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.</a:t>
            </a:r>
            <a:endParaRPr lang="en-US" sz="1200" dirty="0" smtClean="0">
              <a:solidFill>
                <a:srgbClr val="000000"/>
              </a:solidFill>
              <a:effectLst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Menyiapkan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sumber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daya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manusia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keperawatan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s-E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dengan</a:t>
            </a:r>
            <a:r>
              <a:rPr lang="es-E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s-E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keunggulan</a:t>
            </a:r>
            <a:r>
              <a:rPr lang="es-E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s-ES" sz="1200" i="1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nursinghome</a:t>
            </a:r>
            <a:r>
              <a:rPr lang="es-ES" sz="1200" i="1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s-ES" sz="1200" i="1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care</a:t>
            </a:r>
            <a:r>
              <a:rPr lang="es-ES" sz="1200" i="1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yang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berdaya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saing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global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dan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menciptakan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calon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pemimpin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yang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berkarakter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bagi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bangsa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dan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negara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endParaRPr lang="en-US" sz="1200" dirty="0">
              <a:solidFill>
                <a:srgbClr val="000000"/>
              </a:solidFill>
              <a:ea typeface="Calibri"/>
              <a:cs typeface="Arial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Mengelola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sarana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dan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prasarana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yang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menunjang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program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akademik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dan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profesi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keperawatan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s-E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dengan</a:t>
            </a:r>
            <a:r>
              <a:rPr lang="es-E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s-E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keunggulan</a:t>
            </a:r>
            <a:r>
              <a:rPr lang="es-E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s-ES" sz="1200" i="1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nursinghome</a:t>
            </a:r>
            <a:r>
              <a:rPr lang="es-ES" sz="1200" i="1" dirty="0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 </a:t>
            </a:r>
            <a:r>
              <a:rPr lang="es-ES" sz="1200" i="1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  <a:cs typeface="Arial"/>
              </a:rPr>
              <a:t>care</a:t>
            </a:r>
            <a:endParaRPr lang="en-US" sz="1200" dirty="0">
              <a:solidFill>
                <a:srgbClr val="000000"/>
              </a:solidFill>
              <a:ea typeface="Calibri"/>
              <a:cs typeface="Arial"/>
            </a:endParaRPr>
          </a:p>
          <a:p>
            <a:pPr marL="34290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Berperan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aktif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dalam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menerapkan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dan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mengembangkan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ilmu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keperawatan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s-E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dengan</a:t>
            </a:r>
            <a:r>
              <a:rPr lang="es-E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s-E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keunggulan</a:t>
            </a:r>
            <a:r>
              <a:rPr lang="es-E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s-ES" sz="1200" i="1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nursinghome</a:t>
            </a:r>
            <a:r>
              <a:rPr lang="es-ES" sz="1200" i="1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s-ES" sz="1200" i="1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care</a:t>
            </a:r>
            <a:r>
              <a:rPr lang="es-ES" sz="1200" i="1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yang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bermanfaat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bagi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organisasi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profesi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bagi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bangsa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dan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negara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Indonesia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serta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segenap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umat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manusia</a:t>
            </a:r>
            <a:endParaRPr lang="en-US" sz="120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5480818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256842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061261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86034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01262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362787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272689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>
            <a:normAutofit fontScale="90000"/>
          </a:bodyPr>
          <a:lstStyle/>
          <a:p>
            <a:pPr>
              <a:spcBef>
                <a:spcPct val="50000"/>
              </a:spcBef>
            </a:pPr>
            <a:r>
              <a:rPr lang="en-US" altLang="en-US" sz="62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rPr>
              <a:t>P3: PEMILIHAN BALUTAN</a:t>
            </a: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04" y="1600200"/>
            <a:ext cx="737739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573945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684334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prstClr val="black"/>
                </a:solidFill>
                <a:latin typeface="Arial" charset="0"/>
                <a:cs typeface="Arial" charset="0"/>
              </a:rPr>
              <a:t>KEMAMPUAN AKHIR YANG DIHARAPKAN</a:t>
            </a: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spcBef>
                <a:spcPts val="0"/>
              </a:spcBef>
              <a:buFont typeface="+mj-lt"/>
              <a:buAutoNum type="arabicPeriod"/>
            </a:pPr>
            <a:r>
              <a:rPr lang="en-US" dirty="0" err="1">
                <a:latin typeface="Segoe UI"/>
                <a:ea typeface="Times New Roman"/>
              </a:rPr>
              <a:t>Melakukan</a:t>
            </a:r>
            <a:r>
              <a:rPr lang="en-US" dirty="0">
                <a:latin typeface="Segoe UI"/>
                <a:ea typeface="Times New Roman"/>
              </a:rPr>
              <a:t> </a:t>
            </a:r>
            <a:r>
              <a:rPr lang="en-US" dirty="0" err="1">
                <a:latin typeface="Segoe UI"/>
                <a:ea typeface="Times New Roman"/>
              </a:rPr>
              <a:t>perawatan</a:t>
            </a:r>
            <a:r>
              <a:rPr lang="en-US" dirty="0">
                <a:latin typeface="Segoe UI"/>
                <a:ea typeface="Times New Roman"/>
              </a:rPr>
              <a:t> </a:t>
            </a:r>
            <a:r>
              <a:rPr lang="en-US" dirty="0" err="1">
                <a:latin typeface="Segoe UI"/>
                <a:ea typeface="Times New Roman"/>
              </a:rPr>
              <a:t>luka</a:t>
            </a:r>
            <a:r>
              <a:rPr lang="en-US" dirty="0">
                <a:latin typeface="Segoe UI"/>
                <a:ea typeface="Times New Roman"/>
              </a:rPr>
              <a:t> </a:t>
            </a:r>
            <a:r>
              <a:rPr lang="en-US" dirty="0" err="1">
                <a:latin typeface="Segoe UI"/>
                <a:ea typeface="Times New Roman"/>
              </a:rPr>
              <a:t>dengan</a:t>
            </a:r>
            <a:r>
              <a:rPr lang="en-US" dirty="0">
                <a:latin typeface="Segoe UI"/>
                <a:ea typeface="Times New Roman"/>
              </a:rPr>
              <a:t> </a:t>
            </a:r>
            <a:r>
              <a:rPr lang="en-US" dirty="0" err="1">
                <a:latin typeface="Segoe UI"/>
                <a:ea typeface="Times New Roman"/>
              </a:rPr>
              <a:t>warna</a:t>
            </a:r>
            <a:r>
              <a:rPr lang="en-US" dirty="0">
                <a:latin typeface="Segoe UI"/>
                <a:ea typeface="Times New Roman"/>
              </a:rPr>
              <a:t> </a:t>
            </a:r>
            <a:r>
              <a:rPr lang="en-US" dirty="0" err="1">
                <a:latin typeface="Segoe UI"/>
                <a:ea typeface="Times New Roman"/>
              </a:rPr>
              <a:t>dasar</a:t>
            </a:r>
            <a:r>
              <a:rPr lang="en-US" dirty="0">
                <a:latin typeface="Segoe UI"/>
                <a:ea typeface="Times New Roman"/>
              </a:rPr>
              <a:t> </a:t>
            </a:r>
            <a:r>
              <a:rPr lang="en-US" dirty="0" err="1">
                <a:latin typeface="Segoe UI"/>
                <a:ea typeface="Times New Roman"/>
              </a:rPr>
              <a:t>hitam</a:t>
            </a:r>
            <a:r>
              <a:rPr lang="en-US" dirty="0">
                <a:latin typeface="Segoe UI"/>
                <a:ea typeface="Times New Roman"/>
              </a:rPr>
              <a:t>, </a:t>
            </a:r>
            <a:r>
              <a:rPr lang="en-US" dirty="0" err="1">
                <a:latin typeface="Segoe UI"/>
                <a:ea typeface="Times New Roman"/>
              </a:rPr>
              <a:t>kuning</a:t>
            </a:r>
            <a:r>
              <a:rPr lang="en-US" dirty="0">
                <a:latin typeface="Segoe UI"/>
                <a:ea typeface="Times New Roman"/>
              </a:rPr>
              <a:t> </a:t>
            </a:r>
            <a:r>
              <a:rPr lang="en-US" dirty="0" err="1">
                <a:latin typeface="Segoe UI"/>
                <a:ea typeface="Times New Roman"/>
              </a:rPr>
              <a:t>dan</a:t>
            </a:r>
            <a:r>
              <a:rPr lang="en-US" dirty="0">
                <a:latin typeface="Segoe UI"/>
                <a:ea typeface="Times New Roman"/>
              </a:rPr>
              <a:t> </a:t>
            </a:r>
            <a:r>
              <a:rPr lang="en-US" dirty="0" err="1">
                <a:latin typeface="Segoe UI"/>
                <a:ea typeface="Times New Roman"/>
              </a:rPr>
              <a:t>merah</a:t>
            </a:r>
            <a:endParaRPr lang="en-US" sz="3600" dirty="0">
              <a:latin typeface="Times New Roman"/>
              <a:ea typeface="Times New Roman"/>
            </a:endParaRPr>
          </a:p>
          <a:p>
            <a:pPr lvl="0">
              <a:spcBef>
                <a:spcPts val="0"/>
              </a:spcBef>
              <a:buFont typeface="+mj-lt"/>
              <a:buAutoNum type="arabicPeriod"/>
            </a:pPr>
            <a:r>
              <a:rPr lang="en-US" dirty="0" err="1">
                <a:latin typeface="Segoe UI"/>
                <a:ea typeface="Times New Roman"/>
              </a:rPr>
              <a:t>Menentukan</a:t>
            </a:r>
            <a:r>
              <a:rPr lang="en-US" dirty="0">
                <a:latin typeface="Segoe UI"/>
                <a:ea typeface="Times New Roman"/>
              </a:rPr>
              <a:t> </a:t>
            </a:r>
            <a:r>
              <a:rPr lang="en-US" dirty="0" err="1">
                <a:latin typeface="Segoe UI"/>
                <a:ea typeface="Times New Roman"/>
              </a:rPr>
              <a:t>manajemen</a:t>
            </a:r>
            <a:r>
              <a:rPr lang="en-US" dirty="0">
                <a:latin typeface="Segoe UI"/>
                <a:ea typeface="Times New Roman"/>
              </a:rPr>
              <a:t> </a:t>
            </a:r>
            <a:r>
              <a:rPr lang="en-US" dirty="0" err="1">
                <a:latin typeface="Segoe UI"/>
                <a:ea typeface="Times New Roman"/>
              </a:rPr>
              <a:t>perawatan</a:t>
            </a:r>
            <a:r>
              <a:rPr lang="en-US" dirty="0">
                <a:latin typeface="Segoe UI"/>
                <a:ea typeface="Times New Roman"/>
              </a:rPr>
              <a:t> </a:t>
            </a:r>
            <a:r>
              <a:rPr lang="en-US" dirty="0" err="1">
                <a:latin typeface="Segoe UI"/>
                <a:ea typeface="Times New Roman"/>
              </a:rPr>
              <a:t>luka</a:t>
            </a:r>
            <a:r>
              <a:rPr lang="en-US" dirty="0">
                <a:latin typeface="Segoe UI"/>
                <a:ea typeface="Times New Roman"/>
              </a:rPr>
              <a:t> (3 M)</a:t>
            </a:r>
            <a:endParaRPr lang="en-US" sz="3600" dirty="0">
              <a:latin typeface="Times New Roman"/>
              <a:ea typeface="Times New Roman"/>
            </a:endParaRPr>
          </a:p>
          <a:p>
            <a:pPr marL="0" indent="0">
              <a:buNone/>
            </a:pPr>
            <a:r>
              <a:rPr lang="en-US" dirty="0" smtClean="0">
                <a:latin typeface="Segoe UI"/>
                <a:ea typeface="Times New Roman"/>
              </a:rPr>
              <a:t>3. </a:t>
            </a:r>
            <a:r>
              <a:rPr lang="en-US" dirty="0" err="1" smtClean="0">
                <a:latin typeface="Segoe UI"/>
                <a:ea typeface="Times New Roman"/>
              </a:rPr>
              <a:t>Menentukan</a:t>
            </a:r>
            <a:r>
              <a:rPr lang="en-US" dirty="0" smtClean="0">
                <a:latin typeface="Segoe UI"/>
                <a:ea typeface="Times New Roman"/>
              </a:rPr>
              <a:t> </a:t>
            </a:r>
            <a:r>
              <a:rPr lang="en-US" dirty="0" err="1">
                <a:latin typeface="Segoe UI"/>
                <a:ea typeface="Times New Roman"/>
              </a:rPr>
              <a:t>perencanaan</a:t>
            </a:r>
            <a:r>
              <a:rPr lang="en-US" dirty="0">
                <a:latin typeface="Segoe UI"/>
                <a:ea typeface="Times New Roman"/>
              </a:rPr>
              <a:t> </a:t>
            </a:r>
            <a:r>
              <a:rPr lang="en-US" dirty="0" err="1">
                <a:latin typeface="Segoe UI"/>
                <a:ea typeface="Times New Roman"/>
              </a:rPr>
              <a:t>perawatan</a:t>
            </a:r>
            <a:r>
              <a:rPr lang="en-US" dirty="0">
                <a:latin typeface="Segoe UI"/>
                <a:ea typeface="Times New Roman"/>
              </a:rPr>
              <a:t> </a:t>
            </a:r>
            <a:r>
              <a:rPr lang="en-US" dirty="0" err="1">
                <a:latin typeface="Segoe UI"/>
                <a:ea typeface="Times New Roman"/>
              </a:rPr>
              <a:t>luka</a:t>
            </a:r>
            <a:r>
              <a:rPr lang="en-US" dirty="0" smtClean="0">
                <a:latin typeface="Segoe UI"/>
                <a:ea typeface="Times New Roman"/>
              </a:rPr>
              <a:t>:</a:t>
            </a:r>
          </a:p>
          <a:p>
            <a:pPr marL="0" indent="0">
              <a:buNone/>
            </a:pPr>
            <a:r>
              <a:rPr lang="en-US" dirty="0">
                <a:latin typeface="Segoe UI"/>
                <a:ea typeface="Times New Roman"/>
              </a:rPr>
              <a:t> </a:t>
            </a:r>
            <a:r>
              <a:rPr lang="en-US" dirty="0" smtClean="0">
                <a:latin typeface="Segoe UI"/>
                <a:ea typeface="Times New Roman"/>
              </a:rPr>
              <a:t>   </a:t>
            </a:r>
            <a:r>
              <a:rPr lang="en-US" dirty="0">
                <a:latin typeface="Segoe UI"/>
                <a:ea typeface="Times New Roman"/>
              </a:rPr>
              <a:t>TIME management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48379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09600"/>
            <a:ext cx="9172574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736475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altLang="en-US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rPr>
              <a:t>WOUND </a:t>
            </a:r>
            <a:r>
              <a:rPr lang="en-US" altLang="en-US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rPr>
              <a:t>BED PREPARATION</a:t>
            </a:r>
            <a:endParaRPr lang="en-US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28800"/>
            <a:ext cx="7342092" cy="376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993991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7257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09584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3" name="Content Placeholder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948303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il\Desktop\Smartcreativ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5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685800"/>
          </a:xfrm>
        </p:spPr>
        <p:txBody>
          <a:bodyPr/>
          <a:lstStyle/>
          <a:p>
            <a:pPr>
              <a:spcBef>
                <a:spcPct val="50000"/>
              </a:spcBef>
            </a:pPr>
            <a:endParaRPr lang="en-US" sz="3200" dirty="0" smtClean="0">
              <a:latin typeface="Arial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3999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047223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495</Words>
  <Application>Microsoft Office PowerPoint</Application>
  <PresentationFormat>On-screen Show (4:3)</PresentationFormat>
  <Paragraphs>142</Paragraphs>
  <Slides>37</Slides>
  <Notes>36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KEMAMPUAN AKHIR YANG DIHARAPKAN</vt:lpstr>
      <vt:lpstr>PowerPoint Presentation</vt:lpstr>
      <vt:lpstr>WOUND BED PREPARATION</vt:lpstr>
      <vt:lpstr>PowerPoint Presentation</vt:lpstr>
      <vt:lpstr>PowerPoint Presentation</vt:lpstr>
      <vt:lpstr>PowerPoint Presentation</vt:lpstr>
      <vt:lpstr>WARNA DASAR LUKA / RYB (Red – Yellow – Black)</vt:lpstr>
      <vt:lpstr>RED ( MERAH )  </vt:lpstr>
      <vt:lpstr>TUJUAN PERAWATAN MERAH</vt:lpstr>
      <vt:lpstr> YELLOW ( KUNING ) </vt:lpstr>
      <vt:lpstr>BLACK  ( HITAM  )</vt:lpstr>
      <vt:lpstr>TUJUAN PERAWATAN KUNING &amp; HITAM</vt:lpstr>
      <vt:lpstr>PowerPoint Presentation</vt:lpstr>
      <vt:lpstr>MENCUCI LUKA</vt:lpstr>
      <vt:lpstr>PowerPoint Presentation</vt:lpstr>
      <vt:lpstr>TEHNIK MENCUCI LUKA</vt:lpstr>
      <vt:lpstr>CAIRAN PENCUCI</vt:lpstr>
      <vt:lpstr>PowerPoint Presentation</vt:lpstr>
      <vt:lpstr>PowerPoint Presentation</vt:lpstr>
      <vt:lpstr>PowerPoint Presentation</vt:lpstr>
      <vt:lpstr>PowerPoint Presentation</vt:lpstr>
      <vt:lpstr>P2: PENGANGKATAN JARINGAN MATI</vt:lpstr>
      <vt:lpstr>MEMBUANG JARINGAN MATI</vt:lpstr>
      <vt:lpstr>PENYEBAB TERJADINYA JARINGAN NEKROTIK</vt:lpstr>
      <vt:lpstr>CARA DEBRIDEMANG</vt:lpstr>
      <vt:lpstr>ZAT KIMIA / ENZYM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P3: PEMILIHAN BALUTAN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BPISTI2008</dc:creator>
  <cp:lastModifiedBy>BPISTI2008</cp:lastModifiedBy>
  <cp:revision>19</cp:revision>
  <dcterms:created xsi:type="dcterms:W3CDTF">2019-02-11T06:02:01Z</dcterms:created>
  <dcterms:modified xsi:type="dcterms:W3CDTF">2019-03-05T07:29:12Z</dcterms:modified>
</cp:coreProperties>
</file>