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2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95C91-D05E-43DC-A673-A11CBDA7D82A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96B24-02B6-4AEB-B3FD-C7FA6E03B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45</a:t>
            </a:fld>
            <a:endParaRPr lang="id-ID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50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E41C-FC14-4CF7-A1D1-7DD069BA3CE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02E-E5D6-43D2-8CBE-505F0422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8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E41C-FC14-4CF7-A1D1-7DD069BA3CE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02E-E5D6-43D2-8CBE-505F0422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6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E41C-FC14-4CF7-A1D1-7DD069BA3CE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02E-E5D6-43D2-8CBE-505F0422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5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E41C-FC14-4CF7-A1D1-7DD069BA3CE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02E-E5D6-43D2-8CBE-505F0422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6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E41C-FC14-4CF7-A1D1-7DD069BA3CE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02E-E5D6-43D2-8CBE-505F0422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8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E41C-FC14-4CF7-A1D1-7DD069BA3CE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02E-E5D6-43D2-8CBE-505F0422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0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E41C-FC14-4CF7-A1D1-7DD069BA3CE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02E-E5D6-43D2-8CBE-505F0422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9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E41C-FC14-4CF7-A1D1-7DD069BA3CE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02E-E5D6-43D2-8CBE-505F0422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2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E41C-FC14-4CF7-A1D1-7DD069BA3CE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02E-E5D6-43D2-8CBE-505F0422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E41C-FC14-4CF7-A1D1-7DD069BA3CE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02E-E5D6-43D2-8CBE-505F0422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8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E41C-FC14-4CF7-A1D1-7DD069BA3CE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02E-E5D6-43D2-8CBE-505F0422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7E41C-FC14-4CF7-A1D1-7DD069BA3CE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B102E-E5D6-43D2-8CBE-505F0422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14.jpe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8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9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6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25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27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28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9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29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0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30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1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31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2.jpe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32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3.jpe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33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4.jpe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3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36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35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6.jpeg" Type="http://schemas.openxmlformats.org/officeDocument/2006/relationships/image"/></Relationships>
</file>

<file path=ppt/slides/_rels/slide37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36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7.jpeg" Type="http://schemas.openxmlformats.org/officeDocument/2006/relationships/image"/></Relationships>
</file>

<file path=ppt/slides/_rels/slide38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37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8.jpeg" Type="http://schemas.openxmlformats.org/officeDocument/2006/relationships/image"/></Relationships>
</file>

<file path=ppt/slides/_rels/slide39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38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9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39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0.jpeg" Type="http://schemas.openxmlformats.org/officeDocument/2006/relationships/image"/></Relationships>
</file>

<file path=ppt/slides/_rels/slide4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40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1.jpeg" Type="http://schemas.openxmlformats.org/officeDocument/2006/relationships/image"/></Relationships>
</file>

<file path=ppt/slides/_rels/slide4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41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2.jpeg" Type="http://schemas.openxmlformats.org/officeDocument/2006/relationships/image"/></Relationships>
</file>

<file path=ppt/slides/_rels/slide43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42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44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43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4.jpeg" Type="http://schemas.openxmlformats.org/officeDocument/2006/relationships/image"/></Relationships>
</file>

<file path=ppt/slides/_rels/slide45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4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5.jpeg" Type="http://schemas.openxmlformats.org/officeDocument/2006/relationships/image"/></Relationships>
</file>

<file path=ppt/slides/_rels/slide46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45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6.jpeg" Type="http://schemas.openxmlformats.org/officeDocument/2006/relationships/image"/></Relationships>
</file>

<file path=ppt/slides/_rels/slide47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46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7.jpeg" Type="http://schemas.openxmlformats.org/officeDocument/2006/relationships/image"/></Relationships>
</file>

<file path=ppt/slides/_rels/slide48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47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8.jpeg" Type="http://schemas.openxmlformats.org/officeDocument/2006/relationships/image"/></Relationships>
</file>

<file path=ppt/slides/_rels/slide49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48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9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50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49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51.png" Type="http://schemas.openxmlformats.org/officeDocument/2006/relationships/image"/><Relationship Id="rId4" Target="../media/image50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DRESSING OR </a:t>
            </a:r>
            <a:br>
              <a:rPr lang="en-US" sz="3200" dirty="0"/>
            </a:br>
            <a:r>
              <a:rPr lang="en-US" sz="3200" dirty="0"/>
              <a:t>TOPIKAL THERAPY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6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TIM KEPERAWATAN LUKA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552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 lIns="0" tIns="0" rIns="0" bIns="0" anchor="ctr"/>
          <a:lstStyle/>
          <a:p>
            <a:pPr algn="ctr" defTabSz="914400" eaLnBrk="1"/>
            <a:r>
              <a:rPr lang="en-US" altLang="en-US" sz="44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Balutan</a:t>
            </a:r>
            <a:r>
              <a:rPr lang="en-US" altLang="en-US" sz="44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ideal:</a:t>
            </a:r>
            <a:endParaRPr lang="en-US" altLang="en-US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800600" y="1600200"/>
            <a:ext cx="3886200" cy="4525963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863600" marR="0" lvl="0" indent="-827088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⦿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Menciptakan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lingkungan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yang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kondusif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untuk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penyembuhan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luka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. </a:t>
            </a:r>
          </a:p>
          <a:p>
            <a:pPr marL="863600" marR="0" lvl="0" indent="-827088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⦿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Tidak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ada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balutan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yang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sama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untuk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setiap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luka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atau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setiap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orang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863600" marR="0" lvl="0" indent="-827088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⦿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KESEIMBANGAN KELEMBABAN</a:t>
            </a:r>
          </a:p>
          <a:p>
            <a:pPr marL="863600" marR="0" lvl="0" indent="-827088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⦿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Cost effective/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Efektif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biaya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10" y="2286000"/>
            <a:ext cx="367665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8037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Jenis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Jenis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Balutan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: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3962400" cy="4602163"/>
          </a:xfrm>
          <a:prstGeom prst="rect">
            <a:avLst/>
          </a:prstGeom>
        </p:spPr>
        <p:txBody>
          <a:bodyPr lIns="0" tIns="0" rIns="0" bIns="0"/>
          <a:lstStyle/>
          <a:p>
            <a:pPr marL="687388" marR="0" lvl="0" indent="-687388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Absorbent  </a:t>
            </a:r>
          </a:p>
          <a:p>
            <a:pPr marL="687388" marR="0" lvl="0" indent="-687388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Tulle Gras</a:t>
            </a:r>
          </a:p>
          <a:p>
            <a:pPr marL="687388" marR="0" lvl="0" indent="-687388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Zinc Cream</a:t>
            </a:r>
          </a:p>
          <a:p>
            <a:pPr marL="687388" marR="0" lvl="0" indent="-687388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Transparent Film </a:t>
            </a:r>
          </a:p>
          <a:p>
            <a:pPr marL="687388" marR="0" lvl="0" indent="-687388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Hydrogel</a:t>
            </a:r>
          </a:p>
          <a:p>
            <a:pPr marL="687388" marR="0" lvl="0" indent="-687388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Hydrocolloid</a:t>
            </a:r>
          </a:p>
          <a:p>
            <a:pPr marL="687388" marR="0" lvl="0" indent="-687388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Calcium Alginate</a:t>
            </a:r>
          </a:p>
          <a:p>
            <a:pPr marL="687388" marR="0" lvl="0" indent="-687388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Hydrocellulosa</a:t>
            </a: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687388" marR="0" lvl="0" indent="-687388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Polyurethane Foam</a:t>
            </a:r>
          </a:p>
          <a:p>
            <a:pPr marL="687388" marR="0" lvl="0" indent="-687388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Dll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10" y="1878599"/>
            <a:ext cx="4876800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3840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Absorbent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DIGI016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00918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 descr="DIGI01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3429000"/>
            <a:ext cx="2968625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1pPr>
            <a:lvl2pPr marL="228600" indent="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2pPr>
            <a:lvl3pPr marL="457200" indent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3pPr>
            <a:lvl4pPr marL="685800" indent="685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4pPr>
            <a:lvl5pPr marL="914400" indent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5pPr>
            <a:lvl6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6pPr>
            <a:lvl7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7pPr>
            <a:lvl8pPr marL="22860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8pPr>
            <a:lvl9pPr marL="2743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9pPr>
          </a:lstStyle>
          <a:p>
            <a:pPr marL="836613" marR="0" lvl="0" indent="-836613" algn="l" defTabSz="914400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kassa</a:t>
            </a:r>
          </a:p>
          <a:p>
            <a:pPr marL="836613" marR="0" lvl="0" indent="-836613" algn="l" defTabSz="914400" rtl="0" eaLnBrk="1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Balutan sekunder</a:t>
            </a:r>
          </a:p>
          <a:p>
            <a:pPr marL="836613" marR="0" lvl="0" indent="-836613" algn="l" defTabSz="914400" rtl="0" eaLnBrk="1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30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Low adherent (LA) : cotton &amp; serat polyester</a:t>
            </a:r>
            <a:endParaRPr kumimoji="0" lang="en-US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57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Tulle Gras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3352800" cy="4602163"/>
          </a:xfrm>
          <a:prstGeom prst="rect">
            <a:avLst/>
          </a:prstGeom>
        </p:spPr>
        <p:txBody>
          <a:bodyPr lIns="0" tIns="0" rIns="0" bIns="0"/>
          <a:lstStyle/>
          <a:p>
            <a:pPr marL="800100" marR="0" lvl="0" indent="-8001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Tidak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untuk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luka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berrongga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800100" marR="0" lvl="0" indent="-8001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Contoh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Jelonet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supratule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cuticell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urgotulle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atrauman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dll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3" descr="PB1701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2336006"/>
            <a:ext cx="29083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707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SALEP 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27" y="1600200"/>
            <a:ext cx="67783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291465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415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81;p35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METCOVAZIN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Google Shape;280;p35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496"/>
              <a:buFont typeface="Noto Sans Symbols"/>
              <a:buChar char="▶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Topical therapy  yang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terbuat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bahan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zinc 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nistatin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metronidazole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65760" marR="0" lvl="0" indent="-16103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ts val="1496"/>
              <a:buFont typeface="Noto Sans Symbols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65760" marR="0" lvl="0" indent="-256031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ts val="1496"/>
              <a:buFont typeface="Noto Sans Symbols"/>
              <a:buChar char="▶"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Bentuknya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salep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dalam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kemasan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Metcovazin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Red,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Metcovazin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Reguler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Metcovazin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Gold )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ts val="1496"/>
              <a:buFont typeface="Noto Sans Symbols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65760" marR="0" lvl="0" indent="-256031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ts val="1496"/>
              <a:buFont typeface="Noto Sans Symbols"/>
              <a:buChar char="▶"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Metcovazin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Red :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Penggunaan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wound bed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merah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65760" marR="0" lvl="0" indent="-256031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ts val="1496"/>
              <a:buFont typeface="Noto Sans Symbols"/>
              <a:buChar char="▶"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Metcovazin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Reguler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kuning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hitam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65760" marR="0" lvl="0" indent="-256031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ts val="1496"/>
              <a:buFont typeface="Noto Sans Symbols"/>
              <a:buChar char="▶"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Metcovazin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Gold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Kolonisasi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Infeksi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ts val="1496"/>
              <a:buFont typeface="Noto Sans Symbols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65760" marR="0" lvl="0" indent="-256031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ts val="1496"/>
              <a:buFont typeface="Noto Sans Symbols"/>
              <a:buChar char="▶"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Tidak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digunakan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saat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radiasi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65760" marR="0" lvl="0" indent="-16103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ts val="1496"/>
              <a:buFont typeface="Noto Sans Symbols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88799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Transparent Film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2000" cy="4525963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687388" marR="0" lvl="0" indent="-687388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Transparent film: </a:t>
            </a:r>
          </a:p>
          <a:p>
            <a:pPr marL="771525" marR="0" lvl="1" indent="-314325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–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Polyurethane adhesive film </a:t>
            </a:r>
          </a:p>
          <a:p>
            <a:pPr marL="771525" marR="0" lvl="1" indent="-314325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–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Waterproof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dan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gas permeable</a:t>
            </a:r>
          </a:p>
          <a:p>
            <a:pPr marL="771525" marR="0" lvl="1" indent="-314325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–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Support autolysis debridement </a:t>
            </a:r>
          </a:p>
          <a:p>
            <a:pPr marL="771525" marR="0" lvl="1" indent="-314325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–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Mengurangi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nyeri</a:t>
            </a: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771525" marR="0" lvl="1" indent="-314325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–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Non absorbent</a:t>
            </a:r>
          </a:p>
          <a:p>
            <a:pPr marL="771525" marR="0" lvl="1" indent="-314325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–"/>
              <a:tabLst/>
              <a:defRPr/>
            </a:pPr>
            <a:endParaRPr kumimoji="0" lang="en-US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687388" marR="0" lvl="0" indent="-687388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Contoh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tegaderm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fixomul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transparent,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opsite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dll</a:t>
            </a: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687388" marR="0" lvl="0" indent="-687388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Dengan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padding (island dressing)</a:t>
            </a:r>
          </a:p>
          <a:p>
            <a:pPr marL="771525" marR="0" lvl="1" indent="-314325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–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Absorbent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4" descr="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238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519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Hydrocolloid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4343400" cy="4602163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/>
          <a:p>
            <a:pPr marL="635000" marR="0" lvl="0" indent="-6350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Hydrocolloid </a:t>
            </a:r>
            <a:r>
              <a:rPr kumimoji="0" lang="en-US" alt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mengandung</a:t>
            </a:r>
            <a:r>
              <a:rPr kumimoji="0" lang="en-US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Sodium </a:t>
            </a:r>
            <a:r>
              <a:rPr kumimoji="0" lang="en-US" alt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carboxylmethilcellulosa</a:t>
            </a:r>
            <a:r>
              <a:rPr kumimoji="0" lang="en-US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(</a:t>
            </a:r>
            <a:r>
              <a:rPr kumimoji="0" lang="en-US" alt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NaCMC</a:t>
            </a:r>
            <a:r>
              <a:rPr kumimoji="0" lang="en-US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) </a:t>
            </a:r>
            <a:r>
              <a:rPr kumimoji="0" lang="en-US" alt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dan</a:t>
            </a:r>
            <a:r>
              <a:rPr kumimoji="0" lang="en-US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gelatin </a:t>
            </a:r>
          </a:p>
          <a:p>
            <a:pPr marL="635000" marR="0" lvl="0" indent="-6350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Sifat</a:t>
            </a:r>
            <a:r>
              <a:rPr kumimoji="0" lang="en-US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: waterproof, adhesive, Occlusive</a:t>
            </a:r>
          </a:p>
          <a:p>
            <a:pPr marL="635000" marR="0" lvl="0" indent="-6350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Bentuk</a:t>
            </a:r>
            <a:r>
              <a:rPr kumimoji="0" lang="en-US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kumimoji="0" lang="en-US" alt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lembaran</a:t>
            </a:r>
            <a:r>
              <a:rPr kumimoji="0" lang="en-US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powder, pasta</a:t>
            </a:r>
          </a:p>
          <a:p>
            <a:pPr marL="635000" marR="0" lvl="0" indent="-6350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Kemampuan</a:t>
            </a:r>
            <a:r>
              <a:rPr kumimoji="0" lang="en-US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menyerap</a:t>
            </a:r>
            <a:r>
              <a:rPr kumimoji="0" lang="en-US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sedikit</a:t>
            </a:r>
            <a:r>
              <a:rPr kumimoji="0" lang="en-US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hingga</a:t>
            </a:r>
            <a:r>
              <a:rPr kumimoji="0" lang="en-US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sedang</a:t>
            </a:r>
            <a:r>
              <a:rPr kumimoji="0" lang="en-US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exudate</a:t>
            </a:r>
          </a:p>
          <a:p>
            <a:pPr marL="635000" marR="0" lvl="0" indent="-6350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Contoh</a:t>
            </a:r>
            <a:r>
              <a:rPr kumimoji="0" lang="en-US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kumimoji="0" lang="en-US" alt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Comfeel</a:t>
            </a:r>
            <a:r>
              <a:rPr kumimoji="0" lang="en-US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alt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Ultec</a:t>
            </a:r>
            <a:r>
              <a:rPr kumimoji="0" lang="en-US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Pro, </a:t>
            </a:r>
            <a:r>
              <a:rPr kumimoji="0" lang="en-US" alt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Duoderm</a:t>
            </a:r>
            <a:r>
              <a:rPr kumimoji="0" lang="en-US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alt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dll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3" descr="DIGI0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2911475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2958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8418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724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25684986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2269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Calcium Alginate</a:t>
            </a: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19600" cy="4525963"/>
          </a:xfrm>
          <a:prstGeom prst="rect">
            <a:avLst/>
          </a:prstGeom>
        </p:spPr>
        <p:txBody>
          <a:bodyPr lIns="0" tIns="0" rIns="0" bIns="0"/>
          <a:lstStyle/>
          <a:p>
            <a:pPr marL="587375" marR="0" lvl="0" indent="-587375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Serat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Polisakarida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rumput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laut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587375" marR="0" lvl="0" indent="-587375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Agen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hemostatic 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pengikat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calcium ion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pd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koagulasi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587375" marR="0" lvl="0" indent="-587375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Menyerap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sedikit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hingga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sedang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Berikatan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dg exudate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menjadi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gel</a:t>
            </a:r>
          </a:p>
          <a:p>
            <a:pPr marL="587375" marR="0" lvl="0" indent="-587375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Bentuk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lembaran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rope</a:t>
            </a:r>
          </a:p>
          <a:p>
            <a:pPr marL="587375" marR="0" lvl="0" indent="-587375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Contoh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Curasorb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Seasorb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Kaltostat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Calci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care,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Sorbsan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dll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3" descr="DIGI00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3200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 descr="HPIM11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909888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1414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Polyurethane Foam</a:t>
            </a: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  <a:prstGeom prst="rect">
            <a:avLst/>
          </a:prstGeom>
        </p:spPr>
        <p:txBody>
          <a:bodyPr lIns="0" tIns="0" rIns="0" bIns="0"/>
          <a:lstStyle/>
          <a:p>
            <a:pPr marL="800100" marR="0" lvl="0" indent="-80010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Semipermeable, waterproof,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ada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yang adhesive. </a:t>
            </a:r>
          </a:p>
          <a:p>
            <a:pPr marL="800100" marR="0" lvl="0" indent="-80010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Eksudatif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sedang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–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sangat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banyak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(stadium III / IV) </a:t>
            </a:r>
          </a:p>
          <a:p>
            <a:pPr marL="800100" marR="0" lvl="0" indent="-80010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Bentuk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lembaran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mengisi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rongga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800100" marR="0" lvl="0" indent="-80010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Contoh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Alleyn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Biatian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cavity,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dll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3" descr="102_37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600200"/>
            <a:ext cx="2936875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 descr="DIGI00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3938588"/>
            <a:ext cx="2911475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7065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588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4832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5314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BALUTAN IDEAL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4419600" cy="4602163"/>
          </a:xfrm>
          <a:prstGeom prst="rect">
            <a:avLst/>
          </a:prstGeom>
        </p:spPr>
        <p:txBody>
          <a:bodyPr lIns="0" tIns="0" rIns="0" bIns="0"/>
          <a:lstStyle/>
          <a:p>
            <a:pPr marL="742950" marR="0" lvl="0" indent="-742950" defTabSz="91440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Mempertahankan</a:t>
            </a:r>
            <a:r>
              <a:rPr kumimoji="0" lang="en-US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kelembaban</a:t>
            </a:r>
            <a:endParaRPr kumimoji="0" lang="en-US" altLang="en-US" sz="27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742950" marR="0" lvl="0" indent="-742950" defTabSz="91440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Mendukung</a:t>
            </a:r>
            <a:r>
              <a:rPr kumimoji="0" lang="en-US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setiap</a:t>
            </a:r>
            <a:r>
              <a:rPr kumimoji="0" lang="en-US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fase</a:t>
            </a:r>
            <a:r>
              <a:rPr kumimoji="0" lang="en-US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proses </a:t>
            </a: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penyembuhan</a:t>
            </a:r>
            <a:r>
              <a:rPr kumimoji="0" lang="en-US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luka</a:t>
            </a:r>
            <a:endParaRPr kumimoji="0" lang="en-US" altLang="en-US" sz="27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742950" marR="0" lvl="0" indent="-742950" defTabSz="91440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Melindungi</a:t>
            </a:r>
            <a:r>
              <a:rPr kumimoji="0" lang="en-US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kulit</a:t>
            </a:r>
            <a:r>
              <a:rPr kumimoji="0" lang="en-US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sekitar</a:t>
            </a:r>
            <a:r>
              <a:rPr kumimoji="0" lang="en-US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luka</a:t>
            </a:r>
            <a:endParaRPr kumimoji="0" lang="en-US" altLang="en-US" sz="27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742950" marR="0" lvl="0" indent="-742950" defTabSz="91440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Mencegah</a:t>
            </a:r>
            <a:r>
              <a:rPr kumimoji="0" lang="en-US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&amp; </a:t>
            </a: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mengontrol</a:t>
            </a:r>
            <a:r>
              <a:rPr kumimoji="0" lang="en-US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infeksi</a:t>
            </a:r>
            <a:endParaRPr kumimoji="0" lang="en-US" altLang="en-US" sz="27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742950" marR="0" lvl="0" indent="-742950" defTabSz="91440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Nyaman</a:t>
            </a:r>
            <a:r>
              <a:rPr kumimoji="0" lang="en-US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aman</a:t>
            </a:r>
            <a:r>
              <a:rPr kumimoji="0" lang="en-US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dan</a:t>
            </a:r>
            <a:r>
              <a:rPr kumimoji="0" lang="en-US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terjangkau</a:t>
            </a:r>
            <a:endParaRPr kumimoji="0" lang="en-US" altLang="en-US" sz="27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742950" marR="0" lvl="0" indent="-742950" defTabSz="91440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Mudah</a:t>
            </a:r>
            <a:r>
              <a:rPr kumimoji="0" lang="en-US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diaplikasikan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7975"/>
            <a:ext cx="403542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641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Pemilihan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balutan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marL="733425" marR="0" lvl="0" indent="-733425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WEI (wound bed, exudates amount, infection sign):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733425" marR="0" lvl="0" indent="-733425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079500" marR="0" lvl="1" indent="-6223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W: </a:t>
            </a:r>
            <a:r>
              <a:rPr kumimoji="0" lang="en-US" alt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Warna</a:t>
            </a:r>
            <a:r>
              <a:rPr kumimoji="0" lang="en-US" alt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dasar</a:t>
            </a:r>
            <a:r>
              <a:rPr kumimoji="0" lang="en-US" alt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luka</a:t>
            </a:r>
            <a:r>
              <a:rPr kumimoji="0" lang="en-US" alt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serta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079500" marR="0" lvl="1" indent="-6223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E: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Jumlah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eksudat</a:t>
            </a:r>
            <a:endParaRPr kumimoji="0" lang="en-US" altLang="en-US" sz="2800" b="0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079500" marR="0" lvl="1" indent="-6223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I: Ada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atau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tidaknya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infeksi</a:t>
            </a:r>
            <a:r>
              <a:rPr kumimoji="0" lang="en-US" alt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bau</a:t>
            </a:r>
            <a:r>
              <a:rPr kumimoji="0" lang="en-US" alt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dsn</a:t>
            </a:r>
            <a:r>
              <a:rPr kumimoji="0" lang="en-US" alt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inflamasi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57343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2835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6309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63424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4979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Kapan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kita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mengganti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balutan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???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4572000" cy="4602163"/>
          </a:xfrm>
          <a:prstGeom prst="rect">
            <a:avLst/>
          </a:prstGeom>
        </p:spPr>
        <p:txBody>
          <a:bodyPr lIns="0" tIns="0" rIns="0" bIns="0"/>
          <a:lstStyle/>
          <a:p>
            <a:pPr marL="800100" marR="0" lvl="0" indent="-8001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Tanda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infeksi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800100" marR="0" lvl="0" indent="-8001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Merembes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/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tembus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kasa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paling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luar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800100" marR="0" lvl="0" indent="-8001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Tidak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nyaman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800100" marR="0" lvl="0" indent="-8001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Balutan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rusak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403542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4613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2560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9456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6548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8679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214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5811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74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74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balutan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luka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balutan</a:t>
            </a:r>
            <a:r>
              <a:rPr lang="en-US" dirty="0"/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219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74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74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74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9067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74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74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3794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3794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3794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636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636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348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7364606" cy="49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636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8745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/>
              <a:t>PARAMETER PEMILIHAN BALUTAN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Google Shape;189;p2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285750" marR="0" lvl="1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CLINICAL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TREATMENT</a:t>
            </a:r>
          </a:p>
          <a:p>
            <a:pPr marL="0" marR="0" lvl="1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00050" marR="0" lvl="2" indent="-285750" algn="l" defTabSz="914400" rtl="0" eaLnBrk="1" fontAlgn="auto" latinLnBrk="0" hangingPunct="1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KESIAPAN ALAT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2" indent="0" algn="l" defTabSz="914400" rtl="0" eaLnBrk="1" fontAlgn="auto" latinLnBrk="0" hangingPunct="1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00050" marR="0" lvl="2" indent="-285750" algn="l" defTabSz="914400" rtl="0" eaLnBrk="1" fontAlgn="auto" latinLnBrk="0" hangingPunct="1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TENAGA KESEHATAN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2" indent="0" algn="l" defTabSz="914400" rtl="0" eaLnBrk="1" fontAlgn="auto" latinLnBrk="0" hangingPunct="1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00050" marR="0" lvl="2" indent="-285750" algn="l" defTabSz="914400" rtl="0" eaLnBrk="1" fontAlgn="auto" latinLnBrk="0" hangingPunct="1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FINANSIAL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2" indent="0" algn="l" defTabSz="914400" rtl="0" eaLnBrk="1" fontAlgn="auto" latinLnBrk="0" hangingPunct="1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00050" marR="0" lvl="2" indent="-285750" algn="l" defTabSz="914400" rtl="0" eaLnBrk="1" fontAlgn="auto" latinLnBrk="0" hangingPunct="1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CARE GIVER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2" indent="0" algn="l" defTabSz="914400" rtl="0" eaLnBrk="1" fontAlgn="auto" latinLnBrk="0" hangingPunct="1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74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custGeom>
            <a:avLst/>
            <a:gdLst>
              <a:gd name="T0" fmla="*/ 1157814746 w 21600"/>
              <a:gd name="T1" fmla="*/ 4838700 h 21600"/>
              <a:gd name="T2" fmla="*/ 1157814746 w 21600"/>
              <a:gd name="T3" fmla="*/ 4838700 h 21600"/>
              <a:gd name="T4" fmla="*/ 1157814746 w 21600"/>
              <a:gd name="T5" fmla="*/ 4838700 h 21600"/>
              <a:gd name="T6" fmla="*/ 1157814746 w 21600"/>
              <a:gd name="T7" fmla="*/ 4838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Kenapa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luka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dibalut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??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191000" cy="4449763"/>
          </a:xfrm>
          <a:prstGeom prst="rect">
            <a:avLst/>
          </a:prstGeom>
        </p:spPr>
        <p:txBody>
          <a:bodyPr lIns="0" tIns="0" rIns="0" bIns="0"/>
          <a:lstStyle/>
          <a:p>
            <a:pPr marL="490538" marR="0" lvl="0" indent="-45402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⦿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Mendukung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penyembuhan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luka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90538" marR="0" lvl="0" indent="-45402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⦿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Memberikan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kenyamanan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mengurangi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nyeri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dan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bau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90538" marR="0" lvl="0" indent="-45402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⦿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Mencegah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pendarahan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90538" marR="0" lvl="0" indent="-45402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⦿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Menampung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cairan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/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eksudat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90538" marR="0" lvl="0" indent="-45402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⦿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Melindungi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daerah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sekitar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luka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90538" marR="0" lvl="0" indent="-45402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⦿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Immobilisasi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luka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90538" marR="0" lvl="0" indent="-45402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⦿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Mencegah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dan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memanajemen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infeksi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3" descr="CIMG018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18" y="1905000"/>
            <a:ext cx="3583782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6473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1;p26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Wound Dressings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3505200" cy="4602163"/>
          </a:xfrm>
          <a:prstGeom prst="rect">
            <a:avLst/>
          </a:prstGeom>
        </p:spPr>
        <p:txBody>
          <a:bodyPr lIns="46037" tIns="46037" rIns="46037" bIns="46037">
            <a:normAutofit fontScale="92500" lnSpcReduction="10000"/>
          </a:bodyPr>
          <a:lstStyle/>
          <a:p>
            <a:pPr marL="288925" marR="0" lvl="0" indent="-288925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8925" marR="0" lvl="0" indent="-288925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Untuk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pertamakalinya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balutan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yang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mempertahankan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kelembaban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digunakan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pada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tahun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1970’s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8925" indent="-288925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Tx/>
              <a:buChar char="•"/>
            </a:pP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th</a:t>
            </a:r>
            <a:r>
              <a:rPr lang="en-US" sz="2400" dirty="0"/>
              <a:t> 1980 an, </a:t>
            </a:r>
            <a:r>
              <a:rPr lang="en-US" sz="2400" dirty="0" err="1"/>
              <a:t>kassa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unggulan</a:t>
            </a:r>
            <a:r>
              <a:rPr lang="en-US" sz="2400" dirty="0"/>
              <a:t> </a:t>
            </a:r>
            <a:r>
              <a:rPr lang="en-US" sz="2400" dirty="0" err="1" smtClean="0"/>
              <a:t>balutan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8925" marR="0" lvl="0" indent="-288925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8925" marR="0" lvl="0" indent="-288925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Saat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ini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lebih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dari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3500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jenis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balutan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ada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 di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itchFamily="34" charset="0"/>
              </a:rPr>
              <a:t>dunia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62957"/>
            <a:ext cx="4913313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40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669</Words>
  <Application>Microsoft Office PowerPoint</Application>
  <PresentationFormat>On-screen Show (4:3)</PresentationFormat>
  <Paragraphs>170</Paragraphs>
  <Slides>50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PARAMETER PEMILIHAN BALUTAN</vt:lpstr>
      <vt:lpstr>Kenapa luka dibalut ??</vt:lpstr>
      <vt:lpstr> Wound Dressings</vt:lpstr>
      <vt:lpstr>Balutan ideal:</vt:lpstr>
      <vt:lpstr>Jenis Jenis Balutan:</vt:lpstr>
      <vt:lpstr>Absorbent</vt:lpstr>
      <vt:lpstr>Tulle Gras</vt:lpstr>
      <vt:lpstr>SALEP </vt:lpstr>
      <vt:lpstr>METCOVAZIN</vt:lpstr>
      <vt:lpstr>Transparent Film</vt:lpstr>
      <vt:lpstr>Hydrocolloid</vt:lpstr>
      <vt:lpstr>PowerPoint Presentation</vt:lpstr>
      <vt:lpstr>PowerPoint Presentation</vt:lpstr>
      <vt:lpstr>PowerPoint Presentation</vt:lpstr>
      <vt:lpstr>Calcium Alginate</vt:lpstr>
      <vt:lpstr>Polyurethane Foam</vt:lpstr>
      <vt:lpstr>PowerPoint Presentation</vt:lpstr>
      <vt:lpstr>PowerPoint Presentation</vt:lpstr>
      <vt:lpstr>PowerPoint Presentation</vt:lpstr>
      <vt:lpstr>BALUTAN IDEAL</vt:lpstr>
      <vt:lpstr>Pemilihan balutan </vt:lpstr>
      <vt:lpstr>PowerPoint Presentation</vt:lpstr>
      <vt:lpstr>PowerPoint Presentation</vt:lpstr>
      <vt:lpstr>PowerPoint Presentation</vt:lpstr>
      <vt:lpstr>Kapan kita mengganti balutan???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15</cp:revision>
  <dcterms:created xsi:type="dcterms:W3CDTF">2019-02-11T06:03:27Z</dcterms:created>
  <dcterms:modified xsi:type="dcterms:W3CDTF">2019-03-05T07:29:37Z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3135515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