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789D1-AC7C-47D6-9C8B-5D2A1888841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6F681-A51D-4950-8595-B7B588BAA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BD73-AB15-465C-8CA6-465A9527E3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950C-FB1D-417F-BC88-895A898D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Infeksi</a:t>
            </a:r>
            <a:r>
              <a:rPr lang="en-US" sz="4000" dirty="0"/>
              <a:t> </a:t>
            </a:r>
            <a:r>
              <a:rPr lang="en-US" sz="4000" dirty="0" err="1"/>
              <a:t>P</a:t>
            </a:r>
            <a:r>
              <a:rPr lang="en-US" sz="4000" dirty="0" err="1" smtClean="0"/>
              <a:t>ada</a:t>
            </a:r>
            <a:r>
              <a:rPr lang="en-US" sz="4000" dirty="0" smtClean="0"/>
              <a:t> </a:t>
            </a:r>
            <a:r>
              <a:rPr lang="en-US" sz="4000" dirty="0"/>
              <a:t>L</a:t>
            </a:r>
            <a:r>
              <a:rPr lang="en-US" sz="4000" dirty="0" smtClean="0"/>
              <a:t>uka </a:t>
            </a:r>
            <a:r>
              <a:rPr lang="en-US" sz="4000" dirty="0" err="1"/>
              <a:t>dan</a:t>
            </a:r>
            <a:r>
              <a:rPr lang="en-US" sz="4000" dirty="0"/>
              <a:t> C</a:t>
            </a:r>
            <a:r>
              <a:rPr lang="en-US" sz="4000" dirty="0" smtClean="0"/>
              <a:t>ara </a:t>
            </a:r>
            <a:r>
              <a:rPr lang="en-US" sz="4000" dirty="0" err="1"/>
              <a:t>P</a:t>
            </a:r>
            <a:r>
              <a:rPr lang="en-US" sz="4000" dirty="0" err="1" smtClean="0"/>
              <a:t>engambilan</a:t>
            </a:r>
            <a:r>
              <a:rPr lang="en-US" sz="4000" dirty="0" smtClean="0"/>
              <a:t> </a:t>
            </a:r>
            <a:r>
              <a:rPr lang="en-US" sz="4000" dirty="0" err="1"/>
              <a:t>K</a:t>
            </a:r>
            <a:r>
              <a:rPr lang="en-US" sz="4000" dirty="0" err="1" smtClean="0"/>
              <a:t>ultur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7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TIM KEPERAWATAN LUKA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8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</a:rPr>
              <a:t>DISCUSS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CIRI2  LUKA TER-INFEKSI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APA BEDANYA DENGAN KONTAMINASI ?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239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DISCUSS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MENGAPA PERLU PENGAMBILAN KULTUR?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93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26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259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</a:rPr>
              <a:t>TUJUAN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Menghilangkan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meminimalkan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mikroorganisme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tangan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Mencegah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perpindahan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mikroorganisme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lingkungan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pasien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pasien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petugas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kesehatan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0670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85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7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Batang" pitchFamily="16" charset="0"/>
              </a:rPr>
              <a:t>Cara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Batang" pitchFamily="16" charset="0"/>
              </a:rPr>
              <a:t>Pengambilan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Batang" pitchFamily="16" charset="0"/>
              </a:rPr>
              <a:t>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Batang" pitchFamily="16" charset="0"/>
              </a:rPr>
              <a:t>Kultur</a:t>
            </a:r>
            <a:endParaRPr kumimoji="0" lang="en-US" sz="3300" b="0" i="0" u="none" strike="noStrike" kern="0" cap="none" spc="0" normalizeH="0" baseline="0" noProof="0" dirty="0" smtClean="0">
              <a:ln>
                <a:noFill/>
              </a:ln>
              <a:solidFill>
                <a:srgbClr val="4F271C">
                  <a:satMod val="130000"/>
                </a:srgbClr>
              </a:solidFill>
              <a:effectLst/>
              <a:uLnTx/>
              <a:uFillTx/>
              <a:latin typeface="Batang" pitchFamily="16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5138" indent="-465138" eaLnBrk="1" hangingPunct="1">
              <a:lnSpc>
                <a:spcPct val="8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Batang" pitchFamily="18" charset="-127"/>
              </a:rPr>
              <a:t>Siapkan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alat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pengambilan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kultur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dan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balutan</a:t>
            </a:r>
            <a:endParaRPr lang="en-US" sz="2400" dirty="0" smtClean="0">
              <a:latin typeface="Batang" pitchFamily="18" charset="-127"/>
            </a:endParaRPr>
          </a:p>
          <a:p>
            <a:pPr marL="465138" indent="-465138" eaLnBrk="1" hangingPunct="1">
              <a:lnSpc>
                <a:spcPct val="8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Batang" pitchFamily="18" charset="-127"/>
              </a:rPr>
              <a:t>Buka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balutan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luka</a:t>
            </a:r>
            <a:r>
              <a:rPr lang="en-US" sz="2400" dirty="0" smtClean="0">
                <a:latin typeface="Batang" pitchFamily="18" charset="-127"/>
              </a:rPr>
              <a:t> lama</a:t>
            </a:r>
          </a:p>
          <a:p>
            <a:pPr marL="465138" indent="-465138" eaLnBrk="1" hangingPunct="1">
              <a:lnSpc>
                <a:spcPct val="8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Batang" pitchFamily="18" charset="-127"/>
              </a:rPr>
              <a:t>Cuci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luka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dengan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larutan</a:t>
            </a:r>
            <a:r>
              <a:rPr lang="en-US" sz="2400" dirty="0" smtClean="0">
                <a:latin typeface="Batang" pitchFamily="18" charset="-127"/>
              </a:rPr>
              <a:t> normal saline </a:t>
            </a:r>
            <a:r>
              <a:rPr lang="en-US" sz="2400" b="1" dirty="0" smtClean="0">
                <a:solidFill>
                  <a:srgbClr val="420000"/>
                </a:solidFill>
                <a:latin typeface="Batang" pitchFamily="18" charset="-127"/>
              </a:rPr>
              <a:t>JANGAN </a:t>
            </a:r>
            <a:r>
              <a:rPr lang="en-US" sz="2400" b="1" dirty="0" err="1" smtClean="0">
                <a:solidFill>
                  <a:srgbClr val="420000"/>
                </a:solidFill>
                <a:latin typeface="Batang" pitchFamily="18" charset="-127"/>
              </a:rPr>
              <a:t>antiseptik</a:t>
            </a:r>
            <a:endParaRPr lang="en-US" sz="2400" b="1" dirty="0" smtClean="0">
              <a:solidFill>
                <a:srgbClr val="420000"/>
              </a:solidFill>
              <a:latin typeface="Batang" pitchFamily="18" charset="-127"/>
            </a:endParaRPr>
          </a:p>
          <a:p>
            <a:pPr marL="465138" indent="-465138" eaLnBrk="1" hangingPunct="1">
              <a:lnSpc>
                <a:spcPct val="8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Batang" pitchFamily="18" charset="-127"/>
              </a:rPr>
              <a:t>Keringkan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dengan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kasa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steril</a:t>
            </a:r>
            <a:endParaRPr lang="en-US" sz="2400" dirty="0" smtClean="0">
              <a:latin typeface="Batang" pitchFamily="18" charset="-127"/>
            </a:endParaRPr>
          </a:p>
          <a:p>
            <a:pPr marL="465138" indent="-465138" eaLnBrk="1" hangingPunct="1">
              <a:lnSpc>
                <a:spcPct val="8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Batang" pitchFamily="18" charset="-127"/>
              </a:rPr>
              <a:t>Tunggu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sampai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eksudat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keluar</a:t>
            </a:r>
            <a:endParaRPr lang="en-US" sz="2400" dirty="0" smtClean="0">
              <a:latin typeface="Batang" pitchFamily="18" charset="-127"/>
            </a:endParaRPr>
          </a:p>
          <a:p>
            <a:pPr marL="465138" indent="-465138" eaLnBrk="1" hangingPunct="1">
              <a:lnSpc>
                <a:spcPct val="80000"/>
              </a:lnSpc>
              <a:spcBef>
                <a:spcPts val="7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Lakukan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pengambilan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sampel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kultur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dengan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mengusap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zig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zag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sebanyak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10 kali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usapan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yang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mewakili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seluruh</a:t>
            </a:r>
            <a:r>
              <a:rPr lang="en-US" b="1" u="sng" dirty="0" smtClean="0">
                <a:solidFill>
                  <a:srgbClr val="420000"/>
                </a:solidFill>
                <a:latin typeface="Batang" pitchFamily="18" charset="-127"/>
              </a:rPr>
              <a:t> area </a:t>
            </a:r>
            <a:r>
              <a:rPr lang="en-US" b="1" u="sng" dirty="0" err="1" smtClean="0">
                <a:solidFill>
                  <a:srgbClr val="420000"/>
                </a:solidFill>
                <a:latin typeface="Batang" pitchFamily="18" charset="-127"/>
              </a:rPr>
              <a:t>luka</a:t>
            </a:r>
            <a:endParaRPr lang="en-US" b="1" u="sng" dirty="0" smtClean="0">
              <a:solidFill>
                <a:srgbClr val="420000"/>
              </a:solidFill>
              <a:latin typeface="Batang" pitchFamily="18" charset="-127"/>
            </a:endParaRPr>
          </a:p>
          <a:p>
            <a:pPr marL="465138" indent="-465138" eaLnBrk="1" hangingPunct="1">
              <a:lnSpc>
                <a:spcPct val="8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Batang" pitchFamily="18" charset="-127"/>
              </a:rPr>
              <a:t>Sampel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dikirim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ke</a:t>
            </a:r>
            <a:r>
              <a:rPr lang="en-US" sz="2400" dirty="0" smtClean="0">
                <a:latin typeface="Batang" pitchFamily="18" charset="-127"/>
              </a:rPr>
              <a:t> lab, </a:t>
            </a:r>
            <a:r>
              <a:rPr lang="en-US" sz="2400" dirty="0" err="1" smtClean="0">
                <a:latin typeface="Batang" pitchFamily="18" charset="-127"/>
              </a:rPr>
              <a:t>jika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tertunda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pengiriman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harus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disimpan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dalam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almari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es</a:t>
            </a:r>
            <a:r>
              <a:rPr lang="en-US" sz="2400" dirty="0" smtClean="0">
                <a:latin typeface="Batang" pitchFamily="18" charset="-127"/>
              </a:rPr>
              <a:t> / </a:t>
            </a:r>
            <a:r>
              <a:rPr lang="en-US" sz="2400" dirty="0" err="1" smtClean="0">
                <a:latin typeface="Batang" pitchFamily="18" charset="-127"/>
              </a:rPr>
              <a:t>suhu</a:t>
            </a:r>
            <a:r>
              <a:rPr lang="en-US" sz="2400" dirty="0" smtClean="0">
                <a:latin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</a:rPr>
              <a:t>dingin</a:t>
            </a:r>
            <a:endParaRPr lang="en-US" sz="2400" dirty="0" smtClean="0">
              <a:latin typeface="Batang" pitchFamily="18" charset="-127"/>
            </a:endParaRPr>
          </a:p>
          <a:p>
            <a:pPr marL="465138" indent="-465138" eaLnBrk="1" hangingPunct="1">
              <a:lnSpc>
                <a:spcPct val="80000"/>
              </a:lnSpc>
              <a:buClrTx/>
              <a:buSzTx/>
              <a:buFontTx/>
              <a:buNone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endParaRPr lang="en-US" sz="2400" dirty="0" smtClean="0">
              <a:latin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014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238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20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9936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20861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99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94154"/>
              </p:ext>
            </p:extLst>
          </p:nvPr>
        </p:nvGraphicFramePr>
        <p:xfrm>
          <a:off x="381000" y="1295400"/>
          <a:ext cx="868680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Packager Shell Object" showAsIcon="1" r:id="rId5" imgW="1761840" imgH="430200" progId="Package">
                  <p:embed/>
                </p:oleObj>
              </mc:Choice>
              <mc:Fallback>
                <p:oleObj name="Packager Shell Object" showAsIcon="1" r:id="rId5" imgW="1761840" imgH="430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295400"/>
                        <a:ext cx="8686800" cy="234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068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868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fi-FI" dirty="0" smtClean="0">
                <a:latin typeface="Segoe UI"/>
                <a:ea typeface="Times New Roman"/>
              </a:rPr>
              <a:t>Memahami penyebab </a:t>
            </a:r>
            <a:r>
              <a:rPr lang="fi-FI" dirty="0">
                <a:latin typeface="Segoe UI"/>
                <a:ea typeface="Times New Roman"/>
              </a:rPr>
              <a:t>infeksi pada luka</a:t>
            </a:r>
            <a:endParaRPr lang="en-US" sz="3600" dirty="0"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fi-FI" dirty="0" smtClean="0">
                <a:latin typeface="Segoe UI"/>
                <a:ea typeface="Times New Roman"/>
              </a:rPr>
              <a:t>Menjelaskan inflamasi </a:t>
            </a:r>
            <a:r>
              <a:rPr lang="fi-FI" dirty="0">
                <a:latin typeface="Segoe UI"/>
                <a:ea typeface="Times New Roman"/>
              </a:rPr>
              <a:t>dan infeksi pada luka</a:t>
            </a:r>
            <a:endParaRPr lang="en-US" sz="3600" dirty="0"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fi-FI" dirty="0" smtClean="0">
                <a:latin typeface="Segoe UI"/>
                <a:ea typeface="Times New Roman"/>
              </a:rPr>
              <a:t>Demonstrasi cuci </a:t>
            </a:r>
            <a:r>
              <a:rPr lang="fi-FI" dirty="0">
                <a:latin typeface="Segoe UI"/>
                <a:ea typeface="Times New Roman"/>
              </a:rPr>
              <a:t>tangan yang benar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fi-FI" dirty="0" smtClean="0">
                <a:latin typeface="Segoe UI"/>
                <a:ea typeface="Times New Roman"/>
              </a:rPr>
              <a:t>4. Menjelaskan pengambilan </a:t>
            </a:r>
            <a:r>
              <a:rPr lang="fi-FI" dirty="0">
                <a:latin typeface="Segoe UI"/>
                <a:ea typeface="Times New Roman"/>
              </a:rPr>
              <a:t>kultur </a:t>
            </a:r>
            <a:r>
              <a:rPr lang="fi-FI" dirty="0" smtClean="0">
                <a:latin typeface="Segoe UI"/>
                <a:ea typeface="Times New Roman"/>
              </a:rPr>
              <a:t>dengan</a:t>
            </a:r>
          </a:p>
          <a:p>
            <a:pPr marL="0" indent="0">
              <a:buNone/>
            </a:pPr>
            <a:r>
              <a:rPr lang="fi-FI" dirty="0">
                <a:latin typeface="Segoe UI"/>
                <a:ea typeface="Times New Roman"/>
              </a:rPr>
              <a:t> </a:t>
            </a:r>
            <a:r>
              <a:rPr lang="fi-FI" dirty="0" smtClean="0">
                <a:latin typeface="Segoe UI"/>
                <a:ea typeface="Times New Roman"/>
              </a:rPr>
              <a:t>   </a:t>
            </a:r>
            <a:r>
              <a:rPr lang="fi-FI" dirty="0">
                <a:latin typeface="Segoe UI"/>
                <a:ea typeface="Times New Roman"/>
              </a:rPr>
              <a:t>tepat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91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100" dirty="0" err="1">
                <a:solidFill>
                  <a:srgbClr val="0070C0"/>
                </a:solidFill>
                <a:latin typeface="Trebuchet MS" pitchFamily="32" charset="0"/>
              </a:rPr>
              <a:t>F</a:t>
            </a:r>
            <a:r>
              <a:rPr lang="en-US" sz="3100" dirty="0" err="1" smtClean="0">
                <a:solidFill>
                  <a:srgbClr val="0070C0"/>
                </a:solidFill>
                <a:latin typeface="Trebuchet MS" pitchFamily="32" charset="0"/>
              </a:rPr>
              <a:t>aktor</a:t>
            </a:r>
            <a:r>
              <a:rPr lang="en-US" sz="3100" dirty="0" smtClean="0">
                <a:solidFill>
                  <a:srgbClr val="0070C0"/>
                </a:solidFill>
                <a:latin typeface="Trebuchet MS" pitchFamily="3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rebuchet MS" pitchFamily="32" charset="0"/>
              </a:rPr>
              <a:t>P</a:t>
            </a:r>
            <a:r>
              <a:rPr lang="en-US" sz="3100" dirty="0" err="1" smtClean="0">
                <a:solidFill>
                  <a:srgbClr val="0070C0"/>
                </a:solidFill>
                <a:latin typeface="Trebuchet MS" pitchFamily="32" charset="0"/>
              </a:rPr>
              <a:t>enghambat</a:t>
            </a:r>
            <a:r>
              <a:rPr lang="en-US" sz="3100" dirty="0" smtClean="0">
                <a:solidFill>
                  <a:srgbClr val="0070C0"/>
                </a:solidFill>
                <a:latin typeface="Trebuchet MS" pitchFamily="3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rebuchet MS" pitchFamily="32" charset="0"/>
              </a:rPr>
              <a:t>P</a:t>
            </a:r>
            <a:r>
              <a:rPr lang="en-US" sz="3100" dirty="0" err="1" smtClean="0">
                <a:solidFill>
                  <a:srgbClr val="0070C0"/>
                </a:solidFill>
                <a:latin typeface="Trebuchet MS" pitchFamily="32" charset="0"/>
              </a:rPr>
              <a:t>enyembuhan</a:t>
            </a:r>
            <a:endParaRPr lang="en-US" sz="3100" dirty="0" smtClean="0">
              <a:solidFill>
                <a:srgbClr val="0070C0"/>
              </a:solidFill>
              <a:latin typeface="Trebuchet MS" pitchFamily="32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Tw Cen MT" pitchFamily="34" charset="0"/>
              </a:rPr>
              <a:t>Penyakit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penyerta</a:t>
            </a:r>
            <a:endParaRPr lang="en-US" sz="2400" dirty="0" smtClean="0">
              <a:latin typeface="Tw Cen MT" pitchFamily="34" charset="0"/>
            </a:endParaRPr>
          </a:p>
          <a:p>
            <a:pPr marL="465138" indent="-465138" eaLnBrk="1" hangingPunct="1">
              <a:lnSpc>
                <a:spcPct val="9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Tw Cen MT" pitchFamily="34" charset="0"/>
              </a:rPr>
              <a:t>Pengobatan</a:t>
            </a:r>
            <a:r>
              <a:rPr lang="en-US" sz="2400" dirty="0" smtClean="0">
                <a:latin typeface="Tw Cen MT" pitchFamily="34" charset="0"/>
              </a:rPr>
              <a:t>  </a:t>
            </a:r>
          </a:p>
          <a:p>
            <a:pPr marL="903288" lvl="1" indent="-433388" eaLnBrk="1" hangingPunct="1">
              <a:lnSpc>
                <a:spcPct val="90000"/>
              </a:lnSpc>
              <a:spcBef>
                <a:spcPts val="500"/>
              </a:spcBef>
              <a:buClr>
                <a:srgbClr val="999966"/>
              </a:buClr>
              <a:buSzPct val="75000"/>
              <a:buFont typeface="Wingdings" pitchFamily="2" charset="2"/>
              <a:buChar char="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000" dirty="0" smtClean="0">
                <a:latin typeface="Tw Cen MT" pitchFamily="34" charset="0"/>
              </a:rPr>
              <a:t>chemotherapy, </a:t>
            </a:r>
            <a:r>
              <a:rPr lang="en-US" sz="2000" dirty="0" err="1" smtClean="0">
                <a:latin typeface="Tw Cen MT" pitchFamily="34" charset="0"/>
              </a:rPr>
              <a:t>radiasi</a:t>
            </a:r>
            <a:r>
              <a:rPr lang="en-US" sz="2000" dirty="0" smtClean="0">
                <a:latin typeface="Tw Cen MT" pitchFamily="34" charset="0"/>
              </a:rPr>
              <a:t>, corticosteroid </a:t>
            </a:r>
          </a:p>
          <a:p>
            <a:pPr marL="465138" indent="-465138" eaLnBrk="1" hangingPunct="1">
              <a:lnSpc>
                <a:spcPct val="9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Tw Cen MT" pitchFamily="34" charset="0"/>
              </a:rPr>
              <a:t>Berkurangnya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perfusi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jaringan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suply</a:t>
            </a:r>
            <a:r>
              <a:rPr lang="en-US" sz="2400" dirty="0" smtClean="0">
                <a:latin typeface="Tw Cen MT" pitchFamily="34" charset="0"/>
              </a:rPr>
              <a:t> O2</a:t>
            </a:r>
          </a:p>
          <a:p>
            <a:pPr marL="465138" indent="-465138" eaLnBrk="1" hangingPunct="1">
              <a:lnSpc>
                <a:spcPct val="9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Tw Cen MT" pitchFamily="34" charset="0"/>
              </a:rPr>
              <a:t>Malnutrisi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dehidrasi</a:t>
            </a:r>
            <a:endParaRPr lang="en-US" sz="2400" dirty="0" smtClean="0">
              <a:latin typeface="Tw Cen MT" pitchFamily="34" charset="0"/>
            </a:endParaRPr>
          </a:p>
          <a:p>
            <a:pPr marL="465138" indent="-465138" eaLnBrk="1" hangingPunct="1">
              <a:lnSpc>
                <a:spcPct val="9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4000" b="1" dirty="0" smtClean="0">
                <a:solidFill>
                  <a:srgbClr val="FF0000"/>
                </a:solidFill>
                <a:latin typeface="Tw Cen MT" pitchFamily="34" charset="0"/>
              </a:rPr>
              <a:t>INFEKSI</a:t>
            </a:r>
          </a:p>
          <a:p>
            <a:pPr marL="465138" indent="-465138" eaLnBrk="1" hangingPunct="1">
              <a:lnSpc>
                <a:spcPct val="90000"/>
              </a:lnSpc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smtClean="0">
                <a:latin typeface="Tw Cen MT" pitchFamily="34" charset="0"/>
              </a:rPr>
              <a:t>Stress </a:t>
            </a:r>
            <a:r>
              <a:rPr lang="en-US" sz="2400" dirty="0" err="1" smtClean="0">
                <a:latin typeface="Tw Cen MT" pitchFamily="34" charset="0"/>
              </a:rPr>
              <a:t>psikososial</a:t>
            </a:r>
            <a:endParaRPr lang="en-US" sz="2400" dirty="0" smtClean="0">
              <a:latin typeface="Tw Cen MT" pitchFamily="34" charset="0"/>
            </a:endParaRPr>
          </a:p>
          <a:p>
            <a:pPr marL="903288" lvl="1" indent="-433388" eaLnBrk="1" hangingPunct="1">
              <a:lnSpc>
                <a:spcPct val="90000"/>
              </a:lnSpc>
              <a:spcBef>
                <a:spcPts val="500"/>
              </a:spcBef>
              <a:buClr>
                <a:srgbClr val="999966"/>
              </a:buClr>
              <a:buSzPct val="75000"/>
              <a:buFont typeface="Wingdings" pitchFamily="2" charset="2"/>
              <a:buChar char="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000" dirty="0" smtClean="0">
                <a:latin typeface="Tw Cen MT" pitchFamily="34" charset="0"/>
              </a:rPr>
              <a:t>Family factors, financial, </a:t>
            </a:r>
            <a:r>
              <a:rPr lang="en-US" sz="2000" dirty="0" err="1" smtClean="0">
                <a:latin typeface="Tw Cen MT" pitchFamily="34" charset="0"/>
              </a:rPr>
              <a:t>etc</a:t>
            </a:r>
            <a:endParaRPr lang="en-US" sz="2000" dirty="0" smtClean="0">
              <a:latin typeface="Tw Cen MT" pitchFamily="34" charset="0"/>
            </a:endParaRPr>
          </a:p>
        </p:txBody>
      </p:sp>
      <p:pic>
        <p:nvPicPr>
          <p:cNvPr id="7" name="Picture 2" descr="E:\kaltara\bergambar untuk seminar\HPIM1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48443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77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Wound Infection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962400" cy="4602163"/>
          </a:xfrm>
          <a:prstGeom prst="rect">
            <a:avLst/>
          </a:prstGeo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Growth of an organism in a wound with associated tissue reaction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Infection delays wound healing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Identify patients at risk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those with predisposing conditions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4978"/>
            <a:ext cx="385921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72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</a:rPr>
              <a:t>INFEKSI 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6" name="Content Placeholder 3" descr="100_5864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140" y="1600200"/>
            <a:ext cx="6207719" cy="4525963"/>
          </a:xfrm>
        </p:spPr>
      </p:pic>
    </p:spTree>
    <p:extLst>
      <p:ext uri="{BB962C8B-B14F-4D97-AF65-F5344CB8AC3E}">
        <p14:creationId xmlns:p14="http://schemas.microsoft.com/office/powerpoint/2010/main" val="3178507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19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15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49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369</Words>
  <Application>Microsoft Office PowerPoint</Application>
  <PresentationFormat>On-screen Show (4:3)</PresentationFormat>
  <Paragraphs>71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KEMAMPUAN AKHIR YANG DIHARAPKAN</vt:lpstr>
      <vt:lpstr>Faktor Penghambat Penyembuhan</vt:lpstr>
      <vt:lpstr>Wound Infection</vt:lpstr>
      <vt:lpstr>INFEKSI ?</vt:lpstr>
      <vt:lpstr>PowerPoint Presentation</vt:lpstr>
      <vt:lpstr>PowerPoint Presentation</vt:lpstr>
      <vt:lpstr>DISCUSS</vt:lpstr>
      <vt:lpstr>DISCUSS</vt:lpstr>
      <vt:lpstr>PowerPoint Presentation</vt:lpstr>
      <vt:lpstr>PowerPoint Presentation</vt:lpstr>
      <vt:lpstr>TUJUAN</vt:lpstr>
      <vt:lpstr>PowerPoint Presentation</vt:lpstr>
      <vt:lpstr>Cara Pengambilan Kultur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10</cp:revision>
  <dcterms:created xsi:type="dcterms:W3CDTF">2019-02-11T06:04:01Z</dcterms:created>
  <dcterms:modified xsi:type="dcterms:W3CDTF">2019-03-05T07:29:53Z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8008831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