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CE459-C804-402C-86A9-075CAAF45273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E71A3-1E68-4A91-AFEB-20C04C176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8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64677-F97B-455B-BC5C-B53DB7FF0741}" type="slidenum">
              <a:rPr lang="id-ID" smtClean="0"/>
              <a:pPr>
                <a:defRPr/>
              </a:pPr>
              <a:t>2</a:t>
            </a:fld>
            <a:endParaRPr lang="id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11</a:t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12</a:t>
            </a:fld>
            <a:endParaRPr lang="id-ID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13</a:t>
            </a:fld>
            <a:endParaRPr lang="id-ID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14</a:t>
            </a:fld>
            <a:endParaRPr lang="id-ID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15</a:t>
            </a:fld>
            <a:endParaRPr lang="id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16</a:t>
            </a:fld>
            <a:endParaRPr lang="id-ID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17</a:t>
            </a:fld>
            <a:endParaRPr lang="id-ID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18</a:t>
            </a:fld>
            <a:endParaRPr lang="id-ID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19</a:t>
            </a:fld>
            <a:endParaRPr lang="id-ID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20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64677-F97B-455B-BC5C-B53DB7FF0741}" type="slidenum">
              <a:rPr lang="id-ID" smtClean="0"/>
              <a:pPr>
                <a:defRPr/>
              </a:pPr>
              <a:t>3</a:t>
            </a:fld>
            <a:endParaRPr lang="id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21</a:t>
            </a:fld>
            <a:endParaRPr lang="id-ID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22</a:t>
            </a:fld>
            <a:endParaRPr lang="id-ID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23</a:t>
            </a:fld>
            <a:endParaRPr lang="id-ID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24</a:t>
            </a:fld>
            <a:endParaRPr lang="id-ID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25</a:t>
            </a:fld>
            <a:endParaRPr lang="id-ID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27</a:t>
            </a:fld>
            <a:endParaRPr lang="id-ID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28</a:t>
            </a:fld>
            <a:endParaRPr lang="id-ID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29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5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6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7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8</a:t>
            </a:fld>
            <a:endParaRPr lang="id-ID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9</a:t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10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14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6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5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0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45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5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58BE-740F-4244-9CA8-A3EDC9FDD177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245A3-776B-4C3B-8B54-CC6A5A12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1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http://dermatology.cdlib.org/DOJvol1num2/diabetes/diabetes-images/D10085m.jpg" TargetMode="Externa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15240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3505200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2800" dirty="0"/>
              <a:t>Diabetic </a:t>
            </a:r>
            <a:r>
              <a:rPr lang="en-US" sz="2800" dirty="0" smtClean="0"/>
              <a:t>Ulcer </a:t>
            </a:r>
            <a:r>
              <a:rPr lang="en-US" sz="2800" dirty="0"/>
              <a:t>C</a:t>
            </a:r>
            <a:r>
              <a:rPr lang="en-US" sz="2800" dirty="0" smtClean="0"/>
              <a:t>omplexities and </a:t>
            </a:r>
            <a:r>
              <a:rPr lang="en-US" sz="2800" dirty="0"/>
              <a:t>M</a:t>
            </a:r>
            <a:r>
              <a:rPr lang="en-US" sz="2800" dirty="0" smtClean="0"/>
              <a:t>anagement</a:t>
            </a:r>
            <a:endParaRPr lang="en-US" sz="28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 err="1" smtClean="0">
                <a:solidFill>
                  <a:prstClr val="black"/>
                </a:solidFill>
              </a:rPr>
              <a:t>Pertemuan</a:t>
            </a:r>
            <a:r>
              <a:rPr lang="en-US" sz="1600" b="1" dirty="0" smtClean="0">
                <a:solidFill>
                  <a:prstClr val="black"/>
                </a:solidFill>
              </a:rPr>
              <a:t> 8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5410200"/>
            <a:ext cx="3429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TIM KEPERAWATAN LUKA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728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/>
          </p:cNvSpPr>
          <p:nvPr>
            <p:ph type="title"/>
          </p:nvPr>
        </p:nvSpPr>
        <p:spPr bwMode="auto">
          <a:xfrm>
            <a:off x="533400" y="685800"/>
            <a:ext cx="8229600" cy="685800"/>
          </a:xfrm>
          <a:prstGeom prst="rect">
            <a:avLst/>
          </a:prstGeo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PROCESS OF CARE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40" y="1600200"/>
            <a:ext cx="6648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1498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858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ja-JP" dirty="0" err="1" smtClean="0">
                <a:effectLst/>
                <a:ea typeface="MS PGothic" pitchFamily="34" charset="-128"/>
              </a:rPr>
              <a:t>Pemeriksaan</a:t>
            </a:r>
            <a:r>
              <a:rPr lang="en-US" altLang="ja-JP" dirty="0" smtClean="0">
                <a:effectLst/>
                <a:ea typeface="MS PGothic" pitchFamily="34" charset="-128"/>
              </a:rPr>
              <a:t> </a:t>
            </a:r>
            <a:r>
              <a:rPr lang="en-US" altLang="ja-JP" dirty="0" err="1" smtClean="0">
                <a:effectLst/>
                <a:ea typeface="MS PGothic" pitchFamily="34" charset="-128"/>
              </a:rPr>
              <a:t>pada</a:t>
            </a:r>
            <a:r>
              <a:rPr lang="en-US" altLang="ja-JP" dirty="0" smtClean="0">
                <a:effectLst/>
                <a:ea typeface="MS PGothic" pitchFamily="34" charset="-128"/>
              </a:rPr>
              <a:t> kaki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69900" indent="-469900" algn="just" eaLnBrk="1" hangingPunct="1"/>
            <a:r>
              <a:rPr lang="en-US" altLang="ja-JP" b="1" dirty="0" err="1" smtClean="0">
                <a:ea typeface="MS PGothic" pitchFamily="34" charset="-128"/>
                <a:cs typeface="Times New Roman" pitchFamily="18" charset="0"/>
              </a:rPr>
              <a:t>Palpasi</a:t>
            </a:r>
            <a:r>
              <a:rPr lang="en-US" altLang="ja-JP" b="1" dirty="0" smtClean="0">
                <a:ea typeface="MS PGothic" pitchFamily="34" charset="-128"/>
                <a:cs typeface="Times New Roman" pitchFamily="18" charset="0"/>
              </a:rPr>
              <a:t>;</a:t>
            </a:r>
            <a:r>
              <a:rPr lang="en-US" altLang="ja-JP" dirty="0" smtClean="0">
                <a:ea typeface="MS Mincho"/>
                <a:cs typeface="Times New Roman" pitchFamily="18" charset="0"/>
              </a:rPr>
              <a:t> femoral, popliteal, dorsal </a:t>
            </a:r>
            <a:r>
              <a:rPr lang="en-US" altLang="ja-JP" dirty="0" err="1" smtClean="0">
                <a:ea typeface="MS Mincho"/>
                <a:cs typeface="Times New Roman" pitchFamily="18" charset="0"/>
              </a:rPr>
              <a:t>pedis</a:t>
            </a:r>
            <a:r>
              <a:rPr lang="en-US" altLang="ja-JP" dirty="0" smtClean="0">
                <a:ea typeface="MS Mincho"/>
                <a:cs typeface="Times New Roman" pitchFamily="18" charset="0"/>
              </a:rPr>
              <a:t>, </a:t>
            </a:r>
            <a:r>
              <a:rPr lang="en-US" altLang="ja-JP" dirty="0" err="1" smtClean="0">
                <a:ea typeface="MS Mincho"/>
                <a:cs typeface="Times New Roman" pitchFamily="18" charset="0"/>
              </a:rPr>
              <a:t>nadi</a:t>
            </a:r>
            <a:r>
              <a:rPr lang="en-US" altLang="ja-JP" dirty="0" smtClean="0">
                <a:ea typeface="MS Mincho"/>
                <a:cs typeface="Times New Roman" pitchFamily="18" charset="0"/>
              </a:rPr>
              <a:t> </a:t>
            </a:r>
            <a:r>
              <a:rPr lang="en-US" altLang="ja-JP" dirty="0" err="1" smtClean="0">
                <a:ea typeface="MS Mincho"/>
                <a:cs typeface="Times New Roman" pitchFamily="18" charset="0"/>
              </a:rPr>
              <a:t>pada</a:t>
            </a:r>
            <a:r>
              <a:rPr lang="en-US" altLang="ja-JP" dirty="0" smtClean="0">
                <a:ea typeface="MS Mincho"/>
                <a:cs typeface="Times New Roman" pitchFamily="18" charset="0"/>
              </a:rPr>
              <a:t> posterior tibia, </a:t>
            </a:r>
            <a:r>
              <a:rPr lang="en-US" altLang="ja-JP" dirty="0" err="1" smtClean="0">
                <a:ea typeface="MS Mincho"/>
                <a:cs typeface="Times New Roman" pitchFamily="18" charset="0"/>
              </a:rPr>
              <a:t>suhu</a:t>
            </a:r>
            <a:r>
              <a:rPr lang="en-US" altLang="ja-JP" dirty="0" smtClean="0">
                <a:ea typeface="MS Mincho"/>
                <a:cs typeface="Times New Roman" pitchFamily="18" charset="0"/>
              </a:rPr>
              <a:t>; </a:t>
            </a:r>
            <a:r>
              <a:rPr lang="en-US" altLang="ja-JP" dirty="0" err="1" smtClean="0">
                <a:ea typeface="MS Mincho"/>
                <a:cs typeface="Times New Roman" pitchFamily="18" charset="0"/>
              </a:rPr>
              <a:t>perabaan</a:t>
            </a:r>
            <a:r>
              <a:rPr lang="en-US" altLang="ja-JP" dirty="0" smtClean="0">
                <a:ea typeface="MS Mincho"/>
                <a:cs typeface="Times New Roman" pitchFamily="18" charset="0"/>
              </a:rPr>
              <a:t> </a:t>
            </a:r>
            <a:r>
              <a:rPr lang="en-US" altLang="ja-JP" dirty="0" err="1" smtClean="0">
                <a:ea typeface="MS Mincho"/>
                <a:cs typeface="Times New Roman" pitchFamily="18" charset="0"/>
              </a:rPr>
              <a:t>dingin</a:t>
            </a:r>
            <a:r>
              <a:rPr lang="en-US" altLang="ja-JP" dirty="0" smtClean="0">
                <a:ea typeface="MS Mincho"/>
                <a:cs typeface="Times New Roman" pitchFamily="18" charset="0"/>
              </a:rPr>
              <a:t> </a:t>
            </a:r>
            <a:r>
              <a:rPr lang="en-US" altLang="ja-JP" dirty="0" err="1" smtClean="0">
                <a:ea typeface="MS Mincho"/>
                <a:cs typeface="Times New Roman" pitchFamily="18" charset="0"/>
              </a:rPr>
              <a:t>atau</a:t>
            </a:r>
            <a:r>
              <a:rPr lang="en-US" altLang="ja-JP" dirty="0" smtClean="0">
                <a:ea typeface="MS Mincho"/>
                <a:cs typeface="Times New Roman" pitchFamily="18" charset="0"/>
              </a:rPr>
              <a:t> </a:t>
            </a:r>
            <a:r>
              <a:rPr lang="en-US" altLang="ja-JP" dirty="0" err="1" smtClean="0">
                <a:ea typeface="MS Mincho"/>
                <a:cs typeface="Times New Roman" pitchFamily="18" charset="0"/>
              </a:rPr>
              <a:t>hangat</a:t>
            </a:r>
            <a:r>
              <a:rPr lang="en-US" altLang="ja-JP" dirty="0" smtClean="0">
                <a:ea typeface="MS Mincho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7" y="3401551"/>
            <a:ext cx="840740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7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1663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858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ja-JP" dirty="0" err="1" smtClean="0">
                <a:effectLst/>
                <a:ea typeface="MS PGothic" pitchFamily="34" charset="-128"/>
              </a:rPr>
              <a:t>Pemeriksaan</a:t>
            </a:r>
            <a:r>
              <a:rPr lang="en-US" altLang="ja-JP" dirty="0" smtClean="0">
                <a:effectLst/>
                <a:ea typeface="MS PGothic" pitchFamily="34" charset="-128"/>
              </a:rPr>
              <a:t> </a:t>
            </a:r>
            <a:r>
              <a:rPr lang="en-US" altLang="ja-JP" dirty="0" err="1" smtClean="0">
                <a:effectLst/>
                <a:ea typeface="MS PGothic" pitchFamily="34" charset="-128"/>
              </a:rPr>
              <a:t>pada</a:t>
            </a:r>
            <a:r>
              <a:rPr lang="en-US" altLang="ja-JP" dirty="0" smtClean="0">
                <a:effectLst/>
                <a:ea typeface="MS PGothic" pitchFamily="34" charset="-128"/>
              </a:rPr>
              <a:t> kaki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96" y="1600200"/>
            <a:ext cx="71616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2971800"/>
            <a:ext cx="69532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0882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858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</a:rPr>
              <a:t>Motor Neuropathy </a:t>
            </a:r>
            <a:r>
              <a:rPr kumimoji="0" lang="en-US" sz="3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</a:rPr>
              <a:t>dan</a:t>
            </a: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</a:rPr>
              <a:t>  </a:t>
            </a:r>
            <a:r>
              <a:rPr kumimoji="0" lang="en-US" sz="3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</a:rPr>
              <a:t>Deformitas</a:t>
            </a:r>
            <a:endParaRPr kumimoji="0" lang="en-US" sz="3800" b="0" i="0" u="none" strike="noStrike" kern="0" cap="none" spc="0" normalizeH="0" baseline="0" noProof="0" dirty="0" smtClean="0">
              <a:ln>
                <a:noFill/>
              </a:ln>
              <a:solidFill>
                <a:srgbClr val="4F271C"/>
              </a:solidFill>
              <a:effectLst/>
              <a:uLnTx/>
              <a:uFillTx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37" y="1650141"/>
            <a:ext cx="6980525" cy="44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4890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395597" cy="345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26" y="2971800"/>
            <a:ext cx="4121150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4564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772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6511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315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1992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/>
          </p:cNvSpPr>
          <p:nvPr>
            <p:ph type="title"/>
          </p:nvPr>
        </p:nvSpPr>
        <p:spPr bwMode="auto">
          <a:xfrm>
            <a:off x="533400" y="685800"/>
            <a:ext cx="8229600" cy="685800"/>
          </a:xfrm>
          <a:prstGeom prst="rect">
            <a:avLst/>
          </a:prstGeo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DIABETIC FOOT ULCER TREATMENT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38" y="1600200"/>
            <a:ext cx="69643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2858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749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Driver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 al 2005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399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9206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/>
              <a:t>VISI DAN MISI UNIVERSITAS ESA UNGGUL</a:t>
            </a:r>
          </a:p>
        </p:txBody>
      </p:sp>
      <p:pic>
        <p:nvPicPr>
          <p:cNvPr id="307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0513"/>
            <a:ext cx="9144000" cy="4840287"/>
          </a:xfrm>
        </p:spPr>
      </p:pic>
    </p:spTree>
    <p:extLst>
      <p:ext uri="{BB962C8B-B14F-4D97-AF65-F5344CB8AC3E}">
        <p14:creationId xmlns:p14="http://schemas.microsoft.com/office/powerpoint/2010/main" val="33445074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85800"/>
            <a:ext cx="8229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Perawatan</a:t>
            </a:r>
            <a:r>
              <a:rPr kumimoji="0" lang="en-US" sz="4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kaki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36582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475037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1494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sz="4100" b="1" dirty="0" err="1">
                <a:solidFill>
                  <a:srgbClr val="572314"/>
                </a:solidFill>
                <a:latin typeface="Gill Sans MT"/>
              </a:rPr>
              <a:t>Perawatan</a:t>
            </a:r>
            <a:r>
              <a:rPr lang="en-US" sz="4100" b="1" dirty="0">
                <a:solidFill>
                  <a:srgbClr val="572314"/>
                </a:solidFill>
                <a:latin typeface="Gill Sans MT"/>
              </a:rPr>
              <a:t> kaki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92500"/>
          </a:bodyPr>
          <a:lstStyle/>
          <a:p>
            <a:pPr marL="469900" indent="-469900" eaLnBrk="1" hangingPunct="1">
              <a:lnSpc>
                <a:spcPct val="90000"/>
              </a:lnSpc>
            </a:pPr>
            <a:r>
              <a:rPr lang="en-US" sz="2600" dirty="0" err="1" smtClean="0">
                <a:latin typeface="Arial" pitchFamily="34" charset="0"/>
              </a:rPr>
              <a:t>Cuci</a:t>
            </a:r>
            <a:r>
              <a:rPr lang="en-US" sz="2600" dirty="0" smtClean="0">
                <a:latin typeface="Arial" pitchFamily="34" charset="0"/>
              </a:rPr>
              <a:t> kaki </a:t>
            </a:r>
            <a:r>
              <a:rPr lang="en-US" sz="2600" dirty="0" err="1" smtClean="0">
                <a:latin typeface="Arial" pitchFamily="34" charset="0"/>
              </a:rPr>
              <a:t>tiap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hari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dengan</a:t>
            </a:r>
            <a:r>
              <a:rPr lang="en-US" sz="2600" dirty="0" smtClean="0">
                <a:latin typeface="Arial" pitchFamily="34" charset="0"/>
              </a:rPr>
              <a:t> air </a:t>
            </a:r>
            <a:r>
              <a:rPr lang="en-US" sz="2600" dirty="0" err="1" smtClean="0">
                <a:latin typeface="Arial" pitchFamily="34" charset="0"/>
              </a:rPr>
              <a:t>hangat</a:t>
            </a:r>
            <a:r>
              <a:rPr lang="en-US" sz="2600" dirty="0" smtClean="0">
                <a:latin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</a:rPr>
              <a:t>keringkan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segera</a:t>
            </a:r>
            <a:endParaRPr lang="en-US" sz="2600" dirty="0" smtClean="0">
              <a:latin typeface="Arial" pitchFamily="34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US" sz="2600" dirty="0" err="1" smtClean="0">
                <a:latin typeface="Arial" pitchFamily="34" charset="0"/>
              </a:rPr>
              <a:t>Jangan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gosok</a:t>
            </a:r>
            <a:r>
              <a:rPr lang="en-US" sz="2600" dirty="0" smtClean="0">
                <a:latin typeface="Arial" pitchFamily="34" charset="0"/>
              </a:rPr>
              <a:t> kaki </a:t>
            </a:r>
            <a:r>
              <a:rPr lang="en-US" sz="2600" dirty="0" err="1" smtClean="0">
                <a:latin typeface="Arial" pitchFamily="34" charset="0"/>
              </a:rPr>
              <a:t>terlalu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keras</a:t>
            </a:r>
            <a:r>
              <a:rPr lang="en-US" sz="2600" dirty="0" smtClean="0">
                <a:latin typeface="Arial" pitchFamily="34" charset="0"/>
              </a:rPr>
              <a:t> 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US" sz="2600" dirty="0" err="1" smtClean="0">
                <a:latin typeface="Arial" pitchFamily="34" charset="0"/>
              </a:rPr>
              <a:t>Hindari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pemakaian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bahan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kimia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atau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plester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yg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kuat</a:t>
            </a:r>
            <a:endParaRPr lang="en-US" sz="2600" dirty="0" smtClean="0">
              <a:latin typeface="Arial" pitchFamily="34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US" sz="2600" dirty="0" err="1" smtClean="0">
                <a:latin typeface="Arial" pitchFamily="34" charset="0"/>
              </a:rPr>
              <a:t>Potong</a:t>
            </a:r>
            <a:r>
              <a:rPr lang="en-US" sz="2600" dirty="0" smtClean="0">
                <a:latin typeface="Arial" pitchFamily="34" charset="0"/>
              </a:rPr>
              <a:t> kuku </a:t>
            </a:r>
            <a:r>
              <a:rPr lang="en-US" sz="2600" dirty="0" err="1" smtClean="0">
                <a:latin typeface="Arial" pitchFamily="34" charset="0"/>
              </a:rPr>
              <a:t>jari</a:t>
            </a:r>
            <a:r>
              <a:rPr lang="en-US" sz="2600" dirty="0" smtClean="0">
                <a:latin typeface="Arial" pitchFamily="34" charset="0"/>
              </a:rPr>
              <a:t> kaki rata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US" sz="2600" dirty="0" err="1" smtClean="0">
                <a:latin typeface="Arial" pitchFamily="34" charset="0"/>
              </a:rPr>
              <a:t>Rawat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ke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podiatri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untuk</a:t>
            </a:r>
            <a:r>
              <a:rPr lang="en-US" sz="2600" dirty="0" smtClean="0">
                <a:latin typeface="Arial" pitchFamily="34" charset="0"/>
              </a:rPr>
              <a:t> kuku </a:t>
            </a:r>
            <a:r>
              <a:rPr lang="en-US" sz="2600" dirty="0" err="1" smtClean="0">
                <a:latin typeface="Arial" pitchFamily="34" charset="0"/>
              </a:rPr>
              <a:t>yg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sulit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dan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pengikisan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kallus</a:t>
            </a:r>
            <a:endParaRPr lang="en-US" sz="2600" dirty="0" smtClean="0">
              <a:latin typeface="Arial" pitchFamily="34" charset="0"/>
            </a:endParaRPr>
          </a:p>
          <a:p>
            <a:pPr marL="469900" indent="-469900" eaLnBrk="1" hangingPunct="1">
              <a:lnSpc>
                <a:spcPct val="90000"/>
              </a:lnSpc>
            </a:pPr>
            <a:r>
              <a:rPr lang="en-US" sz="2600" dirty="0" err="1" smtClean="0">
                <a:latin typeface="Arial" pitchFamily="34" charset="0"/>
              </a:rPr>
              <a:t>Beri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pelembab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tetapi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hindari</a:t>
            </a:r>
            <a:r>
              <a:rPr lang="en-US" sz="2600" dirty="0" smtClean="0">
                <a:latin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</a:rPr>
              <a:t>penggunaan</a:t>
            </a:r>
            <a:r>
              <a:rPr lang="en-US" sz="2600" dirty="0" smtClean="0">
                <a:latin typeface="Arial" pitchFamily="34" charset="0"/>
              </a:rPr>
              <a:t> di kaki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6703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0531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sz="4100" b="1" dirty="0" err="1">
                <a:solidFill>
                  <a:srgbClr val="572314"/>
                </a:solidFill>
                <a:latin typeface="Gill Sans MT"/>
              </a:rPr>
              <a:t>Perawatan</a:t>
            </a:r>
            <a:r>
              <a:rPr lang="en-US" sz="4100" b="1" dirty="0">
                <a:solidFill>
                  <a:srgbClr val="572314"/>
                </a:solidFill>
                <a:latin typeface="Gill Sans MT"/>
              </a:rPr>
              <a:t> kaki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4129087" cy="4449763"/>
          </a:xfrm>
        </p:spPr>
        <p:txBody>
          <a:bodyPr>
            <a:normAutofit lnSpcReduction="10000"/>
          </a:bodyPr>
          <a:lstStyle/>
          <a:p>
            <a:pPr marL="469900" indent="-469900" eaLnBrk="1" hangingPunct="1">
              <a:lnSpc>
                <a:spcPct val="90000"/>
              </a:lnSpc>
            </a:pPr>
            <a:r>
              <a:rPr lang="en-US" sz="2400" dirty="0" err="1" smtClean="0">
                <a:latin typeface="Arial" pitchFamily="34" charset="0"/>
              </a:rPr>
              <a:t>Inspeksi</a:t>
            </a:r>
            <a:r>
              <a:rPr lang="en-US" sz="2400" dirty="0" smtClean="0">
                <a:latin typeface="Arial" pitchFamily="34" charset="0"/>
              </a:rPr>
              <a:t> kaki </a:t>
            </a:r>
            <a:r>
              <a:rPr lang="en-US" sz="2400" dirty="0" err="1" smtClean="0">
                <a:latin typeface="Arial" pitchFamily="34" charset="0"/>
              </a:rPr>
              <a:t>setiap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hari</a:t>
            </a:r>
            <a:r>
              <a:rPr lang="en-US" sz="2400" dirty="0" smtClean="0">
                <a:latin typeface="Arial" pitchFamily="34" charset="0"/>
              </a:rPr>
              <a:t> ( </a:t>
            </a:r>
            <a:r>
              <a:rPr lang="en-US" sz="2400" dirty="0" err="1" smtClean="0">
                <a:latin typeface="Arial" pitchFamily="34" charset="0"/>
              </a:rPr>
              <a:t>gunakan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cermin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untuk</a:t>
            </a:r>
            <a:r>
              <a:rPr lang="en-US" sz="2400" dirty="0" smtClean="0">
                <a:latin typeface="Arial" pitchFamily="34" charset="0"/>
              </a:rPr>
              <a:t> area </a:t>
            </a:r>
            <a:r>
              <a:rPr lang="en-US" sz="2400" dirty="0" err="1" smtClean="0">
                <a:latin typeface="Arial" pitchFamily="34" charset="0"/>
              </a:rPr>
              <a:t>yg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sulit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terjangkau</a:t>
            </a:r>
            <a:r>
              <a:rPr lang="en-US" sz="2400" dirty="0" smtClean="0">
                <a:latin typeface="Arial" pitchFamily="34" charset="0"/>
              </a:rPr>
              <a:t>)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US" sz="2400" dirty="0" err="1" smtClean="0">
                <a:latin typeface="Arial" pitchFamily="34" charset="0"/>
              </a:rPr>
              <a:t>Rasakan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perubahan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temperatur</a:t>
            </a:r>
            <a:r>
              <a:rPr lang="en-US" sz="2400" dirty="0" smtClean="0">
                <a:latin typeface="Arial" pitchFamily="34" charset="0"/>
              </a:rPr>
              <a:t> 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US" sz="2400" dirty="0" err="1" smtClean="0">
                <a:latin typeface="Arial" pitchFamily="34" charset="0"/>
              </a:rPr>
              <a:t>Hindari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kontak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benda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panas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terlalu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dingin</a:t>
            </a:r>
            <a:r>
              <a:rPr lang="en-US" sz="2400" dirty="0" smtClean="0">
                <a:latin typeface="Arial" pitchFamily="34" charset="0"/>
              </a:rPr>
              <a:t> </a:t>
            </a:r>
          </a:p>
          <a:p>
            <a:pPr marL="469900" indent="-469900" eaLnBrk="1" hangingPunct="1">
              <a:lnSpc>
                <a:spcPct val="90000"/>
              </a:lnSpc>
            </a:pPr>
            <a:r>
              <a:rPr lang="en-US" sz="2400" dirty="0" err="1" smtClean="0">
                <a:latin typeface="Arial" pitchFamily="34" charset="0"/>
              </a:rPr>
              <a:t>Segera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pergi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ke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profesional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bila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menemukan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perubahan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kulit</a:t>
            </a:r>
            <a:r>
              <a:rPr lang="en-US" sz="2400" dirty="0" smtClean="0">
                <a:latin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</a:rPr>
              <a:t>tergores</a:t>
            </a:r>
            <a:r>
              <a:rPr lang="en-US" sz="2400" dirty="0" smtClean="0">
                <a:latin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</a:rPr>
              <a:t>ada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bulae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ataupun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luka</a:t>
            </a:r>
            <a:r>
              <a:rPr lang="en-US" sz="2400" dirty="0" smtClean="0">
                <a:latin typeface="Arial" pitchFamily="34" charset="0"/>
              </a:rPr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3810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8206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sz="4300" dirty="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</a:rPr>
              <a:t>Mapping your foot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127350" cy="24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1752600"/>
            <a:ext cx="411480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" y="3849687"/>
            <a:ext cx="84613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1560513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8280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Practice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Steps for foot mapping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92188" y="1552349"/>
            <a:ext cx="7069137" cy="4876800"/>
            <a:chOff x="1017588" y="1524000"/>
            <a:chExt cx="7069137" cy="48768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0" t="10570" r="16676" b="27155"/>
            <a:stretch>
              <a:fillRect/>
            </a:stretch>
          </p:blipFill>
          <p:spPr bwMode="auto">
            <a:xfrm>
              <a:off x="1371600" y="1685925"/>
              <a:ext cx="2667000" cy="2166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0" t="57080" r="25844"/>
            <a:stretch>
              <a:fillRect/>
            </a:stretch>
          </p:blipFill>
          <p:spPr bwMode="auto">
            <a:xfrm>
              <a:off x="5562600" y="1524000"/>
              <a:ext cx="22352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588" y="3938588"/>
              <a:ext cx="2916237" cy="218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100" y="4411663"/>
              <a:ext cx="2714625" cy="198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60250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FOOT EXERCISES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1" t="34654" r="17166" b="32544"/>
          <a:stretch>
            <a:fillRect/>
          </a:stretch>
        </p:blipFill>
        <p:spPr bwMode="auto">
          <a:xfrm>
            <a:off x="728509" y="1752600"/>
            <a:ext cx="7715555" cy="21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4" y="4191000"/>
            <a:ext cx="81883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6860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Practice : EXERCISES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91" y="1600200"/>
            <a:ext cx="70718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6200"/>
            <a:ext cx="2438400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9360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8538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KESIMPULAN</a:t>
            </a:r>
            <a:endParaRPr kumimoji="0" lang="id-ID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6" y="1600200"/>
            <a:ext cx="71793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68174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3356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/>
              <a:t>VISI DAN MISI </a:t>
            </a:r>
            <a:r>
              <a:rPr lang="en-US" sz="3600" b="1" dirty="0" smtClean="0"/>
              <a:t>PRODI KEPERAWATAN</a:t>
            </a:r>
            <a:endParaRPr lang="en-US" sz="3600" b="1" dirty="0"/>
          </a:p>
        </p:txBody>
      </p:sp>
      <p:pic>
        <p:nvPicPr>
          <p:cNvPr id="307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0513"/>
            <a:ext cx="9144000" cy="4840287"/>
          </a:xfrm>
        </p:spPr>
      </p:pic>
      <p:sp>
        <p:nvSpPr>
          <p:cNvPr id="3" name="Rectangle 2"/>
          <p:cNvSpPr/>
          <p:nvPr/>
        </p:nvSpPr>
        <p:spPr>
          <a:xfrm>
            <a:off x="0" y="2209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Menjadikan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pusat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pendidikan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Ners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yang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kompeten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berbasis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intelektualitas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kualitas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kewirausahaan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dengna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di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bidang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i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nursing home care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serta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berdaya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saing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global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pada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tahun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2020.</a:t>
            </a:r>
            <a:endParaRPr 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43400"/>
            <a:ext cx="91440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Program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Pendidikan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Ners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dengna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nursing home care 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berwawasan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global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berbasis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pengetahuan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teknologi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.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pengetahuan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teknologi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di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bidang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nursing home care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melalui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kegiatan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penelitian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/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Menerapkan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nursing home care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melaui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mengambdian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kepada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masyarakat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.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Menyiapkan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sumber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daya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manusia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dengan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keunggulan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nursinghome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care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berdaya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saing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global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menciptakan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calon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pemimpin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berkarakter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bagi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bangsa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negara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endParaRPr lang="en-US" sz="1200" dirty="0">
              <a:solidFill>
                <a:srgbClr val="000000"/>
              </a:solidFill>
              <a:ea typeface="Calibri"/>
              <a:cs typeface="Arial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Mengelola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sarana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prasarana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menunjang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program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akademik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profesi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dengan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keunggulan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nursinghome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care</a:t>
            </a:r>
            <a:endParaRPr lang="en-US" sz="1200" dirty="0">
              <a:solidFill>
                <a:srgbClr val="000000"/>
              </a:solidFill>
              <a:ea typeface="Calibri"/>
              <a:cs typeface="Arial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Berperan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aktif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dalam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menerapkan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nursinghome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care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bermanfaat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bagi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organisasi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profesi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bagi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bangsa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negara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Indonesia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serta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segenap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umat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manusia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52382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KEMAMPUAN AKHIR YANG DIHARAPKAN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pengkajian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luka</a:t>
            </a:r>
            <a:r>
              <a:rPr lang="en-US" dirty="0" smtClean="0"/>
              <a:t> diabetes</a:t>
            </a:r>
            <a:endParaRPr lang="en-US" dirty="0"/>
          </a:p>
          <a:p>
            <a:pPr lvl="0"/>
            <a:r>
              <a:rPr lang="en-US" dirty="0" err="1" smtClean="0"/>
              <a:t>Menjelaskan</a:t>
            </a:r>
            <a:r>
              <a:rPr lang="en-US" dirty="0" smtClean="0"/>
              <a:t> </a:t>
            </a:r>
            <a:r>
              <a:rPr lang="en-US" dirty="0" err="1" smtClean="0"/>
              <a:t>analisa</a:t>
            </a:r>
            <a:r>
              <a:rPr lang="en-US" dirty="0" smtClean="0"/>
              <a:t> </a:t>
            </a:r>
            <a:r>
              <a:rPr lang="en-US" dirty="0"/>
              <a:t>data</a:t>
            </a:r>
          </a:p>
          <a:p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pemeriksaan</a:t>
            </a:r>
            <a:r>
              <a:rPr lang="en-US" dirty="0" smtClean="0"/>
              <a:t> </a:t>
            </a:r>
            <a:r>
              <a:rPr lang="en-US" dirty="0" err="1"/>
              <a:t>penunjang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449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685800"/>
            <a:ext cx="8229600" cy="54403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altLang="ja-JP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PGothic" pitchFamily="34" charset="-128"/>
            </a:endParaRP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Di WOCARE Clinic, 80 %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pasien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dengan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 Diabetic Foot Ulcer </a:t>
            </a:r>
            <a:r>
              <a:rPr kumimoji="0" lang="en-US" altLang="ja-JP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(2009)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ja-JP" sz="18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PGothic" pitchFamily="34" charset="-128"/>
            </a:endParaRP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Di USA, 45% -83%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dari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 120.000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pasien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PGothic" pitchFamily="34" charset="-128"/>
              </a:rPr>
              <a:t> di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amputasi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dengan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kasus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Diabetes </a:t>
            </a:r>
            <a:r>
              <a:rPr kumimoji="0" lang="en-US" altLang="ja-JP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(</a:t>
            </a:r>
            <a:r>
              <a:rPr kumimoji="0" lang="en-US" altLang="ja-JP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Baranoski</a:t>
            </a:r>
            <a:r>
              <a:rPr kumimoji="0" lang="en-US" altLang="ja-JP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, S &amp; </a:t>
            </a:r>
            <a:r>
              <a:rPr kumimoji="0" lang="en-US" altLang="ja-JP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Ayello</a:t>
            </a:r>
            <a:r>
              <a:rPr kumimoji="0" lang="en-US" altLang="ja-JP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, E.A, 2002).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ja-JP" sz="1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Mincho"/>
              <a:cs typeface="MS Mincho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Amputasi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; 15 - 46 kali  &gt;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pasien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yang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bukan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diabetes </a:t>
            </a:r>
            <a:r>
              <a:rPr kumimoji="0" lang="en-US" altLang="ja-JP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(</a:t>
            </a:r>
            <a:r>
              <a:rPr kumimoji="0" lang="en-US" altLang="ja-JP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Reiber</a:t>
            </a:r>
            <a:r>
              <a:rPr kumimoji="0" lang="en-US" altLang="ja-JP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, 1995 </a:t>
            </a:r>
            <a:r>
              <a:rPr kumimoji="0" lang="en-US" altLang="ja-JP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dan</a:t>
            </a:r>
            <a:r>
              <a:rPr kumimoji="0" lang="en-US" altLang="ja-JP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Lavery</a:t>
            </a:r>
            <a:r>
              <a:rPr kumimoji="0" lang="en-US" altLang="ja-JP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, 1996).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kumimoji="0" lang="en-US" altLang="ja-JP" sz="1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Mincho"/>
              <a:cs typeface="MS Mincho"/>
            </a:endParaRP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Tiga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faktor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penyebab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utama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 </a:t>
            </a:r>
            <a:r>
              <a: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：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neuropati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,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buruknya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sirkulasi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dan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menurunnya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resistensi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terhadap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 </a:t>
            </a:r>
            <a:r>
              <a:rPr kumimoji="0" lang="en-US" altLang="ja-JP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infeksi</a:t>
            </a:r>
            <a:r>
              <a:rPr kumimoji="0" lang="en-US" altLang="ja-JP" sz="2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MS Mincho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ja-JP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Mincho"/>
              <a:cs typeface="MS Mincho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Satu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dari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enam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orang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dengan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diabet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akan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terkena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foot ulcer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selama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hidupnya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University Hospital Maastricht-Netherland 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Setiap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tahun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4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juta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orang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dengan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diabet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akan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beresiko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terkena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foot ulcer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University Hospital Maastricht-Netherland 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Mincho"/>
              <a:cs typeface="MS Mincho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Mincho"/>
              <a:cs typeface="MS Mincho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Mincho"/>
              <a:cs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27589719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</a:rPr>
              <a:t>DEFINISI</a:t>
            </a:r>
          </a:p>
        </p:txBody>
      </p:sp>
      <p:pic>
        <p:nvPicPr>
          <p:cNvPr id="6" name="Picture 4" descr="100_076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3072650" cy="2292295"/>
          </a:xfrm>
        </p:spPr>
      </p:pic>
      <p:pic>
        <p:nvPicPr>
          <p:cNvPr id="7" name="Picture 5" descr="arms_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3733800"/>
            <a:ext cx="2245179" cy="273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60975" y="1447800"/>
            <a:ext cx="36734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Luka : gangguan integritas kulit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Penyebab : simple /kompleks  / multi faktor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Prinsip penyebab luka kaki:  Venous Insufiensi, gangguan Arterial atau gabungan dari gangguan vena dan arteri 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Neuropati ulcer – hilangnya sensasi proteksi </a:t>
            </a: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Char char="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1521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</a:rPr>
              <a:t>Contoh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</a:rPr>
              <a:t> Kaki DM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F271C">
                  <a:satMod val="130000"/>
                </a:srgbClr>
              </a:solidFill>
              <a:effectLst/>
              <a:uLnTx/>
              <a:uFillTx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71600" y="1676400"/>
            <a:ext cx="7315200" cy="4953000"/>
            <a:chOff x="1371600" y="1676400"/>
            <a:chExt cx="7315200" cy="4953000"/>
          </a:xfrm>
        </p:grpSpPr>
        <p:pic>
          <p:nvPicPr>
            <p:cNvPr id="7" name="Picture 5" descr="http://dermatology.cdlib.org/DOJvol1num2/diabetes/diabetes-images/D10085m.jp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2057400"/>
              <a:ext cx="33528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371600" y="1981200"/>
              <a:ext cx="3276600" cy="381000"/>
            </a:xfrm>
            <a:prstGeom prst="rect">
              <a:avLst/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Sensory neuropati</a:t>
              </a:r>
            </a:p>
          </p:txBody>
        </p:sp>
        <p:pic>
          <p:nvPicPr>
            <p:cNvPr id="9" name="Picture 8" descr="IMGP0092.JPG"/>
            <p:cNvPicPr>
              <a:picLocks noChangeAspect="1"/>
            </p:cNvPicPr>
            <p:nvPr/>
          </p:nvPicPr>
          <p:blipFill>
            <a:blip r:embed="rId6"/>
            <a:srcRect t="22678" r="12500" b="5191"/>
            <a:stretch>
              <a:fillRect/>
            </a:stretch>
          </p:blipFill>
          <p:spPr>
            <a:xfrm rot="16200000">
              <a:off x="1028700" y="3162300"/>
              <a:ext cx="4038600" cy="2590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Rectangle 9"/>
            <p:cNvSpPr/>
            <p:nvPr/>
          </p:nvSpPr>
          <p:spPr>
            <a:xfrm>
              <a:off x="1371600" y="1676400"/>
              <a:ext cx="7315200" cy="4953000"/>
            </a:xfrm>
            <a:prstGeom prst="rect">
              <a:avLst/>
            </a:prstGeom>
            <a:noFill/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sp>
        <p:nvSpPr>
          <p:cNvPr id="11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5181600" y="5166518"/>
            <a:ext cx="3505200" cy="3349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</a:rPr>
              <a:t>Motor </a:t>
            </a:r>
            <a:r>
              <a:rPr kumimoji="1" lang="en-US" altLang="ja-JP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</a:rPr>
              <a:t>neuropati</a:t>
            </a:r>
            <a:endParaRPr kumimoji="1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52988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9600"/>
            <a:ext cx="90963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6591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/>
          </p:cNvSpPr>
          <p:nvPr>
            <p:ph type="title"/>
          </p:nvPr>
        </p:nvSpPr>
        <p:spPr bwMode="auto">
          <a:xfrm>
            <a:off x="533400" y="685800"/>
            <a:ext cx="8229600" cy="685800"/>
          </a:xfrm>
          <a:prstGeom prst="rect">
            <a:avLst/>
          </a:prstGeo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GOALS OF DIAGNOSIS AND TRETMENT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14" y="1600200"/>
            <a:ext cx="68953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7184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515</Words>
  <Application>Microsoft Office PowerPoint</Application>
  <PresentationFormat>On-screen Show (4:3)</PresentationFormat>
  <Paragraphs>93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KEMAMPUAN AKHIR YANG DIHARAPKAN</vt:lpstr>
      <vt:lpstr>PowerPoint Presentation</vt:lpstr>
      <vt:lpstr>DEFINISI</vt:lpstr>
      <vt:lpstr>Contoh Kaki DM</vt:lpstr>
      <vt:lpstr>PowerPoint Presentation</vt:lpstr>
      <vt:lpstr>GOALS OF DIAGNOSIS AND TRETMENT</vt:lpstr>
      <vt:lpstr>PROCESS OF CARE </vt:lpstr>
      <vt:lpstr>Pemeriksaan pada kaki</vt:lpstr>
      <vt:lpstr>Pemeriksaan pada kaki</vt:lpstr>
      <vt:lpstr>Motor Neuropathy dan  Deformitas</vt:lpstr>
      <vt:lpstr>PowerPoint Presentation</vt:lpstr>
      <vt:lpstr>PowerPoint Presentation</vt:lpstr>
      <vt:lpstr>PowerPoint Presentation</vt:lpstr>
      <vt:lpstr>DIABETIC FOOT ULCER TREATMENT</vt:lpstr>
      <vt:lpstr>PowerPoint Presentation</vt:lpstr>
      <vt:lpstr>Driver et al 2005</vt:lpstr>
      <vt:lpstr>Perawatan kaki</vt:lpstr>
      <vt:lpstr>Perawatan kaki</vt:lpstr>
      <vt:lpstr>Perawatan kaki</vt:lpstr>
      <vt:lpstr>Mapping your foot</vt:lpstr>
      <vt:lpstr>Practice: Steps for foot mapping</vt:lpstr>
      <vt:lpstr>FOOT EXERCISES</vt:lpstr>
      <vt:lpstr>Practice : EXERCISES</vt:lpstr>
      <vt:lpstr>PowerPoint Presentation</vt:lpstr>
      <vt:lpstr>KESIMPULAN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BPISTI2008</dc:creator>
  <cp:lastModifiedBy>BPISTI2008</cp:lastModifiedBy>
  <cp:revision>18</cp:revision>
  <dcterms:created xsi:type="dcterms:W3CDTF">2019-02-11T06:04:38Z</dcterms:created>
  <dcterms:modified xsi:type="dcterms:W3CDTF">2019-03-05T07:30:36Z</dcterms:modified>
</cp:coreProperties>
</file>