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73999-1237-433C-8E92-B9D22DFFEB98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5BB2C-C92F-45D3-8E64-DE3FAC8F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4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6035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3277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2915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8630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7935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8750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5991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6052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1952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2207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1201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8869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8329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3543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6724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695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47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763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3149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637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9917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14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03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C43D-9620-41F1-A2E9-F26AF14D2678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933-6514-4906-9F99-DDA64B70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C43D-9620-41F1-A2E9-F26AF14D2678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933-6514-4906-9F99-DDA64B70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9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C43D-9620-41F1-A2E9-F26AF14D2678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933-6514-4906-9F99-DDA64B70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5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C43D-9620-41F1-A2E9-F26AF14D2678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933-6514-4906-9F99-DDA64B70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9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C43D-9620-41F1-A2E9-F26AF14D2678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933-6514-4906-9F99-DDA64B70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5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C43D-9620-41F1-A2E9-F26AF14D2678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933-6514-4906-9F99-DDA64B70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8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C43D-9620-41F1-A2E9-F26AF14D2678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933-6514-4906-9F99-DDA64B70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7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C43D-9620-41F1-A2E9-F26AF14D2678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933-6514-4906-9F99-DDA64B70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8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C43D-9620-41F1-A2E9-F26AF14D2678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933-6514-4906-9F99-DDA64B70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5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C43D-9620-41F1-A2E9-F26AF14D2678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933-6514-4906-9F99-DDA64B70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1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C43D-9620-41F1-A2E9-F26AF14D2678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933-6514-4906-9F99-DDA64B70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6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BC43D-9620-41F1-A2E9-F26AF14D2678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7933-6514-4906-9F99-DDA64B70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3505200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2800" dirty="0" smtClean="0"/>
              <a:t>Diabetic Foot Ulcers</a:t>
            </a:r>
            <a:endParaRPr lang="en-US" sz="28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>
                <a:solidFill>
                  <a:prstClr val="black"/>
                </a:solidFill>
              </a:rPr>
              <a:t>Pertemuan</a:t>
            </a:r>
            <a:r>
              <a:rPr lang="en-US" sz="1600" b="1" dirty="0">
                <a:solidFill>
                  <a:prstClr val="black"/>
                </a:solidFill>
              </a:rPr>
              <a:t> 8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TIM KEPERAWATAN LUKA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482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dirty="0"/>
              <a:t>Position sense (proprioception)</a:t>
            </a:r>
          </a:p>
          <a:p>
            <a:pPr>
              <a:defRPr/>
            </a:pPr>
            <a:r>
              <a:rPr lang="id-ID" dirty="0"/>
              <a:t>Deep tendon reflex</a:t>
            </a:r>
          </a:p>
          <a:p>
            <a:pPr>
              <a:defRPr/>
            </a:pPr>
            <a:r>
              <a:rPr lang="id-ID" dirty="0"/>
              <a:t>ABI (Angkle Brachial Pressure Index)</a:t>
            </a:r>
          </a:p>
        </p:txBody>
      </p:sp>
    </p:spTree>
    <p:extLst>
      <p:ext uri="{BB962C8B-B14F-4D97-AF65-F5344CB8AC3E}">
        <p14:creationId xmlns:p14="http://schemas.microsoft.com/office/powerpoint/2010/main" val="1300326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/>
              <a:t>Pemeriksaan ABI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dirty="0"/>
              <a:t>Pasien duduk / berbaring</a:t>
            </a:r>
          </a:p>
          <a:p>
            <a:pPr>
              <a:defRPr/>
            </a:pPr>
            <a:r>
              <a:rPr lang="id-ID" dirty="0"/>
              <a:t>Istrahat 5 – 10 menit</a:t>
            </a:r>
          </a:p>
          <a:p>
            <a:pPr>
              <a:defRPr/>
            </a:pPr>
            <a:r>
              <a:rPr lang="id-ID" dirty="0"/>
              <a:t>Pasang cuff pada cruris 10 cm </a:t>
            </a:r>
          </a:p>
          <a:p>
            <a:pPr>
              <a:defRPr/>
            </a:pPr>
            <a:r>
              <a:rPr lang="id-ID" dirty="0"/>
              <a:t>Probe Dopller 45-65 derajat</a:t>
            </a:r>
          </a:p>
          <a:p>
            <a:pPr>
              <a:defRPr/>
            </a:pPr>
            <a:r>
              <a:rPr lang="id-ID" dirty="0"/>
              <a:t>Hasil = </a:t>
            </a:r>
            <a:r>
              <a:rPr lang="id-ID" u="sng" dirty="0"/>
              <a:t>TD sistolik tertinggi ATP</a:t>
            </a:r>
          </a:p>
          <a:p>
            <a:pPr marL="0" indent="0">
              <a:buNone/>
              <a:defRPr/>
            </a:pPr>
            <a:r>
              <a:rPr lang="id-ID" dirty="0"/>
              <a:t>               TD sistolik tertinggi A.brachialis</a:t>
            </a:r>
          </a:p>
          <a:p>
            <a:pPr marL="0" indent="0">
              <a:buNone/>
              <a:defRPr/>
            </a:pPr>
            <a:endParaRPr lang="id-ID" dirty="0"/>
          </a:p>
          <a:p>
            <a:pPr marL="0" indent="0">
              <a:buNone/>
              <a:defRPr/>
            </a:pPr>
            <a:r>
              <a:rPr lang="id-ID" dirty="0"/>
              <a:t>  *ATP = Arteri Tibialis Posterior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132121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err="1"/>
              <a:t>Patogenesis</a:t>
            </a:r>
            <a:r>
              <a:rPr lang="en-US" altLang="id-ID" sz="3200" dirty="0"/>
              <a:t> Diabetic Foot Ulcers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3498" y="685800"/>
            <a:ext cx="8883502" cy="545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481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id-ID" sz="3200" dirty="0"/>
              <a:t>Factors predispose diabetic patients to development of foot ulcers :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 smtClean="0"/>
              <a:t>Peripheral neuropathy</a:t>
            </a:r>
          </a:p>
          <a:p>
            <a:r>
              <a:rPr lang="en-US" altLang="id-ID" dirty="0" smtClean="0"/>
              <a:t>Peripheral arterial disease</a:t>
            </a:r>
          </a:p>
          <a:p>
            <a:r>
              <a:rPr lang="en-US" altLang="id-ID" dirty="0" smtClean="0"/>
              <a:t>Infection</a:t>
            </a:r>
          </a:p>
          <a:p>
            <a:r>
              <a:rPr lang="en-US" altLang="id-ID" dirty="0" smtClean="0"/>
              <a:t>Pressure</a:t>
            </a: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17801736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/>
              <a:t>Diabetic foot ulcer risk factor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id-ID" dirty="0" smtClean="0"/>
              <a:t>Absence of protective to peripheral neuropathy</a:t>
            </a:r>
          </a:p>
          <a:p>
            <a:r>
              <a:rPr lang="en-US" altLang="id-ID" dirty="0" smtClean="0"/>
              <a:t>Vascular insufficiency</a:t>
            </a:r>
          </a:p>
          <a:p>
            <a:r>
              <a:rPr lang="en-US" altLang="id-ID" dirty="0" smtClean="0"/>
              <a:t>Structural deformities</a:t>
            </a:r>
          </a:p>
          <a:p>
            <a:r>
              <a:rPr lang="en-US" altLang="id-ID" dirty="0" smtClean="0"/>
              <a:t>Callus formation</a:t>
            </a:r>
          </a:p>
          <a:p>
            <a:r>
              <a:rPr lang="en-US" altLang="id-ID" dirty="0" smtClean="0"/>
              <a:t>Long duration diabetes</a:t>
            </a:r>
          </a:p>
          <a:p>
            <a:r>
              <a:rPr lang="en-US" altLang="id-ID" dirty="0" smtClean="0"/>
              <a:t>Long </a:t>
            </a:r>
            <a:r>
              <a:rPr lang="en-US" altLang="id-ID" dirty="0" err="1" smtClean="0"/>
              <a:t>hystory</a:t>
            </a:r>
            <a:r>
              <a:rPr lang="en-US" altLang="id-ID" dirty="0" smtClean="0"/>
              <a:t> of smoking</a:t>
            </a:r>
          </a:p>
          <a:p>
            <a:r>
              <a:rPr lang="en-US" altLang="id-ID" dirty="0" smtClean="0"/>
              <a:t>Poor glucose control</a:t>
            </a:r>
          </a:p>
          <a:p>
            <a:r>
              <a:rPr lang="en-US" altLang="id-ID" dirty="0" smtClean="0"/>
              <a:t>Impaired vision</a:t>
            </a:r>
            <a:endParaRPr lang="en-US" altLang="id-ID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id-ID" dirty="0" smtClean="0"/>
              <a:t>Male gender</a:t>
            </a:r>
          </a:p>
          <a:p>
            <a:r>
              <a:rPr lang="en-US" altLang="id-ID" dirty="0" smtClean="0"/>
              <a:t>Ethnic background</a:t>
            </a:r>
          </a:p>
          <a:p>
            <a:r>
              <a:rPr lang="en-US" altLang="id-ID" dirty="0" smtClean="0"/>
              <a:t>Increased age</a:t>
            </a:r>
          </a:p>
          <a:p>
            <a:r>
              <a:rPr lang="en-US" altLang="id-ID" dirty="0" smtClean="0"/>
              <a:t>Poor footwear inadequately protecting skin from high pressures</a:t>
            </a:r>
          </a:p>
          <a:p>
            <a:r>
              <a:rPr lang="en-US" altLang="id-ID" dirty="0" smtClean="0"/>
              <a:t>Obesity</a:t>
            </a: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42939336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/>
              <a:t>Doppler  Ultrasound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id-ID" dirty="0" smtClean="0"/>
              <a:t>Doppler is used to measure blood flow in both arteries and veins.</a:t>
            </a:r>
          </a:p>
          <a:p>
            <a:pPr>
              <a:buNone/>
            </a:pPr>
            <a:endParaRPr lang="en-US" altLang="id-ID" dirty="0" smtClean="0"/>
          </a:p>
          <a:p>
            <a:pPr lvl="1">
              <a:buNone/>
            </a:pPr>
            <a:r>
              <a:rPr lang="en-US" altLang="id-ID" u="sng" dirty="0" smtClean="0"/>
              <a:t> Ankle systolic pressure </a:t>
            </a:r>
            <a:r>
              <a:rPr lang="en-US" altLang="id-ID" dirty="0" smtClean="0"/>
              <a:t>  =  ABPI</a:t>
            </a:r>
          </a:p>
          <a:p>
            <a:pPr lvl="1">
              <a:buNone/>
            </a:pPr>
            <a:r>
              <a:rPr lang="en-US" altLang="id-ID" dirty="0" smtClean="0"/>
              <a:t>Brachial systolic pressure</a:t>
            </a:r>
          </a:p>
          <a:p>
            <a:pPr lvl="1">
              <a:buNone/>
            </a:pPr>
            <a:endParaRPr lang="en-US" altLang="id-ID" dirty="0" smtClean="0">
              <a:solidFill>
                <a:srgbClr val="FFFF00"/>
              </a:solidFill>
            </a:endParaRPr>
          </a:p>
          <a:p>
            <a:pPr lvl="1">
              <a:buNone/>
            </a:pPr>
            <a:r>
              <a:rPr lang="en-US" altLang="id-ID" sz="2000" dirty="0" smtClean="0"/>
              <a:t>ABPI (ankle brachial pressure index)</a:t>
            </a:r>
            <a:endParaRPr lang="en-US" altLang="id-ID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id-ID" dirty="0" smtClean="0"/>
              <a:t>Normal </a:t>
            </a:r>
            <a:r>
              <a:rPr lang="en-US" altLang="id-ID" dirty="0" smtClean="0">
                <a:cs typeface="Arial" panose="020B0604020202020204" pitchFamily="34" charset="0"/>
              </a:rPr>
              <a:t>&gt; 0.9</a:t>
            </a:r>
          </a:p>
          <a:p>
            <a:r>
              <a:rPr lang="en-US" altLang="id-ID" dirty="0" err="1" smtClean="0">
                <a:cs typeface="Arial" panose="020B0604020202020204" pitchFamily="34" charset="0"/>
              </a:rPr>
              <a:t>Claudicant</a:t>
            </a:r>
            <a:r>
              <a:rPr lang="en-US" altLang="id-ID" dirty="0" smtClean="0">
                <a:cs typeface="Arial" panose="020B0604020202020204" pitchFamily="34" charset="0"/>
              </a:rPr>
              <a:t> 0.5 – 0.9</a:t>
            </a:r>
          </a:p>
          <a:p>
            <a:r>
              <a:rPr lang="en-US" altLang="id-ID" dirty="0" err="1" smtClean="0">
                <a:cs typeface="Arial" panose="020B0604020202020204" pitchFamily="34" charset="0"/>
              </a:rPr>
              <a:t>Ischaemia</a:t>
            </a:r>
            <a:r>
              <a:rPr lang="en-US" altLang="id-ID" dirty="0" smtClean="0">
                <a:cs typeface="Arial" panose="020B0604020202020204" pitchFamily="34" charset="0"/>
              </a:rPr>
              <a:t>   &lt; 0.5</a:t>
            </a:r>
          </a:p>
          <a:p>
            <a:r>
              <a:rPr lang="en-US" altLang="id-ID" dirty="0" smtClean="0">
                <a:cs typeface="Arial" panose="020B0604020202020204" pitchFamily="34" charset="0"/>
              </a:rPr>
              <a:t>Calcified      &gt; 1.2</a:t>
            </a:r>
            <a:endParaRPr lang="en-US" altLang="id-ID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90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d-ID" altLang="id-ID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4" y="685800"/>
            <a:ext cx="9172575" cy="549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7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DO’s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685801"/>
            <a:ext cx="8229600" cy="54403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PGothic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4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  <a:p>
            <a:r>
              <a:rPr lang="en-US" sz="2400" dirty="0" smtClean="0"/>
              <a:t>Be aware of foot conditions</a:t>
            </a:r>
          </a:p>
          <a:p>
            <a:r>
              <a:rPr lang="en-US" sz="2400" dirty="0" err="1" smtClean="0"/>
              <a:t>Allert</a:t>
            </a:r>
            <a:r>
              <a:rPr lang="en-US" sz="2400" dirty="0" smtClean="0"/>
              <a:t> care providers immediately a problem is noted</a:t>
            </a:r>
          </a:p>
          <a:p>
            <a:r>
              <a:rPr lang="en-US" sz="2400" dirty="0" smtClean="0"/>
              <a:t>Inspect feet after removing shoes</a:t>
            </a:r>
          </a:p>
          <a:p>
            <a:r>
              <a:rPr lang="en-US" sz="2400" dirty="0" smtClean="0"/>
              <a:t>Wear white </a:t>
            </a:r>
            <a:r>
              <a:rPr lang="en-US" sz="2400" dirty="0" err="1" smtClean="0"/>
              <a:t>soacks</a:t>
            </a:r>
            <a:r>
              <a:rPr lang="en-US" sz="2400" dirty="0" smtClean="0"/>
              <a:t> if at risk for wounds</a:t>
            </a:r>
          </a:p>
          <a:p>
            <a:r>
              <a:rPr lang="en-US" sz="2400" dirty="0" smtClean="0"/>
              <a:t>Daily foot hygiene and lubrication</a:t>
            </a:r>
          </a:p>
          <a:p>
            <a:r>
              <a:rPr lang="en-US" sz="2400" dirty="0" err="1" smtClean="0"/>
              <a:t>Regulary</a:t>
            </a:r>
            <a:r>
              <a:rPr lang="en-US" sz="2400" dirty="0" smtClean="0"/>
              <a:t> toenail care</a:t>
            </a:r>
          </a:p>
          <a:p>
            <a:r>
              <a:rPr lang="en-US" sz="2400" dirty="0" smtClean="0"/>
              <a:t>Be care with proper </a:t>
            </a:r>
            <a:r>
              <a:rPr lang="en-US" sz="2400" dirty="0" err="1" smtClean="0"/>
              <a:t>foorwear</a:t>
            </a:r>
            <a:endParaRPr lang="en-US" sz="2400" dirty="0" smtClean="0"/>
          </a:p>
          <a:p>
            <a:r>
              <a:rPr lang="en-US" sz="2400" dirty="0" err="1" smtClean="0"/>
              <a:t>Regulary</a:t>
            </a:r>
            <a:r>
              <a:rPr lang="en-US" sz="2400" dirty="0" smtClean="0"/>
              <a:t> check shoes to wear</a:t>
            </a:r>
          </a:p>
          <a:p>
            <a:r>
              <a:rPr lang="en-US" sz="2400" dirty="0" smtClean="0"/>
              <a:t>Select appropriate </a:t>
            </a:r>
            <a:r>
              <a:rPr lang="en-US" sz="2400" dirty="0" err="1" smtClean="0"/>
              <a:t>activieties</a:t>
            </a:r>
            <a:endParaRPr lang="en-US" sz="2400" dirty="0" smtClean="0"/>
          </a:p>
          <a:p>
            <a:r>
              <a:rPr lang="en-US" sz="2400" dirty="0" smtClean="0"/>
              <a:t>Optimize body weight body mass index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4220424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Don’t 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685801"/>
            <a:ext cx="8229600" cy="54403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PGothic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4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  <a:p>
            <a:r>
              <a:rPr lang="en-US" sz="2400" dirty="0" smtClean="0"/>
              <a:t>Walks barefoot</a:t>
            </a:r>
          </a:p>
          <a:p>
            <a:r>
              <a:rPr lang="en-US" sz="2400" dirty="0" err="1" smtClean="0"/>
              <a:t>Lise</a:t>
            </a:r>
            <a:r>
              <a:rPr lang="en-US" sz="2400" dirty="0" smtClean="0"/>
              <a:t> dry heat on the feet</a:t>
            </a:r>
          </a:p>
          <a:p>
            <a:r>
              <a:rPr lang="en-US" sz="2400" dirty="0" smtClean="0"/>
              <a:t>Soak fell in hot water</a:t>
            </a:r>
          </a:p>
          <a:p>
            <a:r>
              <a:rPr lang="en-US" sz="2400" dirty="0" smtClean="0"/>
              <a:t>Use chemicals or sharps objects to remove calluses</a:t>
            </a:r>
          </a:p>
          <a:p>
            <a:r>
              <a:rPr lang="en-US" sz="2400" dirty="0" smtClean="0"/>
              <a:t>Trim ingrown, embedded toenail edges</a:t>
            </a:r>
          </a:p>
          <a:p>
            <a:r>
              <a:rPr lang="en-US" sz="2400" dirty="0" smtClean="0"/>
              <a:t>Use nail polish</a:t>
            </a:r>
          </a:p>
          <a:p>
            <a:r>
              <a:rPr lang="en-US" sz="2400" dirty="0" smtClean="0"/>
              <a:t>Wear new shoes without frequent checks</a:t>
            </a:r>
          </a:p>
          <a:p>
            <a:r>
              <a:rPr lang="en-US" sz="2400" dirty="0" smtClean="0"/>
              <a:t>Wear soaks with constricting bends</a:t>
            </a:r>
          </a:p>
          <a:p>
            <a:r>
              <a:rPr lang="en-US" sz="2400" dirty="0" smtClean="0"/>
              <a:t>Wear inappropriate shoes</a:t>
            </a:r>
          </a:p>
          <a:p>
            <a:r>
              <a:rPr lang="en-US" sz="2400" dirty="0" smtClean="0"/>
              <a:t>Smoke tobacco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59166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Semmes </a:t>
            </a:r>
            <a:r>
              <a:rPr lang="en-US" sz="3200" dirty="0" err="1" smtClean="0"/>
              <a:t>Weisntein</a:t>
            </a:r>
            <a:r>
              <a:rPr lang="en-US" sz="3200" dirty="0" smtClean="0"/>
              <a:t> Monofilament Test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685801"/>
            <a:ext cx="8229600" cy="5440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PGothic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4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224" y="1454150"/>
            <a:ext cx="5415515" cy="36494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8902" y="54798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WOUNDS 2014; 26(8); 221-231. From Long Beach Memorial Medical Center, Long Beach,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82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91440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60514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17894112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Advantages and </a:t>
            </a:r>
            <a:r>
              <a:rPr lang="en-US" sz="3200" b="1" dirty="0" err="1" smtClean="0"/>
              <a:t>Disavantages</a:t>
            </a:r>
            <a:r>
              <a:rPr lang="en-US" sz="3200" b="1" dirty="0" smtClean="0"/>
              <a:t> SMW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685801"/>
            <a:ext cx="8229600" cy="5440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PGothic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4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588830"/>
            <a:ext cx="8619183" cy="432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819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685801"/>
            <a:ext cx="8229600" cy="5440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PGothic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4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799" y="685799"/>
            <a:ext cx="5711822" cy="524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026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685801"/>
            <a:ext cx="8229600" cy="5440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PGothic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4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745" y="477939"/>
            <a:ext cx="4702629" cy="590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22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685801"/>
            <a:ext cx="8229600" cy="5440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PGothic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4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090" y="1371600"/>
            <a:ext cx="4684220" cy="44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18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685801"/>
            <a:ext cx="8229600" cy="5440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PGothic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kern="0" dirty="0">
              <a:solidFill>
                <a:sysClr val="windowText" lastClr="0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4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ja-JP" sz="2500" kern="0" dirty="0">
              <a:solidFill>
                <a:sysClr val="windowText" lastClr="000000"/>
              </a:solidFill>
              <a:ea typeface="MS Mincho"/>
              <a:cs typeface="MS Mincho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48" y="812800"/>
            <a:ext cx="6069171" cy="514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003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91440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60514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152400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52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pengkajian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diabetes</a:t>
            </a:r>
            <a:endParaRPr lang="en-US" dirty="0"/>
          </a:p>
          <a:p>
            <a:pPr lvl="0"/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/>
              <a:t>data</a:t>
            </a:r>
          </a:p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/>
              <a:t>penunjang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103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/>
              <a:t>Diabetic  Foot  Ulcers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altLang="id-ID" dirty="0" smtClean="0"/>
              <a:t>Pemeriksaan &amp; deteksi dini kaki diabetes</a:t>
            </a:r>
          </a:p>
          <a:p>
            <a:r>
              <a:rPr lang="id-ID" altLang="id-ID" dirty="0" smtClean="0"/>
              <a:t>Kelainan biomekanik pada kaki diabetik</a:t>
            </a:r>
          </a:p>
          <a:p>
            <a:r>
              <a:rPr lang="id-ID" altLang="id-ID" dirty="0" smtClean="0"/>
              <a:t>Management pada DFU</a:t>
            </a:r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22950830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id-ID" sz="3200" dirty="0"/>
              <a:t>An early detection of diabetic foot</a:t>
            </a:r>
            <a:br>
              <a:rPr lang="id-ID" sz="3200" dirty="0"/>
            </a:br>
            <a:r>
              <a:rPr lang="id-ID" sz="3200" dirty="0"/>
              <a:t>Klasifikasi :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altLang="id-ID" dirty="0" smtClean="0"/>
              <a:t>Klasifikasi The Meggitt Wagner </a:t>
            </a:r>
          </a:p>
          <a:p>
            <a:r>
              <a:rPr lang="id-ID" altLang="id-ID" dirty="0" smtClean="0"/>
              <a:t>Grade 0-5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altLang="id-ID" dirty="0" smtClean="0"/>
              <a:t>The PEDIS (perfusion, extent, depth, infection, sensation)</a:t>
            </a:r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25558475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/>
              <a:t>Meggitt-Wagner classification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altLang="id-ID" dirty="0" smtClean="0"/>
              <a:t>Grade 0 = pre or post completely epitheliazed</a:t>
            </a:r>
          </a:p>
          <a:p>
            <a:pPr marL="0" indent="0">
              <a:buNone/>
            </a:pPr>
            <a:r>
              <a:rPr lang="id-ID" altLang="id-ID" dirty="0" smtClean="0"/>
              <a:t>Grade 1 = superficial not extending to the</a:t>
            </a:r>
          </a:p>
          <a:p>
            <a:pPr marL="0" indent="0">
              <a:buNone/>
            </a:pPr>
            <a:r>
              <a:rPr lang="id-ID" altLang="id-ID" dirty="0" smtClean="0"/>
              <a:t>                      subcutis</a:t>
            </a:r>
          </a:p>
          <a:p>
            <a:pPr marL="0" indent="0">
              <a:buNone/>
            </a:pPr>
            <a:r>
              <a:rPr lang="id-ID" altLang="id-ID" dirty="0" smtClean="0"/>
              <a:t>Grade 2 = ulcers of the skin, no osteomyelitis</a:t>
            </a:r>
          </a:p>
          <a:p>
            <a:pPr marL="0" indent="0">
              <a:buNone/>
            </a:pPr>
            <a:r>
              <a:rPr lang="id-ID" altLang="id-ID" dirty="0" smtClean="0"/>
              <a:t>Grade 3 = deep ulcers with osteomyelitis</a:t>
            </a:r>
          </a:p>
          <a:p>
            <a:pPr marL="0" indent="0">
              <a:buNone/>
            </a:pPr>
            <a:r>
              <a:rPr lang="id-ID" altLang="id-ID" dirty="0" smtClean="0"/>
              <a:t>Grade 4 = localized ganggrene of the toes</a:t>
            </a:r>
          </a:p>
          <a:p>
            <a:pPr marL="0" indent="0">
              <a:buNone/>
            </a:pPr>
            <a:r>
              <a:rPr lang="id-ID" altLang="id-ID" dirty="0" smtClean="0"/>
              <a:t>Grade 5 = foot with extensive gangrene</a:t>
            </a:r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32946646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/>
              <a:t>The PEDIS System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altLang="id-ID" dirty="0" smtClean="0"/>
              <a:t>P = Perfusion = berdasarkan pemeriksaan ABI</a:t>
            </a:r>
          </a:p>
          <a:p>
            <a:r>
              <a:rPr lang="id-ID" altLang="id-ID" dirty="0" smtClean="0"/>
              <a:t>E = Extent = size berdasarkan ukuran </a:t>
            </a:r>
          </a:p>
          <a:p>
            <a:r>
              <a:rPr lang="id-ID" altLang="id-ID" dirty="0" smtClean="0"/>
              <a:t>D = Depth = superficial atau deep ulcers</a:t>
            </a:r>
          </a:p>
          <a:p>
            <a:r>
              <a:rPr lang="id-ID" altLang="id-ID" dirty="0" smtClean="0"/>
              <a:t>I = Infection = ada tidaknya gejala infeksi</a:t>
            </a:r>
          </a:p>
          <a:p>
            <a:r>
              <a:rPr lang="id-ID" altLang="id-ID" dirty="0" smtClean="0"/>
              <a:t>S = Sensation = ada tidaknya sensasi berdasarkan monofilamen test</a:t>
            </a:r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6773668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/>
              <a:t>Physical examination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dirty="0"/>
              <a:t>The pin prick test – jarum/peniti</a:t>
            </a:r>
          </a:p>
          <a:p>
            <a:pPr>
              <a:defRPr/>
            </a:pPr>
            <a:r>
              <a:rPr lang="id-ID" dirty="0"/>
              <a:t>Temperature sensation – metakic rod</a:t>
            </a:r>
          </a:p>
          <a:p>
            <a:pPr>
              <a:defRPr/>
            </a:pPr>
            <a:r>
              <a:rPr lang="id-ID" dirty="0"/>
              <a:t>Examination of light touch – kapas</a:t>
            </a:r>
          </a:p>
          <a:p>
            <a:pPr>
              <a:defRPr/>
            </a:pPr>
            <a:r>
              <a:rPr lang="id-ID" dirty="0"/>
              <a:t>Examination of pressure perception – monofilamin 10 g</a:t>
            </a:r>
          </a:p>
          <a:p>
            <a:pPr>
              <a:defRPr/>
            </a:pPr>
            <a:r>
              <a:rPr lang="id-ID" dirty="0"/>
              <a:t>Vibration perception – garputala dan biothesiometer</a:t>
            </a:r>
          </a:p>
          <a:p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32339429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661</Words>
  <Application>Microsoft Office PowerPoint</Application>
  <PresentationFormat>Widescreen</PresentationFormat>
  <Paragraphs>162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KEMAMPUAN AKHIR YANG DIHARAPKAN</vt:lpstr>
      <vt:lpstr>Diabetic  Foot  Ulcers</vt:lpstr>
      <vt:lpstr>An early detection of diabetic foot Klasifikasi :</vt:lpstr>
      <vt:lpstr>Meggitt-Wagner classification</vt:lpstr>
      <vt:lpstr>The PEDIS System</vt:lpstr>
      <vt:lpstr>Physical examination</vt:lpstr>
      <vt:lpstr>PowerPoint Presentation</vt:lpstr>
      <vt:lpstr>Pemeriksaan ABI</vt:lpstr>
      <vt:lpstr>Patogenesis Diabetic Foot Ulcers</vt:lpstr>
      <vt:lpstr>Factors predispose diabetic patients to development of foot ulcers :</vt:lpstr>
      <vt:lpstr>Diabetic foot ulcer risk factor</vt:lpstr>
      <vt:lpstr>Doppler  Ultrasound</vt:lpstr>
      <vt:lpstr>PowerPoint Presentation</vt:lpstr>
      <vt:lpstr>DO’s</vt:lpstr>
      <vt:lpstr>Don’t </vt:lpstr>
      <vt:lpstr>Semmes Weisntein Monofilament Test</vt:lpstr>
      <vt:lpstr>Advantages and Disavantages SMW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13</cp:revision>
  <dcterms:created xsi:type="dcterms:W3CDTF">2019-05-14T03:15:16Z</dcterms:created>
  <dcterms:modified xsi:type="dcterms:W3CDTF">2019-05-14T03:49:33Z</dcterms:modified>
</cp:coreProperties>
</file>