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3" r:id="rId1"/>
  </p:sldMasterIdLst>
  <p:sldIdLst>
    <p:sldId id="256" r:id="rId2"/>
    <p:sldId id="265" r:id="rId3"/>
    <p:sldId id="266" r:id="rId4"/>
    <p:sldId id="257" r:id="rId5"/>
    <p:sldId id="272" r:id="rId6"/>
    <p:sldId id="258" r:id="rId7"/>
    <p:sldId id="259" r:id="rId8"/>
    <p:sldId id="260" r:id="rId9"/>
    <p:sldId id="261" r:id="rId10"/>
    <p:sldId id="262" r:id="rId11"/>
    <p:sldId id="263" r:id="rId12"/>
    <p:sldId id="273" r:id="rId13"/>
    <p:sldId id="264" r:id="rId14"/>
    <p:sldId id="267" r:id="rId15"/>
    <p:sldId id="268" r:id="rId16"/>
    <p:sldId id="270" r:id="rId17"/>
    <p:sldId id="274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71" r:id="rId26"/>
    <p:sldId id="275" r:id="rId27"/>
    <p:sldId id="276" r:id="rId2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3986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81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2285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944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3212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3857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641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0722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879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153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8368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277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147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685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1888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87003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299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145131-33CD-4C95-A7F7-68B2D1C44A75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140581-C9D8-4727-826E-27452F6CD3C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025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  <p:sldLayoutId id="2147484195" r:id="rId12"/>
    <p:sldLayoutId id="2147484196" r:id="rId13"/>
    <p:sldLayoutId id="2147484197" r:id="rId14"/>
    <p:sldLayoutId id="2147484198" r:id="rId15"/>
    <p:sldLayoutId id="2147484199" r:id="rId16"/>
    <p:sldLayoutId id="214748420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141" y="1487644"/>
            <a:ext cx="10179424" cy="1968250"/>
          </a:xfrm>
        </p:spPr>
        <p:txBody>
          <a:bodyPr>
            <a:noAutofit/>
          </a:bodyPr>
          <a:lstStyle/>
          <a:p>
            <a:pPr algn="ctr"/>
            <a:r>
              <a:rPr lang="id-ID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  <a:t>Perawatan </a:t>
            </a:r>
            <a:r>
              <a:rPr lang="id-ID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  <a:t>Mandiri </a:t>
            </a:r>
            <a:r>
              <a:rPr lang="id-ID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  <a:t>Pada Perawatan </a:t>
            </a:r>
            <a:r>
              <a:rPr lang="id-ID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  <a:t>Luka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  <a:t/>
            </a:r>
            <a:b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</a:br>
            <a:r>
              <a:rPr lang="id-I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  <a:sym typeface="Symbol" panose="05050102010706020507" pitchFamily="18" charset="2"/>
              </a:rPr>
              <a:t>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  <a:sym typeface="Symbol" panose="05050102010706020507" pitchFamily="18" charset="2"/>
              </a:rPr>
              <a:t>UU,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  <a:sym typeface="Symbol" panose="05050102010706020507" pitchFamily="18" charset="2"/>
              </a:rPr>
              <a:t>Dinkes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  <a:sym typeface="Symbol" panose="05050102010706020507" pitchFamily="18" charset="2"/>
              </a:rPr>
              <a:t>, PPNI,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  <a:sym typeface="Symbol" panose="05050102010706020507" pitchFamily="18" charset="2"/>
              </a:rPr>
              <a:t>Etika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  <a:sym typeface="Symbol" panose="05050102010706020507" pitchFamily="18" charset="2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  <a:sym typeface="Symbol" panose="05050102010706020507" pitchFamily="18" charset="2"/>
              </a:rPr>
              <a:t>Keperawatan</a:t>
            </a:r>
            <a:r>
              <a:rPr lang="id-ID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  <a:sym typeface="Symbol" panose="05050102010706020507" pitchFamily="18" charset="2"/>
              </a:rPr>
              <a:t></a:t>
            </a:r>
            <a:r>
              <a:rPr lang="id-I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  <a:t/>
            </a:r>
            <a:br>
              <a:rPr lang="id-I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</a:br>
            <a:endParaRPr lang="id-ID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UNIVERSITAS ESA UNGGGUL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259" y="338231"/>
            <a:ext cx="9047922" cy="562527"/>
          </a:xfrm>
        </p:spPr>
        <p:txBody>
          <a:bodyPr>
            <a:noAutofit/>
          </a:bodyPr>
          <a:lstStyle/>
          <a:p>
            <a:pPr algn="l"/>
            <a:r>
              <a:rPr lang="id-ID" dirty="0" smtClean="0">
                <a:latin typeface="Gabriola" panose="04040605051002020D02" pitchFamily="82" charset="0"/>
              </a:rPr>
              <a:t>Hak Dan Kewajiban Perawat</a:t>
            </a:r>
            <a:endParaRPr lang="id-ID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658" y="1164436"/>
            <a:ext cx="10269071" cy="50884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33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Pasal </a:t>
            </a:r>
            <a:r>
              <a:rPr lang="id-ID" sz="3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36</a:t>
            </a:r>
          </a:p>
          <a:p>
            <a:pPr marL="0" indent="0" algn="just">
              <a:buNone/>
            </a:pPr>
            <a:r>
              <a:rPr lang="id-ID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 dalam melaksanakan Praktik Keperawatan berhak:</a:t>
            </a:r>
          </a:p>
          <a:p>
            <a:pPr marL="457200" indent="-457200" algn="just">
              <a:buNone/>
            </a:pP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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id-ID" sz="2720" dirty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emperoleh </a:t>
            </a:r>
            <a:r>
              <a:rPr lang="id-ID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pelindungan hukum sepanjang melaksanakan tugas sesuai dengan standar 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pelayanan,</a:t>
            </a:r>
            <a:r>
              <a:rPr lang="en-US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standar </a:t>
            </a:r>
            <a:r>
              <a:rPr lang="id-ID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profesi, standar prosedur operasional, dan ketentuan Peraturan Perundang-undangan;</a:t>
            </a:r>
          </a:p>
          <a:p>
            <a:pPr marL="0" indent="0" algn="just">
              <a:buNone/>
            </a:pP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</a:t>
            </a:r>
            <a:r>
              <a:rPr lang="en-US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b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emperoleh </a:t>
            </a:r>
            <a:r>
              <a:rPr lang="id-ID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informasi yang benar, jelas, dan jujur dari Klien dan/atau keluarganya.</a:t>
            </a:r>
          </a:p>
          <a:p>
            <a:pPr marL="0" indent="0" algn="just">
              <a:buNone/>
            </a:pP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</a:t>
            </a:r>
            <a:r>
              <a:rPr lang="en-US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c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enerima </a:t>
            </a:r>
            <a:r>
              <a:rPr lang="id-ID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imbalan jasa atas Pelayanan Keperawatan yang telah diberikan;</a:t>
            </a:r>
          </a:p>
          <a:p>
            <a:pPr marL="457200" indent="-457200" algn="just">
              <a:buNone/>
            </a:pP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</a:t>
            </a:r>
            <a:r>
              <a:rPr lang="en-US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d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</a:t>
            </a:r>
            <a:r>
              <a:rPr lang="en-US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 M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enolak </a:t>
            </a:r>
            <a:r>
              <a:rPr lang="id-ID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keinginan Klien atau pihak lain yang bertentangan dengan kode etik, standar pelayanan, 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standa</a:t>
            </a:r>
            <a:r>
              <a:rPr lang="en-US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 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</a:t>
            </a:r>
            <a:r>
              <a:rPr lang="id-ID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standar prosedur operasional, atau ketentuan Peraturan Perundang-undangan; dan</a:t>
            </a:r>
          </a:p>
          <a:p>
            <a:pPr marL="0" indent="0" algn="just">
              <a:buNone/>
            </a:pP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</a:t>
            </a:r>
            <a:r>
              <a:rPr lang="en-US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e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</a:t>
            </a:r>
            <a:r>
              <a:rPr lang="id-ID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sv-SE" sz="272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emperoleh </a:t>
            </a:r>
            <a:r>
              <a:rPr lang="sv-SE" sz="272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fasilitas kerja sesuai dengan standar.</a:t>
            </a:r>
            <a:endParaRPr lang="id-ID" sz="272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7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106" y="309282"/>
            <a:ext cx="10228729" cy="58494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3600" b="1" dirty="0">
                <a:latin typeface="Gabriola" panose="04040605051002020D02" pitchFamily="82" charset="0"/>
              </a:rPr>
              <a:t>Pasal 37</a:t>
            </a:r>
          </a:p>
          <a:p>
            <a:pPr marL="0" indent="0" algn="just">
              <a:buNone/>
            </a:pP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 dalam melaksanakan Praktik Keperawatan berkewajiban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2575" indent="-282575" algn="just">
              <a:buNone/>
            </a:pP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a. 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Melengkapi </a:t>
            </a: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sarana dan prasarana Pelayanan Keperawatan sesuai dengan standar 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 </a:t>
            </a: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 ketentuan Peraturan Perundang-undangan;</a:t>
            </a:r>
          </a:p>
          <a:p>
            <a:pPr marL="282575" indent="-282575" algn="just">
              <a:buNone/>
            </a:pP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b. 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Memberikan </a:t>
            </a: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 Keperawatan sesuai dengan kode etik, standar Pelayanan Keperawatan, 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standar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</a:t>
            </a: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standar prosedur operasional, dan ketentuan Peraturan Perundang-undangan;</a:t>
            </a:r>
          </a:p>
          <a:p>
            <a:pPr marL="282575" indent="-282575" algn="just">
              <a:buNone/>
            </a:pP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c.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erujuk </a:t>
            </a: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Klien yang tidak dapat ditangani kepada Perawat atau tenaga kesehatan lain yang lebih 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tepa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 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sesuai </a:t>
            </a: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 lingkup dan tingkat kompetensinya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</a:t>
            </a:r>
            <a:endParaRPr lang="en-US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92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441" y="174813"/>
            <a:ext cx="1998477" cy="403412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>
                <a:latin typeface="Gabriola" panose="04040605051002020D02" pitchFamily="82" charset="0"/>
              </a:rPr>
              <a:t>Cont</a:t>
            </a:r>
            <a:r>
              <a:rPr lang="en-US" sz="2800" dirty="0" smtClean="0">
                <a:latin typeface="Gabriola" panose="04040605051002020D02" pitchFamily="82" charset="0"/>
              </a:rPr>
              <a:t>…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48871"/>
            <a:ext cx="10268419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d.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Mendokumentasikan </a:t>
            </a:r>
            <a:r>
              <a:rPr lang="id-ID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Asuhan Keperawatan sesuai dengan standar;</a:t>
            </a:r>
          </a:p>
          <a:p>
            <a:pPr marL="403225" indent="-403225" algn="just">
              <a:buNone/>
            </a:pP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Memberikan </a:t>
            </a:r>
            <a:r>
              <a:rPr lang="id-ID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informasi yang lengkap, jujur, benar, jelas, dan mudah dimengerti mengenai </a:t>
            </a: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tindakan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 </a:t>
            </a:r>
            <a:r>
              <a:rPr lang="id-ID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kepada Klien dan/atau keluarganya sesuai dengan batas kewenangannya;</a:t>
            </a:r>
          </a:p>
          <a:p>
            <a:pPr marL="403225" indent="-403225" algn="just">
              <a:buNone/>
            </a:pPr>
            <a:r>
              <a:rPr lang="id-ID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f. </a:t>
            </a: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Melaksanakan </a:t>
            </a:r>
            <a:r>
              <a:rPr lang="id-ID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tindakan pelimpahan wewenang dari tenaga kesehatan lain yang sesuai </a:t>
            </a: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kompetensi </a:t>
            </a:r>
            <a:r>
              <a:rPr lang="id-ID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Perawat; dan</a:t>
            </a:r>
          </a:p>
          <a:p>
            <a:pPr marL="0" indent="0" algn="just">
              <a:buNone/>
            </a:pPr>
            <a:r>
              <a:rPr lang="id-ID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g.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Melaksanakan </a:t>
            </a:r>
            <a:r>
              <a:rPr lang="id-ID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penugasan khusus yang ditetapkan oleh </a:t>
            </a:r>
            <a:r>
              <a:rPr lang="id-ID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Pemerintah</a:t>
            </a:r>
            <a:endParaRPr lang="id-ID" sz="3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2200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1904" y="903291"/>
            <a:ext cx="10085295" cy="38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d-ID" sz="1879" dirty="0"/>
          </a:p>
        </p:txBody>
      </p:sp>
      <p:sp>
        <p:nvSpPr>
          <p:cNvPr id="3" name="Double Brace 2"/>
          <p:cNvSpPr/>
          <p:nvPr/>
        </p:nvSpPr>
        <p:spPr>
          <a:xfrm>
            <a:off x="1559860" y="739587"/>
            <a:ext cx="9977716" cy="5136777"/>
          </a:xfrm>
          <a:prstGeom prst="bracePair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reflection blurRad="12700" stA="26000" endPos="32000" dist="12700" dir="5400000" sy="-100000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tabLst>
                <a:tab pos="457200" algn="l"/>
              </a:tabLst>
            </a:pPr>
            <a:r>
              <a:rPr lang="en-US" sz="31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id-ID" sz="31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Adapun </a:t>
            </a:r>
            <a:r>
              <a:rPr lang="id-ID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 rangka memberikan perlindungan hukum bagi perawat dalam</a:t>
            </a:r>
            <a:r>
              <a:rPr lang="en-US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menjalankan praktik keperawatan Pemerintah telah mengeluarkan keputusan yang</a:t>
            </a:r>
            <a:r>
              <a:rPr lang="en-US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mengatur mengenai hal tersebut, yaitu </a:t>
            </a:r>
            <a:r>
              <a:rPr lang="id-ID" sz="31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Keputusan Menteri Kesehatan Nomor</a:t>
            </a:r>
            <a:r>
              <a:rPr lang="en-US" sz="31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1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1239/Menkes/Sk/Xi/2001 </a:t>
            </a:r>
            <a:r>
              <a:rPr lang="id-ID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Tentang Registrasi dan Praktik Perawat. Ketetapan ini perlu</a:t>
            </a:r>
            <a:r>
              <a:rPr lang="en-US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dijabarkan lebih lanjut, maka Direktorat Pelayanan Keperawatan bekerjasama dengan</a:t>
            </a:r>
            <a:r>
              <a:rPr lang="en-US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Bagian Humas Departemen Kesehatan dan organisasi profesi Persatuan Perawat</a:t>
            </a:r>
            <a:r>
              <a:rPr lang="en-US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i-FI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Nasional Indonesia (PPNI) menyusun petunjuk pelaksanaan keputusan menteri </a:t>
            </a:r>
            <a:r>
              <a:rPr lang="id-ID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 tersebut yang meliputi, hak, kewajiban dan wewenang, tindakan keperawatan,</a:t>
            </a:r>
            <a:r>
              <a:rPr lang="en-US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1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persyaratan praktik keperawatan, mekanisme pembinaan dan pengawasan.</a:t>
            </a:r>
          </a:p>
          <a:p>
            <a:pPr algn="just"/>
            <a:endParaRPr lang="id-ID" sz="3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7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Brace 2"/>
          <p:cNvSpPr/>
          <p:nvPr/>
        </p:nvSpPr>
        <p:spPr>
          <a:xfrm>
            <a:off x="1075766" y="537882"/>
            <a:ext cx="10972800" cy="5607423"/>
          </a:xfrm>
          <a:prstGeom prst="bracePair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26000" endPos="32000" dist="12700" dir="5400000" sy="-100000" rotWithShape="0"/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tabLst>
                <a:tab pos="457200" algn="l"/>
              </a:tabLst>
            </a:pPr>
            <a:r>
              <a:rPr lang="en-US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Undang–Undang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praktik keperawatan sudah lama menjadi bahan diskusi para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perawat. PPNI pada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kongres Nasional keduanya di Surabaya tahun 1980 mulai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merekomendasikan perlunya bahan-bahan perundang-undangan untuk perlindungan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 bagi tenaga keperawatan. Tidak adanya undang-undang perlindungan bagi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 pada saat itu menyebabkan perawat secara penuh belum dapat bertanggung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jawab terhadap pelayanan yang mereka lakukan. Tumpang tindih antara tugas dokter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 perawat masih sering terjadi dan beberapa perawat lulusan pendidikan tinggi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merasa frustasi karena tidak adanya kejelasan tentang peran, fungsi dan ewenangannya. Hal ini juga menyebabkan semua perawat dianggap sama pengetahuan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 ketrampilannya, tanpa memperhatikan latar belakang ilmiah yang mereka miliki.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Akan tetapi saat ini perawat sudah boleh merasa berbahagia. Sebab undang-undang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yang selama ini diharapkan tersebut telah resmi disahkan oleh Dewan Perwakilan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Rakyat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(DPR) pada tanggal 25 oktober tahun 2014 dengan nama Undang-Undang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Nomor 38 Tahun 2014 Tentang Keperawatan</a:t>
            </a:r>
          </a:p>
        </p:txBody>
      </p:sp>
    </p:spTree>
    <p:extLst>
      <p:ext uri="{BB962C8B-B14F-4D97-AF65-F5344CB8AC3E}">
        <p14:creationId xmlns:p14="http://schemas.microsoft.com/office/powerpoint/2010/main" val="340198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0882" y="804290"/>
            <a:ext cx="10179424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id-ID" sz="31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Sebagaimana disebutkan dalam </a:t>
            </a:r>
            <a:r>
              <a:rPr lang="id-ID" sz="31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Keputusan Menteri Kesehatan Nomor 1239</a:t>
            </a:r>
            <a:r>
              <a:rPr lang="en-US" sz="31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1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Tahun 2001 </a:t>
            </a:r>
            <a:r>
              <a:rPr lang="id-ID" sz="31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Tentang</a:t>
            </a:r>
            <a:r>
              <a:rPr lang="en-US" sz="31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1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Registrasi dan Praktik Perawat Pasal 1 ayat (2,3,4 dan 5) adalah</a:t>
            </a:r>
            <a:r>
              <a:rPr lang="en-US" sz="31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1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sebagai berikut :</a:t>
            </a:r>
          </a:p>
        </p:txBody>
      </p:sp>
      <p:sp>
        <p:nvSpPr>
          <p:cNvPr id="2" name="Double Bracket 1"/>
          <p:cNvSpPr/>
          <p:nvPr/>
        </p:nvSpPr>
        <p:spPr>
          <a:xfrm>
            <a:off x="2864224" y="2043953"/>
            <a:ext cx="8700247" cy="4370295"/>
          </a:xfrm>
          <a:prstGeom prst="bracketPair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26000" endPos="32000" dist="12700" dir="5400000" sy="-100000" rotWithShape="0"/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228600" indent="-228600"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Ayat (2) Surat Ijin Perawat selanjutnya disebut SIP adalah suatu bukti tertulis</a:t>
            </a:r>
            <a:r>
              <a:rPr lang="en-US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pemberian</a:t>
            </a:r>
            <a:r>
              <a:rPr lang="en-US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kewenangan untuk menjalankan pekerjaan keperawatan diseluruh</a:t>
            </a:r>
            <a:r>
              <a:rPr lang="en-US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wilayah Indonesia.</a:t>
            </a:r>
          </a:p>
          <a:p>
            <a:pPr marL="282575" indent="-282575"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Ayat (3) Surat Izin Kerja selanjutnya disebut SIK adalah bukti tertulis yang</a:t>
            </a:r>
            <a:r>
              <a:rPr lang="en-US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diberikan perawat untuk melakukan praktik keperawatan disarana pelayanan</a:t>
            </a:r>
            <a:r>
              <a:rPr lang="en-US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kesehatan.</a:t>
            </a:r>
          </a:p>
          <a:p>
            <a:pPr marL="282575" indent="-282575"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Ayat (4) Surat Ijin Praktik Perawat selanjutnya disebut SIPP adalah bukti tertulis</a:t>
            </a:r>
            <a:r>
              <a:rPr lang="en-US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yang diberikan kepada perawat untuk menjalankan praktik perawat</a:t>
            </a:r>
            <a:r>
              <a:rPr lang="en-US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perorangan/bekelompok.</a:t>
            </a:r>
          </a:p>
          <a:p>
            <a:pPr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Ayat (5) Standar Profesi adalah pedoman</a:t>
            </a:r>
          </a:p>
        </p:txBody>
      </p:sp>
    </p:spTree>
    <p:extLst>
      <p:ext uri="{BB962C8B-B14F-4D97-AF65-F5344CB8AC3E}">
        <p14:creationId xmlns:p14="http://schemas.microsoft.com/office/powerpoint/2010/main" val="3930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3812" y="582950"/>
            <a:ext cx="99391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Sedangkan yang berkaitan dengan praktik perawat disebutkan dalam Pasal (21,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nl-NL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22, dan 23) sebagai berikut :</a:t>
            </a:r>
          </a:p>
          <a:p>
            <a:pPr algn="just"/>
            <a:endParaRPr lang="en-US" sz="29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endParaRPr lang="id-ID" sz="29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805518" y="1425386"/>
            <a:ext cx="8000999" cy="1775013"/>
          </a:xfrm>
          <a:prstGeom prst="wedgeRoundRectCallou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2575" indent="-282575"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Perawat yang menjalankan praktik perorangan harus mencantumkan SIP diruang</a:t>
            </a:r>
            <a:r>
              <a:rPr lang="en-US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praktiknya.</a:t>
            </a:r>
          </a:p>
          <a:p>
            <a:pPr marL="228600" indent="-228600"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Perawat yang menjalankan praktik perorangan tidak diperbolehkan memasang</a:t>
            </a:r>
            <a:r>
              <a:rPr lang="en-US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papan praktik.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555859" y="4159623"/>
            <a:ext cx="8641977" cy="1878106"/>
          </a:xfrm>
          <a:prstGeom prst="wedgeRoundRectCallout">
            <a:avLst/>
          </a:prstGeom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9250" indent="-349250" algn="just"/>
            <a:r>
              <a:rPr lang="id-ID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Perawat yang memiliki SIPP dapat melakukan asuhan keperawatan dalam bentuk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kunjungan rumah.</a:t>
            </a:r>
          </a:p>
          <a:p>
            <a:pPr marL="349250" indent="-349250" algn="just"/>
            <a:r>
              <a:rPr lang="id-ID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Perawat dalam melakukan asuhan keperawatan dalam bentuk kunjungan rumah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harus membawa perlengkapan perawatan sesuai kebutuhan.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8601" y="3364378"/>
            <a:ext cx="11295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3000" b="1" dirty="0" smtClean="0">
                <a:latin typeface="Gabriola" panose="04040605051002020D02" pitchFamily="82" charset="0"/>
                <a:cs typeface="Arabic Typesetting" panose="03020402040406030203" pitchFamily="66" charset="-78"/>
              </a:rPr>
              <a:t>Pasal 21</a:t>
            </a:r>
            <a:endParaRPr lang="id-ID" sz="3000" b="1" dirty="0">
              <a:latin typeface="Gabriola" panose="04040605051002020D02" pitchFamily="82" charset="0"/>
              <a:cs typeface="Arabic Typesetting" panose="03020402040406030203" pitchFamily="66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65603" y="6185896"/>
            <a:ext cx="11063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3000" b="1" dirty="0">
                <a:latin typeface="Gabriola" panose="04040605051002020D02" pitchFamily="82" charset="0"/>
                <a:cs typeface="Arabic Typesetting" panose="03020402040406030203" pitchFamily="66" charset="-78"/>
              </a:rPr>
              <a:t>Pasal 22</a:t>
            </a:r>
          </a:p>
        </p:txBody>
      </p:sp>
    </p:spTree>
    <p:extLst>
      <p:ext uri="{BB962C8B-B14F-4D97-AF65-F5344CB8AC3E}">
        <p14:creationId xmlns:p14="http://schemas.microsoft.com/office/powerpoint/2010/main" val="309700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887" y="161366"/>
            <a:ext cx="3208713" cy="510988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>
                <a:latin typeface="Gabriola" panose="04040605051002020D02" pitchFamily="82" charset="0"/>
              </a:rPr>
              <a:t>Cont</a:t>
            </a:r>
            <a:r>
              <a:rPr lang="en-US" sz="2800" dirty="0" smtClean="0">
                <a:latin typeface="Gabriola" panose="04040605051002020D02" pitchFamily="82" charset="0"/>
              </a:rPr>
              <a:t>…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27846"/>
            <a:ext cx="10174290" cy="56746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600" b="1" dirty="0">
                <a:latin typeface="Gabriola" panose="04040605051002020D02" pitchFamily="82" charset="0"/>
                <a:cs typeface="Arabic Typesetting" panose="03020402040406030203" pitchFamily="66" charset="-78"/>
              </a:rPr>
              <a:t>Pasal </a:t>
            </a:r>
            <a:r>
              <a:rPr lang="id-ID" sz="3600" b="1" dirty="0" smtClean="0">
                <a:latin typeface="Gabriola" panose="04040605051002020D02" pitchFamily="82" charset="0"/>
                <a:cs typeface="Arabic Typesetting" panose="03020402040406030203" pitchFamily="66" charset="-78"/>
              </a:rPr>
              <a:t>23</a:t>
            </a:r>
            <a:endParaRPr lang="id-ID" sz="3600" b="1" dirty="0">
              <a:latin typeface="Gabriola" panose="04040605051002020D02" pitchFamily="82" charset="0"/>
              <a:cs typeface="Arabic Typesetting" panose="03020402040406030203" pitchFamily="66" charset="-78"/>
            </a:endParaRPr>
          </a:p>
          <a:p>
            <a:pPr marL="349250" indent="-349250" algn="just">
              <a:buNone/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</a:t>
            </a:r>
            <a:r>
              <a:rPr lang="id-ID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 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 menjalankan praktik perorangan sekurang- kurangnya memenuhi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persyaratan </a:t>
            </a:r>
            <a:r>
              <a:rPr lang="id-ID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en-US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just">
              <a:buAutoNum type="arabicPeriod"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en-US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id-ID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9250" indent="-349250" algn="just">
              <a:buNone/>
            </a:pPr>
            <a:r>
              <a:rPr lang="id-ID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persyaratan perlengkapan sebagaimana dimaksud pada ayat (1) sesuai dengan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standar perlengkapan asuhan keperawatan yang ditetapkan oleh organisasi profesi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455894" y="2178424"/>
            <a:ext cx="7866530" cy="2877671"/>
          </a:xfrm>
          <a:prstGeom prst="flowChartAlternateProcess">
            <a:avLst/>
          </a:prstGeom>
          <a:effectLst>
            <a:reflection blurRad="12700" stA="26000" endPos="32000" dist="12700" dir="5400000" sy="-100000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631825" indent="-228600" algn="just">
              <a:buNone/>
            </a:pPr>
            <a:r>
              <a:rPr lang="id-ID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id-ID" sz="2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en-US" sz="2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Memiliki tempat praktik yang memenuhi syarat kesehatan;</a:t>
            </a:r>
          </a:p>
          <a:p>
            <a:pPr marL="739775" indent="-336550" algn="just">
              <a:buNone/>
            </a:pPr>
            <a:r>
              <a:rPr lang="id-ID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id-ID" sz="2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en-US" sz="2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Memiliki </a:t>
            </a:r>
            <a:r>
              <a:rPr lang="id-ID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perlengkapan untuk tindakan asuhan keperawatan maupun kunjungan</a:t>
            </a:r>
            <a:r>
              <a:rPr lang="en-US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rumah;</a:t>
            </a:r>
          </a:p>
          <a:p>
            <a:pPr marL="739775" indent="-336550" algn="just">
              <a:buNone/>
              <a:tabLst>
                <a:tab pos="739775" algn="l"/>
                <a:tab pos="806450" algn="l"/>
              </a:tabLst>
            </a:pPr>
            <a:r>
              <a:rPr lang="id-ID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c. Memiliki perlengkapan administrasi yang meliputi buku , catatan kunjungan,</a:t>
            </a:r>
            <a:r>
              <a:rPr lang="en-US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formulir atatan tindakan asuhan keperawatan serta formulir rujukan;</a:t>
            </a:r>
          </a:p>
        </p:txBody>
      </p:sp>
    </p:spTree>
    <p:extLst>
      <p:ext uri="{BB962C8B-B14F-4D97-AF65-F5344CB8AC3E}">
        <p14:creationId xmlns:p14="http://schemas.microsoft.com/office/powerpoint/2010/main" val="4047453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228" y="349624"/>
            <a:ext cx="10018713" cy="672353"/>
          </a:xfrm>
        </p:spPr>
        <p:txBody>
          <a:bodyPr>
            <a:noAutofit/>
          </a:bodyPr>
          <a:lstStyle/>
          <a:p>
            <a:pPr algn="l"/>
            <a:r>
              <a:rPr lang="en-US" dirty="0" err="1" smtClean="0">
                <a:latin typeface="Gabriola" panose="04040605051002020D02" pitchFamily="82" charset="0"/>
              </a:rPr>
              <a:t>Kode</a:t>
            </a:r>
            <a:r>
              <a:rPr lang="en-US" dirty="0" smtClean="0">
                <a:latin typeface="Gabriola" panose="04040605051002020D02" pitchFamily="82" charset="0"/>
              </a:rPr>
              <a:t> </a:t>
            </a:r>
            <a:r>
              <a:rPr lang="en-US" dirty="0" err="1" smtClean="0">
                <a:latin typeface="Gabriola" panose="04040605051002020D02" pitchFamily="82" charset="0"/>
              </a:rPr>
              <a:t>Etik</a:t>
            </a:r>
            <a:r>
              <a:rPr lang="en-US" dirty="0" smtClean="0">
                <a:latin typeface="Gabriola" panose="04040605051002020D02" pitchFamily="82" charset="0"/>
              </a:rPr>
              <a:t> </a:t>
            </a:r>
            <a:r>
              <a:rPr lang="en-US" dirty="0" err="1" smtClean="0">
                <a:latin typeface="Gabriola" panose="04040605051002020D02" pitchFamily="82" charset="0"/>
              </a:rPr>
              <a:t>Keperawatan</a:t>
            </a:r>
            <a:endParaRPr lang="en-US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522" y="1344707"/>
            <a:ext cx="10220419" cy="38055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Pedoman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juga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harus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dipatuhi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menjalankan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asuhan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adalah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kode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etik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Karena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berdasarkan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tata-nilai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kebutuhan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masyarakat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setempat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kode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etik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ini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menjadi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tolok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ukur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baik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buruknya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seorang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menjalankan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fungsinya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masyarakat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Kode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etik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Indonesia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terdiri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dari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5 (lima)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prinsip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tanggung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jawab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yaitu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311588" y="5338482"/>
            <a:ext cx="1815353" cy="618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23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334" y="0"/>
            <a:ext cx="10018713" cy="820271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Gabriola" panose="04040605051002020D02" pitchFamily="82" charset="0"/>
              </a:rPr>
              <a:t>Cont</a:t>
            </a:r>
            <a:r>
              <a:rPr lang="en-US" sz="2800" dirty="0" smtClean="0">
                <a:latin typeface="Gabriola" panose="04040605051002020D02" pitchFamily="82" charset="0"/>
              </a:rPr>
              <a:t>…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333" y="1546414"/>
            <a:ext cx="10018713" cy="45137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</a:t>
            </a:r>
            <a:r>
              <a:rPr lang="sv-SE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Tanggung jawab perawat terhadap klien. Perawat dalam melaksanakan pengabdiannya senantiasa: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2575" indent="-282575" algn="just">
              <a:buNone/>
            </a:pP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B</a:t>
            </a:r>
            <a:r>
              <a:rPr lang="en-US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erpedoman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kepada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tanggung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jawab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bersumber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dari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adanya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kebutuhan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akan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individu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keluarga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masyarakat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282575" indent="-282575" algn="just">
              <a:buNone/>
            </a:pP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M</a:t>
            </a:r>
            <a:r>
              <a:rPr lang="en-US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emelihara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suasana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linkungan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menghormati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nilai-nilai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budaya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adat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istiadat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kelangsungan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hidup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beragama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dari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individu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keluarga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masyarakat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just">
              <a:buNone/>
            </a:pP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Dilandasi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rasa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tulus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ikhlas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sesuai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martabat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tradisi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luhur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282575" indent="-282575" algn="just">
              <a:buNone/>
            </a:pP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M</a:t>
            </a:r>
            <a:r>
              <a:rPr lang="en-US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enjalin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hubungan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kerja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sama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individu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keluarga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masyarakat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mengambil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prakarsa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mengadakan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upaya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khususnya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serta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upaya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kesejahteraan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umum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sebagai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bagian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dari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tugas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kewajiban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bagi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kepentingan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masyarakat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532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57870" cy="430005"/>
          </a:xfrm>
        </p:spPr>
        <p:txBody>
          <a:bodyPr>
            <a:noAutofit/>
          </a:bodyPr>
          <a:lstStyle/>
          <a:p>
            <a:r>
              <a:rPr lang="id-ID" sz="4400" dirty="0" smtClean="0">
                <a:latin typeface="Gabriola" panose="04040605051002020D02" pitchFamily="82" charset="0"/>
              </a:rPr>
              <a:t>Pendahuluan</a:t>
            </a:r>
            <a:endParaRPr lang="id-ID" sz="4400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788" y="1223682"/>
            <a:ext cx="10515600" cy="51953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Salah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satu faktor penting dalam penyelenggaraan pelayanan kesehatan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adalah tersedianya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sumber daya dibidang kesehatan yang cukup dan berkualitas yang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meliputi dana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tenaga, perbekalan kesehatan, sediaan farmasi dan alat kesehatan serta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fasilitas </a:t>
            </a:r>
            <a:r>
              <a:rPr lang="sv-SE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 </a:t>
            </a:r>
            <a:r>
              <a:rPr lang="sv-SE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 dan teknologi yang dimanfaatkan untuk menyelenggarakan </a:t>
            </a:r>
            <a:r>
              <a:rPr lang="sv-SE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upaya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kesehatan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yang dilakukan oleh pemerintah, pemerintah daerah, dan/atau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masyarakat. </a:t>
            </a:r>
            <a:endParaRPr lang="en-US" sz="303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r>
              <a:rPr lang="en-US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Adapun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sasaran dalam pengaturan tenaga kesehatan menekankan pada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aspek syarat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keahlian dan syarat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kewenangan.</a:t>
            </a:r>
            <a:r>
              <a:rPr lang="en-US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Dokter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adalah salah satu komponen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utama pemberi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 kesehatan kepada masyarakat yang diperkenankan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melakukan </a:t>
            </a:r>
            <a:r>
              <a:rPr lang="nn-NO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tindakan </a:t>
            </a:r>
            <a:r>
              <a:rPr lang="nn-NO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medik. “Salah satu tenaga kesehatan yang berkontribusi terhadap </a:t>
            </a:r>
            <a:r>
              <a:rPr lang="nn-NO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peningkatan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derajat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 adalah perawat, yang mempunyai tugas sebatas memberikan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asuhan keperawatan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 tidak mempunyai kewenangan melakukan tindakan medik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kecuali dalam </a:t>
            </a:r>
            <a:r>
              <a:rPr lang="id-ID" sz="303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keadaan darurat dan ada pelimpahan dari </a:t>
            </a:r>
            <a:r>
              <a:rPr lang="id-ID" sz="303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dokter. </a:t>
            </a:r>
            <a:endParaRPr lang="id-ID" sz="303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70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885" y="107576"/>
            <a:ext cx="10018713" cy="591671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Gabriola" panose="04040605051002020D02" pitchFamily="82" charset="0"/>
              </a:rPr>
              <a:t>Cont</a:t>
            </a:r>
            <a:r>
              <a:rPr lang="en-US" sz="2800" dirty="0" smtClean="0">
                <a:latin typeface="Gabriola" panose="04040605051002020D02" pitchFamily="82" charset="0"/>
              </a:rPr>
              <a:t>…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884" y="2290482"/>
            <a:ext cx="10018713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Tanggung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jawab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tugas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endParaRPr lang="en-US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9250" indent="-349250" algn="just">
              <a:buNone/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senantiasa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memelihara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mutu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tinggi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disertai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kejujuran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profesional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menerapkan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pengetahuan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serta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keterampilan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sesuai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kebutuhan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individu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keluarga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masyarakat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349250" indent="-349250" algn="just">
              <a:buNone/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wajib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merahasiakan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segala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sesuatu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diketahui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sehubungan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tugas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dipercayakan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kepadanya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kecuali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jika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diperlukan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oleh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berwenang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sesuai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ketentuan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berlaku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03225" indent="-403225" algn="just">
              <a:buNone/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tidak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menggunakan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pengetahuan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keterampilan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untuk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tujuan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bertentangan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norma-norma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kemanusiaan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just">
              <a:buNone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1091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74812"/>
            <a:ext cx="1366465" cy="336176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Gabriola" panose="04040605051002020D02" pitchFamily="82" charset="0"/>
              </a:rPr>
              <a:t>Cont</a:t>
            </a:r>
            <a:r>
              <a:rPr lang="en-US" sz="2800" dirty="0">
                <a:latin typeface="Gabriola" panose="04040605051002020D02" pitchFamily="82" charset="0"/>
              </a:rPr>
              <a:t>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89213"/>
            <a:ext cx="10018713" cy="4701988"/>
          </a:xfrm>
        </p:spPr>
        <p:txBody>
          <a:bodyPr>
            <a:normAutofit/>
          </a:bodyPr>
          <a:lstStyle/>
          <a:p>
            <a:pPr marL="349250" indent="-349250" algn="just">
              <a:buNone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menunaikan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tugas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kewajibannya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senantiasa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berusaha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penuh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kesadaran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agar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tidak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terpengaruh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oleh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pertimbangan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kebangsaan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kesukuan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warna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kulit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umur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jenis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kelamin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aliran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politik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agama yang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dianut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serta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kedudukan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sosial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349250" indent="-349250" algn="just">
              <a:buNone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senantiasa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mengutamakan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perlindungan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keselamatan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klien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klien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melaksanakan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tugas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serta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matang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mempertimbangkan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kemampuan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jika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menerima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atau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mengalih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tugaskan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tanggung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jawab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hubungannya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1813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782" y="295836"/>
            <a:ext cx="10018713" cy="228600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>
                <a:latin typeface="Gabriola" panose="04040605051002020D02" pitchFamily="82" charset="0"/>
              </a:rPr>
              <a:t>Cont</a:t>
            </a:r>
            <a:r>
              <a:rPr lang="en-US" sz="2800" dirty="0">
                <a:latin typeface="Gabriola" panose="04040605051002020D02" pitchFamily="82" charset="0"/>
              </a:rPr>
              <a:t>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82" y="2277034"/>
            <a:ext cx="10018713" cy="3124201"/>
          </a:xfrm>
        </p:spPr>
        <p:txBody>
          <a:bodyPr>
            <a:noAutofit/>
          </a:bodyPr>
          <a:lstStyle/>
          <a:p>
            <a:pPr marL="282575" indent="-282575" algn="just">
              <a:buNone/>
            </a:pP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</a:t>
            </a:r>
            <a:r>
              <a:rPr lang="en-US" sz="3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Tanggung</a:t>
            </a: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jawab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sesama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lain (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teman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sejawat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),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senantiasa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endParaRPr lang="en-US" sz="3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>
              <a:buNone/>
            </a:pP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M</a:t>
            </a:r>
            <a:r>
              <a:rPr lang="en-US" sz="3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emelihara</a:t>
            </a: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hubungan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baik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antar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sesama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tenaga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lainnya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baik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memelihara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keserasian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suasana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lingkungan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kerja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maupun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mencapai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tujuan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secara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menyeluruh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57200" indent="-457200" algn="just">
              <a:buNone/>
            </a:pP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Menyebarluaskan</a:t>
            </a: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pengetahuan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keterampilan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pengalamannya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kepada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sesama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serta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menerima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pengetahuan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pengalaman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dari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</a:t>
            </a: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lain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rangka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meningkatkan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kemampuan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bidang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just">
              <a:buNone/>
            </a:pPr>
            <a:endParaRPr lang="en-US" sz="3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1018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782" y="121023"/>
            <a:ext cx="10018713" cy="551329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>
                <a:latin typeface="Gabriola" panose="04040605051002020D02" pitchFamily="82" charset="0"/>
              </a:rPr>
              <a:t>Cont</a:t>
            </a:r>
            <a:r>
              <a:rPr lang="en-US" sz="2800" dirty="0">
                <a:latin typeface="Gabriola" panose="04040605051002020D02" pitchFamily="82" charset="0"/>
              </a:rPr>
              <a:t>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82" y="2451845"/>
            <a:ext cx="10018713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Tanggung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jawab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senantiasa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endParaRPr lang="en-US" sz="3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>
              <a:buNone/>
            </a:pP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B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erupaya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meningkatkan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kemampuan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profesional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secara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sendiri-sendiri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atau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bersama-sama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jalan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menambah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ilmu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pengetahuan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keterampilan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pengalaman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bermanfaat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bagi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perkembangan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9250" indent="-349250" algn="just">
              <a:buNone/>
            </a:pP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Menjunjung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tinggi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nama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baik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menunjukan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perilaku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sifat-sifat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pribadi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luhur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349250" indent="-349250" algn="just">
              <a:buNone/>
            </a:pP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Berperan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menentukan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pembakuan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pendidikan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serta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menerapkan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kegiatan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pendidikan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349250" indent="-349250" algn="just">
              <a:buNone/>
            </a:pP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Secara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bersama-sama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membina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memelihara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mutu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organisasi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sebagai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sarana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pengabdiannya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</a:p>
          <a:p>
            <a:pPr algn="just"/>
            <a:endParaRPr lang="en-US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449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229" y="228601"/>
            <a:ext cx="10018713" cy="457200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>
                <a:latin typeface="Gabriola" panose="04040605051002020D02" pitchFamily="82" charset="0"/>
              </a:rPr>
              <a:t>Cont</a:t>
            </a:r>
            <a:r>
              <a:rPr lang="en-US" sz="2800" dirty="0">
                <a:latin typeface="Gabriola" panose="04040605051002020D02" pitchFamily="82" charset="0"/>
              </a:rPr>
              <a:t>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228" y="2424952"/>
            <a:ext cx="10018713" cy="3124201"/>
          </a:xfrm>
        </p:spPr>
        <p:txBody>
          <a:bodyPr>
            <a:noAutofit/>
          </a:bodyPr>
          <a:lstStyle/>
          <a:p>
            <a:pPr marL="349250" indent="-349250" algn="just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5.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Tanggung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jawab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pemerintah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bangsa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tanah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air (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negara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),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senantiasa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31825" indent="-631825" algn="just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Melaksanakan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ketentuan-ketentuan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sebagai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kebijaksanaan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digariskan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oleh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pemerintah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bidang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631825" indent="-631825" algn="just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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Berperan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secara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aktif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menyumbangkan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pikiran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kepada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pemerintah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meningkatkan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keperawatan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kepada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masyarakat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just">
              <a:buNone/>
            </a:pP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9192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2978" y="199614"/>
            <a:ext cx="996251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200" dirty="0" smtClean="0">
                <a:latin typeface="Gabriola" panose="04040605051002020D02" pitchFamily="82" charset="0"/>
                <a:cs typeface="Arabic Typesetting" panose="03020402040406030203" pitchFamily="66" charset="-78"/>
              </a:rPr>
              <a:t>Kesimpulan</a:t>
            </a:r>
            <a:endParaRPr lang="en-US" sz="4200" dirty="0" smtClean="0">
              <a:latin typeface="Gabriola" panose="04040605051002020D02" pitchFamily="82" charset="0"/>
              <a:cs typeface="Arabic Typesetting" panose="03020402040406030203" pitchFamily="66" charset="-78"/>
            </a:endParaRPr>
          </a:p>
          <a:p>
            <a:pPr algn="ctr"/>
            <a:endParaRPr lang="id-ID" sz="2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tabLst>
                <a:tab pos="457200" algn="l"/>
              </a:tabLst>
            </a:pPr>
            <a:r>
              <a:rPr lang="en-US" sz="26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 sebagai tenaga profesional bertanggung jawab dan berwenang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memberikan pelayanan keperawanan secara mandiri dan berkolaborasi dengan tenaga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 sesuai dengan kewenangannya, terutama terkait dengan lingkup praktik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perawat. Praktik keperawatan adalah tindakan mandiri perawat profesional melalui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kerjasama (kolaborasi) dengan pasien dan tenaga kesehatan lainnya dalam memberikan</a:t>
            </a:r>
            <a:r>
              <a:rPr lang="sv-SE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asuhan keperawatan sesuai lingkup wewenang dan tanggung jawabnya. Lingkup</a:t>
            </a:r>
            <a:r>
              <a:rPr lang="sv-SE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kewenangan perawat dalam praktik keperawatan profesional meliputi sistem klien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(individu, keluarga, kelompok khusus dan masyarakat) baik dalam keadaan sehat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ataupun sakit.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Berkaitan dengan penerapan praktik keperawatan tersebut perlu adanya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perundang-undangan (legislasi) yang mengatur tentang hak dan kewajiban perawat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terkait dengan tugas profesinya. Legislasi dimaksudkan untuk memberikan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perlindungan hukum bagi masyarakat sebagai penerima layanan, dan perawat sebagai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pemberi layanan. Dalam rangka perlindungan hukum tersebut, perawat perlu</a:t>
            </a:r>
            <a:r>
              <a:rPr lang="en-US" sz="27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diregistrasi, disertifikasi dan memperoleh ijin praktik (lisensi).</a:t>
            </a:r>
            <a:endParaRPr lang="id-ID" sz="27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00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91672"/>
            <a:ext cx="10018713" cy="968188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Gabriola" panose="04040605051002020D02" pitchFamily="82" charset="0"/>
              </a:rPr>
              <a:t>Daftar</a:t>
            </a:r>
            <a:r>
              <a:rPr lang="en-US" sz="5400" dirty="0" smtClean="0">
                <a:latin typeface="Gabriola" panose="04040605051002020D02" pitchFamily="82" charset="0"/>
              </a:rPr>
              <a:t> </a:t>
            </a:r>
            <a:r>
              <a:rPr lang="en-US" sz="5400" dirty="0" err="1" smtClean="0">
                <a:latin typeface="Gabriola" panose="04040605051002020D02" pitchFamily="82" charset="0"/>
              </a:rPr>
              <a:t>Pustaka</a:t>
            </a:r>
            <a:r>
              <a:rPr lang="en-US" sz="5400" dirty="0" smtClean="0">
                <a:latin typeface="Gabriola" panose="04040605051002020D02" pitchFamily="82" charset="0"/>
              </a:rPr>
              <a:t> </a:t>
            </a:r>
            <a:endParaRPr lang="en-US" sz="5400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80" y="2124636"/>
            <a:ext cx="10018713" cy="3760694"/>
          </a:xfrm>
        </p:spPr>
        <p:txBody>
          <a:bodyPr>
            <a:normAutofit/>
          </a:bodyPr>
          <a:lstStyle/>
          <a:p>
            <a:pPr marL="349250" indent="-349250" algn="just">
              <a:buNone/>
            </a:pP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Sukindar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2017.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Jurnal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Legalitas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Volume 2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Nomor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Perlindungan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Melakukan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Tindakan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Medis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pt-BR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Samarinda</a:t>
            </a:r>
          </a:p>
          <a:p>
            <a:pPr marL="349250" indent="0" algn="just">
              <a:buNone/>
            </a:pPr>
            <a:r>
              <a:rPr lang="pt-BR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http</a:t>
            </a:r>
            <a:r>
              <a:rPr lang="pt-BR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//ejurnal.untag-smd.ac.id/index.php/LG/article/view/2836</a:t>
            </a:r>
            <a:endParaRPr lang="pt-BR" sz="3000" dirty="0">
              <a:latin typeface="Arabic Typesetting" panose="03020402040406030203" pitchFamily="66" charset="-78"/>
              <a:cs typeface="Arabic Typesetting" panose="03020402040406030203" pitchFamily="66" charset="-78"/>
              <a:sym typeface="Symbol" panose="05050102010706020507" pitchFamily="18" charset="2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Symbol" panose="05050102010706020507" pitchFamily="18" charset="2"/>
              </a:rPr>
              <a:t>http//ah-yusuf-fkp.web.unair.ac.id/artikeldetail-169177-Nursing20Board-Implikasi20UU20Keperawatan20terhadap2020Praktik20mandiri20Keperawatan.html</a:t>
            </a:r>
          </a:p>
          <a:p>
            <a:pPr marL="0" indent="0" algn="just">
              <a:buNone/>
            </a:pPr>
            <a:endParaRPr lang="en-US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2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993" y="1586753"/>
            <a:ext cx="10018713" cy="3509682"/>
          </a:xfrm>
        </p:spPr>
        <p:txBody>
          <a:bodyPr>
            <a:prstTxWarp prst="textCanUp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</a:rPr>
              <a:t>Sekian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</a:rPr>
              <a:t> </a:t>
            </a:r>
            <a:br>
              <a:rPr lang="en-US" b="1" dirty="0" smtClean="0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</a:rPr>
            </a:br>
            <a:r>
              <a:rPr lang="en-US" b="1" dirty="0" smtClean="0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  <a:sym typeface="Symbol" panose="05050102010706020507" pitchFamily="18" charset="2"/>
              </a:rPr>
              <a:t></a:t>
            </a:r>
            <a:br>
              <a:rPr lang="en-US" b="1" dirty="0" smtClean="0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  <a:sym typeface="Symbol" panose="05050102010706020507" pitchFamily="18" charset="2"/>
              </a:rPr>
            </a:br>
            <a:r>
              <a:rPr lang="en-US" b="1" dirty="0" err="1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  <a:sym typeface="Symbol" panose="05050102010706020507" pitchFamily="18" charset="2"/>
              </a:rPr>
              <a:t>T</a:t>
            </a:r>
            <a:r>
              <a:rPr lang="en-US" b="1" dirty="0" err="1" smtClean="0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  <a:sym typeface="Symbol" panose="05050102010706020507" pitchFamily="18" charset="2"/>
              </a:rPr>
              <a:t>erima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  <a:sym typeface="Symbol" panose="05050102010706020507" pitchFamily="18" charset="2"/>
              </a:rPr>
              <a:t>Kasih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Juice ITC" panose="04040403040A02020202" pitchFamily="82" charset="0"/>
                <a:sym typeface="Symbol" panose="05050102010706020507" pitchFamily="18" charset="2"/>
              </a:rPr>
              <a:t> </a:t>
            </a:r>
            <a:endParaRPr lang="en-US" b="1" dirty="0">
              <a:ln/>
              <a:solidFill>
                <a:schemeClr val="accent3"/>
              </a:solidFill>
              <a:effectLst>
                <a:reflection blurRad="6350" stA="60000" endA="900" endPos="60000" dist="29997" dir="5400000" sy="-100000" algn="bl" rotWithShape="0"/>
              </a:effectLst>
              <a:latin typeface="Juice ITC" panose="0404040304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7094" y="710344"/>
            <a:ext cx="102197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30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id-ID" sz="30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Secara yuridis perawat sebenarnya tidak mempunyai kewenangan untuk</a:t>
            </a:r>
            <a:r>
              <a:rPr lang="en-US" sz="30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melaksanakan tindakan medik, kecuali telah memperoleh pelimpahan kewenangan dari</a:t>
            </a:r>
            <a:r>
              <a:rPr lang="en-US" sz="30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dokter secara tertulis untuk melaksanakan tugas-tugas yang menjadi kewenangan dokter</a:t>
            </a:r>
            <a:r>
              <a:rPr lang="en-US" sz="30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b="0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yang bersangkutan sesuai dengan peraturan perundang-undangan.</a:t>
            </a:r>
            <a:r>
              <a:rPr lang="en-US" sz="3000" b="0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algn="just">
              <a:tabLst>
                <a:tab pos="457200" algn="l"/>
              </a:tabLst>
            </a:pPr>
            <a:r>
              <a:rPr lang="id-ID" sz="3000" b="1" i="0" u="none" strike="noStrike" baseline="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Undang-undang Nomor 29 Tahun 2004 Tentang Praktik Kedokteran</a:t>
            </a:r>
            <a:r>
              <a:rPr lang="id-ID" sz="3000" b="1" i="0" u="none" strike="noStrik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Pasal 73 ayat (3)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Wingdings" panose="05000000000000000000" pitchFamily="2" charset="2"/>
              </a:rPr>
              <a:t>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Praktik Kedokteran tersebut telah memberikan peluang bagi perawat untuk melakukan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tindakan medik jika memenuhi ketentuan Perundang-undangan.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algn="just">
              <a:tabLst>
                <a:tab pos="457200" algn="l"/>
              </a:tabLst>
            </a:pPr>
            <a:r>
              <a:rPr lang="id-ID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Peraturan Menteri Kesehtan Nomor 2052/Menkes/Per/X/2011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 Tentang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Izin Praktik dan Pelaksanaan Praktik Kedokteran, dalam Pasal 23 Ayat (1) menyatakan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“Dokter atau dokter gigi dapat memberikan pelimpahan suatu tindakan kedokteran atau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kedokteran gigi kepada perawat, bidan atau tenaga kesehatan tertentu lainnya secara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tertulis dalam melaksanakan tindakan kedokteran atau kedokteran gigi”. </a:t>
            </a:r>
            <a:endParaRPr lang="id-ID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83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754" y="216325"/>
            <a:ext cx="10018713" cy="819100"/>
          </a:xfrm>
        </p:spPr>
        <p:txBody>
          <a:bodyPr>
            <a:noAutofit/>
          </a:bodyPr>
          <a:lstStyle/>
          <a:p>
            <a:pPr algn="l"/>
            <a:r>
              <a:rPr lang="id-ID" sz="4400" dirty="0" smtClean="0">
                <a:latin typeface="Gabriola" panose="04040605051002020D02" pitchFamily="82" charset="0"/>
              </a:rPr>
              <a:t>Menurut UU No. 38 Tahun 2014 Pasal 19 </a:t>
            </a:r>
            <a:endParaRPr lang="id-ID" sz="4400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250577"/>
            <a:ext cx="10267156" cy="26490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(1) Perawat yang menjalankan Praktik Keperawatan wajib memiliki izin</a:t>
            </a:r>
            <a:r>
              <a:rPr lang="id-ID" sz="3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 bentuk SIPP</a:t>
            </a:r>
          </a:p>
          <a:p>
            <a:pPr marL="403225" indent="-403225" algn="just">
              <a:buNone/>
            </a:pP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(2)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SIPP diberikan oleh Pemerintah Daerah kabupaten/kota atas rekomendasi pejabat kesehatan yang berwenang di kabupaten/kota tempat Perawat menjalankan praktiknya.</a:t>
            </a:r>
          </a:p>
          <a:p>
            <a:pPr marL="0" indent="0" algn="just">
              <a:buNone/>
            </a:pP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(3) Persyaratan SIPP </a:t>
            </a:r>
            <a:r>
              <a:rPr lang="id-ID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Wingdings" panose="05000000000000000000" pitchFamily="2" charset="2"/>
              </a:rPr>
              <a:t></a:t>
            </a:r>
            <a:r>
              <a:rPr lang="en-US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sym typeface="Wingdings" panose="05000000000000000000" pitchFamily="2" charset="2"/>
              </a:rPr>
              <a:t> </a:t>
            </a:r>
            <a:endParaRPr lang="id-ID" sz="3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4370293" y="3267636"/>
            <a:ext cx="6414248" cy="32004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9250" indent="-349250" algn="just">
              <a:buFont typeface="+mj-lt"/>
              <a:buAutoNum type="alphaLcPeriod"/>
            </a:pPr>
            <a:r>
              <a:rPr lang="id-ID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Salinan 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STR yang masih berlaku;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    </a:t>
            </a:r>
            <a:endParaRPr lang="en-US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9250" indent="-349250" algn="just">
              <a:buFont typeface="+mj-lt"/>
              <a:buAutoNum type="alphaLcPeriod"/>
            </a:pPr>
            <a:r>
              <a:rPr lang="id-ID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Rekomendasi 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dari Organisasi Profesi Perawat; </a:t>
            </a:r>
            <a:r>
              <a:rPr lang="id-ID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endParaRPr lang="en-US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9250" indent="-349250" algn="just">
              <a:buFont typeface="+mj-lt"/>
              <a:buAutoNum type="alphaLcPeriod"/>
            </a:pPr>
            <a:r>
              <a:rPr lang="id-ID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Surat 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pernyataan memiliki tempat praktik atau surat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keterangan dari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pimpinan Fasilitas Pelayanan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Kesehatan.</a:t>
            </a:r>
          </a:p>
        </p:txBody>
      </p:sp>
    </p:spTree>
    <p:extLst>
      <p:ext uri="{BB962C8B-B14F-4D97-AF65-F5344CB8AC3E}">
        <p14:creationId xmlns:p14="http://schemas.microsoft.com/office/powerpoint/2010/main" val="41584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605118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Gabriola" panose="04040605051002020D02" pitchFamily="82" charset="0"/>
              </a:rPr>
              <a:t>Cont</a:t>
            </a:r>
            <a:r>
              <a:rPr lang="en-US" sz="2800" dirty="0" smtClean="0">
                <a:latin typeface="Gabriola" panose="04040605051002020D02" pitchFamily="82" charset="0"/>
              </a:rPr>
              <a:t>… 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237130"/>
            <a:ext cx="10018713" cy="1721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(4) SIPP masih berlaku apabila: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Wave 4"/>
          <p:cNvSpPr/>
          <p:nvPr/>
        </p:nvSpPr>
        <p:spPr>
          <a:xfrm>
            <a:off x="5674660" y="2017058"/>
            <a:ext cx="5567082" cy="3872753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3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a. STR masih berlaku; dan</a:t>
            </a:r>
          </a:p>
          <a:p>
            <a:pPr marL="349250" indent="-349250"/>
            <a:r>
              <a:rPr lang="id-ID" sz="3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b. Perawat berpraktik di tempat sebagaimana tercantum dalam SIPP.</a:t>
            </a:r>
          </a:p>
        </p:txBody>
      </p:sp>
    </p:spTree>
    <p:extLst>
      <p:ext uri="{BB962C8B-B14F-4D97-AF65-F5344CB8AC3E}">
        <p14:creationId xmlns:p14="http://schemas.microsoft.com/office/powerpoint/2010/main" val="15572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765" y="147918"/>
            <a:ext cx="10515600" cy="63604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200" b="1" dirty="0" smtClean="0">
                <a:latin typeface="Gabriola" panose="04040605051002020D02" pitchFamily="82" charset="0"/>
                <a:cs typeface="Arabic Typesetting" panose="03020402040406030203" pitchFamily="66" charset="-78"/>
              </a:rPr>
              <a:t>Pasal 28 Praktik Keperawatan</a:t>
            </a:r>
            <a:endParaRPr lang="en-US" sz="3200" b="1" dirty="0">
              <a:latin typeface="Gabriola" panose="04040605051002020D02" pitchFamily="82" charset="0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id-ID" sz="1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03225" indent="-403225" algn="just">
              <a:buNone/>
            </a:pP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Praktik Keperawatan dilaksanakan di Fasilitas Pelayanan Kesehatan dan tempat lainnya sesuai dengan Klien sasarannya.</a:t>
            </a:r>
            <a:endParaRPr lang="en-US" sz="27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en-US" sz="27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id-ID" sz="27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9250" indent="-349250" algn="just">
              <a:buNone/>
            </a:pP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Praktik Keperawatan harus didasarkan pada kode etik, standar</a:t>
            </a:r>
            <a:r>
              <a:rPr lang="en-US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pelayanan, standar profesi, dan standar prosedur operasional.</a:t>
            </a:r>
          </a:p>
          <a:p>
            <a:pPr marL="349250" indent="-349250" algn="just">
              <a:buNone/>
            </a:pP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</a:t>
            </a: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Praktik Keperawatan didasarkan pada prinsip kebutuhan pelayanan</a:t>
            </a:r>
            <a:r>
              <a:rPr lang="en-US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 dan/atau Keperawatan masyarakat dalam suatu wilayah.</a:t>
            </a:r>
          </a:p>
          <a:p>
            <a:pPr marL="349250" indent="-349250" algn="just">
              <a:buNone/>
            </a:pP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</a:t>
            </a: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Ketentuan lebih lanjut mengenai kebutuhan pelayanan kesehatan dan/atau Keperawatan dalam suatu wilayah diatur dengan Peraturan Menteri.</a:t>
            </a:r>
            <a:endParaRPr lang="id-ID" sz="27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2138082" y="2299447"/>
            <a:ext cx="6131858" cy="99508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a. Praktik Keperawatan mandiri; dan</a:t>
            </a:r>
          </a:p>
          <a:p>
            <a:pPr marL="228600" indent="-228600"/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b. Praktik Keperawatan di Fasilitas Pelayanan </a:t>
            </a:r>
            <a:r>
              <a:rPr lang="en-US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7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Kesehatan</a:t>
            </a:r>
            <a:r>
              <a:rPr lang="id-ID" sz="27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9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57" y="96184"/>
            <a:ext cx="9790043" cy="867327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latin typeface="Gabriola" panose="04040605051002020D02" pitchFamily="82" charset="0"/>
              </a:rPr>
              <a:t>Tugas dan Wewenang</a:t>
            </a:r>
            <a:endParaRPr lang="id-ID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675964"/>
            <a:ext cx="10515600" cy="16808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33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Pasal 29</a:t>
            </a:r>
          </a:p>
          <a:p>
            <a:pPr marL="0" indent="0" algn="just">
              <a:buNone/>
            </a:pPr>
            <a:r>
              <a:rPr lang="id-ID" sz="2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(1) Dalam menyelenggarakan Praktik Keperawatan, Perawat bertugas sebagai:</a:t>
            </a:r>
          </a:p>
          <a:p>
            <a:pPr marL="0" indent="0" algn="just">
              <a:buNone/>
            </a:pPr>
            <a:endParaRPr lang="en-US" sz="2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en-US" sz="2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en-US" sz="2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en-US" sz="2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endParaRPr lang="en-US" sz="2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r>
              <a:rPr lang="id-ID" sz="2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(2) Tugas secara bersama ataupun sendiri-sendiri.</a:t>
            </a:r>
          </a:p>
          <a:p>
            <a:pPr marL="0" indent="0" algn="just">
              <a:buNone/>
            </a:pPr>
            <a:r>
              <a:rPr lang="id-ID" sz="2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(3) Pelaksanaan tugas Perawat harus dilaksanakan secara</a:t>
            </a:r>
            <a:r>
              <a:rPr lang="en-US" sz="2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2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bertanggung jawab dan akuntabel.</a:t>
            </a:r>
            <a:endParaRPr lang="id-ID" sz="2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Double Brace 4"/>
          <p:cNvSpPr/>
          <p:nvPr/>
        </p:nvSpPr>
        <p:spPr>
          <a:xfrm>
            <a:off x="2151529" y="2218764"/>
            <a:ext cx="7221071" cy="2595281"/>
          </a:xfrm>
          <a:prstGeom prst="brace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a. pemberi Asuhan Keperawatan;</a:t>
            </a:r>
          </a:p>
          <a:p>
            <a:pPr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b. penyuluh dan konselor bagi Klien; </a:t>
            </a:r>
          </a:p>
          <a:p>
            <a:pPr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c. pengelola Pelayanan Keperawatan;</a:t>
            </a:r>
          </a:p>
          <a:p>
            <a:pPr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d. peneliti Keperawatan;</a:t>
            </a:r>
          </a:p>
          <a:p>
            <a:pPr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e. pelaksana tugas berdasarkan pelimpahan wewenang; dan/atau</a:t>
            </a:r>
          </a:p>
          <a:p>
            <a:pPr algn="just"/>
            <a:r>
              <a:rPr lang="id-ID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f. pelaksana tugas dalam keadaan keterbatasan tertentu.</a:t>
            </a:r>
          </a:p>
        </p:txBody>
      </p:sp>
    </p:spTree>
    <p:extLst>
      <p:ext uri="{BB962C8B-B14F-4D97-AF65-F5344CB8AC3E}">
        <p14:creationId xmlns:p14="http://schemas.microsoft.com/office/powerpoint/2010/main" val="35211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765" y="623242"/>
            <a:ext cx="10515600" cy="1985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3600" b="1" dirty="0">
                <a:latin typeface="Gabriola" panose="04040605051002020D02" pitchFamily="82" charset="0"/>
              </a:rPr>
              <a:t>Pasal 30</a:t>
            </a:r>
          </a:p>
          <a:p>
            <a:pPr marL="457200" indent="-457200" algn="just">
              <a:buNone/>
            </a:pPr>
            <a:r>
              <a:rPr lang="sv-SE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(1) Dalam menjalankan tugas sebagai pemberi Asuhan Keperawatan di bidang upaya kesehatan </a:t>
            </a:r>
            <a:r>
              <a:rPr lang="sv-SE" sz="2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perorangan.</a:t>
            </a:r>
            <a:endParaRPr lang="sv-SE" sz="29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0" algn="just">
              <a:buNone/>
            </a:pPr>
            <a:r>
              <a:rPr lang="id-ID" sz="2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Perawat berwenang:</a:t>
            </a:r>
          </a:p>
          <a:p>
            <a:endParaRPr lang="id-ID" dirty="0"/>
          </a:p>
        </p:txBody>
      </p:sp>
      <p:sp>
        <p:nvSpPr>
          <p:cNvPr id="4" name="Double Bracket 3"/>
          <p:cNvSpPr/>
          <p:nvPr/>
        </p:nvSpPr>
        <p:spPr>
          <a:xfrm>
            <a:off x="1896035" y="2312894"/>
            <a:ext cx="7853082" cy="4343400"/>
          </a:xfrm>
          <a:prstGeom prst="bracketPair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fi-FI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a. </a:t>
            </a:r>
            <a:r>
              <a:rPr lang="fi-FI" sz="2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Melakukan </a:t>
            </a:r>
            <a:r>
              <a:rPr lang="fi-FI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pengkajian Keperawatan secara holistik;</a:t>
            </a:r>
          </a:p>
          <a:p>
            <a:r>
              <a:rPr lang="id-ID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b. </a:t>
            </a:r>
            <a:r>
              <a:rPr lang="id-ID" sz="2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Menetapkan </a:t>
            </a:r>
            <a:r>
              <a:rPr lang="id-ID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diagnosis Keperawatan;</a:t>
            </a:r>
          </a:p>
          <a:p>
            <a:r>
              <a:rPr lang="id-ID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c. merencanakan tindakan Keperawatan;</a:t>
            </a:r>
          </a:p>
          <a:p>
            <a:r>
              <a:rPr lang="id-ID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d. melaksanakan tindakan Keperawatan;</a:t>
            </a:r>
          </a:p>
          <a:p>
            <a:r>
              <a:rPr lang="id-ID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e. mengevaluasi hasil tindakan Keperawatan;</a:t>
            </a:r>
          </a:p>
          <a:p>
            <a:r>
              <a:rPr lang="id-ID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f. melakukan rujukan;</a:t>
            </a:r>
          </a:p>
          <a:p>
            <a:r>
              <a:rPr lang="id-ID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g. memberikan tindakan pada keadaan gawat darurat sesuai dengan kompetensi;</a:t>
            </a:r>
          </a:p>
          <a:p>
            <a:r>
              <a:rPr lang="id-ID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h. memberikan konsultasi Keperawatan dan berkolaborasi dengan dokter;</a:t>
            </a:r>
          </a:p>
          <a:p>
            <a:r>
              <a:rPr lang="id-ID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i. melakukan penyuluhan kesehatan dan konseling; dan</a:t>
            </a:r>
          </a:p>
          <a:p>
            <a:pPr marL="174625" indent="-174625"/>
            <a:r>
              <a:rPr lang="sv-SE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j. melakukan penatalaksanaan pemberian obat kepada Klien sesuai dengan resep tenaga medis </a:t>
            </a:r>
            <a:r>
              <a:rPr lang="sv-SE" sz="2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atau </a:t>
            </a:r>
            <a:r>
              <a:rPr lang="nl-NL" sz="2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obat </a:t>
            </a:r>
            <a:r>
              <a:rPr lang="nl-NL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bebas dan obat bebas terbatas.</a:t>
            </a:r>
            <a:endParaRPr lang="id-ID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04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447" y="484095"/>
            <a:ext cx="10255624" cy="57332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sz="4700" b="1" dirty="0" smtClean="0">
                <a:latin typeface="Gabriola" panose="04040605051002020D02" pitchFamily="82" charset="0"/>
              </a:rPr>
              <a:t>Pasal 35</a:t>
            </a:r>
          </a:p>
          <a:p>
            <a:pPr marL="0" indent="0">
              <a:buNone/>
            </a:pPr>
            <a:endParaRPr lang="en-US" dirty="0" smtClean="0"/>
          </a:p>
          <a:p>
            <a:pPr marL="511175" indent="-511175" algn="just">
              <a:buNone/>
            </a:pP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(1)</a:t>
            </a:r>
            <a:r>
              <a:rPr lang="en-US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 keadaan darurat untuk memberikan pertolongan pertama, Perawat dapat melakukan tindaka</a:t>
            </a:r>
            <a:r>
              <a:rPr lang="en-US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 </a:t>
            </a: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medis dan pemberian obat sesuai dengan kompetensinya.</a:t>
            </a:r>
          </a:p>
          <a:p>
            <a:pPr marL="511175" indent="-511175" algn="just">
              <a:buNone/>
            </a:pP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(2)</a:t>
            </a:r>
            <a:r>
              <a:rPr lang="en-US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Pertolongan pertama sebagaimana dimaksud pada ayat (1) bertujuan untuk menyelamatkan nyawa Klien</a:t>
            </a:r>
            <a:r>
              <a:rPr lang="en-US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 mencegah kecacatan lebih lanjut.</a:t>
            </a:r>
          </a:p>
          <a:p>
            <a:pPr marL="457200" indent="-457200" algn="just">
              <a:buNone/>
            </a:pP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(3) Keadaan darurat sebagaimana dimaksud pada ayat (1) merupakan keadaan yang mengancam nyaw</a:t>
            </a:r>
            <a:r>
              <a:rPr lang="en-US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</a:t>
            </a: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atau kecacatan Klien.</a:t>
            </a:r>
          </a:p>
          <a:p>
            <a:pPr marL="403225" indent="-403225" algn="just">
              <a:buNone/>
            </a:pP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(4) Keadaan darurat sebagaimana dimaksud pada ayat (1) ditetapkan oleh Perawat sesuai dengan hasil</a:t>
            </a:r>
            <a:r>
              <a:rPr lang="en-US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evaluasi berdasarkan keilmuannya.</a:t>
            </a:r>
          </a:p>
          <a:p>
            <a:pPr marL="457200" indent="-457200" algn="just">
              <a:buNone/>
            </a:pP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(5) Ketentuan lebih lanjut mengenai keadaan darurat sebagaimana dimaksud pada ayat (1) diatur dengan</a:t>
            </a:r>
            <a:r>
              <a:rPr lang="en-US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id-ID" sz="3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Peraturan Menteri.</a:t>
            </a:r>
          </a:p>
        </p:txBody>
      </p:sp>
    </p:spTree>
    <p:extLst>
      <p:ext uri="{BB962C8B-B14F-4D97-AF65-F5344CB8AC3E}">
        <p14:creationId xmlns:p14="http://schemas.microsoft.com/office/powerpoint/2010/main" val="30227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396</TotalTime>
  <Words>1452</Words>
  <Application>Microsoft Office PowerPoint</Application>
  <PresentationFormat>Widescreen</PresentationFormat>
  <Paragraphs>146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Arabic Typesetting</vt:lpstr>
      <vt:lpstr>Arial</vt:lpstr>
      <vt:lpstr>Corbel</vt:lpstr>
      <vt:lpstr>Gabriola</vt:lpstr>
      <vt:lpstr>Juice ITC</vt:lpstr>
      <vt:lpstr>Symbol</vt:lpstr>
      <vt:lpstr>Times New Roman</vt:lpstr>
      <vt:lpstr>Wingdings</vt:lpstr>
      <vt:lpstr>Parallax</vt:lpstr>
      <vt:lpstr>Perawatan Mandiri Pada Perawatan Luka UU, Dinkes, PPNI, Etika Keperawatan </vt:lpstr>
      <vt:lpstr>Pendahuluan</vt:lpstr>
      <vt:lpstr>PowerPoint Presentation</vt:lpstr>
      <vt:lpstr>Menurut UU No. 38 Tahun 2014 Pasal 19 </vt:lpstr>
      <vt:lpstr>Cont… </vt:lpstr>
      <vt:lpstr>PowerPoint Presentation</vt:lpstr>
      <vt:lpstr>Tugas dan Wewenang</vt:lpstr>
      <vt:lpstr>PowerPoint Presentation</vt:lpstr>
      <vt:lpstr>PowerPoint Presentation</vt:lpstr>
      <vt:lpstr>Hak Dan Kewajiban Perawat</vt:lpstr>
      <vt:lpstr>PowerPoint Presentation</vt:lpstr>
      <vt:lpstr>Cont…</vt:lpstr>
      <vt:lpstr>PowerPoint Presentation</vt:lpstr>
      <vt:lpstr>PowerPoint Presentation</vt:lpstr>
      <vt:lpstr>PowerPoint Presentation</vt:lpstr>
      <vt:lpstr>PowerPoint Presentation</vt:lpstr>
      <vt:lpstr>Cont…</vt:lpstr>
      <vt:lpstr>Kode Etik Keperawatan</vt:lpstr>
      <vt:lpstr>Cont…</vt:lpstr>
      <vt:lpstr>Cont…</vt:lpstr>
      <vt:lpstr>Cont…</vt:lpstr>
      <vt:lpstr>Cont…</vt:lpstr>
      <vt:lpstr>Cont…</vt:lpstr>
      <vt:lpstr>Cont…</vt:lpstr>
      <vt:lpstr>PowerPoint Presentation</vt:lpstr>
      <vt:lpstr>Daftar Pustaka </vt:lpstr>
      <vt:lpstr>Sekian   Terima Kasih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Ayu Sri LS</dc:creator>
  <cp:lastModifiedBy>Fujitsu</cp:lastModifiedBy>
  <cp:revision>41</cp:revision>
  <dcterms:created xsi:type="dcterms:W3CDTF">2018-01-11T10:49:22Z</dcterms:created>
  <dcterms:modified xsi:type="dcterms:W3CDTF">2018-01-17T16:02:00Z</dcterms:modified>
</cp:coreProperties>
</file>