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4"/>
  </p:notesMasterIdLst>
  <p:handoutMasterIdLst>
    <p:handoutMasterId r:id="rId45"/>
  </p:handoutMasterIdLst>
  <p:sldIdLst>
    <p:sldId id="257" r:id="rId2"/>
    <p:sldId id="31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3" r:id="rId12"/>
    <p:sldId id="295" r:id="rId13"/>
    <p:sldId id="307" r:id="rId14"/>
    <p:sldId id="308" r:id="rId15"/>
    <p:sldId id="309" r:id="rId16"/>
    <p:sldId id="310" r:id="rId17"/>
    <p:sldId id="311" r:id="rId18"/>
    <p:sldId id="312" r:id="rId19"/>
    <p:sldId id="274" r:id="rId20"/>
    <p:sldId id="267" r:id="rId21"/>
    <p:sldId id="268" r:id="rId22"/>
    <p:sldId id="269" r:id="rId23"/>
    <p:sldId id="270" r:id="rId24"/>
    <p:sldId id="282" r:id="rId25"/>
    <p:sldId id="271" r:id="rId26"/>
    <p:sldId id="272" r:id="rId27"/>
    <p:sldId id="273" r:id="rId28"/>
    <p:sldId id="281" r:id="rId29"/>
    <p:sldId id="275" r:id="rId30"/>
    <p:sldId id="276" r:id="rId31"/>
    <p:sldId id="277" r:id="rId32"/>
    <p:sldId id="278" r:id="rId33"/>
    <p:sldId id="319" r:id="rId34"/>
    <p:sldId id="280" r:id="rId35"/>
    <p:sldId id="284" r:id="rId36"/>
    <p:sldId id="287" r:id="rId37"/>
    <p:sldId id="314" r:id="rId38"/>
    <p:sldId id="315" r:id="rId39"/>
    <p:sldId id="317" r:id="rId40"/>
    <p:sldId id="293" r:id="rId41"/>
    <p:sldId id="294" r:id="rId42"/>
    <p:sldId id="31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3584A-93B9-4369-AFC0-095CC511EC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2C77F8-2A5D-43AD-A6D0-CC5571B700D2}">
      <dgm:prSet phldrT="[Text]"/>
      <dgm:spPr/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</a:t>
          </a:r>
          <a:r>
            <a:rPr lang="en-US" dirty="0" err="1" smtClean="0"/>
            <a:t>eksogen</a:t>
          </a:r>
          <a:endParaRPr lang="en-US" dirty="0" smtClean="0"/>
        </a:p>
        <a:p>
          <a:r>
            <a:rPr lang="en-US" dirty="0" smtClean="0">
              <a:latin typeface="Calibri"/>
            </a:rPr>
            <a:t>&amp;</a:t>
          </a:r>
          <a:endParaRPr lang="en-US" dirty="0" smtClean="0"/>
        </a:p>
        <a:p>
          <a:r>
            <a:rPr lang="en-US" dirty="0" err="1" smtClean="0"/>
            <a:t>Faktor</a:t>
          </a:r>
          <a:r>
            <a:rPr lang="en-US" dirty="0" smtClean="0"/>
            <a:t> endogen</a:t>
          </a:r>
          <a:endParaRPr lang="en-US" dirty="0"/>
        </a:p>
      </dgm:t>
    </dgm:pt>
    <dgm:pt modelId="{F2731BED-C248-4281-A144-1F5CD0C04482}" type="parTrans" cxnId="{BBEAC034-CB05-4CDE-A312-60B7361E7F37}">
      <dgm:prSet/>
      <dgm:spPr/>
      <dgm:t>
        <a:bodyPr/>
        <a:lstStyle/>
        <a:p>
          <a:endParaRPr lang="en-US"/>
        </a:p>
      </dgm:t>
    </dgm:pt>
    <dgm:pt modelId="{AC37E877-A4D8-467E-9239-0DFC7B41CD4C}" type="sibTrans" cxnId="{BBEAC034-CB05-4CDE-A312-60B7361E7F37}">
      <dgm:prSet/>
      <dgm:spPr/>
      <dgm:t>
        <a:bodyPr/>
        <a:lstStyle/>
        <a:p>
          <a:endParaRPr lang="en-US"/>
        </a:p>
      </dgm:t>
    </dgm:pt>
    <dgm:pt modelId="{0BF067A1-4678-44CB-860D-1BC227B34559}">
      <dgm:prSet phldrT="[Text]" custT="1"/>
      <dgm:spPr/>
      <dgm:t>
        <a:bodyPr/>
        <a:lstStyle/>
        <a:p>
          <a:r>
            <a:rPr lang="en-US" sz="2100" dirty="0" err="1" smtClean="0"/>
            <a:t>Peradangan</a:t>
          </a:r>
          <a:r>
            <a:rPr lang="en-US" sz="2100" dirty="0" smtClean="0"/>
            <a:t> </a:t>
          </a:r>
          <a:r>
            <a:rPr lang="en-US" sz="2100" dirty="0" err="1" smtClean="0"/>
            <a:t>kulit</a:t>
          </a:r>
          <a:endParaRPr lang="en-US" sz="2100" dirty="0" smtClean="0"/>
        </a:p>
        <a:p>
          <a:r>
            <a:rPr lang="en-US" sz="1400" dirty="0" smtClean="0"/>
            <a:t>(epidermis </a:t>
          </a:r>
          <a:r>
            <a:rPr lang="en-US" sz="1400" dirty="0" err="1" smtClean="0"/>
            <a:t>dan</a:t>
          </a:r>
          <a:r>
            <a:rPr lang="en-US" sz="1400" dirty="0" smtClean="0"/>
            <a:t> dermis)</a:t>
          </a:r>
          <a:endParaRPr lang="en-US" sz="1400" dirty="0"/>
        </a:p>
      </dgm:t>
    </dgm:pt>
    <dgm:pt modelId="{1E0D72FF-CD88-4645-A9A6-4732EF7FD828}" type="parTrans" cxnId="{A4C6FADC-670D-4B55-B19E-E25AD44B715A}">
      <dgm:prSet/>
      <dgm:spPr/>
      <dgm:t>
        <a:bodyPr/>
        <a:lstStyle/>
        <a:p>
          <a:endParaRPr lang="en-US"/>
        </a:p>
      </dgm:t>
    </dgm:pt>
    <dgm:pt modelId="{F84A8D9C-7E42-47EF-94F3-219EBE7C311E}" type="sibTrans" cxnId="{A4C6FADC-670D-4B55-B19E-E25AD44B715A}">
      <dgm:prSet/>
      <dgm:spPr/>
      <dgm:t>
        <a:bodyPr/>
        <a:lstStyle/>
        <a:p>
          <a:endParaRPr lang="en-US"/>
        </a:p>
      </dgm:t>
    </dgm:pt>
    <dgm:pt modelId="{5CA6946B-39BB-4BB9-B8D0-3780B039486A}">
      <dgm:prSet phldrT="[Text]"/>
      <dgm:spPr/>
      <dgm:t>
        <a:bodyPr/>
        <a:lstStyle/>
        <a:p>
          <a:r>
            <a:rPr lang="en-US" dirty="0" err="1" smtClean="0"/>
            <a:t>Gatal</a:t>
          </a:r>
          <a:r>
            <a:rPr lang="en-US" dirty="0" smtClean="0"/>
            <a:t> </a:t>
          </a:r>
        </a:p>
        <a:p>
          <a:r>
            <a:rPr lang="en-US" dirty="0" smtClean="0">
              <a:latin typeface="Calibri"/>
            </a:rPr>
            <a:t>&amp;</a:t>
          </a:r>
          <a:endParaRPr lang="en-US" dirty="0" smtClean="0"/>
        </a:p>
        <a:p>
          <a:r>
            <a:rPr lang="en-US" dirty="0" err="1" smtClean="0"/>
            <a:t>Efloresensi</a:t>
          </a:r>
          <a:r>
            <a:rPr lang="en-US" dirty="0" smtClean="0"/>
            <a:t> </a:t>
          </a:r>
          <a:r>
            <a:rPr lang="en-US" dirty="0" err="1" smtClean="0"/>
            <a:t>polimorfik</a:t>
          </a:r>
          <a:r>
            <a:rPr lang="en-US" dirty="0" smtClean="0"/>
            <a:t>/</a:t>
          </a:r>
          <a:r>
            <a:rPr lang="en-US" dirty="0" err="1" smtClean="0"/>
            <a:t>oligomorfik</a:t>
          </a:r>
          <a:r>
            <a:rPr lang="en-US" dirty="0" smtClean="0"/>
            <a:t> </a:t>
          </a:r>
          <a:endParaRPr lang="en-US" dirty="0"/>
        </a:p>
      </dgm:t>
    </dgm:pt>
    <dgm:pt modelId="{F94713DB-3D30-46AE-9659-2F1377495C56}" type="parTrans" cxnId="{1BD3FB21-126E-48DE-A87A-1B0E29B1B83C}">
      <dgm:prSet/>
      <dgm:spPr/>
      <dgm:t>
        <a:bodyPr/>
        <a:lstStyle/>
        <a:p>
          <a:endParaRPr lang="en-US"/>
        </a:p>
      </dgm:t>
    </dgm:pt>
    <dgm:pt modelId="{45017CE7-4B8E-4334-9729-DEE389C198CB}" type="sibTrans" cxnId="{1BD3FB21-126E-48DE-A87A-1B0E29B1B83C}">
      <dgm:prSet/>
      <dgm:spPr/>
      <dgm:t>
        <a:bodyPr/>
        <a:lstStyle/>
        <a:p>
          <a:endParaRPr lang="en-US"/>
        </a:p>
      </dgm:t>
    </dgm:pt>
    <dgm:pt modelId="{EE540E4F-8E81-4029-87AC-540F53CF0C35}" type="pres">
      <dgm:prSet presAssocID="{13B3584A-93B9-4369-AFC0-095CC511EC61}" presName="CompostProcess" presStyleCnt="0">
        <dgm:presLayoutVars>
          <dgm:dir/>
          <dgm:resizeHandles val="exact"/>
        </dgm:presLayoutVars>
      </dgm:prSet>
      <dgm:spPr/>
    </dgm:pt>
    <dgm:pt modelId="{9767222F-163D-4967-B25B-CE20C5B7E939}" type="pres">
      <dgm:prSet presAssocID="{13B3584A-93B9-4369-AFC0-095CC511EC61}" presName="arrow" presStyleLbl="bgShp" presStyleIdx="0" presStyleCnt="1"/>
      <dgm:spPr/>
    </dgm:pt>
    <dgm:pt modelId="{F24E9E0A-7673-4C87-80E6-368C2F400600}" type="pres">
      <dgm:prSet presAssocID="{13B3584A-93B9-4369-AFC0-095CC511EC61}" presName="linearProcess" presStyleCnt="0"/>
      <dgm:spPr/>
    </dgm:pt>
    <dgm:pt modelId="{5156A66C-6AF9-4479-AC87-5EE8E41A6B66}" type="pres">
      <dgm:prSet presAssocID="{682C77F8-2A5D-43AD-A6D0-CC5571B700D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A7C3A-137F-4633-91ED-8596E96AB20A}" type="pres">
      <dgm:prSet presAssocID="{AC37E877-A4D8-467E-9239-0DFC7B41CD4C}" presName="sibTrans" presStyleCnt="0"/>
      <dgm:spPr/>
    </dgm:pt>
    <dgm:pt modelId="{A9D884C7-6EBA-43D6-AE88-66C446CB02FA}" type="pres">
      <dgm:prSet presAssocID="{0BF067A1-4678-44CB-860D-1BC227B3455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165F6-FF41-4427-93C9-7C7751F10436}" type="pres">
      <dgm:prSet presAssocID="{F84A8D9C-7E42-47EF-94F3-219EBE7C311E}" presName="sibTrans" presStyleCnt="0"/>
      <dgm:spPr/>
    </dgm:pt>
    <dgm:pt modelId="{CE02700F-0600-4748-A6BE-2E42E44C42CD}" type="pres">
      <dgm:prSet presAssocID="{5CA6946B-39BB-4BB9-B8D0-3780B039486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0CD2B-82B9-48EB-A2DF-75098DB83FC2}" type="presOf" srcId="{682C77F8-2A5D-43AD-A6D0-CC5571B700D2}" destId="{5156A66C-6AF9-4479-AC87-5EE8E41A6B66}" srcOrd="0" destOrd="0" presId="urn:microsoft.com/office/officeart/2005/8/layout/hProcess9"/>
    <dgm:cxn modelId="{A4C6FADC-670D-4B55-B19E-E25AD44B715A}" srcId="{13B3584A-93B9-4369-AFC0-095CC511EC61}" destId="{0BF067A1-4678-44CB-860D-1BC227B34559}" srcOrd="1" destOrd="0" parTransId="{1E0D72FF-CD88-4645-A9A6-4732EF7FD828}" sibTransId="{F84A8D9C-7E42-47EF-94F3-219EBE7C311E}"/>
    <dgm:cxn modelId="{63AFB8F6-7914-4266-9ED2-9F1AD4284BE2}" type="presOf" srcId="{5CA6946B-39BB-4BB9-B8D0-3780B039486A}" destId="{CE02700F-0600-4748-A6BE-2E42E44C42CD}" srcOrd="0" destOrd="0" presId="urn:microsoft.com/office/officeart/2005/8/layout/hProcess9"/>
    <dgm:cxn modelId="{BBEAC034-CB05-4CDE-A312-60B7361E7F37}" srcId="{13B3584A-93B9-4369-AFC0-095CC511EC61}" destId="{682C77F8-2A5D-43AD-A6D0-CC5571B700D2}" srcOrd="0" destOrd="0" parTransId="{F2731BED-C248-4281-A144-1F5CD0C04482}" sibTransId="{AC37E877-A4D8-467E-9239-0DFC7B41CD4C}"/>
    <dgm:cxn modelId="{1BD3FB21-126E-48DE-A87A-1B0E29B1B83C}" srcId="{13B3584A-93B9-4369-AFC0-095CC511EC61}" destId="{5CA6946B-39BB-4BB9-B8D0-3780B039486A}" srcOrd="2" destOrd="0" parTransId="{F94713DB-3D30-46AE-9659-2F1377495C56}" sibTransId="{45017CE7-4B8E-4334-9729-DEE389C198CB}"/>
    <dgm:cxn modelId="{D7FA48E7-BBED-4031-AD71-7824E0D919AF}" type="presOf" srcId="{0BF067A1-4678-44CB-860D-1BC227B34559}" destId="{A9D884C7-6EBA-43D6-AE88-66C446CB02FA}" srcOrd="0" destOrd="0" presId="urn:microsoft.com/office/officeart/2005/8/layout/hProcess9"/>
    <dgm:cxn modelId="{53E4CC50-3666-4B94-A8AF-EA759B61DAD6}" type="presOf" srcId="{13B3584A-93B9-4369-AFC0-095CC511EC61}" destId="{EE540E4F-8E81-4029-87AC-540F53CF0C35}" srcOrd="0" destOrd="0" presId="urn:microsoft.com/office/officeart/2005/8/layout/hProcess9"/>
    <dgm:cxn modelId="{AF4A652F-9911-43D3-B3F6-A044EE6629EE}" type="presParOf" srcId="{EE540E4F-8E81-4029-87AC-540F53CF0C35}" destId="{9767222F-163D-4967-B25B-CE20C5B7E939}" srcOrd="0" destOrd="0" presId="urn:microsoft.com/office/officeart/2005/8/layout/hProcess9"/>
    <dgm:cxn modelId="{A52A6B6E-41C0-48BD-B234-9A3645FC6A59}" type="presParOf" srcId="{EE540E4F-8E81-4029-87AC-540F53CF0C35}" destId="{F24E9E0A-7673-4C87-80E6-368C2F400600}" srcOrd="1" destOrd="0" presId="urn:microsoft.com/office/officeart/2005/8/layout/hProcess9"/>
    <dgm:cxn modelId="{06DCB104-9DDA-4C47-A3A2-4BC06725CCF5}" type="presParOf" srcId="{F24E9E0A-7673-4C87-80E6-368C2F400600}" destId="{5156A66C-6AF9-4479-AC87-5EE8E41A6B66}" srcOrd="0" destOrd="0" presId="urn:microsoft.com/office/officeart/2005/8/layout/hProcess9"/>
    <dgm:cxn modelId="{4833CEC8-44BF-41E9-97A0-93FD3E86BA1D}" type="presParOf" srcId="{F24E9E0A-7673-4C87-80E6-368C2F400600}" destId="{EDAA7C3A-137F-4633-91ED-8596E96AB20A}" srcOrd="1" destOrd="0" presId="urn:microsoft.com/office/officeart/2005/8/layout/hProcess9"/>
    <dgm:cxn modelId="{F9AC5A21-2507-4621-8460-74D9A312A7C6}" type="presParOf" srcId="{F24E9E0A-7673-4C87-80E6-368C2F400600}" destId="{A9D884C7-6EBA-43D6-AE88-66C446CB02FA}" srcOrd="2" destOrd="0" presId="urn:microsoft.com/office/officeart/2005/8/layout/hProcess9"/>
    <dgm:cxn modelId="{84FDF43B-B799-4EB1-A3BF-A2695BBBCAFF}" type="presParOf" srcId="{F24E9E0A-7673-4C87-80E6-368C2F400600}" destId="{622165F6-FF41-4427-93C9-7C7751F10436}" srcOrd="3" destOrd="0" presId="urn:microsoft.com/office/officeart/2005/8/layout/hProcess9"/>
    <dgm:cxn modelId="{0FE47C2E-7606-4B77-8464-AB33EB8A6FE4}" type="presParOf" srcId="{F24E9E0A-7673-4C87-80E6-368C2F400600}" destId="{CE02700F-0600-4748-A6BE-2E42E44C42CD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FB42F-4C20-465E-9CD5-F0B7B257A1D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0F4F54C-EBEE-4728-9120-0E97B35CA59F}">
      <dgm:prSet phldrT="[Text]"/>
      <dgm:spPr/>
      <dgm:t>
        <a:bodyPr/>
        <a:lstStyle/>
        <a:p>
          <a:r>
            <a:rPr lang="en-US" dirty="0" smtClean="0"/>
            <a:t>Dermatitis </a:t>
          </a:r>
          <a:r>
            <a:rPr lang="en-US" dirty="0" err="1" smtClean="0"/>
            <a:t>Seboroik</a:t>
          </a:r>
          <a:endParaRPr lang="id-ID" dirty="0"/>
        </a:p>
      </dgm:t>
    </dgm:pt>
    <dgm:pt modelId="{EDB84543-1C65-4191-B752-26E6CE4FF663}" type="parTrans" cxnId="{AFF34679-7892-435E-A9DA-F2379DE724A1}">
      <dgm:prSet/>
      <dgm:spPr/>
      <dgm:t>
        <a:bodyPr/>
        <a:lstStyle/>
        <a:p>
          <a:endParaRPr lang="id-ID"/>
        </a:p>
      </dgm:t>
    </dgm:pt>
    <dgm:pt modelId="{9DE128B8-765D-4B81-A2F7-519BF3155FDA}" type="sibTrans" cxnId="{AFF34679-7892-435E-A9DA-F2379DE724A1}">
      <dgm:prSet/>
      <dgm:spPr/>
      <dgm:t>
        <a:bodyPr/>
        <a:lstStyle/>
        <a:p>
          <a:endParaRPr lang="id-ID"/>
        </a:p>
      </dgm:t>
    </dgm:pt>
    <dgm:pt modelId="{8C65FC65-0E67-4185-B554-52C0CC2A1596}">
      <dgm:prSet phldrT="[Text]"/>
      <dgm:spPr/>
      <dgm:t>
        <a:bodyPr/>
        <a:lstStyle/>
        <a:p>
          <a:r>
            <a:rPr lang="en-US" dirty="0" err="1" smtClean="0"/>
            <a:t>Imunologis</a:t>
          </a:r>
          <a:endParaRPr lang="id-ID" dirty="0"/>
        </a:p>
      </dgm:t>
    </dgm:pt>
    <dgm:pt modelId="{2CEF0FEA-A181-4522-BCD6-404F9E87BB38}" type="parTrans" cxnId="{531BCCA1-DEA6-489F-B80A-6C92E68C5E95}">
      <dgm:prSet/>
      <dgm:spPr/>
      <dgm:t>
        <a:bodyPr/>
        <a:lstStyle/>
        <a:p>
          <a:endParaRPr lang="id-ID"/>
        </a:p>
      </dgm:t>
    </dgm:pt>
    <dgm:pt modelId="{3238DC36-0D72-4D35-8DC6-E387349F0410}" type="sibTrans" cxnId="{531BCCA1-DEA6-489F-B80A-6C92E68C5E95}">
      <dgm:prSet/>
      <dgm:spPr/>
      <dgm:t>
        <a:bodyPr/>
        <a:lstStyle/>
        <a:p>
          <a:endParaRPr lang="id-ID"/>
        </a:p>
      </dgm:t>
    </dgm:pt>
    <dgm:pt modelId="{91AC98EA-740C-4F34-9372-C5291AA35343}">
      <dgm:prSet phldrT="[Text]"/>
      <dgm:spPr/>
      <dgm:t>
        <a:bodyPr/>
        <a:lstStyle/>
        <a:p>
          <a:r>
            <a:rPr lang="en-US" dirty="0" err="1" smtClean="0"/>
            <a:t>Aktivitas</a:t>
          </a:r>
          <a:r>
            <a:rPr lang="en-US" dirty="0" smtClean="0"/>
            <a:t> </a:t>
          </a:r>
          <a:r>
            <a:rPr lang="en-US" dirty="0" err="1" smtClean="0"/>
            <a:t>Kelenjar</a:t>
          </a:r>
          <a:r>
            <a:rPr lang="en-US" dirty="0" smtClean="0"/>
            <a:t> </a:t>
          </a:r>
          <a:r>
            <a:rPr lang="en-US" dirty="0" err="1" smtClean="0"/>
            <a:t>sebasea</a:t>
          </a:r>
          <a:endParaRPr lang="id-ID" dirty="0"/>
        </a:p>
      </dgm:t>
    </dgm:pt>
    <dgm:pt modelId="{2FB03D61-C29F-4FF1-8583-FD3EE943F3DE}" type="parTrans" cxnId="{F4000983-A21B-48E8-B6C8-D3404AF19D93}">
      <dgm:prSet/>
      <dgm:spPr/>
      <dgm:t>
        <a:bodyPr/>
        <a:lstStyle/>
        <a:p>
          <a:endParaRPr lang="id-ID"/>
        </a:p>
      </dgm:t>
    </dgm:pt>
    <dgm:pt modelId="{45854B02-2800-42C7-9513-98894B93F596}" type="sibTrans" cxnId="{F4000983-A21B-48E8-B6C8-D3404AF19D93}">
      <dgm:prSet/>
      <dgm:spPr/>
      <dgm:t>
        <a:bodyPr/>
        <a:lstStyle/>
        <a:p>
          <a:endParaRPr lang="id-ID"/>
        </a:p>
      </dgm:t>
    </dgm:pt>
    <dgm:pt modelId="{5232D6F4-22C7-44D0-8FEB-0DA1F4119D84}">
      <dgm:prSet phldrT="[Text]"/>
      <dgm:spPr/>
      <dgm:t>
        <a:bodyPr/>
        <a:lstStyle/>
        <a:p>
          <a:r>
            <a:rPr lang="en-US" dirty="0" err="1" smtClean="0"/>
            <a:t>Kerentanan</a:t>
          </a:r>
          <a:r>
            <a:rPr lang="en-US" dirty="0" smtClean="0"/>
            <a:t> Individual</a:t>
          </a:r>
          <a:endParaRPr lang="id-ID" dirty="0"/>
        </a:p>
      </dgm:t>
    </dgm:pt>
    <dgm:pt modelId="{6D2CA041-2135-4CD6-89E6-B142647E2BEA}" type="parTrans" cxnId="{A390783C-30D6-450F-A36A-779166123939}">
      <dgm:prSet/>
      <dgm:spPr/>
      <dgm:t>
        <a:bodyPr/>
        <a:lstStyle/>
        <a:p>
          <a:endParaRPr lang="id-ID"/>
        </a:p>
      </dgm:t>
    </dgm:pt>
    <dgm:pt modelId="{B05A63FE-C548-49FE-8573-6D4D9FA18EFC}" type="sibTrans" cxnId="{A390783C-30D6-450F-A36A-779166123939}">
      <dgm:prSet/>
      <dgm:spPr/>
      <dgm:t>
        <a:bodyPr/>
        <a:lstStyle/>
        <a:p>
          <a:endParaRPr lang="id-ID"/>
        </a:p>
      </dgm:t>
    </dgm:pt>
    <dgm:pt modelId="{9BD0439E-F56F-4C42-830B-BB930D98C274}">
      <dgm:prSet phldrT="[Text]"/>
      <dgm:spPr/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</a:t>
          </a:r>
          <a:r>
            <a:rPr lang="en-US" dirty="0" err="1" smtClean="0"/>
            <a:t>Fisik</a:t>
          </a:r>
          <a:endParaRPr lang="id-ID" dirty="0"/>
        </a:p>
      </dgm:t>
    </dgm:pt>
    <dgm:pt modelId="{E553673F-9D4D-4931-A23B-E6DC63821FD5}" type="parTrans" cxnId="{10F033C0-A2AB-4AC0-BC50-193E2D3DF36F}">
      <dgm:prSet/>
      <dgm:spPr/>
      <dgm:t>
        <a:bodyPr/>
        <a:lstStyle/>
        <a:p>
          <a:endParaRPr lang="id-ID"/>
        </a:p>
      </dgm:t>
    </dgm:pt>
    <dgm:pt modelId="{70AA6AC7-AAFC-481A-A55A-FD7502BFAC6C}" type="sibTrans" cxnId="{10F033C0-A2AB-4AC0-BC50-193E2D3DF36F}">
      <dgm:prSet/>
      <dgm:spPr/>
      <dgm:t>
        <a:bodyPr/>
        <a:lstStyle/>
        <a:p>
          <a:endParaRPr lang="id-ID"/>
        </a:p>
      </dgm:t>
    </dgm:pt>
    <dgm:pt modelId="{1738E66E-8AA4-4D82-81EE-3F05AE07A314}">
      <dgm:prSet phldrT="[Text]"/>
      <dgm:spPr/>
      <dgm:t>
        <a:bodyPr/>
        <a:lstStyle/>
        <a:p>
          <a:r>
            <a:rPr lang="en-US" dirty="0" err="1" smtClean="0"/>
            <a:t>Obat</a:t>
          </a:r>
          <a:endParaRPr lang="id-ID" dirty="0"/>
        </a:p>
      </dgm:t>
    </dgm:pt>
    <dgm:pt modelId="{A6B46274-282F-42F6-A517-0C581EFC3EE8}" type="parTrans" cxnId="{1245DDC2-6D9C-43C2-B37E-6D4E21A1A2B4}">
      <dgm:prSet/>
      <dgm:spPr/>
      <dgm:t>
        <a:bodyPr/>
        <a:lstStyle/>
        <a:p>
          <a:endParaRPr lang="id-ID"/>
        </a:p>
      </dgm:t>
    </dgm:pt>
    <dgm:pt modelId="{3C23793C-D004-41FD-AD20-153FDB8872BB}" type="sibTrans" cxnId="{1245DDC2-6D9C-43C2-B37E-6D4E21A1A2B4}">
      <dgm:prSet/>
      <dgm:spPr/>
      <dgm:t>
        <a:bodyPr/>
        <a:lstStyle/>
        <a:p>
          <a:endParaRPr lang="id-ID"/>
        </a:p>
      </dgm:t>
    </dgm:pt>
    <dgm:pt modelId="{3D5CAD22-2198-4BA1-8B23-4515B75E58FB}">
      <dgm:prSet phldrT="[Text]"/>
      <dgm:spPr/>
      <dgm:t>
        <a:bodyPr/>
        <a:lstStyle/>
        <a:p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Neurologis</a:t>
          </a:r>
          <a:endParaRPr lang="id-ID" dirty="0"/>
        </a:p>
      </dgm:t>
    </dgm:pt>
    <dgm:pt modelId="{2F77F058-67AA-49CD-8159-7D199CE580C2}" type="parTrans" cxnId="{94225E37-7182-4225-A496-BA9008DE4139}">
      <dgm:prSet/>
      <dgm:spPr/>
      <dgm:t>
        <a:bodyPr/>
        <a:lstStyle/>
        <a:p>
          <a:endParaRPr lang="id-ID"/>
        </a:p>
      </dgm:t>
    </dgm:pt>
    <dgm:pt modelId="{D55CE02B-6460-44AA-BB57-E24825BF99F3}" type="sibTrans" cxnId="{94225E37-7182-4225-A496-BA9008DE4139}">
      <dgm:prSet/>
      <dgm:spPr/>
      <dgm:t>
        <a:bodyPr/>
        <a:lstStyle/>
        <a:p>
          <a:endParaRPr lang="id-ID"/>
        </a:p>
      </dgm:t>
    </dgm:pt>
    <dgm:pt modelId="{F0F752EA-893E-4AF5-9BBD-168F149A73CD}">
      <dgm:prSet phldrT="[Text]"/>
      <dgm:spPr/>
      <dgm:t>
        <a:bodyPr/>
        <a:lstStyle/>
        <a:p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Keratinisasi</a:t>
          </a:r>
          <a:r>
            <a:rPr lang="en-US" dirty="0" smtClean="0"/>
            <a:t> Epidermal</a:t>
          </a:r>
          <a:endParaRPr lang="id-ID" dirty="0"/>
        </a:p>
      </dgm:t>
    </dgm:pt>
    <dgm:pt modelId="{4F3ED829-FE0E-4D58-A1E3-8667D78C0EAC}" type="parTrans" cxnId="{88C8F0A4-4BAE-4178-BF90-1D296293B575}">
      <dgm:prSet/>
      <dgm:spPr/>
      <dgm:t>
        <a:bodyPr/>
        <a:lstStyle/>
        <a:p>
          <a:endParaRPr lang="id-ID"/>
        </a:p>
      </dgm:t>
    </dgm:pt>
    <dgm:pt modelId="{0D353218-6A73-4503-AAC2-57F68F7BCB02}" type="sibTrans" cxnId="{88C8F0A4-4BAE-4178-BF90-1D296293B575}">
      <dgm:prSet/>
      <dgm:spPr/>
      <dgm:t>
        <a:bodyPr/>
        <a:lstStyle/>
        <a:p>
          <a:endParaRPr lang="id-ID"/>
        </a:p>
      </dgm:t>
    </dgm:pt>
    <dgm:pt modelId="{2C58DAB3-0DA2-4F6A-9265-75E392D1B46C}">
      <dgm:prSet phldrT="[Text]"/>
      <dgm:spPr/>
      <dgm:t>
        <a:bodyPr/>
        <a:lstStyle/>
        <a:p>
          <a:r>
            <a:rPr lang="en-US" dirty="0" err="1" smtClean="0"/>
            <a:t>Malassezia</a:t>
          </a:r>
          <a:r>
            <a:rPr lang="en-US" dirty="0" smtClean="0"/>
            <a:t> sp.</a:t>
          </a:r>
          <a:endParaRPr lang="id-ID" dirty="0"/>
        </a:p>
      </dgm:t>
    </dgm:pt>
    <dgm:pt modelId="{55DD016B-AC15-4849-8241-565A8B4964CB}" type="parTrans" cxnId="{DA58CDD9-85D8-4E4D-A9B6-0363DC8D8045}">
      <dgm:prSet/>
      <dgm:spPr/>
      <dgm:t>
        <a:bodyPr/>
        <a:lstStyle/>
        <a:p>
          <a:endParaRPr lang="id-ID"/>
        </a:p>
      </dgm:t>
    </dgm:pt>
    <dgm:pt modelId="{1898D41C-017E-4414-84DF-47A0F89B2944}" type="sibTrans" cxnId="{DA58CDD9-85D8-4E4D-A9B6-0363DC8D8045}">
      <dgm:prSet/>
      <dgm:spPr/>
      <dgm:t>
        <a:bodyPr/>
        <a:lstStyle/>
        <a:p>
          <a:endParaRPr lang="id-ID"/>
        </a:p>
      </dgm:t>
    </dgm:pt>
    <dgm:pt modelId="{D8FE6D1C-1048-4A53-AAFD-A0C13EA859EC}" type="pres">
      <dgm:prSet presAssocID="{087FB42F-4C20-465E-9CD5-F0B7B257A1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C902B-3347-4594-A9A3-E75414FF44EF}" type="pres">
      <dgm:prSet presAssocID="{087FB42F-4C20-465E-9CD5-F0B7B257A1D2}" presName="radial" presStyleCnt="0">
        <dgm:presLayoutVars>
          <dgm:animLvl val="ctr"/>
        </dgm:presLayoutVars>
      </dgm:prSet>
      <dgm:spPr/>
    </dgm:pt>
    <dgm:pt modelId="{B78D52E4-6480-44CC-A3BB-548AAEB06C4E}" type="pres">
      <dgm:prSet presAssocID="{10F4F54C-EBEE-4728-9120-0E97B35CA59F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0FDB6633-7860-459E-9141-AE1420C764BE}" type="pres">
      <dgm:prSet presAssocID="{8C65FC65-0E67-4185-B554-52C0CC2A1596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BDE615-A7D6-4904-BF97-1A716A010366}" type="pres">
      <dgm:prSet presAssocID="{91AC98EA-740C-4F34-9372-C5291AA35343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605D80-AA05-49F3-8FB3-F9639F1DA8D3}" type="pres">
      <dgm:prSet presAssocID="{2C58DAB3-0DA2-4F6A-9265-75E392D1B46C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39D42C-CA5A-4D9B-A7EC-23201AD1E1AE}" type="pres">
      <dgm:prSet presAssocID="{5232D6F4-22C7-44D0-8FEB-0DA1F4119D8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1A235-16D0-401B-96C8-BE2C070B905D}" type="pres">
      <dgm:prSet presAssocID="{9BD0439E-F56F-4C42-830B-BB930D98C274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8637D3-F550-49B9-B2C7-12AB13E2FC83}" type="pres">
      <dgm:prSet presAssocID="{1738E66E-8AA4-4D82-81EE-3F05AE07A31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526796-CA4A-48D8-85C9-3BC4C6FEC390}" type="pres">
      <dgm:prSet presAssocID="{3D5CAD22-2198-4BA1-8B23-4515B75E58FB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29A134-D97E-4EE0-94E6-CC49DF567E99}" type="pres">
      <dgm:prSet presAssocID="{F0F752EA-893E-4AF5-9BBD-168F149A73CD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A58CDD9-85D8-4E4D-A9B6-0363DC8D8045}" srcId="{10F4F54C-EBEE-4728-9120-0E97B35CA59F}" destId="{2C58DAB3-0DA2-4F6A-9265-75E392D1B46C}" srcOrd="2" destOrd="0" parTransId="{55DD016B-AC15-4849-8241-565A8B4964CB}" sibTransId="{1898D41C-017E-4414-84DF-47A0F89B2944}"/>
    <dgm:cxn modelId="{AFF34679-7892-435E-A9DA-F2379DE724A1}" srcId="{087FB42F-4C20-465E-9CD5-F0B7B257A1D2}" destId="{10F4F54C-EBEE-4728-9120-0E97B35CA59F}" srcOrd="0" destOrd="0" parTransId="{EDB84543-1C65-4191-B752-26E6CE4FF663}" sibTransId="{9DE128B8-765D-4B81-A2F7-519BF3155FDA}"/>
    <dgm:cxn modelId="{6176B561-579E-4CD1-8A72-92AAE65FA1ED}" type="presOf" srcId="{9BD0439E-F56F-4C42-830B-BB930D98C274}" destId="{A5C1A235-16D0-401B-96C8-BE2C070B905D}" srcOrd="0" destOrd="0" presId="urn:microsoft.com/office/officeart/2005/8/layout/radial3"/>
    <dgm:cxn modelId="{88C8F0A4-4BAE-4178-BF90-1D296293B575}" srcId="{10F4F54C-EBEE-4728-9120-0E97B35CA59F}" destId="{F0F752EA-893E-4AF5-9BBD-168F149A73CD}" srcOrd="7" destOrd="0" parTransId="{4F3ED829-FE0E-4D58-A1E3-8667D78C0EAC}" sibTransId="{0D353218-6A73-4503-AAC2-57F68F7BCB02}"/>
    <dgm:cxn modelId="{4ADF2878-EA46-4250-A6D6-18D5489DB7E5}" type="presOf" srcId="{F0F752EA-893E-4AF5-9BBD-168F149A73CD}" destId="{7429A134-D97E-4EE0-94E6-CC49DF567E99}" srcOrd="0" destOrd="0" presId="urn:microsoft.com/office/officeart/2005/8/layout/radial3"/>
    <dgm:cxn modelId="{84255A4A-A265-4155-BE2A-A934C3D39506}" type="presOf" srcId="{5232D6F4-22C7-44D0-8FEB-0DA1F4119D84}" destId="{4439D42C-CA5A-4D9B-A7EC-23201AD1E1AE}" srcOrd="0" destOrd="0" presId="urn:microsoft.com/office/officeart/2005/8/layout/radial3"/>
    <dgm:cxn modelId="{B25AADB3-D055-47D4-B820-196A7A43850C}" type="presOf" srcId="{3D5CAD22-2198-4BA1-8B23-4515B75E58FB}" destId="{29526796-CA4A-48D8-85C9-3BC4C6FEC390}" srcOrd="0" destOrd="0" presId="urn:microsoft.com/office/officeart/2005/8/layout/radial3"/>
    <dgm:cxn modelId="{A390783C-30D6-450F-A36A-779166123939}" srcId="{10F4F54C-EBEE-4728-9120-0E97B35CA59F}" destId="{5232D6F4-22C7-44D0-8FEB-0DA1F4119D84}" srcOrd="3" destOrd="0" parTransId="{6D2CA041-2135-4CD6-89E6-B142647E2BEA}" sibTransId="{B05A63FE-C548-49FE-8573-6D4D9FA18EFC}"/>
    <dgm:cxn modelId="{F4000983-A21B-48E8-B6C8-D3404AF19D93}" srcId="{10F4F54C-EBEE-4728-9120-0E97B35CA59F}" destId="{91AC98EA-740C-4F34-9372-C5291AA35343}" srcOrd="1" destOrd="0" parTransId="{2FB03D61-C29F-4FF1-8583-FD3EE943F3DE}" sibTransId="{45854B02-2800-42C7-9513-98894B93F596}"/>
    <dgm:cxn modelId="{FC951B0E-C953-4386-8619-62DEBFF26A40}" type="presOf" srcId="{2C58DAB3-0DA2-4F6A-9265-75E392D1B46C}" destId="{AC605D80-AA05-49F3-8FB3-F9639F1DA8D3}" srcOrd="0" destOrd="0" presId="urn:microsoft.com/office/officeart/2005/8/layout/radial3"/>
    <dgm:cxn modelId="{A91A8D78-2539-49D1-9B79-2FB2F7FB631B}" type="presOf" srcId="{087FB42F-4C20-465E-9CD5-F0B7B257A1D2}" destId="{D8FE6D1C-1048-4A53-AAFD-A0C13EA859EC}" srcOrd="0" destOrd="0" presId="urn:microsoft.com/office/officeart/2005/8/layout/radial3"/>
    <dgm:cxn modelId="{F91D3F3B-8F3D-4C7B-91EE-C9944014196E}" type="presOf" srcId="{1738E66E-8AA4-4D82-81EE-3F05AE07A314}" destId="{708637D3-F550-49B9-B2C7-12AB13E2FC83}" srcOrd="0" destOrd="0" presId="urn:microsoft.com/office/officeart/2005/8/layout/radial3"/>
    <dgm:cxn modelId="{10F033C0-A2AB-4AC0-BC50-193E2D3DF36F}" srcId="{10F4F54C-EBEE-4728-9120-0E97B35CA59F}" destId="{9BD0439E-F56F-4C42-830B-BB930D98C274}" srcOrd="4" destOrd="0" parTransId="{E553673F-9D4D-4931-A23B-E6DC63821FD5}" sibTransId="{70AA6AC7-AAFC-481A-A55A-FD7502BFAC6C}"/>
    <dgm:cxn modelId="{97373735-99B0-477B-807F-3ABBD9C27D1A}" type="presOf" srcId="{8C65FC65-0E67-4185-B554-52C0CC2A1596}" destId="{0FDB6633-7860-459E-9141-AE1420C764BE}" srcOrd="0" destOrd="0" presId="urn:microsoft.com/office/officeart/2005/8/layout/radial3"/>
    <dgm:cxn modelId="{8F50AEB6-6342-4C63-A5B2-5D9F8C525127}" type="presOf" srcId="{91AC98EA-740C-4F34-9372-C5291AA35343}" destId="{35BDE615-A7D6-4904-BF97-1A716A010366}" srcOrd="0" destOrd="0" presId="urn:microsoft.com/office/officeart/2005/8/layout/radial3"/>
    <dgm:cxn modelId="{531BCCA1-DEA6-489F-B80A-6C92E68C5E95}" srcId="{10F4F54C-EBEE-4728-9120-0E97B35CA59F}" destId="{8C65FC65-0E67-4185-B554-52C0CC2A1596}" srcOrd="0" destOrd="0" parTransId="{2CEF0FEA-A181-4522-BCD6-404F9E87BB38}" sibTransId="{3238DC36-0D72-4D35-8DC6-E387349F0410}"/>
    <dgm:cxn modelId="{4AD90592-27F4-4C34-BE47-94615CF616B2}" type="presOf" srcId="{10F4F54C-EBEE-4728-9120-0E97B35CA59F}" destId="{B78D52E4-6480-44CC-A3BB-548AAEB06C4E}" srcOrd="0" destOrd="0" presId="urn:microsoft.com/office/officeart/2005/8/layout/radial3"/>
    <dgm:cxn modelId="{1245DDC2-6D9C-43C2-B37E-6D4E21A1A2B4}" srcId="{10F4F54C-EBEE-4728-9120-0E97B35CA59F}" destId="{1738E66E-8AA4-4D82-81EE-3F05AE07A314}" srcOrd="5" destOrd="0" parTransId="{A6B46274-282F-42F6-A517-0C581EFC3EE8}" sibTransId="{3C23793C-D004-41FD-AD20-153FDB8872BB}"/>
    <dgm:cxn modelId="{94225E37-7182-4225-A496-BA9008DE4139}" srcId="{10F4F54C-EBEE-4728-9120-0E97B35CA59F}" destId="{3D5CAD22-2198-4BA1-8B23-4515B75E58FB}" srcOrd="6" destOrd="0" parTransId="{2F77F058-67AA-49CD-8159-7D199CE580C2}" sibTransId="{D55CE02B-6460-44AA-BB57-E24825BF99F3}"/>
    <dgm:cxn modelId="{BCF0210E-56ED-4EFE-BC77-4646AA894125}" type="presParOf" srcId="{D8FE6D1C-1048-4A53-AAFD-A0C13EA859EC}" destId="{2B0C902B-3347-4594-A9A3-E75414FF44EF}" srcOrd="0" destOrd="0" presId="urn:microsoft.com/office/officeart/2005/8/layout/radial3"/>
    <dgm:cxn modelId="{209B5F31-1717-46FD-86FB-A763AAA175AC}" type="presParOf" srcId="{2B0C902B-3347-4594-A9A3-E75414FF44EF}" destId="{B78D52E4-6480-44CC-A3BB-548AAEB06C4E}" srcOrd="0" destOrd="0" presId="urn:microsoft.com/office/officeart/2005/8/layout/radial3"/>
    <dgm:cxn modelId="{09CC6C8E-7D6E-40CC-B41B-439952DBD5F9}" type="presParOf" srcId="{2B0C902B-3347-4594-A9A3-E75414FF44EF}" destId="{0FDB6633-7860-459E-9141-AE1420C764BE}" srcOrd="1" destOrd="0" presId="urn:microsoft.com/office/officeart/2005/8/layout/radial3"/>
    <dgm:cxn modelId="{6A7C230E-3816-4592-93C9-511E98DB50EF}" type="presParOf" srcId="{2B0C902B-3347-4594-A9A3-E75414FF44EF}" destId="{35BDE615-A7D6-4904-BF97-1A716A010366}" srcOrd="2" destOrd="0" presId="urn:microsoft.com/office/officeart/2005/8/layout/radial3"/>
    <dgm:cxn modelId="{692F6CD4-9962-4657-AAC9-162BF9423F3A}" type="presParOf" srcId="{2B0C902B-3347-4594-A9A3-E75414FF44EF}" destId="{AC605D80-AA05-49F3-8FB3-F9639F1DA8D3}" srcOrd="3" destOrd="0" presId="urn:microsoft.com/office/officeart/2005/8/layout/radial3"/>
    <dgm:cxn modelId="{D0CD386D-5FB1-454A-BEDA-28252A5FA16E}" type="presParOf" srcId="{2B0C902B-3347-4594-A9A3-E75414FF44EF}" destId="{4439D42C-CA5A-4D9B-A7EC-23201AD1E1AE}" srcOrd="4" destOrd="0" presId="urn:microsoft.com/office/officeart/2005/8/layout/radial3"/>
    <dgm:cxn modelId="{C51B89BC-3CB6-46C3-A2E2-95EAE1B0863D}" type="presParOf" srcId="{2B0C902B-3347-4594-A9A3-E75414FF44EF}" destId="{A5C1A235-16D0-401B-96C8-BE2C070B905D}" srcOrd="5" destOrd="0" presId="urn:microsoft.com/office/officeart/2005/8/layout/radial3"/>
    <dgm:cxn modelId="{FBF62225-5AA7-4DC2-97D6-F85BCBF68646}" type="presParOf" srcId="{2B0C902B-3347-4594-A9A3-E75414FF44EF}" destId="{708637D3-F550-49B9-B2C7-12AB13E2FC83}" srcOrd="6" destOrd="0" presId="urn:microsoft.com/office/officeart/2005/8/layout/radial3"/>
    <dgm:cxn modelId="{35481557-C7E7-4037-84E6-4DAF5F76DC0D}" type="presParOf" srcId="{2B0C902B-3347-4594-A9A3-E75414FF44EF}" destId="{29526796-CA4A-48D8-85C9-3BC4C6FEC390}" srcOrd="7" destOrd="0" presId="urn:microsoft.com/office/officeart/2005/8/layout/radial3"/>
    <dgm:cxn modelId="{E510C8A9-77B8-4230-978F-BD951DBF51AF}" type="presParOf" srcId="{2B0C902B-3347-4594-A9A3-E75414FF44EF}" destId="{7429A134-D97E-4EE0-94E6-CC49DF567E99}" srcOrd="8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F78BE3-2A0F-400D-98D0-5E6659FAC706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564DBB-0C0D-4CF6-9159-F578E5B6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E94F95-2D83-4140-9BDB-34795DE6E532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AEE159-4B9F-461E-BFD7-7621A1141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D9B689-D649-4826-9D46-14AE8678D30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9D89CD-D4F4-4201-8BFF-14327F391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2BCD74-B383-4A53-8233-A280CB83FDD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E4A4E6-5D7F-4DC1-B9A5-1FD68F20BD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3087F3-C0F0-4F42-87B2-E4AE00300002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B9A979-FB76-40A2-924B-89CBB6FA3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423229-18D4-493D-B2C7-7E89F2D17117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B50ED6-3C16-4E56-9653-23492CE97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6E3C30-1A67-44A9-9B5B-C4B5667C4FFE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DD2EAD-9DE7-4FE5-B2E1-CCC328BBD6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AC883E-53F4-4284-B7B6-5168132092FB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5B0686-0E6E-4108-A3FE-45225CC114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968366-0980-4F7B-88A2-F4A45399C1FC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F8BEED-58C0-4D0A-A826-C2C61CADBE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0EF033-D6E7-48C5-B258-BC740FBB2B30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B85C17-AB90-4908-BE64-CFE4507862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777B1C-7294-4688-B67B-966BE8BBDF6C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8ACFFA-1749-45DE-A79D-78CA9B2FDF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4A4F2-0277-42E1-AB60-CF6906467FF4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7EDBF5-D0AA-4B6D-A485-7DCFC48F01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F4A25F-4C02-4B6C-8AA1-F8628CFF70A3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F67144-8850-47C5-8B06-D99E538B77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514DC94-56C8-49D4-B996-62910473A845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27D6466-5F92-4D54-88B3-0A50D8978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6192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rgbClr val="FF0000"/>
                </a:solidFill>
              </a:rPr>
              <a:t>Dermatitis </a:t>
            </a:r>
            <a:br>
              <a:rPr lang="en-US" sz="3200" i="1" dirty="0" smtClean="0">
                <a:solidFill>
                  <a:srgbClr val="FF0000"/>
                </a:solidFill>
              </a:rPr>
            </a:br>
            <a:r>
              <a:rPr lang="en-US" sz="3200" i="1" dirty="0" err="1" smtClean="0">
                <a:solidFill>
                  <a:srgbClr val="FF0000"/>
                </a:solidFill>
              </a:rPr>
              <a:t>penatalaksanaan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keperawatan</a:t>
            </a:r>
            <a:r>
              <a:rPr lang="en-US" sz="3200" i="1" dirty="0" smtClean="0">
                <a:solidFill>
                  <a:srgbClr val="FF0000"/>
                </a:solidFill>
              </a:rPr>
              <a:t/>
            </a:r>
            <a:br>
              <a:rPr lang="en-US" sz="3200" i="1" dirty="0" smtClean="0">
                <a:solidFill>
                  <a:srgbClr val="FF0000"/>
                </a:solidFill>
              </a:rPr>
            </a:br>
            <a:r>
              <a:rPr lang="en-US" sz="3200" i="1" dirty="0" err="1" smtClean="0">
                <a:solidFill>
                  <a:srgbClr val="FF0000"/>
                </a:solidFill>
              </a:rPr>
              <a:t>dalam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konsep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keluarga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457200" y="5638800"/>
            <a:ext cx="6400800" cy="533400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r>
              <a:rPr lang="en-US" dirty="0" smtClean="0"/>
              <a:t>Ns Chandra  W </a:t>
            </a:r>
            <a:r>
              <a:rPr lang="en-US" dirty="0" err="1" smtClean="0"/>
              <a:t>SKp.Mkep,Sp</a:t>
            </a:r>
            <a:r>
              <a:rPr lang="en-US" dirty="0" smtClean="0"/>
              <a:t> Mat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F11E1-2F01-4FCE-AEF0-065F639B0B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Kongres</a:t>
            </a:r>
            <a:r>
              <a:rPr lang="en-US" dirty="0" smtClean="0"/>
              <a:t> </a:t>
            </a:r>
            <a:r>
              <a:rPr lang="en-US" dirty="0" err="1" smtClean="0"/>
              <a:t>Konsensus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Dermatitis 2002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3" pitchFamily="18" charset="2"/>
              <a:buAutoNum type="arabicPeriod"/>
            </a:pPr>
            <a:r>
              <a:rPr lang="en-US" smtClean="0"/>
              <a:t>Efektivitas obat sistemik yg aman, unt mengurangi rasa gatal, reaksi alergik, dan inflamasi.</a:t>
            </a:r>
          </a:p>
          <a:p>
            <a:pPr marL="1314450" lvl="2" indent="-514350" eaLnBrk="1" hangingPunct="1"/>
            <a:r>
              <a:rPr lang="en-US" smtClean="0"/>
              <a:t>Antihistamin ( sedatif / non sedatif)  </a:t>
            </a:r>
          </a:p>
          <a:p>
            <a:pPr marL="1314450" lvl="2" indent="-514350" eaLnBrk="1" hangingPunct="1"/>
            <a:r>
              <a:rPr lang="en-US" smtClean="0"/>
              <a:t>Kortikosteroid (kasus parah, rekalsitran)</a:t>
            </a:r>
          </a:p>
          <a:p>
            <a:pPr marL="514350" indent="-514350" eaLnBrk="1" hangingPunct="1">
              <a:buFont typeface="Wingdings 3" pitchFamily="18" charset="2"/>
              <a:buAutoNum type="arabicPeriod"/>
            </a:pPr>
            <a:r>
              <a:rPr lang="en-US" smtClean="0"/>
              <a:t>Terapi topikal :</a:t>
            </a:r>
          </a:p>
          <a:p>
            <a:pPr marL="1314450" lvl="2" indent="-514350" eaLnBrk="1" hangingPunct="1"/>
            <a:r>
              <a:rPr lang="en-US" smtClean="0"/>
              <a:t>Kortikosteroid</a:t>
            </a:r>
          </a:p>
          <a:p>
            <a:pPr marL="1314450" lvl="2" indent="-514350" eaLnBrk="1" hangingPunct="1"/>
            <a:r>
              <a:rPr lang="en-US" smtClean="0"/>
              <a:t>Pelembab</a:t>
            </a:r>
          </a:p>
          <a:p>
            <a:pPr marL="1314450" lvl="2" indent="-514350" eaLnBrk="1" hangingPunct="1"/>
            <a:r>
              <a:rPr lang="en-US" smtClean="0"/>
              <a:t>Obat penghambat kalsineurin</a:t>
            </a:r>
          </a:p>
          <a:p>
            <a:pPr marL="514350" indent="-514350" eaLnBrk="1" hangingPunct="1">
              <a:buFont typeface="Wingdings 3" pitchFamily="18" charset="2"/>
              <a:buAutoNum type="arabicPeriod"/>
            </a:pPr>
            <a:r>
              <a:rPr lang="en-US" smtClean="0"/>
              <a:t>Kualitas kehidupan dan tumbuh kembang anak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30B6B-132C-4CE1-BEBC-CFD37E5D6B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20151112_191233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51" t="38922" r="4034" b="15620"/>
          <a:stretch>
            <a:fillRect/>
          </a:stretch>
        </p:blipFill>
        <p:spPr>
          <a:xfrm>
            <a:off x="838200" y="152400"/>
            <a:ext cx="7162800" cy="6367463"/>
          </a:xfrm>
        </p:spPr>
      </p:pic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BBBE-36C6-4F10-A58F-EF2C864474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1905000" y="5791200"/>
            <a:ext cx="5257800" cy="304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</a:rPr>
              <a:t>Dikutip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dari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Buku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Ilmu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Penyakit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Kulit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Kelamin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edisi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Ketujuh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Dermatitis Kontak 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dr. Yari Castiliani H, Sp.KK </a:t>
            </a:r>
            <a:endParaRPr lang="en-US"/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24403-68C5-444E-861D-D3D07EE946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Dermatitis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Adalah dermatitis yg terjadi akibat pajanan dg suatu bahan kontaktan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Terbagi menjadi dua berdasarkan penyebab :</a:t>
            </a:r>
          </a:p>
          <a:p>
            <a:pPr marL="971550" lvl="1" indent="-514350" eaLnBrk="1" hangingPunct="1">
              <a:buFont typeface="Verdana" pitchFamily="34" charset="0"/>
              <a:buAutoNum type="arabicPeriod"/>
            </a:pPr>
            <a:r>
              <a:rPr lang="en-US" smtClean="0"/>
              <a:t>Dermatitis kontak iritan</a:t>
            </a:r>
          </a:p>
          <a:p>
            <a:pPr marL="971550" lvl="1" indent="-514350" eaLnBrk="1" hangingPunct="1">
              <a:buFont typeface="Verdana" pitchFamily="34" charset="0"/>
              <a:buAutoNum type="arabicPeriod"/>
            </a:pPr>
            <a:r>
              <a:rPr lang="en-US" smtClean="0"/>
              <a:t>Dermatitis kontak alergik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C531E-A383-4DA7-8474-1C2461F368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Riwayat kontak pertama atau berulang dg bahan penyebab</a:t>
            </a:r>
          </a:p>
          <a:p>
            <a:pPr eaLnBrk="1" hangingPunct="1"/>
            <a:r>
              <a:rPr lang="en-US" smtClean="0"/>
              <a:t>Lesi kulit disertai rasa gatal atau pedih pada tempat kontak</a:t>
            </a:r>
          </a:p>
          <a:p>
            <a:pPr eaLnBrk="1" hangingPunct="1"/>
            <a:r>
              <a:rPr lang="en-US" smtClean="0"/>
              <a:t>Riwayat perluasan lesi setelah memakai obat topikal atau bahan tertentu</a:t>
            </a:r>
          </a:p>
          <a:p>
            <a:pPr eaLnBrk="1" hangingPunct="1"/>
            <a:r>
              <a:rPr lang="en-US" smtClean="0"/>
              <a:t>Lesi berhubungan dg aktifitas pekerjaan atau hobi</a:t>
            </a:r>
          </a:p>
          <a:p>
            <a:pPr eaLnBrk="1" hangingPunct="1"/>
            <a:r>
              <a:rPr lang="en-US" smtClean="0"/>
              <a:t>Riwayat stigmata atopi diri dan keluarga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8767B7-FE01-4E7F-B38E-6990819808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Lesi dermatitis pd tempat kontak maupun tempat lain (autosensitisasi).</a:t>
            </a:r>
          </a:p>
          <a:p>
            <a:pPr eaLnBrk="1" hangingPunct="1"/>
            <a:r>
              <a:rPr lang="en-US" smtClean="0"/>
              <a:t>Efloresensi lebih polimorf pd DKA dibandingkan pd DKI</a:t>
            </a:r>
          </a:p>
          <a:p>
            <a:pPr eaLnBrk="1" hangingPunct="1"/>
            <a:r>
              <a:rPr lang="en-US" smtClean="0"/>
              <a:t>Bentuk lesi sesuai dg bentuk kontakan</a:t>
            </a:r>
          </a:p>
          <a:p>
            <a:pPr eaLnBrk="1" hangingPunct="1"/>
            <a:r>
              <a:rPr lang="en-US" smtClean="0"/>
              <a:t>Batas lesi relatif lebih jelas (DKI lebih jelas dr pd DKA)</a:t>
            </a:r>
          </a:p>
          <a:p>
            <a:pPr eaLnBrk="1" hangingPunct="1"/>
            <a:r>
              <a:rPr lang="en-US" smtClean="0"/>
              <a:t>Gambaran dermatitis dpt bersifat akut,subakut,kronik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D86C9-0FCD-4D87-9525-325849B1B0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Penunjang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Uji tempel kulit ( dua minggu setelah lesi tenang )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7EF0F-EF35-43B4-99B2-3AE0C1F49E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Penatalaksanaan</a:t>
            </a:r>
            <a:r>
              <a:rPr lang="en-US" dirty="0" smtClean="0"/>
              <a:t> (DK)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Identifikasi , eliminasi / hindari bahan alergen atau iritan tersangka. Adakah kemungkinan sumber alergen/iritan berasal dari tempat kerja</a:t>
            </a:r>
          </a:p>
          <a:p>
            <a:pPr eaLnBrk="1" hangingPunct="1"/>
            <a:r>
              <a:rPr lang="en-US" smtClean="0"/>
              <a:t>Anjuran penggunaan Alat Pelindung Diri (APD)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6B7373-E8CF-479C-85B9-3E09E45F32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Penatalaksanaan</a:t>
            </a:r>
            <a:r>
              <a:rPr lang="en-US" dirty="0" smtClean="0"/>
              <a:t> (DK)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Sistemik :</a:t>
            </a:r>
          </a:p>
          <a:p>
            <a:pPr lvl="1" eaLnBrk="1" hangingPunct="1"/>
            <a:r>
              <a:rPr lang="en-US" smtClean="0"/>
              <a:t>Simtomatis sesuai gejala dan gambaran klinis</a:t>
            </a:r>
          </a:p>
          <a:p>
            <a:pPr lvl="1" eaLnBrk="1" hangingPunct="1"/>
            <a:r>
              <a:rPr lang="en-US" smtClean="0"/>
              <a:t>Antihistamin generasi kedua</a:t>
            </a:r>
          </a:p>
          <a:p>
            <a:pPr lvl="1" eaLnBrk="1" hangingPunct="1"/>
            <a:r>
              <a:rPr lang="en-US" smtClean="0"/>
              <a:t>Kortikosteroid setara dg prednison 30mg/hari (3hari)</a:t>
            </a:r>
          </a:p>
          <a:p>
            <a:pPr eaLnBrk="1" hangingPunct="1"/>
            <a:r>
              <a:rPr lang="en-US" smtClean="0"/>
              <a:t>Topikal :</a:t>
            </a:r>
          </a:p>
          <a:p>
            <a:pPr lvl="1" eaLnBrk="1" hangingPunct="1"/>
            <a:r>
              <a:rPr lang="en-US" smtClean="0"/>
              <a:t>Kompres terbuka NaCl 0.9% / as.salisilat 1:1000 bila lesi basah</a:t>
            </a:r>
          </a:p>
          <a:p>
            <a:pPr lvl="1" eaLnBrk="1" hangingPunct="1"/>
            <a:r>
              <a:rPr lang="en-US" smtClean="0"/>
              <a:t>Kortikosteroid bila lesi kering/kronik/likenifikasi</a:t>
            </a:r>
          </a:p>
          <a:p>
            <a:pPr lvl="1" eaLnBrk="1" hangingPunct="1"/>
            <a:r>
              <a:rPr lang="en-US" smtClean="0"/>
              <a:t>Emolien</a:t>
            </a:r>
          </a:p>
          <a:p>
            <a:pPr lvl="1" eaLnBrk="1" hangingPunct="1"/>
            <a:r>
              <a:rPr lang="en-US" smtClean="0"/>
              <a:t>Inhibitor kalsineurin : pimekrolimus. takrolimus</a:t>
            </a:r>
          </a:p>
          <a:p>
            <a:pPr eaLnBrk="1" hangingPunct="1"/>
            <a:endParaRPr lang="en-US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FE953-6D55-4390-83A7-B6DEA5B076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Dermatitis </a:t>
            </a:r>
            <a:r>
              <a:rPr lang="en-US" dirty="0" err="1" smtClean="0"/>
              <a:t>Numularis</a:t>
            </a:r>
            <a:endParaRPr lang="en-US" dirty="0"/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dr. Yari Castiliani H, Sp.KK </a:t>
            </a:r>
            <a:endParaRPr lang="en-US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648606-7F2A-45F1-BF2E-F859ADCD8D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43434-E535-4F30-955C-A572B4D0E4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1600200" y="5486400"/>
            <a:ext cx="3429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Residif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kronis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Pendahuluan</a:t>
            </a:r>
            <a:endParaRPr lang="id-ID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 ~ ekzem diskoid atau neurodermatitis numular </a:t>
            </a:r>
          </a:p>
          <a:p>
            <a:pPr eaLnBrk="1" hangingPunct="1"/>
            <a:r>
              <a:rPr lang="en-US" smtClean="0"/>
              <a:t>penyakit  idiopatik, kronik, berupa</a:t>
            </a:r>
            <a:r>
              <a:rPr lang="id-ID" smtClean="0"/>
              <a:t> papul dan papulovesikel yang bergabung membentuk plak numular yang membasah dengan krusta dan skuama</a:t>
            </a:r>
            <a:r>
              <a:rPr lang="en-US" smtClean="0"/>
              <a:t>.</a:t>
            </a:r>
            <a:endParaRPr lang="id-ID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B27918-3CC1-4A1B-8BFC-50BB7E6323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Dermatitis numularis </a:t>
            </a:r>
            <a:endParaRPr lang="id-ID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</a:t>
            </a:r>
            <a:r>
              <a:rPr lang="id-ID" smtClean="0"/>
              <a:t>ewasa</a:t>
            </a:r>
          </a:p>
          <a:p>
            <a:pPr eaLnBrk="1" hangingPunct="1"/>
            <a:r>
              <a:rPr lang="en-US" smtClean="0"/>
              <a:t>P</a:t>
            </a:r>
            <a:r>
              <a:rPr lang="id-ID" smtClean="0"/>
              <a:t>ria </a:t>
            </a:r>
            <a:r>
              <a:rPr lang="en-US" smtClean="0"/>
              <a:t>&gt;&gt;&gt;</a:t>
            </a:r>
            <a:r>
              <a:rPr lang="id-ID" smtClean="0"/>
              <a:t> wanita</a:t>
            </a:r>
          </a:p>
          <a:p>
            <a:pPr eaLnBrk="1" hangingPunct="1"/>
            <a:r>
              <a:rPr lang="id-ID" smtClean="0"/>
              <a:t>Usia puncak awitan pada kedua jenis kelamin antara 50-65 tahun; pada wanita usia puncak terjadi pula pada usia 15 sampai 25 tahun</a:t>
            </a:r>
            <a:r>
              <a:rPr lang="en-US" smtClean="0"/>
              <a:t>.</a:t>
            </a:r>
            <a:endParaRPr lang="id-ID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177E7-8FA4-47FC-96C3-2B8B186603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Dermatitis numularis</a:t>
            </a:r>
            <a:endParaRPr lang="id-ID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Etiologi belum diketahui</a:t>
            </a:r>
          </a:p>
          <a:p>
            <a:pPr eaLnBrk="1" hangingPunct="1"/>
            <a:r>
              <a:rPr lang="en-US" smtClean="0"/>
              <a:t>F</a:t>
            </a:r>
            <a:r>
              <a:rPr lang="id-ID" smtClean="0"/>
              <a:t>aktor yang ikut berperan</a:t>
            </a:r>
          </a:p>
          <a:p>
            <a:pPr lvl="1" eaLnBrk="1" hangingPunct="1"/>
            <a:r>
              <a:rPr lang="en-US" smtClean="0"/>
              <a:t>I</a:t>
            </a:r>
            <a:r>
              <a:rPr lang="id-ID" smtClean="0"/>
              <a:t>nfeksi stafilokokus dan mikrokokus</a:t>
            </a:r>
          </a:p>
          <a:p>
            <a:pPr lvl="1" eaLnBrk="1" hangingPunct="1"/>
            <a:r>
              <a:rPr lang="id-ID" smtClean="0"/>
              <a:t>Hipersensitivitas</a:t>
            </a:r>
          </a:p>
          <a:p>
            <a:pPr lvl="1" eaLnBrk="1" hangingPunct="1"/>
            <a:r>
              <a:rPr lang="en-US" smtClean="0"/>
              <a:t>D</a:t>
            </a:r>
            <a:r>
              <a:rPr lang="id-ID" smtClean="0"/>
              <a:t>ermatitis kontak</a:t>
            </a:r>
          </a:p>
          <a:p>
            <a:pPr lvl="1" eaLnBrk="1" hangingPunct="1"/>
            <a:r>
              <a:rPr lang="en-US" smtClean="0"/>
              <a:t>T</a:t>
            </a:r>
            <a:r>
              <a:rPr lang="id-ID" smtClean="0"/>
              <a:t>rauma fisis dan kimiawi</a:t>
            </a:r>
          </a:p>
          <a:p>
            <a:pPr lvl="1" eaLnBrk="1" hangingPunct="1"/>
            <a:r>
              <a:rPr lang="en-US" smtClean="0"/>
              <a:t>S</a:t>
            </a:r>
            <a:r>
              <a:rPr lang="id-ID" smtClean="0"/>
              <a:t>tres emosional</a:t>
            </a:r>
          </a:p>
          <a:p>
            <a:pPr lvl="1" eaLnBrk="1" hangingPunct="1"/>
            <a:r>
              <a:rPr lang="en-US" smtClean="0"/>
              <a:t>L</a:t>
            </a:r>
            <a:r>
              <a:rPr lang="id-ID" smtClean="0"/>
              <a:t>ingkungan dengan kelembaban yang rendah</a:t>
            </a:r>
            <a:endParaRPr lang="id-ID" baseline="30000" smtClean="0"/>
          </a:p>
          <a:p>
            <a:pPr lvl="1" eaLnBrk="1" hangingPunct="1"/>
            <a:r>
              <a:rPr lang="id-ID" smtClean="0"/>
              <a:t>Fokus infeksi internal, misalnya gigi, saluran napas atas dan bawah ditemukan pada 68% pasien pada sebuah penelitian.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A1B93-BE43-4146-84C6-58BD98A2BC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Dermatitis numularis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Manifestasi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id-ID" dirty="0" smtClean="0"/>
              <a:t>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d-ID" dirty="0" smtClean="0"/>
              <a:t>gatal </a:t>
            </a:r>
            <a:r>
              <a:rPr lang="en-US" dirty="0" err="1" smtClean="0"/>
              <a:t>ringan</a:t>
            </a:r>
            <a:r>
              <a:rPr lang="id-ID" dirty="0" smtClean="0"/>
              <a:t> </a:t>
            </a:r>
            <a:r>
              <a:rPr lang="en-US" dirty="0" smtClean="0"/>
              <a:t>–</a:t>
            </a:r>
            <a:r>
              <a:rPr lang="id-ID" dirty="0" smtClean="0"/>
              <a:t> berat </a:t>
            </a: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d-ID" dirty="0" smtClean="0"/>
              <a:t>lesi berbentuk mata uang (koin) atau agak lonjong, berbatas tegas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id-ID" dirty="0" smtClean="0"/>
              <a:t> papulovesikel, eritematosa, sedikit edematosa, dan berbatas tegas, biasanya mudah pecah sehingga basah </a:t>
            </a:r>
            <a:r>
              <a:rPr lang="id-ID" i="1" dirty="0" smtClean="0"/>
              <a:t>(oozing).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sekitarnya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normal,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xerosis</a:t>
            </a:r>
            <a:r>
              <a:rPr lang="en-US" dirty="0" smtClean="0"/>
              <a:t>. </a:t>
            </a:r>
            <a:endParaRPr lang="id-ID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resolusi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anular</a:t>
            </a:r>
            <a:r>
              <a:rPr lang="en-US" dirty="0" smtClean="0"/>
              <a:t>. </a:t>
            </a:r>
            <a:endParaRPr lang="id-ID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plak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skuama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likenifikas</a:t>
            </a:r>
            <a:r>
              <a:rPr lang="id-ID" dirty="0" smtClean="0"/>
              <a:t>i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D558E-0567-41E8-8F85-B3E215E94D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 descr="Screen Shot 2015-11-12 at 3.03.25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1628" t="-4034" r="-790" b="2"/>
          <a:stretch>
            <a:fillRect/>
          </a:stretch>
        </p:blipFill>
        <p:spPr>
          <a:xfrm>
            <a:off x="0" y="1314450"/>
            <a:ext cx="2895600" cy="3835400"/>
          </a:xfrm>
        </p:spPr>
      </p:pic>
      <p:sp>
        <p:nvSpPr>
          <p:cNvPr id="32771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32772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B60ED-A440-494D-B5D1-581233242D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pic>
        <p:nvPicPr>
          <p:cNvPr id="32773" name="Picture 5" descr="Screen Shot 2015-11-12 at 3.12.03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371600"/>
            <a:ext cx="538956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124200" y="5181600"/>
            <a:ext cx="60198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Dikutip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Fitzpatricks’s</a:t>
            </a:r>
            <a:r>
              <a:rPr lang="en-US" sz="1400" dirty="0">
                <a:solidFill>
                  <a:schemeClr val="tx1"/>
                </a:solidFill>
              </a:rPr>
              <a:t> Dermatology in General Medicine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4953000"/>
            <a:ext cx="28956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Dikutip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Journal of Community Hospital Internal Medicine Perspectives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Dermatitis numularis</a:t>
            </a:r>
            <a:endParaRPr lang="id-ID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mtClean="0"/>
              <a:t>P</a:t>
            </a:r>
            <a:r>
              <a:rPr lang="id-ID" smtClean="0"/>
              <a:t>redileksi </a:t>
            </a:r>
            <a:r>
              <a:rPr lang="en-US" smtClean="0"/>
              <a:t>: </a:t>
            </a:r>
          </a:p>
          <a:p>
            <a:pPr marL="811213" lvl="2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mtClean="0"/>
              <a:t>Perempuan : </a:t>
            </a:r>
            <a:r>
              <a:rPr lang="id-ID" smtClean="0"/>
              <a:t>ekstremitas atas</a:t>
            </a:r>
            <a:r>
              <a:rPr lang="en-US" smtClean="0"/>
              <a:t> termasuk </a:t>
            </a:r>
            <a:r>
              <a:rPr lang="id-ID" smtClean="0"/>
              <a:t>punggung tangan</a:t>
            </a:r>
            <a:endParaRPr lang="en-US" smtClean="0"/>
          </a:p>
          <a:p>
            <a:pPr marL="811213" lvl="2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mtClean="0"/>
              <a:t>Laki – laki : </a:t>
            </a:r>
            <a:r>
              <a:rPr lang="id-ID" smtClean="0"/>
              <a:t> ekstremitas bawah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id-ID" smtClean="0"/>
              <a:t>cenderung hilang timbul, ada pula yang terus menerus, kecuali dalam periode pengobatan 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id-ID" smtClean="0"/>
              <a:t>Sedapat mungkin dicari penyebab atau faktor yang memprovokasi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51220-F931-4130-8A6A-5624C9A5CE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Dermatitis Numularis</a:t>
            </a:r>
            <a:endParaRPr lang="id-ID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Diagnosis banding </a:t>
            </a:r>
          </a:p>
          <a:p>
            <a:pPr lvl="1" eaLnBrk="1" hangingPunct="1"/>
            <a:r>
              <a:rPr lang="id-ID" smtClean="0"/>
              <a:t>dematitis kontak alergi</a:t>
            </a:r>
          </a:p>
          <a:p>
            <a:pPr lvl="1" eaLnBrk="1" hangingPunct="1"/>
            <a:r>
              <a:rPr lang="id-ID" smtClean="0"/>
              <a:t> dermatitis stasis, dermatitis atopik</a:t>
            </a:r>
          </a:p>
          <a:p>
            <a:pPr lvl="1" eaLnBrk="1" hangingPunct="1"/>
            <a:r>
              <a:rPr lang="id-ID" smtClean="0"/>
              <a:t>tinea korporis</a:t>
            </a:r>
          </a:p>
          <a:p>
            <a:pPr lvl="1" eaLnBrk="1" hangingPunct="1"/>
            <a:r>
              <a:rPr lang="id-ID" smtClean="0"/>
              <a:t>impetigo </a:t>
            </a:r>
          </a:p>
          <a:p>
            <a:pPr lvl="1" eaLnBrk="1" hangingPunct="1"/>
            <a:r>
              <a:rPr lang="id-ID" smtClean="0"/>
              <a:t>psoriasis </a:t>
            </a:r>
          </a:p>
          <a:p>
            <a:pPr lvl="1" eaLnBrk="1" hangingPunct="1"/>
            <a:r>
              <a:rPr lang="id-ID" smtClean="0"/>
              <a:t>mikosis fungoides </a:t>
            </a:r>
          </a:p>
          <a:p>
            <a:pPr lvl="1" eaLnBrk="1" hangingPunct="1"/>
            <a:r>
              <a:rPr lang="id-ID" smtClean="0"/>
              <a:t>penyakit Paget</a:t>
            </a:r>
          </a:p>
          <a:p>
            <a:pPr lvl="1" eaLnBrk="1" hangingPunct="1"/>
            <a:r>
              <a:rPr lang="id-ID" i="1" smtClean="0"/>
              <a:t>fixed drug eruption</a:t>
            </a:r>
            <a:r>
              <a:rPr lang="id-ID" smtClean="0"/>
              <a:t>.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345398-AD6A-4DD0-822E-5E1C0A4ECC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Tatalaksana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Nonmedikamentosa</a:t>
            </a: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/ </a:t>
            </a:r>
            <a:r>
              <a:rPr lang="en-US" dirty="0" err="1" smtClean="0"/>
              <a:t>pemicu</a:t>
            </a: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Medikamentosa</a:t>
            </a: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Topikal</a:t>
            </a:r>
            <a:r>
              <a:rPr lang="en-US" dirty="0" smtClean="0"/>
              <a:t> : 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err="1" smtClean="0"/>
              <a:t>kortiko</a:t>
            </a:r>
            <a:r>
              <a:rPr lang="id-ID" dirty="0" smtClean="0"/>
              <a:t>steroid topikal potensi sedang </a:t>
            </a:r>
            <a:r>
              <a:rPr lang="en-US" dirty="0" smtClean="0"/>
              <a:t>- </a:t>
            </a:r>
            <a:r>
              <a:rPr lang="id-ID" dirty="0" smtClean="0"/>
              <a:t>kuat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err="1" smtClean="0"/>
              <a:t>Preparat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/ inhibitor </a:t>
            </a:r>
            <a:r>
              <a:rPr lang="en-US" dirty="0" err="1" smtClean="0"/>
              <a:t>kalsineurin</a:t>
            </a:r>
            <a:endParaRPr lang="id-ID" dirty="0" smtClean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err="1" smtClean="0"/>
              <a:t>Kompres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lesi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eksudatif</a:t>
            </a:r>
            <a:endParaRPr lang="en-US" dirty="0" smtClean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id-ID" dirty="0" smtClean="0"/>
              <a:t>Antibiotik oral bila ada infeksi sekunder.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Sistemik</a:t>
            </a:r>
            <a:r>
              <a:rPr lang="en-US" dirty="0" smtClean="0"/>
              <a:t> :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id-ID" dirty="0" smtClean="0"/>
              <a:t>Antihistamin oral 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err="1" smtClean="0"/>
              <a:t>Kortikosteroid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wkt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(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refrakter</a:t>
            </a:r>
            <a:r>
              <a:rPr lang="en-US" dirty="0" smtClean="0"/>
              <a:t>)</a:t>
            </a:r>
            <a:endParaRPr lang="id-ID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id-ID" dirty="0" smtClean="0"/>
              <a:t>Fototerapi</a:t>
            </a:r>
            <a:endParaRPr lang="id-ID" dirty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9D84F-049E-4690-8A64-D4CD268D6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Liken </a:t>
            </a:r>
            <a:r>
              <a:rPr lang="en-US" dirty="0" err="1" smtClean="0"/>
              <a:t>Simplek</a:t>
            </a:r>
            <a:r>
              <a:rPr lang="en-US" dirty="0" smtClean="0"/>
              <a:t> </a:t>
            </a:r>
            <a:r>
              <a:rPr lang="en-US" dirty="0" err="1" smtClean="0"/>
              <a:t>Kronikus</a:t>
            </a:r>
            <a:endParaRPr lang="en-US" dirty="0"/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dr. Yari Castiliani H, Sp.KK </a:t>
            </a:r>
            <a:endParaRPr lang="en-US"/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B433A-6DC0-418E-8F48-F0EF3265E7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Liken Simpleks Kronikus (LSK)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sz="3200" i="1" dirty="0" smtClean="0"/>
              <a:t>Neurodermatitis sirkumskripta</a:t>
            </a:r>
            <a:endParaRPr lang="en-US" sz="3200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d-ID" sz="3200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sz="3200" dirty="0" smtClean="0"/>
              <a:t>Penyakit kulit kronik</a:t>
            </a:r>
            <a:r>
              <a:rPr lang="en-US" sz="3200" dirty="0" smtClean="0"/>
              <a:t>, </a:t>
            </a:r>
            <a:r>
              <a:rPr lang="en-US" sz="3200" dirty="0" err="1" smtClean="0"/>
              <a:t>gatal</a:t>
            </a:r>
            <a:r>
              <a:rPr lang="en-US" sz="3200" dirty="0" smtClean="0"/>
              <a:t>, </a:t>
            </a:r>
            <a:r>
              <a:rPr lang="en-US" sz="3200" dirty="0" err="1" smtClean="0"/>
              <a:t>sirkumskrip</a:t>
            </a:r>
            <a:r>
              <a:rPr lang="en-US" sz="3200" dirty="0" smtClean="0"/>
              <a:t> </a:t>
            </a:r>
            <a:r>
              <a:rPr lang="en-US" sz="3200" dirty="0" err="1" smtClean="0"/>
              <a:t>ditandai</a:t>
            </a:r>
            <a:r>
              <a:rPr lang="en-US" sz="3200" dirty="0" smtClean="0"/>
              <a:t> dg </a:t>
            </a:r>
            <a:r>
              <a:rPr lang="en-US" sz="3200" dirty="0" err="1" smtClean="0"/>
              <a:t>kulit</a:t>
            </a:r>
            <a:r>
              <a:rPr lang="en-US" sz="3200" dirty="0" smtClean="0"/>
              <a:t> </a:t>
            </a:r>
            <a:r>
              <a:rPr lang="en-US" sz="3200" dirty="0" err="1" smtClean="0"/>
              <a:t>tebal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garis</a:t>
            </a:r>
            <a:r>
              <a:rPr lang="en-US" sz="3200" dirty="0" smtClean="0"/>
              <a:t> </a:t>
            </a:r>
            <a:r>
              <a:rPr lang="en-US" sz="3200" dirty="0" err="1" smtClean="0"/>
              <a:t>kulit</a:t>
            </a:r>
            <a:r>
              <a:rPr lang="en-US" sz="3200" dirty="0" smtClean="0"/>
              <a:t> </a:t>
            </a:r>
            <a:r>
              <a:rPr lang="en-US" sz="3200" dirty="0" err="1" smtClean="0"/>
              <a:t>tampak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menonjol</a:t>
            </a:r>
            <a:r>
              <a:rPr lang="en-US" sz="3200" dirty="0" smtClean="0"/>
              <a:t> (</a:t>
            </a:r>
            <a:r>
              <a:rPr lang="en-US" sz="3200" dirty="0" err="1" smtClean="0"/>
              <a:t>likenifikasi</a:t>
            </a:r>
            <a:r>
              <a:rPr lang="en-US" sz="3200" dirty="0" smtClean="0"/>
              <a:t>) </a:t>
            </a:r>
            <a:r>
              <a:rPr lang="en-US" sz="3200" dirty="0" err="1" smtClean="0"/>
              <a:t>menyerupai</a:t>
            </a:r>
            <a:r>
              <a:rPr lang="en-US" sz="3200" dirty="0" smtClean="0"/>
              <a:t> </a:t>
            </a:r>
            <a:r>
              <a:rPr lang="en-US" sz="3200" dirty="0" err="1" smtClean="0"/>
              <a:t>kulit</a:t>
            </a:r>
            <a:r>
              <a:rPr lang="en-US" sz="3200" dirty="0" smtClean="0"/>
              <a:t> </a:t>
            </a:r>
            <a:r>
              <a:rPr lang="en-US" sz="3200" dirty="0" err="1" smtClean="0"/>
              <a:t>batang</a:t>
            </a:r>
            <a:r>
              <a:rPr lang="en-US" sz="3200" dirty="0" smtClean="0"/>
              <a:t> </a:t>
            </a:r>
            <a:r>
              <a:rPr lang="en-US" sz="3200" dirty="0" err="1" smtClean="0"/>
              <a:t>kayu</a:t>
            </a:r>
            <a:r>
              <a:rPr lang="en-US" sz="3200" dirty="0" smtClean="0"/>
              <a:t>, </a:t>
            </a:r>
            <a:r>
              <a:rPr lang="en-US" sz="3200" dirty="0" err="1" smtClean="0"/>
              <a:t>akibat</a:t>
            </a:r>
            <a:r>
              <a:rPr lang="en-US" sz="3200" dirty="0" smtClean="0"/>
              <a:t> </a:t>
            </a:r>
            <a:r>
              <a:rPr lang="en-US" sz="3200" dirty="0" err="1" smtClean="0"/>
              <a:t>garukan</a:t>
            </a:r>
            <a:r>
              <a:rPr lang="en-US" sz="3200" dirty="0" smtClean="0"/>
              <a:t> / </a:t>
            </a:r>
            <a:r>
              <a:rPr lang="en-US" sz="3200" dirty="0" err="1" smtClean="0"/>
              <a:t>gosokan</a:t>
            </a:r>
            <a:r>
              <a:rPr lang="en-US" sz="3200" dirty="0" smtClean="0"/>
              <a:t> </a:t>
            </a:r>
            <a:r>
              <a:rPr lang="en-US" sz="3200" dirty="0" err="1" smtClean="0"/>
              <a:t>berulang</a:t>
            </a:r>
            <a:r>
              <a:rPr lang="en-US" sz="3200" dirty="0" smtClean="0"/>
              <a:t> </a:t>
            </a:r>
            <a:r>
              <a:rPr lang="en-US" sz="3200" dirty="0" err="1" smtClean="0"/>
              <a:t>ulang</a:t>
            </a:r>
            <a:r>
              <a:rPr lang="en-US" sz="3200" dirty="0" smtClean="0"/>
              <a:t> </a:t>
            </a:r>
            <a:r>
              <a:rPr lang="en-US" sz="3200" dirty="0" err="1" smtClean="0"/>
              <a:t>krn</a:t>
            </a:r>
            <a:r>
              <a:rPr lang="en-US" sz="3200" dirty="0" smtClean="0"/>
              <a:t> </a:t>
            </a: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rangsangan</a:t>
            </a:r>
            <a:r>
              <a:rPr lang="en-US" sz="3200" dirty="0" smtClean="0"/>
              <a:t> </a:t>
            </a:r>
            <a:r>
              <a:rPr lang="en-US" sz="3200" dirty="0" err="1" smtClean="0"/>
              <a:t>pruritugenik</a:t>
            </a:r>
            <a:endParaRPr lang="id-ID" dirty="0" smtClean="0">
              <a:sym typeface="Wingdings" pitchFamily="2" charset="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d-ID" sz="3200" dirty="0" smtClean="0">
              <a:sym typeface="Wingdings" pitchFamily="2" charset="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d-ID" sz="3600" dirty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57B59-9C7B-4342-9A65-2562DB27C6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Dermatitis </a:t>
            </a:r>
            <a:r>
              <a:rPr lang="en-US" dirty="0" err="1" smtClean="0"/>
              <a:t>Atopik</a:t>
            </a:r>
            <a:endParaRPr lang="en-US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dr. Yari Castiliani H, Sp.KK </a:t>
            </a:r>
            <a:endParaRPr lang="en-US"/>
          </a:p>
        </p:txBody>
      </p:sp>
      <p:sp>
        <p:nvSpPr>
          <p:cNvPr id="1126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5A954-D277-421B-A522-19B3271468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Epidemiologi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sz="3200" dirty="0" smtClean="0"/>
              <a:t>Dewasa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dirty="0" smtClean="0"/>
              <a:t>Wanita &gt;&gt;</a:t>
            </a:r>
            <a:endParaRPr lang="id-ID" sz="3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sz="3200" dirty="0" smtClean="0"/>
              <a:t>30-50 tahun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d-ID" sz="3200" dirty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F87E7-589D-4174-AC6C-6F7806F76C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Etiologi Pruritus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sz="3200" dirty="0" smtClean="0">
                <a:sym typeface="Wingdings" pitchFamily="2" charset="2"/>
              </a:rPr>
              <a:t>Kelainan obsesif kompulsif</a:t>
            </a:r>
            <a:endParaRPr lang="en-US" sz="3200" dirty="0" smtClean="0">
              <a:sym typeface="Wingdings" pitchFamily="2" charset="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dirty="0" err="1" smtClean="0">
                <a:sym typeface="Wingdings" pitchFamily="2" charset="2"/>
              </a:rPr>
              <a:t>Penyakit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yg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mendasari</a:t>
            </a:r>
            <a:r>
              <a:rPr lang="en-US" sz="3200" dirty="0" smtClean="0">
                <a:sym typeface="Wingdings" pitchFamily="2" charset="2"/>
              </a:rPr>
              <a:t> : </a:t>
            </a:r>
            <a:r>
              <a:rPr lang="en-US" sz="3200" dirty="0" err="1" smtClean="0">
                <a:sym typeface="Wingdings" pitchFamily="2" charset="2"/>
              </a:rPr>
              <a:t>gagal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ginjal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kronis</a:t>
            </a:r>
            <a:r>
              <a:rPr lang="en-US" sz="3200" dirty="0" smtClean="0">
                <a:sym typeface="Wingdings" pitchFamily="2" charset="2"/>
              </a:rPr>
              <a:t>, </a:t>
            </a:r>
            <a:r>
              <a:rPr lang="en-US" sz="3200" dirty="0" err="1" smtClean="0">
                <a:sym typeface="Wingdings" pitchFamily="2" charset="2"/>
              </a:rPr>
              <a:t>obstruksi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saluran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empedu</a:t>
            </a:r>
            <a:r>
              <a:rPr lang="en-US" sz="3200" dirty="0" smtClean="0">
                <a:sym typeface="Wingdings" pitchFamily="2" charset="2"/>
              </a:rPr>
              <a:t>, </a:t>
            </a:r>
            <a:r>
              <a:rPr lang="en-US" sz="3200" dirty="0" err="1" smtClean="0">
                <a:sym typeface="Wingdings" pitchFamily="2" charset="2"/>
              </a:rPr>
              <a:t>limfoma</a:t>
            </a:r>
            <a:r>
              <a:rPr lang="en-US" sz="3200" dirty="0" smtClean="0">
                <a:sym typeface="Wingdings" pitchFamily="2" charset="2"/>
              </a:rPr>
              <a:t> Hodgkin, </a:t>
            </a:r>
            <a:r>
              <a:rPr lang="en-US" sz="3200" dirty="0" err="1" smtClean="0">
                <a:sym typeface="Wingdings" pitchFamily="2" charset="2"/>
              </a:rPr>
              <a:t>hipertiroidia</a:t>
            </a:r>
            <a:r>
              <a:rPr lang="en-US" sz="3200" dirty="0" smtClean="0">
                <a:sym typeface="Wingdings" pitchFamily="2" charset="2"/>
              </a:rPr>
              <a:t>, dermatitis </a:t>
            </a:r>
            <a:r>
              <a:rPr lang="en-US" sz="3200" dirty="0" err="1" smtClean="0">
                <a:sym typeface="Wingdings" pitchFamily="2" charset="2"/>
              </a:rPr>
              <a:t>atopik</a:t>
            </a:r>
            <a:r>
              <a:rPr lang="en-US" sz="3200" dirty="0" smtClean="0">
                <a:sym typeface="Wingdings" pitchFamily="2" charset="2"/>
              </a:rPr>
              <a:t>(26-75% </a:t>
            </a:r>
            <a:r>
              <a:rPr lang="en-US" sz="3200" dirty="0" err="1" smtClean="0">
                <a:sym typeface="Wingdings" pitchFamily="2" charset="2"/>
              </a:rPr>
              <a:t>kasus</a:t>
            </a:r>
            <a:r>
              <a:rPr lang="en-US" sz="3200" dirty="0" smtClean="0">
                <a:sym typeface="Wingdings" pitchFamily="2" charset="2"/>
              </a:rPr>
              <a:t>), DKA, </a:t>
            </a:r>
            <a:r>
              <a:rPr lang="en-US" sz="3200" dirty="0" err="1" smtClean="0">
                <a:sym typeface="Wingdings" pitchFamily="2" charset="2"/>
              </a:rPr>
              <a:t>gigitan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serangga</a:t>
            </a:r>
            <a:r>
              <a:rPr lang="en-US" sz="3200" dirty="0" smtClean="0">
                <a:sym typeface="Wingdings" pitchFamily="2" charset="2"/>
              </a:rPr>
              <a:t>, stress </a:t>
            </a:r>
            <a:r>
              <a:rPr lang="en-US" sz="3200" dirty="0" err="1" smtClean="0">
                <a:sym typeface="Wingdings" pitchFamily="2" charset="2"/>
              </a:rPr>
              <a:t>emosional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dan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psikologis</a:t>
            </a:r>
            <a:r>
              <a:rPr lang="en-US" sz="3200" dirty="0" smtClean="0">
                <a:sym typeface="Wingdings" pitchFamily="2" charset="2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sz="3200" dirty="0" smtClean="0">
                <a:sym typeface="Wingdings" pitchFamily="2" charset="2"/>
              </a:rPr>
              <a:t>Emosional : dopamin, serotonin dan peptida opioid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dirty="0" smtClean="0">
              <a:sym typeface="Wingdings" pitchFamily="2" charset="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d-ID" sz="3200" dirty="0" smtClean="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C6B2E-C187-470C-9E6B-F7B1803A45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</a:t>
            </a:r>
            <a:r>
              <a:rPr lang="en-US" dirty="0" err="1" smtClean="0"/>
              <a:t>ejala</a:t>
            </a:r>
            <a:r>
              <a:rPr lang="id-ID" dirty="0" smtClean="0"/>
              <a:t> klinis</a:t>
            </a:r>
            <a:endParaRPr lang="id-ID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Gatal :</a:t>
            </a:r>
          </a:p>
          <a:p>
            <a:pPr lvl="1" eaLnBrk="1" hangingPunct="1"/>
            <a:r>
              <a:rPr lang="en-US" sz="2800" smtClean="0"/>
              <a:t>Waktu senggang</a:t>
            </a:r>
          </a:p>
          <a:p>
            <a:pPr lvl="1" eaLnBrk="1" hangingPunct="1"/>
            <a:r>
              <a:rPr lang="en-US" sz="2800" smtClean="0"/>
              <a:t>Bila muncul, sulit ditahan unt tidak digaruk</a:t>
            </a:r>
          </a:p>
          <a:p>
            <a:pPr lvl="1" eaLnBrk="1" hangingPunct="1"/>
            <a:r>
              <a:rPr lang="en-US" sz="2800" smtClean="0"/>
              <a:t>Penderita merasa enak bila digaruk</a:t>
            </a:r>
          </a:p>
          <a:p>
            <a:pPr lvl="1" eaLnBrk="1" hangingPunct="1"/>
            <a:r>
              <a:rPr lang="en-US" sz="2800" smtClean="0"/>
              <a:t>Setelah luka, hilang rasa gatal sementara krn terganti dg rasa nyeri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06603E-B1BA-4500-9DC6-2BB6B360E9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1990" name="Content Placeholder 9"/>
          <p:cNvSpPr>
            <a:spLocks noGrp="1"/>
          </p:cNvSpPr>
          <p:nvPr>
            <p:ph idx="1"/>
          </p:nvPr>
        </p:nvSpPr>
        <p:spPr>
          <a:xfrm>
            <a:off x="4495800" y="1447800"/>
            <a:ext cx="4648200" cy="1371600"/>
          </a:xfrm>
        </p:spPr>
        <p:txBody>
          <a:bodyPr/>
          <a:lstStyle/>
          <a:p>
            <a:pPr eaLnBrk="1" hangingPunct="1"/>
            <a:r>
              <a:rPr lang="en-US" sz="2000" smtClean="0">
                <a:sym typeface="Wingdings" pitchFamily="2" charset="2"/>
              </a:rPr>
              <a:t>Predileksi</a:t>
            </a:r>
            <a:r>
              <a:rPr lang="en-US" sz="1800" smtClean="0">
                <a:sym typeface="Wingdings" pitchFamily="2" charset="2"/>
              </a:rPr>
              <a:t> </a:t>
            </a:r>
            <a:r>
              <a:rPr lang="id-ID" sz="1800" smtClean="0">
                <a:sym typeface="Wingdings" pitchFamily="2" charset="2"/>
              </a:rPr>
              <a:t>: kulit kepala, tengkuk, pergelangan kaki, ekstensor ekstremitas, anogenital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i="1" smtClean="0">
                <a:sym typeface="Wingdings" pitchFamily="2" charset="2"/>
              </a:rPr>
              <a:t>		</a:t>
            </a:r>
            <a:r>
              <a:rPr lang="id-ID" sz="1800" i="1" smtClean="0">
                <a:sym typeface="Wingdings" pitchFamily="2" charset="2"/>
              </a:rPr>
              <a:t>Liken nuchae </a:t>
            </a:r>
            <a:r>
              <a:rPr lang="id-ID" sz="1800" smtClean="0">
                <a:sym typeface="Wingdings" pitchFamily="2" charset="2"/>
              </a:rPr>
              <a:t> </a:t>
            </a:r>
            <a:r>
              <a:rPr lang="en-US" sz="1800" smtClean="0">
                <a:sym typeface="Wingdings" pitchFamily="2" charset="2"/>
              </a:rPr>
              <a:t> tengkuk</a:t>
            </a:r>
            <a:endParaRPr lang="en-US" sz="1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dr. Yari Castiliani H, Sp.KK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D94B1-0C70-462F-98F7-A635151219F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447800"/>
            <a:ext cx="411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>
                <a:latin typeface="+mn-lt"/>
              </a:rPr>
              <a:t>Efloresensi</a:t>
            </a:r>
            <a:r>
              <a:rPr lang="en-US" dirty="0">
                <a:latin typeface="+mn-lt"/>
              </a:rPr>
              <a:t> : </a:t>
            </a:r>
            <a:r>
              <a:rPr lang="id-ID" dirty="0">
                <a:latin typeface="+mn-lt"/>
              </a:rPr>
              <a:t>Plak dengan likenifikasi, skuama, ekskoriasi. </a:t>
            </a:r>
            <a:endParaRPr lang="en-US" dirty="0">
              <a:latin typeface="+mn-lt"/>
            </a:endParaRP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	</a:t>
            </a:r>
            <a:r>
              <a:rPr lang="id-ID" dirty="0">
                <a:latin typeface="+mn-lt"/>
              </a:rPr>
              <a:t>Kronik </a:t>
            </a:r>
            <a:r>
              <a:rPr lang="id-ID" dirty="0">
                <a:latin typeface="+mn-lt"/>
                <a:sym typeface="Wingdings" pitchFamily="2" charset="2"/>
              </a:rPr>
              <a:t> hiper/hipopigmentasi</a:t>
            </a:r>
            <a:endParaRPr lang="en-US" dirty="0">
              <a:latin typeface="+mn-lt"/>
              <a:sym typeface="Wingdings" pitchFamily="2" charset="2"/>
            </a:endParaRPr>
          </a:p>
        </p:txBody>
      </p:sp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76600"/>
            <a:ext cx="23304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1143000" y="6477000"/>
            <a:ext cx="2743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>
                <a:solidFill>
                  <a:schemeClr val="bg1"/>
                </a:solidFill>
              </a:rPr>
              <a:t>Dikutip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dari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Fitzpatricks’s</a:t>
            </a:r>
            <a:r>
              <a:rPr lang="en-US" sz="800" dirty="0">
                <a:solidFill>
                  <a:schemeClr val="bg1"/>
                </a:solidFill>
              </a:rPr>
              <a:t> Dermatology in General Medicine </a:t>
            </a:r>
            <a:r>
              <a:rPr lang="en-US" sz="800" dirty="0" err="1">
                <a:solidFill>
                  <a:schemeClr val="bg1"/>
                </a:solidFill>
              </a:rPr>
              <a:t>edisi</a:t>
            </a:r>
            <a:r>
              <a:rPr lang="en-US" sz="800" dirty="0">
                <a:solidFill>
                  <a:schemeClr val="bg1"/>
                </a:solidFill>
              </a:rPr>
              <a:t> 8</a:t>
            </a:r>
          </a:p>
        </p:txBody>
      </p:sp>
      <p:pic>
        <p:nvPicPr>
          <p:cNvPr id="4199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276600"/>
            <a:ext cx="24336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Terapi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d-ID" sz="2400" dirty="0" smtClean="0"/>
              <a:t>Tujuan </a:t>
            </a:r>
            <a:r>
              <a:rPr lang="id-ID" sz="2400" dirty="0" smtClean="0">
                <a:sym typeface="Wingdings" pitchFamily="2" charset="2"/>
              </a:rPr>
              <a:t> menghentikan siklus gatal-garuk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sz="2400" dirty="0" smtClean="0">
                <a:sym typeface="Wingdings" pitchFamily="2" charset="2"/>
              </a:rPr>
              <a:t>Lini pertama : kortikosteroid topikal potensi kuat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sz="2400" dirty="0" smtClean="0">
                <a:sym typeface="Wingdings" pitchFamily="2" charset="2"/>
              </a:rPr>
              <a:t>Mentol, fenol, emolien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sz="2400" dirty="0" smtClean="0">
                <a:sym typeface="Wingdings" pitchFamily="2" charset="2"/>
              </a:rPr>
              <a:t>Kortikosteroid intralesi, takrolimus topikal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sz="2400" dirty="0" smtClean="0">
                <a:sym typeface="Wingdings" pitchFamily="2" charset="2"/>
              </a:rPr>
              <a:t>Antihistamin sedatif  hidroksizin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err="1" smtClean="0">
                <a:sym typeface="Wingdings" pitchFamily="2" charset="2"/>
              </a:rPr>
              <a:t>Fototerapi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id-ID" sz="2400" dirty="0" smtClean="0">
              <a:sym typeface="Wingdings" pitchFamily="2" charset="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d-ID" sz="2400" dirty="0">
              <a:sym typeface="Wingdings" pitchFamily="2" charset="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sz="2400" dirty="0" smtClean="0">
                <a:sym typeface="Wingdings" pitchFamily="2" charset="2"/>
              </a:rPr>
              <a:t>Nonmedikamentosa : hindari garukan/gosokan, kuku pendek, </a:t>
            </a:r>
            <a:r>
              <a:rPr lang="en-US" sz="2400" dirty="0" err="1" smtClean="0">
                <a:sym typeface="Wingdings" pitchFamily="2" charset="2"/>
              </a:rPr>
              <a:t>mencari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kemungkinan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penyakit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yg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mendasari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id-ID" sz="2400" dirty="0" smtClean="0">
                <a:sym typeface="Wingdings" pitchFamily="2" charset="2"/>
              </a:rPr>
              <a:t>manajemen stres emosional yang baik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d-ID" dirty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33178-FC43-461F-A837-CD2A92B8D3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Dermatitis </a:t>
            </a:r>
            <a:r>
              <a:rPr lang="en-US" dirty="0" err="1" smtClean="0"/>
              <a:t>Seboroik</a:t>
            </a:r>
            <a:endParaRPr lang="en-US" dirty="0"/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dr. Yari Castiliani H, Sp.KK </a:t>
            </a:r>
            <a:endParaRPr lang="en-US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049507-D6C2-43B1-AF7D-5FDBE008F3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http://www.scielo.br/img/revistas/abd/v86n6/en_a02fig03.jpg"/>
          <p:cNvPicPr>
            <a:picLocks noChangeAspect="1" noChangeArrowheads="1"/>
          </p:cNvPicPr>
          <p:nvPr/>
        </p:nvPicPr>
        <p:blipFill>
          <a:blip r:embed="rId2"/>
          <a:srcRect b="4710"/>
          <a:stretch>
            <a:fillRect/>
          </a:stretch>
        </p:blipFill>
        <p:spPr bwMode="auto">
          <a:xfrm>
            <a:off x="5580063" y="1268413"/>
            <a:ext cx="3313112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Dermatitis </a:t>
            </a:r>
            <a:r>
              <a:rPr lang="en-US" dirty="0" err="1" smtClean="0"/>
              <a:t>Seboroik</a:t>
            </a:r>
            <a:endParaRPr lang="id-ID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919788" cy="4648200"/>
          </a:xfrm>
        </p:spPr>
        <p:txBody>
          <a:bodyPr/>
          <a:lstStyle/>
          <a:p>
            <a:pPr eaLnBrk="1" hangingPunct="1"/>
            <a:r>
              <a:rPr lang="en-US" smtClean="0"/>
              <a:t>Kelainan kulit papuloskuamosa </a:t>
            </a:r>
          </a:p>
          <a:p>
            <a:pPr eaLnBrk="1" hangingPunct="1"/>
            <a:r>
              <a:rPr lang="en-US" smtClean="0"/>
              <a:t>Mengenai bayi dan dewasa</a:t>
            </a:r>
          </a:p>
          <a:p>
            <a:pPr eaLnBrk="1" hangingPunct="1"/>
            <a:r>
              <a:rPr lang="en-US" smtClean="0"/>
              <a:t>Daerah kaya kelenjar sebasea</a:t>
            </a:r>
          </a:p>
          <a:p>
            <a:pPr eaLnBrk="1" hangingPunct="1"/>
            <a:r>
              <a:rPr lang="en-US" smtClean="0"/>
              <a:t>Dikaitkan dg malasesia, gangguan imunologis, kelembapan lingkungan, perubahan cuaca.</a:t>
            </a:r>
          </a:p>
        </p:txBody>
      </p:sp>
      <p:sp>
        <p:nvSpPr>
          <p:cNvPr id="44036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1AC79C-B533-42A2-822C-32397FDC7D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Epidemiologi</a:t>
            </a:r>
            <a:endParaRPr lang="id-ID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Infantil ~ Dewasa</a:t>
            </a:r>
          </a:p>
          <a:p>
            <a:pPr eaLnBrk="1" hangingPunct="1"/>
            <a:r>
              <a:rPr lang="en-US" sz="2400" smtClean="0"/>
              <a:t>Prevalensi 1-5% dari populasi</a:t>
            </a:r>
          </a:p>
          <a:p>
            <a:pPr eaLnBrk="1" hangingPunct="1"/>
            <a:r>
              <a:rPr lang="en-US" sz="2400" smtClean="0"/>
              <a:t>Puncak insidensi sekitar 40 tahun</a:t>
            </a:r>
          </a:p>
          <a:p>
            <a:pPr lvl="1" eaLnBrk="1" hangingPunct="1"/>
            <a:r>
              <a:rPr lang="en-US" sz="2000" smtClean="0"/>
              <a:t>Peningkatan dimulai sejak pubertas</a:t>
            </a:r>
          </a:p>
          <a:p>
            <a:pPr lvl="1" eaLnBrk="1" hangingPunct="1"/>
            <a:r>
              <a:rPr lang="en-US" sz="2000" i="1" smtClean="0"/>
              <a:t>Cradle cap </a:t>
            </a:r>
            <a:r>
              <a:rPr lang="en-US" sz="2000" smtClean="0"/>
              <a:t>pada bayi</a:t>
            </a:r>
          </a:p>
          <a:p>
            <a:pPr lvl="1" eaLnBrk="1" hangingPunct="1"/>
            <a:r>
              <a:rPr lang="en-US" sz="2000" smtClean="0"/>
              <a:t>Bentuk ringan pada geriatrik</a:t>
            </a:r>
          </a:p>
          <a:p>
            <a:pPr lvl="1" eaLnBrk="1" hangingPunct="1"/>
            <a:r>
              <a:rPr lang="en-US" sz="2000" smtClean="0"/>
              <a:t>Laki2 &gt; perempuan</a:t>
            </a:r>
          </a:p>
          <a:p>
            <a:pPr eaLnBrk="1" hangingPunct="1"/>
            <a:r>
              <a:rPr lang="en-US" sz="2400" smtClean="0"/>
              <a:t>Insidens meningkat pada kondisi neurologis tertentu, malignansi, HIV/AIDS (36%), peminum alkohol, hepatitis C, gangguan endokrin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64B32-484C-44ED-BBAA-8EA812F275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Patogenesis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599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3" name="Footer Placeholder 1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46084" name="Slide Number Placeholder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70379A-FF99-4CFD-84E6-FF28D6020C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5867400" y="2636838"/>
            <a:ext cx="1368425" cy="7921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5867400" y="3500438"/>
            <a:ext cx="1368425" cy="7921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7112" name="TextBox 6"/>
          <p:cNvSpPr txBox="1">
            <a:spLocks noChangeArrowheads="1"/>
          </p:cNvSpPr>
          <p:nvPr/>
        </p:nvSpPr>
        <p:spPr bwMode="auto">
          <a:xfrm>
            <a:off x="5867400" y="2636838"/>
            <a:ext cx="13684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Lucida Sans Unicode" pitchFamily="34" charset="0"/>
              </a:rPr>
              <a:t>Produksi asam lemak bebas + ROS</a:t>
            </a:r>
            <a:endParaRPr lang="id-ID" sz="1400">
              <a:latin typeface="Lucida Sans Unicode" pitchFamily="34" charset="0"/>
            </a:endParaRPr>
          </a:p>
        </p:txBody>
      </p:sp>
      <p:sp>
        <p:nvSpPr>
          <p:cNvPr id="47113" name="TextBox 7"/>
          <p:cNvSpPr txBox="1">
            <a:spLocks noChangeArrowheads="1"/>
          </p:cNvSpPr>
          <p:nvPr/>
        </p:nvSpPr>
        <p:spPr bwMode="auto">
          <a:xfrm>
            <a:off x="5867400" y="3625850"/>
            <a:ext cx="136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Lucida Sans Unicode" pitchFamily="34" charset="0"/>
              </a:rPr>
              <a:t>Aktivasi komplemen</a:t>
            </a:r>
            <a:endParaRPr lang="id-ID" sz="1400">
              <a:latin typeface="Lucida Sans Unicode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80288" y="3500438"/>
            <a:ext cx="1368425" cy="7921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7115" name="TextBox 9"/>
          <p:cNvSpPr txBox="1">
            <a:spLocks noChangeArrowheads="1"/>
          </p:cNvSpPr>
          <p:nvPr/>
        </p:nvSpPr>
        <p:spPr bwMode="auto">
          <a:xfrm>
            <a:off x="7380288" y="3708400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Lucida Sans Unicode" pitchFamily="34" charset="0"/>
              </a:rPr>
              <a:t>inflamasi</a:t>
            </a:r>
            <a:endParaRPr lang="id-ID" b="1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7400" y="4365625"/>
            <a:ext cx="1368425" cy="7921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7117" name="TextBox 11"/>
          <p:cNvSpPr txBox="1">
            <a:spLocks noChangeArrowheads="1"/>
          </p:cNvSpPr>
          <p:nvPr/>
        </p:nvSpPr>
        <p:spPr bwMode="auto">
          <a:xfrm>
            <a:off x="5867400" y="4489450"/>
            <a:ext cx="136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Lucida Sans Unicode" pitchFamily="34" charset="0"/>
              </a:rPr>
              <a:t>Perubahan flora normal</a:t>
            </a:r>
            <a:endParaRPr lang="id-ID" sz="1400">
              <a:latin typeface="Lucida Sans Unicode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2186019">
            <a:off x="5537200" y="4249738"/>
            <a:ext cx="431800" cy="2873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1" name="Right Arrow 20"/>
          <p:cNvSpPr/>
          <p:nvPr/>
        </p:nvSpPr>
        <p:spPr>
          <a:xfrm rot="18900000">
            <a:off x="5546725" y="3324225"/>
            <a:ext cx="431800" cy="28733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5651500" y="3789363"/>
            <a:ext cx="288925" cy="2873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3" name="Right Arrow 22"/>
          <p:cNvSpPr/>
          <p:nvPr/>
        </p:nvSpPr>
        <p:spPr>
          <a:xfrm>
            <a:off x="7164388" y="3789363"/>
            <a:ext cx="287337" cy="28733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4" name="Right Arrow 23"/>
          <p:cNvSpPr/>
          <p:nvPr/>
        </p:nvSpPr>
        <p:spPr>
          <a:xfrm rot="2186019">
            <a:off x="7135813" y="3384550"/>
            <a:ext cx="431800" cy="28892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5" name="Right Arrow 24"/>
          <p:cNvSpPr/>
          <p:nvPr/>
        </p:nvSpPr>
        <p:spPr>
          <a:xfrm rot="18900000">
            <a:off x="7131050" y="4187825"/>
            <a:ext cx="431800" cy="28733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en-US" dirty="0"/>
          </a:p>
        </p:txBody>
      </p:sp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Bercak / plak kemerahan dg skuama kuning berminyak</a:t>
            </a:r>
          </a:p>
          <a:p>
            <a:pPr eaLnBrk="1" hangingPunct="1"/>
            <a:r>
              <a:rPr lang="en-US" sz="2300" smtClean="0">
                <a:sym typeface="Wingdings" pitchFamily="2" charset="2"/>
              </a:rPr>
              <a:t>Ketombe, korona seboroika, kerontokan rambut, otitis eksterna, blefaritis, pitiriasiform, eritroderma</a:t>
            </a:r>
            <a:endParaRPr lang="en-US" sz="2300" smtClean="0"/>
          </a:p>
          <a:p>
            <a:pPr eaLnBrk="1" hangingPunct="1"/>
            <a:r>
              <a:rPr lang="en-US" smtClean="0"/>
              <a:t>Predileksi :</a:t>
            </a:r>
          </a:p>
          <a:p>
            <a:pPr lvl="1" eaLnBrk="1" hangingPunct="1"/>
            <a:r>
              <a:rPr lang="en-US" smtClean="0"/>
              <a:t>skalp, wajah (nasolabial fold, alis), </a:t>
            </a:r>
            <a:r>
              <a:rPr lang="id-ID" smtClean="0"/>
              <a:t>telinga</a:t>
            </a:r>
            <a:r>
              <a:rPr lang="en-US" smtClean="0"/>
              <a:t> (retroaurikular)</a:t>
            </a:r>
            <a:r>
              <a:rPr lang="id-ID" smtClean="0"/>
              <a:t>,</a:t>
            </a:r>
            <a:r>
              <a:rPr lang="en-US" smtClean="0"/>
              <a:t> tubuh bagian atas, lipatan-lipatan tubuh (inguinal, inframammae, dan aksila)</a:t>
            </a:r>
          </a:p>
          <a:p>
            <a:pPr lvl="1" eaLnBrk="1" hangingPunct="1"/>
            <a:r>
              <a:rPr lang="en-US" smtClean="0"/>
              <a:t>interskapula, umbilikus, perineum, dan anogenital 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D4CD4-66F2-4011-BFD3-CDBE7908A9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  <p:pic>
        <p:nvPicPr>
          <p:cNvPr id="48134" name="Picture 4" descr="http://i.ytimg.com/vi/owsHxcsyfzQ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105400"/>
            <a:ext cx="18303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6" descr="http://hardinmd.lib.uiowa.edu/pictures22/dermnet/seborrheic_dermatitis_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72000"/>
            <a:ext cx="13985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2" descr="http://www.healthhype.com/wp-content/uploads/seborrheic_dermatitis_ea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572000"/>
            <a:ext cx="18351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2" descr="http://dermaamin.com/site/images/clinical-pic/e/erythroderma/erythroderma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572000"/>
            <a:ext cx="27368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Pendahuluan</a:t>
            </a:r>
            <a:r>
              <a:rPr lang="en-US" dirty="0" smtClean="0"/>
              <a:t> (DA)</a:t>
            </a:r>
            <a:endParaRPr lang="en-US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mtClean="0">
                <a:sym typeface="Wingdings" pitchFamily="2" charset="2"/>
              </a:rPr>
              <a:t>∞ E</a:t>
            </a:r>
            <a:r>
              <a:rPr lang="en-US" smtClean="0"/>
              <a:t>kzema atopik, ekzema konstitusional, prurigo Beisner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Peradangan kulit </a:t>
            </a:r>
            <a:r>
              <a:rPr lang="en-US" smtClean="0">
                <a:sym typeface="Wingdings" pitchFamily="2" charset="2"/>
              </a:rPr>
              <a:t> dermatitis</a:t>
            </a:r>
            <a:r>
              <a:rPr lang="en-US" smtClean="0"/>
              <a:t> kronik residif</a:t>
            </a:r>
          </a:p>
          <a:p>
            <a:pPr eaLnBrk="1" hangingPunct="1"/>
            <a:r>
              <a:rPr lang="en-US" smtClean="0"/>
              <a:t>Gatal</a:t>
            </a:r>
          </a:p>
          <a:p>
            <a:pPr eaLnBrk="1" hangingPunct="1"/>
            <a:r>
              <a:rPr lang="en-US" smtClean="0"/>
              <a:t>Bayi dan anak anak, 50% menghilang saat remaja,kadang menetap, atau baru muncul saat dewasa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95109B-FA57-4DAC-8C3A-DB9E4CA8D7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Tatalaksana</a:t>
            </a:r>
            <a:endParaRPr lang="id-ID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73050" y="1660525"/>
            <a:ext cx="8763000" cy="4648200"/>
          </a:xfrm>
        </p:spPr>
        <p:txBody>
          <a:bodyPr/>
          <a:lstStyle/>
          <a:p>
            <a:pPr eaLnBrk="1" hangingPunct="1"/>
            <a:r>
              <a:rPr lang="en-US" sz="2000" smtClean="0"/>
              <a:t>Antimikotik untuk Malassezia sp.</a:t>
            </a:r>
          </a:p>
          <a:p>
            <a:pPr lvl="1" eaLnBrk="1" hangingPunct="1"/>
            <a:r>
              <a:rPr lang="en-US" sz="1800" smtClean="0"/>
              <a:t>Shampoo selsun, zinc pirithione, ketokonazol 1%, ter, solutio terbinafine 1%</a:t>
            </a:r>
          </a:p>
          <a:p>
            <a:pPr lvl="1" eaLnBrk="1" hangingPunct="1"/>
            <a:r>
              <a:rPr lang="en-US" sz="1800" smtClean="0"/>
              <a:t>Krim / lotio ketokonazol 2%</a:t>
            </a:r>
          </a:p>
          <a:p>
            <a:pPr eaLnBrk="1" hangingPunct="1"/>
            <a:r>
              <a:rPr lang="en-US" sz="2000" smtClean="0"/>
              <a:t>Atasi skuama tebal</a:t>
            </a:r>
          </a:p>
          <a:p>
            <a:pPr lvl="1" eaLnBrk="1" hangingPunct="1"/>
            <a:r>
              <a:rPr lang="en-US" sz="1800" smtClean="0"/>
              <a:t>Krim asam salisilat, sulfur, sabun lunak</a:t>
            </a:r>
          </a:p>
          <a:p>
            <a:pPr lvl="1" eaLnBrk="1" hangingPunct="1"/>
            <a:r>
              <a:rPr lang="en-US" sz="1800" smtClean="0"/>
              <a:t>Jangan dikelupas / digaruk!!!</a:t>
            </a:r>
          </a:p>
          <a:p>
            <a:pPr eaLnBrk="1" hangingPunct="1"/>
            <a:r>
              <a:rPr lang="en-US" sz="2000" smtClean="0"/>
              <a:t>Atasi gejala gatal</a:t>
            </a:r>
          </a:p>
          <a:p>
            <a:pPr lvl="1" eaLnBrk="1" hangingPunct="1"/>
            <a:r>
              <a:rPr lang="en-US" sz="1800" smtClean="0"/>
              <a:t>Kortikosteroid topikal potensi ringan – kuat</a:t>
            </a:r>
          </a:p>
          <a:p>
            <a:pPr lvl="1" eaLnBrk="1" hangingPunct="1"/>
            <a:r>
              <a:rPr lang="en-US" sz="1800" smtClean="0"/>
              <a:t>Immunomodulator topikal</a:t>
            </a:r>
          </a:p>
          <a:p>
            <a:pPr eaLnBrk="1" hangingPunct="1"/>
            <a:r>
              <a:rPr lang="en-US" sz="2000" smtClean="0"/>
              <a:t>Terapi topikal alternatif</a:t>
            </a:r>
          </a:p>
          <a:p>
            <a:pPr lvl="1" eaLnBrk="1" hangingPunct="1"/>
            <a:r>
              <a:rPr lang="en-US" sz="1800" smtClean="0"/>
              <a:t>Metronidazol, siklopiroksolamin, talkasitol, benzoil peroksida 5-10%, salep litium suksinat</a:t>
            </a:r>
          </a:p>
          <a:p>
            <a:pPr eaLnBrk="1" hangingPunct="1"/>
            <a:endParaRPr lang="id-ID" sz="2000" smtClean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DD2CF-9728-4DFD-9E5B-252DE52FEA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Tatalaksana</a:t>
            </a:r>
            <a:endParaRPr lang="id-ID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Alternatif untuk kasus kurang respons</a:t>
            </a:r>
          </a:p>
          <a:p>
            <a:pPr lvl="1" eaLnBrk="1" hangingPunct="1"/>
            <a:r>
              <a:rPr lang="en-US" sz="1800" smtClean="0"/>
              <a:t>Fototerapi UVB</a:t>
            </a:r>
          </a:p>
          <a:p>
            <a:pPr lvl="1" eaLnBrk="1" hangingPunct="1"/>
            <a:r>
              <a:rPr lang="en-US" sz="1800" smtClean="0"/>
              <a:t>Itrakonazole 100mg / hari selama 3 minggu</a:t>
            </a:r>
          </a:p>
          <a:p>
            <a:pPr eaLnBrk="1" hangingPunct="1"/>
            <a:r>
              <a:rPr lang="en-US" sz="2000" smtClean="0"/>
              <a:t>Dermatitis seboroik luas atau tidak respons pada terapi standar</a:t>
            </a:r>
          </a:p>
          <a:p>
            <a:pPr lvl="1" eaLnBrk="1" hangingPunct="1"/>
            <a:r>
              <a:rPr lang="en-US" sz="1800" smtClean="0"/>
              <a:t>prednisolon 0,5mg/KgBB/hari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Hindari manipulasi lesi, penggunaan hair spray, gel rambut</a:t>
            </a:r>
          </a:p>
          <a:p>
            <a:pPr eaLnBrk="1" hangingPunct="1"/>
            <a:r>
              <a:rPr lang="en-US" sz="2000" smtClean="0"/>
              <a:t>Terapi nutrisi, restriksi diet tertentu, suplementasi vitamin kurang berperan</a:t>
            </a:r>
          </a:p>
          <a:p>
            <a:pPr eaLnBrk="1" hangingPunct="1"/>
            <a:r>
              <a:rPr lang="en-US" sz="2000" smtClean="0"/>
              <a:t>Infeksi sekunder Candida dan bakterial perlu ditatalaksana yang sesuai</a:t>
            </a:r>
          </a:p>
          <a:p>
            <a:pPr eaLnBrk="1" hangingPunct="1"/>
            <a:r>
              <a:rPr lang="en-US" sz="2000" smtClean="0"/>
              <a:t>Tatalaksana TIDAK menghilangkan penyakit secara permanen</a:t>
            </a:r>
            <a:endParaRPr lang="id-ID" sz="2200" smtClean="0"/>
          </a:p>
        </p:txBody>
      </p:sp>
      <p:sp>
        <p:nvSpPr>
          <p:cNvPr id="49155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B8693A-9396-4EBA-9747-AFCE8C893E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dr. Yari Castiliani H, Sp.KK </a:t>
            </a:r>
            <a:endParaRPr lang="en-US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265A6F-94B6-4EC8-864C-464A38EBE6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Pendahuluan</a:t>
            </a:r>
            <a:r>
              <a:rPr lang="en-US" dirty="0" smtClean="0"/>
              <a:t> (DA)</a:t>
            </a:r>
            <a:endParaRPr lang="en-US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Atopi (Coca &amp; Cooke 1923) :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	asal kata : </a:t>
            </a:r>
            <a:r>
              <a:rPr lang="en-US" i="1" smtClean="0"/>
              <a:t>atopos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penyakit kulit yg tidak biasa, baik lokasi kulit yg terkena, maupun perjalanan penyakitnya</a:t>
            </a:r>
            <a:endParaRPr lang="en-US" smtClean="0"/>
          </a:p>
          <a:p>
            <a:pPr eaLnBrk="1" hangingPunct="1"/>
            <a:r>
              <a:rPr lang="en-US" smtClean="0"/>
              <a:t>Faktor yg ikut berinteraksi dlm patogenesis DA : faktor genetik, lingkungan, sawar kulit, farmakologik dan imunologik, serta berkaitan erat dg penyakit atopi (asma bronkial, rinitis alergik, urtikaria dan </a:t>
            </a:r>
            <a:r>
              <a:rPr lang="en-US" i="1" smtClean="0"/>
              <a:t>hay fever)</a:t>
            </a:r>
            <a:r>
              <a:rPr lang="en-US" smtClean="0"/>
              <a:t>. 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AA363-B645-4DA9-8BB6-926A700A89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GEJALA KLINIS (DA)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Pruritus, hilang timbul sepanjang hari, </a:t>
            </a:r>
          </a:p>
          <a:p>
            <a:pPr eaLnBrk="1" hangingPunct="1"/>
            <a:r>
              <a:rPr lang="en-US" smtClean="0"/>
              <a:t>Morfologi :</a:t>
            </a:r>
          </a:p>
          <a:p>
            <a:pPr lvl="1" eaLnBrk="1" hangingPunct="1"/>
            <a:r>
              <a:rPr lang="en-US" smtClean="0"/>
              <a:t>Papul,Likenifikasi,eritema,erosi,ekskoriasi,eksudasi,krusta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5569D-2633-4976-84AC-C0FEE49D54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pic>
        <p:nvPicPr>
          <p:cNvPr id="14342" name="Picture 6" descr="Screen Shot 2015-11-12 at 12.42.03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471863"/>
            <a:ext cx="57658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971800" y="6172200"/>
            <a:ext cx="556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2971800" y="6248400"/>
            <a:ext cx="574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Lucida Sans Unicode" pitchFamily="34" charset="0"/>
              </a:rPr>
              <a:t>Dikutip dari Fitzpatricks’s Dermatology in General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Fase</a:t>
            </a:r>
            <a:r>
              <a:rPr lang="en-US" dirty="0" smtClean="0"/>
              <a:t> 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08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/>
                <a:gridCol w="2727854"/>
                <a:gridCol w="2727854"/>
              </a:tblGrid>
              <a:tr h="6524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Infantil</a:t>
                      </a:r>
                      <a:endParaRPr lang="en-US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Anak</a:t>
                      </a:r>
                      <a:endParaRPr lang="en-US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Remaja</a:t>
                      </a:r>
                      <a:r>
                        <a:rPr lang="en-US" dirty="0" smtClean="0"/>
                        <a:t> &amp;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</a:t>
                      </a:r>
                      <a:r>
                        <a:rPr lang="en-US" dirty="0" err="1" smtClean="0"/>
                        <a:t>ewasa</a:t>
                      </a:r>
                      <a:endParaRPr lang="en-US" dirty="0"/>
                    </a:p>
                  </a:txBody>
                  <a:tcPr marL="90928" marR="90928"/>
                </a:tc>
              </a:tr>
              <a:tr h="405023"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bln</a:t>
                      </a:r>
                      <a:r>
                        <a:rPr lang="en-US" dirty="0" smtClean="0"/>
                        <a:t> – 2 </a:t>
                      </a:r>
                      <a:r>
                        <a:rPr lang="en-US" dirty="0" err="1" smtClean="0"/>
                        <a:t>thn</a:t>
                      </a:r>
                      <a:endParaRPr lang="en-US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– 10 </a:t>
                      </a:r>
                      <a:r>
                        <a:rPr lang="en-US" dirty="0" err="1" smtClean="0"/>
                        <a:t>thn</a:t>
                      </a:r>
                      <a:endParaRPr lang="en-US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13 </a:t>
                      </a:r>
                      <a:r>
                        <a:rPr lang="en-US" baseline="0" dirty="0" err="1" smtClean="0"/>
                        <a:t>thn</a:t>
                      </a:r>
                      <a:endParaRPr lang="en-US" dirty="0"/>
                    </a:p>
                  </a:txBody>
                  <a:tcPr marL="90928" marR="90928"/>
                </a:tc>
              </a:tr>
              <a:tr h="18975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Wajah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</a:t>
                      </a:r>
                      <a:r>
                        <a:rPr lang="en-US" dirty="0" err="1" smtClean="0"/>
                        <a:t>edua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pipi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dahi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kulit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kepala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telinga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leher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pergelangan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tangan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tungkai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volar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fleksor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juga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ekstensor</a:t>
                      </a:r>
                      <a:endParaRPr lang="en-US" dirty="0" smtClean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kubiti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poplitea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pergelangan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fleksor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kelopak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mata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leher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∞ </a:t>
                      </a:r>
                      <a:r>
                        <a:rPr lang="en-US" dirty="0" err="1" smtClean="0"/>
                        <a:t>fase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Meluas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kedua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telapak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tangan</a:t>
                      </a:r>
                      <a:r>
                        <a:rPr lang="en-US" dirty="0" smtClean="0"/>
                        <a:t>, jari2, </a:t>
                      </a:r>
                      <a:r>
                        <a:rPr lang="en-US" dirty="0" err="1" smtClean="0"/>
                        <a:t>pergelangan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tangan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bibir,leher</a:t>
                      </a:r>
                      <a:r>
                        <a:rPr lang="en-US" dirty="0" smtClean="0"/>
                        <a:t> anterior, </a:t>
                      </a:r>
                      <a:r>
                        <a:rPr lang="en-US" dirty="0" err="1" smtClean="0"/>
                        <a:t>skalp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puting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susu</a:t>
                      </a:r>
                      <a:endParaRPr lang="en-US" dirty="0"/>
                    </a:p>
                  </a:txBody>
                  <a:tcPr marL="90928" marR="90928"/>
                </a:tc>
              </a:tr>
              <a:tr h="1897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Eritema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papulo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vesikel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eksudatif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krusta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eritroderma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likenifikasi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kering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begitu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eksudatif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banyak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papul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likenifikasi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sedikit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skuama</a:t>
                      </a:r>
                      <a:endParaRPr lang="en-US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kering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agak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menimbul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papul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datar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plak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likenifikasi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sedikit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skuama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erosi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ekskoriasi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hiperpigmentasi</a:t>
                      </a:r>
                      <a:endParaRPr lang="en-US" dirty="0"/>
                    </a:p>
                  </a:txBody>
                  <a:tcPr marL="90928" marR="90928"/>
                </a:tc>
              </a:tr>
            </a:tbl>
          </a:graphicData>
        </a:graphic>
      </p:graphicFrame>
      <p:sp>
        <p:nvSpPr>
          <p:cNvPr id="15392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1539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8C65C-9004-4184-93B5-9DB1AE6134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Hanifin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Rajka</a:t>
            </a:r>
            <a:endParaRPr lang="en-US" dirty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2971800" cy="6397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mtClean="0"/>
              <a:t>KRITERIA MAYOR</a:t>
            </a:r>
          </a:p>
        </p:txBody>
      </p:sp>
      <p:sp>
        <p:nvSpPr>
          <p:cNvPr id="16388" name="Text Placeholder 4"/>
          <p:cNvSpPr>
            <a:spLocks noGrp="1"/>
          </p:cNvSpPr>
          <p:nvPr>
            <p:ph type="body" sz="half" idx="3"/>
          </p:nvPr>
        </p:nvSpPr>
        <p:spPr>
          <a:xfrm>
            <a:off x="3886200" y="1143000"/>
            <a:ext cx="4727575" cy="639763"/>
          </a:xfrm>
        </p:spPr>
        <p:txBody>
          <a:bodyPr/>
          <a:lstStyle/>
          <a:p>
            <a:pPr eaLnBrk="1" hangingPunct="1"/>
            <a:r>
              <a:rPr lang="en-US" smtClean="0"/>
              <a:t>KRITERIA MINOR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2895600" cy="3951288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Pruritus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Dermatitis </a:t>
            </a:r>
            <a:r>
              <a:rPr lang="en-US" dirty="0" err="1" smtClean="0"/>
              <a:t>wajah</a:t>
            </a:r>
            <a:r>
              <a:rPr lang="en-US" dirty="0" smtClean="0"/>
              <a:t>/</a:t>
            </a:r>
            <a:r>
              <a:rPr lang="en-US" dirty="0" err="1" smtClean="0"/>
              <a:t>ekstensor</a:t>
            </a:r>
            <a:r>
              <a:rPr lang="en-US" dirty="0" smtClean="0"/>
              <a:t> pd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Dermatitis </a:t>
            </a:r>
            <a:r>
              <a:rPr lang="en-US" dirty="0" err="1" smtClean="0"/>
              <a:t>fleksural</a:t>
            </a:r>
            <a:r>
              <a:rPr lang="en-US" dirty="0" smtClean="0"/>
              <a:t> pd </a:t>
            </a:r>
            <a:r>
              <a:rPr lang="en-US" dirty="0" err="1" smtClean="0"/>
              <a:t>dewasa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Dermatitis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residif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atopi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0" y="1905000"/>
            <a:ext cx="4876800" cy="4648200"/>
          </a:xfrm>
        </p:spPr>
        <p:txBody>
          <a:bodyPr>
            <a:normAutofit fontScale="4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Xerosis</a:t>
            </a:r>
            <a:r>
              <a:rPr lang="en-US" dirty="0" smtClean="0"/>
              <a:t> </a:t>
            </a:r>
            <a:r>
              <a:rPr lang="en-US" dirty="0" err="1" smtClean="0"/>
              <a:t>kutis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Dermatitis </a:t>
            </a:r>
            <a:r>
              <a:rPr lang="en-US" dirty="0" err="1" smtClean="0"/>
              <a:t>nonspesifik</a:t>
            </a:r>
            <a:r>
              <a:rPr lang="en-US" dirty="0" smtClean="0"/>
              <a:t> </a:t>
            </a:r>
            <a:r>
              <a:rPr lang="en-US" dirty="0" err="1" smtClean="0"/>
              <a:t>tgn</a:t>
            </a:r>
            <a:r>
              <a:rPr lang="en-US" dirty="0" smtClean="0"/>
              <a:t> kaki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Iktiosis</a:t>
            </a:r>
            <a:r>
              <a:rPr lang="en-US" dirty="0" smtClean="0"/>
              <a:t>/</a:t>
            </a:r>
            <a:r>
              <a:rPr lang="en-US" dirty="0" err="1" smtClean="0"/>
              <a:t>hiperlinierpalmaris</a:t>
            </a:r>
            <a:r>
              <a:rPr lang="en-US" dirty="0" smtClean="0"/>
              <a:t>/</a:t>
            </a:r>
            <a:r>
              <a:rPr lang="en-US" dirty="0" err="1" smtClean="0"/>
              <a:t>keratosis</a:t>
            </a:r>
            <a:r>
              <a:rPr lang="en-US" dirty="0" smtClean="0"/>
              <a:t> </a:t>
            </a:r>
            <a:r>
              <a:rPr lang="en-US" dirty="0" err="1" smtClean="0"/>
              <a:t>pilaris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Pitiriasis</a:t>
            </a:r>
            <a:r>
              <a:rPr lang="en-US" dirty="0" smtClean="0"/>
              <a:t> alba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Dermatitis </a:t>
            </a:r>
            <a:r>
              <a:rPr lang="en-US" dirty="0" err="1" smtClean="0"/>
              <a:t>papila</a:t>
            </a:r>
            <a:r>
              <a:rPr lang="en-US" dirty="0" smtClean="0"/>
              <a:t> </a:t>
            </a:r>
            <a:r>
              <a:rPr lang="en-US" dirty="0" err="1" smtClean="0"/>
              <a:t>mamae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White </a:t>
            </a:r>
            <a:r>
              <a:rPr lang="en-US" dirty="0" err="1" smtClean="0"/>
              <a:t>dermographism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delayed blanch response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Keilitis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Lipatan</a:t>
            </a:r>
            <a:r>
              <a:rPr lang="en-US" dirty="0" smtClean="0"/>
              <a:t> infra orbital </a:t>
            </a:r>
            <a:r>
              <a:rPr lang="en-US" dirty="0" err="1" smtClean="0"/>
              <a:t>Dennie</a:t>
            </a:r>
            <a:r>
              <a:rPr lang="en-US" dirty="0" smtClean="0"/>
              <a:t>-Morgan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Konjungtivitis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Keratokonus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Katarak</a:t>
            </a:r>
            <a:r>
              <a:rPr lang="en-US" dirty="0" smtClean="0"/>
              <a:t> </a:t>
            </a:r>
            <a:r>
              <a:rPr lang="en-US" dirty="0" err="1" smtClean="0"/>
              <a:t>subkapsular</a:t>
            </a:r>
            <a:r>
              <a:rPr lang="en-US" dirty="0" smtClean="0"/>
              <a:t> anterior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Orbita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pucat</a:t>
            </a:r>
            <a:r>
              <a:rPr lang="en-US" dirty="0" smtClean="0"/>
              <a:t> / </a:t>
            </a:r>
            <a:r>
              <a:rPr lang="en-US" dirty="0" err="1" smtClean="0"/>
              <a:t>eritem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berkeringat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Intolerans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wol</a:t>
            </a:r>
            <a:r>
              <a:rPr lang="en-US" dirty="0" smtClean="0"/>
              <a:t> / </a:t>
            </a:r>
            <a:r>
              <a:rPr lang="en-US" dirty="0" err="1" smtClean="0"/>
              <a:t>pelarut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Aksentuasi</a:t>
            </a:r>
            <a:r>
              <a:rPr lang="en-US" dirty="0" smtClean="0"/>
              <a:t> </a:t>
            </a:r>
            <a:r>
              <a:rPr lang="en-US" dirty="0" err="1" smtClean="0"/>
              <a:t>perifolikular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Hipersensitif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diperngaruhi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&amp;/</a:t>
            </a:r>
            <a:r>
              <a:rPr lang="en-US" dirty="0" err="1" smtClean="0"/>
              <a:t>emosi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alergi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dadakan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Kadar </a:t>
            </a:r>
            <a:r>
              <a:rPr lang="en-US" dirty="0" err="1" smtClean="0"/>
              <a:t>IgE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serum </a:t>
            </a:r>
            <a:r>
              <a:rPr lang="en-US" dirty="0" err="1" smtClean="0"/>
              <a:t>meningkat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Awitan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endParaRPr lang="en-US" dirty="0" smtClean="0"/>
          </a:p>
        </p:txBody>
      </p:sp>
      <p:sp>
        <p:nvSpPr>
          <p:cNvPr id="16391" name="Footer Placeholder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1639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A17D7-2326-4183-84A9-E3ED2FB9FA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9" name="Rounded Rectangle 8"/>
          <p:cNvSpPr/>
          <p:nvPr/>
        </p:nvSpPr>
        <p:spPr>
          <a:xfrm>
            <a:off x="1524000" y="6400800"/>
            <a:ext cx="5410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 mayor + 3 minor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Kriteria</a:t>
            </a:r>
            <a:r>
              <a:rPr lang="en-US" dirty="0" smtClean="0"/>
              <a:t> William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 typeface="Wingdings 3" pitchFamily="18" charset="2"/>
              <a:buAutoNum type="romanUcPeriod"/>
            </a:pPr>
            <a:r>
              <a:rPr lang="en-US" smtClean="0"/>
              <a:t>Kulit gatal</a:t>
            </a:r>
          </a:p>
          <a:p>
            <a:pPr marL="571500" indent="-571500" eaLnBrk="1" hangingPunct="1">
              <a:buFont typeface="Wingdings 3" pitchFamily="18" charset="2"/>
              <a:buAutoNum type="romanUcPeriod"/>
            </a:pPr>
            <a:r>
              <a:rPr lang="en-US" smtClean="0"/>
              <a:t>Tiga atau lebih :</a:t>
            </a:r>
          </a:p>
          <a:p>
            <a:pPr marL="971550" lvl="1" indent="-571500" eaLnBrk="1" hangingPunct="1"/>
            <a:r>
              <a:rPr lang="en-US" smtClean="0"/>
              <a:t>Riwayat perubahan kulit kering fosa kubiti, fosa poplitea, anterior dorsum pedis atau seputar leher (kedua pipi pd anak &gt;10thn)</a:t>
            </a:r>
          </a:p>
          <a:p>
            <a:pPr marL="971550" lvl="1" indent="-571500" eaLnBrk="1" hangingPunct="1"/>
            <a:r>
              <a:rPr lang="en-US" smtClean="0"/>
              <a:t>Riwayat asma / </a:t>
            </a:r>
            <a:r>
              <a:rPr lang="en-US" i="1" smtClean="0"/>
              <a:t>hay fever </a:t>
            </a:r>
            <a:r>
              <a:rPr lang="en-US" smtClean="0"/>
              <a:t>pd anak</a:t>
            </a:r>
          </a:p>
          <a:p>
            <a:pPr marL="971550" lvl="1" indent="-571500" eaLnBrk="1" hangingPunct="1"/>
            <a:r>
              <a:rPr lang="en-US" smtClean="0"/>
              <a:t>Riwayat kulit kering sepanjang akhir tahun</a:t>
            </a:r>
          </a:p>
          <a:p>
            <a:pPr marL="971550" lvl="1" indent="-571500" eaLnBrk="1" hangingPunct="1"/>
            <a:r>
              <a:rPr lang="en-US" smtClean="0"/>
              <a:t>Dermatitis fleksural</a:t>
            </a:r>
          </a:p>
          <a:p>
            <a:pPr marL="971550" lvl="1" indent="-571500" eaLnBrk="1" hangingPunct="1"/>
            <a:r>
              <a:rPr lang="en-US" smtClean="0"/>
              <a:t>Awitan dibawah usia 2 thn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dr. Yari Castiliani H, Sp.KK 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FF9CA-590D-4548-811C-3D898A1BED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824</TotalTime>
  <Words>1814</Words>
  <Application>Microsoft Office PowerPoint</Application>
  <PresentationFormat>On-screen Show (4:3)</PresentationFormat>
  <Paragraphs>355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Aspect</vt:lpstr>
      <vt:lpstr>Dermatitis  penatalaksanaan keperawatan dalam konsep keluarga</vt:lpstr>
      <vt:lpstr>Slide 2</vt:lpstr>
      <vt:lpstr>Dermatitis Atopik</vt:lpstr>
      <vt:lpstr>Pendahuluan (DA)</vt:lpstr>
      <vt:lpstr>Pendahuluan (DA)</vt:lpstr>
      <vt:lpstr>GEJALA KLINIS (DA)</vt:lpstr>
      <vt:lpstr>Fase DA</vt:lpstr>
      <vt:lpstr>Hanifin dan Rajka</vt:lpstr>
      <vt:lpstr>Kriteria William</vt:lpstr>
      <vt:lpstr>Kongres Konsensus Internasional Dermatitis 2002</vt:lpstr>
      <vt:lpstr>Slide 11</vt:lpstr>
      <vt:lpstr>Dermatitis Kontak </vt:lpstr>
      <vt:lpstr>Dermatitis Kontak </vt:lpstr>
      <vt:lpstr>Slide 14</vt:lpstr>
      <vt:lpstr>Gejala Klinis</vt:lpstr>
      <vt:lpstr>Pemeriksaan Penunjang </vt:lpstr>
      <vt:lpstr>Penatalaksanaan (DK)</vt:lpstr>
      <vt:lpstr>Penatalaksanaan (DK)</vt:lpstr>
      <vt:lpstr>Dermatitis Numularis</vt:lpstr>
      <vt:lpstr>Pendahuluan</vt:lpstr>
      <vt:lpstr>Dermatitis numularis </vt:lpstr>
      <vt:lpstr>Dermatitis numularis</vt:lpstr>
      <vt:lpstr>Dermatitis numularis</vt:lpstr>
      <vt:lpstr>Slide 24</vt:lpstr>
      <vt:lpstr>Dermatitis numularis</vt:lpstr>
      <vt:lpstr>Dermatitis Numularis</vt:lpstr>
      <vt:lpstr>Tatalaksana </vt:lpstr>
      <vt:lpstr>Liken Simplek Kronikus</vt:lpstr>
      <vt:lpstr>Liken Simpleks Kronikus (LSK)</vt:lpstr>
      <vt:lpstr>Epidemiologi</vt:lpstr>
      <vt:lpstr>Etiologi Pruritus</vt:lpstr>
      <vt:lpstr>Gejala klinis</vt:lpstr>
      <vt:lpstr>Slide 33</vt:lpstr>
      <vt:lpstr>Terapi</vt:lpstr>
      <vt:lpstr>Dermatitis Seboroik</vt:lpstr>
      <vt:lpstr>Dermatitis Seboroik</vt:lpstr>
      <vt:lpstr>Epidemiologi</vt:lpstr>
      <vt:lpstr>Patogenesis</vt:lpstr>
      <vt:lpstr>Gambaran Klinis</vt:lpstr>
      <vt:lpstr>Tatalaksana</vt:lpstr>
      <vt:lpstr>Tatalaksana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Yari Castiliani</dc:creator>
  <cp:lastModifiedBy>user_2</cp:lastModifiedBy>
  <cp:revision>58</cp:revision>
  <dcterms:created xsi:type="dcterms:W3CDTF">2015-11-12T12:36:23Z</dcterms:created>
  <dcterms:modified xsi:type="dcterms:W3CDTF">2017-11-02T01:22:51Z</dcterms:modified>
</cp:coreProperties>
</file>