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316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288" r:id="rId13"/>
    <p:sldId id="289" r:id="rId14"/>
    <p:sldId id="290" r:id="rId15"/>
    <p:sldId id="291" r:id="rId16"/>
    <p:sldId id="295" r:id="rId17"/>
    <p:sldId id="296" r:id="rId18"/>
    <p:sldId id="297" r:id="rId19"/>
    <p:sldId id="298" r:id="rId20"/>
    <p:sldId id="299" r:id="rId21"/>
    <p:sldId id="300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265" r:id="rId36"/>
    <p:sldId id="266" r:id="rId37"/>
    <p:sldId id="267" r:id="rId38"/>
    <p:sldId id="284" r:id="rId39"/>
    <p:sldId id="269" r:id="rId40"/>
    <p:sldId id="270" r:id="rId41"/>
    <p:sldId id="274" r:id="rId42"/>
    <p:sldId id="271" r:id="rId43"/>
    <p:sldId id="272" r:id="rId44"/>
    <p:sldId id="275" r:id="rId45"/>
    <p:sldId id="276" r:id="rId46"/>
    <p:sldId id="277" r:id="rId47"/>
    <p:sldId id="278" r:id="rId48"/>
    <p:sldId id="257" r:id="rId49"/>
    <p:sldId id="285" r:id="rId50"/>
    <p:sldId id="258" r:id="rId51"/>
    <p:sldId id="286" r:id="rId52"/>
    <p:sldId id="260" r:id="rId53"/>
    <p:sldId id="259" r:id="rId54"/>
    <p:sldId id="261" r:id="rId55"/>
    <p:sldId id="262" r:id="rId56"/>
    <p:sldId id="263" r:id="rId57"/>
    <p:sldId id="264" r:id="rId58"/>
    <p:sldId id="279" r:id="rId59"/>
    <p:sldId id="280" r:id="rId60"/>
    <p:sldId id="287" r:id="rId61"/>
    <p:sldId id="281" r:id="rId62"/>
    <p:sldId id="282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3" autoAdjust="0"/>
    <p:restoredTop sz="93857" autoAdjust="0"/>
  </p:normalViewPr>
  <p:slideViewPr>
    <p:cSldViewPr>
      <p:cViewPr>
        <p:scale>
          <a:sx n="66" d="100"/>
          <a:sy n="66" d="100"/>
        </p:scale>
        <p:origin x="-204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39D2-C64A-4F7B-84DB-4E5456C6F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19D8B-AE12-4288-8DDC-CF3B7846E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D395-F968-43C4-8DB6-7B0DB4D54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9006-51E2-49C3-9E42-83A43515E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AD6DC5-C738-4079-AD92-FF7741A36D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FA84-EEB2-4F40-8D5B-49EA0CAEC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ACEF-4833-4168-A757-CC4CEB8D5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5D8B4-9DD1-4804-BA8D-DBB7A83F7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CCFCE-F66A-42D0-A28C-1434CF6E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BDBB-6C24-452C-9622-657352A5D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BCED-ADFD-4E2B-A19A-AD742BC8E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AA742-C74C-417E-B3D0-F3FE18740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45D8A-7F31-4267-84BE-A84DD25A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2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2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BC111E2-C09B-4327-8C34-B9D190065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KEGANASAN PADA INTEGUMEN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0leh</a:t>
            </a:r>
          </a:p>
          <a:p>
            <a:pPr eaLnBrk="1" hangingPunct="1">
              <a:defRPr/>
            </a:pPr>
            <a:r>
              <a:rPr lang="en-US" sz="2800" dirty="0" smtClean="0"/>
              <a:t>DR Ns. Chandra W </a:t>
            </a:r>
            <a:r>
              <a:rPr lang="en-US" sz="2800" dirty="0" err="1" smtClean="0"/>
              <a:t>SKp,Mkep.SpMat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042988" y="2205038"/>
            <a:ext cx="7273925" cy="1982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A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Apa akibat bolongnya lapisan ozon</a:t>
            </a:r>
          </a:p>
          <a:p>
            <a:pPr algn="ctr"/>
            <a:r>
              <a:rPr lang="en-A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pada kesehatan dan lingkungan ???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959100"/>
            <a:ext cx="9144000" cy="3962400"/>
          </a:xfrm>
          <a:solidFill>
            <a:srgbClr val="990033"/>
          </a:solidFill>
        </p:spPr>
        <p:txBody>
          <a:bodyPr/>
          <a:lstStyle/>
          <a:p>
            <a:pPr marL="609600" indent="-609600" algn="just"/>
            <a:endParaRPr lang="id-ID" sz="2000" b="1" i="1" dirty="0"/>
          </a:p>
          <a:p>
            <a:pPr marL="609600" indent="-609600" algn="just"/>
            <a:r>
              <a:rPr lang="id-ID" sz="2000" b="1" i="1" dirty="0">
                <a:solidFill>
                  <a:srgbClr val="FFFF00"/>
                </a:solidFill>
              </a:rPr>
              <a:t>Kanker kulit</a:t>
            </a:r>
          </a:p>
          <a:p>
            <a:pPr marL="609600" indent="-609600" algn="just"/>
            <a:r>
              <a:rPr lang="id-ID" sz="2000" b="1" i="1" dirty="0"/>
              <a:t>Melemahkan kemampuan tubuh</a:t>
            </a:r>
          </a:p>
          <a:p>
            <a:pPr marL="609600" indent="-609600" algn="just"/>
            <a:r>
              <a:rPr lang="id-ID" sz="2000" b="1" i="1" dirty="0"/>
              <a:t>Penyakit  katarak mata</a:t>
            </a:r>
          </a:p>
          <a:p>
            <a:pPr marL="609600" indent="-609600" algn="just"/>
            <a:r>
              <a:rPr lang="id-ID" sz="2000" b="1" i="1" dirty="0"/>
              <a:t>Menurun peningkatan produk pertanian</a:t>
            </a:r>
          </a:p>
          <a:p>
            <a:pPr marL="609600" indent="-609600" algn="just"/>
            <a:r>
              <a:rPr lang="id-ID" sz="2000" b="1" i="1" dirty="0"/>
              <a:t>Kerusakan sampai 20 m dibawah permukaan air yang jernih</a:t>
            </a:r>
            <a:endParaRPr lang="en-US" sz="2000" b="1" i="1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2057400"/>
            <a:chOff x="0" y="0"/>
            <a:chExt cx="5760" cy="1296"/>
          </a:xfrm>
        </p:grpSpPr>
        <p:pic>
          <p:nvPicPr>
            <p:cNvPr id="27652" name="Picture 4" descr="4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88" cy="1296"/>
            </a:xfrm>
            <a:prstGeom prst="rect">
              <a:avLst/>
            </a:prstGeom>
            <a:noFill/>
          </p:spPr>
        </p:pic>
        <p:pic>
          <p:nvPicPr>
            <p:cNvPr id="27653" name="Picture 5" descr="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0"/>
              <a:ext cx="1488" cy="1296"/>
            </a:xfrm>
            <a:prstGeom prst="rect">
              <a:avLst/>
            </a:prstGeom>
            <a:noFill/>
          </p:spPr>
        </p:pic>
        <p:pic>
          <p:nvPicPr>
            <p:cNvPr id="27654" name="Picture 6" descr="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0"/>
              <a:ext cx="1392" cy="1296"/>
            </a:xfrm>
            <a:prstGeom prst="rect">
              <a:avLst/>
            </a:prstGeom>
            <a:noFill/>
          </p:spPr>
        </p:pic>
        <p:pic>
          <p:nvPicPr>
            <p:cNvPr id="27655" name="Picture 7" descr="5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0" y="0"/>
              <a:ext cx="1440" cy="1296"/>
            </a:xfrm>
            <a:prstGeom prst="rect">
              <a:avLst/>
            </a:prstGeom>
            <a:noFill/>
          </p:spPr>
        </p:pic>
      </p:grp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0" y="20605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Verdana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1113" y="2084388"/>
            <a:ext cx="9144000" cy="86518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 typeface="Wingdings" pitchFamily="2" charset="2"/>
              <a:buNone/>
            </a:pPr>
            <a:r>
              <a:rPr lang="id-ID" b="1">
                <a:effectLst>
                  <a:outerShdw blurRad="38100" dist="38100" dir="2700000" algn="tl">
                    <a:srgbClr val="000000"/>
                  </a:outerShdw>
                </a:effectLst>
              </a:rPr>
              <a:t>Akibat Bolong lapisan Ozon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7" grpId="0" build="p"/>
      <p:bldP spid="27657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Simbol kanker : “</a:t>
            </a:r>
            <a:r>
              <a:rPr lang="en-US" sz="4000" b="1" smtClean="0"/>
              <a:t>KEPITING</a:t>
            </a:r>
            <a:r>
              <a:rPr lang="en-US" sz="4000" smtClean="0"/>
              <a:t>”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Bahasa  Yunani  : Carnros</a:t>
            </a: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smtClean="0"/>
              <a:t>    Inggris      : Cancer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smtClean="0"/>
              <a:t>    Belanda    : Kanker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smtClean="0"/>
              <a:t>    Indonesia : Kanker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smtClean="0"/>
              <a:t>Istilah Latin : Neoplasma </a:t>
            </a: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smtClean="0"/>
              <a:t>    Neos 	: Baru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smtClean="0"/>
              <a:t>    Plassein : Bentukan </a:t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Definisi Kanker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buFontTx/>
              <a:buNone/>
              <a:defRPr/>
            </a:pPr>
            <a:r>
              <a:rPr lang="en-US" smtClean="0"/>
              <a:t>   </a:t>
            </a:r>
            <a:r>
              <a:rPr lang="en-US" sz="3600" smtClean="0"/>
              <a:t>Adalah suatu penyakit pada DNA  pembentukan kromosom yang terdapat pada inti sel.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/>
              <a:t>Karsinogenesis </a:t>
            </a:r>
          </a:p>
          <a:p>
            <a:pPr eaLnBrk="1" hangingPunct="1">
              <a:buFontTx/>
              <a:buNone/>
              <a:defRPr/>
            </a:pPr>
            <a:r>
              <a:rPr lang="en-US" b="1" smtClean="0"/>
              <a:t>                          </a:t>
            </a:r>
            <a:r>
              <a:rPr lang="en-US" sz="2400" b="1" smtClean="0"/>
              <a:t>BIBIT KANKER</a:t>
            </a:r>
            <a:r>
              <a:rPr lang="en-US" b="1" smtClean="0"/>
              <a:t> </a:t>
            </a:r>
            <a:r>
              <a:rPr lang="en-US" sz="1800" b="1" i="1" smtClean="0"/>
              <a:t>(phroto – oncogen)</a:t>
            </a:r>
            <a:endParaRPr lang="en-US" sz="1800" b="1" smtClean="0"/>
          </a:p>
          <a:p>
            <a:pPr eaLnBrk="1" hangingPunct="1">
              <a:buFontTx/>
              <a:buNone/>
              <a:defRPr/>
            </a:pPr>
            <a:r>
              <a:rPr lang="sv-SE" sz="2400" b="1" smtClean="0"/>
              <a:t>daya tahan tubuh</a:t>
            </a:r>
            <a:r>
              <a:rPr lang="sv-SE" sz="2800" b="1" smtClean="0"/>
              <a:t>    	                      karsinogen</a:t>
            </a:r>
            <a:endParaRPr lang="en-US" sz="2800" b="1" smtClean="0"/>
          </a:p>
          <a:p>
            <a:pPr eaLnBrk="1" hangingPunct="1">
              <a:buFontTx/>
              <a:buNone/>
              <a:defRPr/>
            </a:pPr>
            <a:r>
              <a:rPr lang="sv-SE" smtClean="0"/>
              <a:t>                             sel kanker</a:t>
            </a:r>
          </a:p>
          <a:p>
            <a:pPr eaLnBrk="1" hangingPunct="1">
              <a:buFontTx/>
              <a:buNone/>
              <a:defRPr/>
            </a:pPr>
            <a:r>
              <a:rPr lang="sv-SE" sz="2400" b="1" smtClean="0"/>
              <a:t>daya tahan tubuh</a:t>
            </a:r>
            <a:endParaRPr lang="en-US" sz="2400" b="1" smtClean="0"/>
          </a:p>
          <a:p>
            <a:pPr eaLnBrk="1" hangingPunct="1">
              <a:buFontTx/>
              <a:buNone/>
              <a:defRPr/>
            </a:pPr>
            <a:r>
              <a:rPr lang="en-US" smtClean="0"/>
              <a:t>                          tumor ganas (ca)</a:t>
            </a:r>
          </a:p>
          <a:p>
            <a:pPr eaLnBrk="1" hangingPunct="1">
              <a:buFontTx/>
              <a:buNone/>
              <a:defRPr/>
            </a:pPr>
            <a:r>
              <a:rPr lang="en-US" sz="2400" b="1" smtClean="0"/>
              <a:t>daya tahan tubuh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                            Invasi</a:t>
            </a:r>
          </a:p>
          <a:p>
            <a:pPr eaLnBrk="1" hangingPunct="1">
              <a:buFontTx/>
              <a:buNone/>
              <a:defRPr/>
            </a:pPr>
            <a:r>
              <a:rPr lang="en-US" sz="2400" b="1" smtClean="0"/>
              <a:t>daya tahan tubuh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                           Metastase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4648200" y="1447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4648200" y="2514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4648200" y="3505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4648200" y="4572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3276600" y="175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 flipH="1">
            <a:off x="4953000" y="1752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3276600" y="2819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3276600" y="3810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3276600" y="4876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6677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sv-SE" sz="4000" b="1" smtClean="0"/>
              <a:t>Tanda – tanda Kanker</a:t>
            </a:r>
            <a:endParaRPr lang="en-US" sz="4000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v-SE" sz="24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400" smtClean="0"/>
              <a:t>Tanda-tanda  bahaya kanker ( </a:t>
            </a:r>
            <a:r>
              <a:rPr lang="sv-SE" sz="2400" b="1" smtClean="0"/>
              <a:t>PATOKAN</a:t>
            </a:r>
            <a:r>
              <a:rPr lang="sv-SE" sz="240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smtClean="0"/>
              <a:t>P</a:t>
            </a:r>
            <a:r>
              <a:rPr lang="en-US" sz="2400" smtClean="0"/>
              <a:t> 	: Perdarahan atau keluarnya lendir yang tidak wajar dalam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/>
              <a:t>      tubuh</a:t>
            </a:r>
            <a:endParaRPr lang="sv-SE" sz="2400" b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400" b="1" smtClean="0"/>
              <a:t>A</a:t>
            </a:r>
            <a:r>
              <a:rPr lang="sv-SE" sz="2400" smtClean="0"/>
              <a:t> 	: Alat pencernaan / Alat pernafasan terganggu kesulitan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400" smtClean="0"/>
              <a:t>      menelan</a:t>
            </a:r>
            <a:endParaRPr lang="sv-SE" sz="2400" b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400" b="1" smtClean="0"/>
              <a:t>T</a:t>
            </a:r>
            <a:r>
              <a:rPr lang="sv-SE" sz="2400" smtClean="0"/>
              <a:t> 	: Tumor / Benjolan pada buah dada atau tempat lain </a:t>
            </a:r>
            <a:endParaRPr lang="sv-SE" sz="2400" b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400" b="1" smtClean="0"/>
              <a:t>O</a:t>
            </a:r>
            <a:r>
              <a:rPr lang="sv-SE" sz="2400" smtClean="0"/>
              <a:t> 	: Obstipasi / sembelit, mencret, gangguan berak / kencing</a:t>
            </a:r>
            <a:endParaRPr lang="sv-SE" sz="2400" b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400" b="1" smtClean="0"/>
              <a:t>K</a:t>
            </a:r>
            <a:r>
              <a:rPr lang="sv-SE" sz="2400" smtClean="0"/>
              <a:t> 	: Koreng / borok yang tidak sembuh-sembuh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400" b="1" smtClean="0"/>
              <a:t>A</a:t>
            </a:r>
            <a:r>
              <a:rPr lang="sv-SE" sz="2400" smtClean="0"/>
              <a:t> 	: Andeng-andeng yang berubah, makin besar atau makin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400" smtClean="0"/>
              <a:t>      hitam </a:t>
            </a:r>
            <a:endParaRPr lang="sv-SE" sz="2400" b="1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400" b="1" smtClean="0"/>
              <a:t>N</a:t>
            </a:r>
            <a:r>
              <a:rPr lang="sv-SE" sz="2400" smtClean="0"/>
              <a:t> 	: Nada suara jadi serak, batuk yang tidak sembuh-sembuh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err="1" smtClean="0"/>
              <a:t>Koreng</a:t>
            </a:r>
            <a:endParaRPr lang="sv-SE" dirty="0" smtClean="0"/>
          </a:p>
          <a:p>
            <a:pPr eaLnBrk="1" hangingPunct="1">
              <a:defRPr/>
            </a:pPr>
            <a:r>
              <a:rPr lang="sv-SE" dirty="0" smtClean="0"/>
              <a:t>Borok tidak sembuh-sembuh : ca kulit, ca jaringan kulit </a:t>
            </a: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sv-SE" b="1" dirty="0" smtClean="0"/>
          </a:p>
          <a:p>
            <a:pPr eaLnBrk="1" hangingPunct="1">
              <a:buFontTx/>
              <a:buNone/>
              <a:defRPr/>
            </a:pPr>
            <a:r>
              <a:rPr lang="sv-SE" b="1" dirty="0" smtClean="0"/>
              <a:t>Andeng-andeng</a:t>
            </a:r>
            <a:endParaRPr lang="sv-SE" dirty="0" smtClean="0"/>
          </a:p>
          <a:p>
            <a:pPr eaLnBrk="1" hangingPunct="1">
              <a:defRPr/>
            </a:pPr>
            <a:r>
              <a:rPr lang="sv-SE" dirty="0" smtClean="0"/>
              <a:t>Nevus / andeng-andeng maligna disebut Melanoma maligna dimana nevus  tiba-tiba membesar, bertambah kehitam-hitaman/ penyebaran pigmen sekitar nevus, rasa gatal, mudah berdarah / ulcus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sv-SE" sz="4000" b="1" smtClean="0"/>
              <a:t>Jenis Kanker</a:t>
            </a:r>
            <a:br>
              <a:rPr lang="sv-SE" sz="4000" b="1" smtClean="0"/>
            </a:br>
            <a:endParaRPr lang="en-US" sz="40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sv-SE" b="1" smtClean="0"/>
              <a:t>Tumor</a:t>
            </a:r>
            <a:r>
              <a:rPr lang="sv-SE" smtClean="0"/>
              <a:t> :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sv-SE" smtClean="0"/>
              <a:t>     Setiap benjolan abnormal pada tubuh</a:t>
            </a:r>
          </a:p>
          <a:p>
            <a:pPr marL="609600" indent="-609600" eaLnBrk="1" hangingPunct="1">
              <a:buFontTx/>
              <a:buNone/>
              <a:defRPr/>
            </a:pPr>
            <a:endParaRPr lang="sv-SE" b="1" smtClean="0"/>
          </a:p>
          <a:p>
            <a:pPr marL="609600" indent="-609600" eaLnBrk="1" hangingPunct="1">
              <a:buFontTx/>
              <a:buNone/>
              <a:defRPr/>
            </a:pPr>
            <a:r>
              <a:rPr lang="sv-SE" b="1" smtClean="0"/>
              <a:t>Neoplasma : </a:t>
            </a:r>
            <a:endParaRPr lang="sv-SE" smtClean="0"/>
          </a:p>
          <a:p>
            <a:pPr marL="609600" indent="-609600" eaLnBrk="1" hangingPunct="1">
              <a:buFontTx/>
              <a:buNone/>
              <a:defRPr/>
            </a:pPr>
            <a:r>
              <a:rPr lang="sv-SE" smtClean="0"/>
              <a:t>     Pertumbuhan abnormal dari suatu bagian tubuh yang tidak dapat dikendalikan oleh tubuh sendiri.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smtClean="0"/>
              <a:t>Neoplasma jinak :</a:t>
            </a:r>
          </a:p>
          <a:p>
            <a:pPr eaLnBrk="1" hangingPunct="1">
              <a:defRPr/>
            </a:pPr>
            <a:r>
              <a:rPr lang="en-US" sz="2800" smtClean="0"/>
              <a:t>Tumbuh lambat</a:t>
            </a:r>
          </a:p>
          <a:p>
            <a:pPr eaLnBrk="1" hangingPunct="1">
              <a:defRPr/>
            </a:pPr>
            <a:r>
              <a:rPr lang="en-US" sz="2800" smtClean="0"/>
              <a:t>Tidak berakar</a:t>
            </a:r>
          </a:p>
          <a:p>
            <a:pPr eaLnBrk="1" hangingPunct="1">
              <a:defRPr/>
            </a:pPr>
            <a:r>
              <a:rPr lang="en-US" sz="2800" smtClean="0"/>
              <a:t>Tidak mempunyai anak sebar</a:t>
            </a:r>
          </a:p>
          <a:p>
            <a:pPr eaLnBrk="1" hangingPunct="1">
              <a:defRPr/>
            </a:pPr>
            <a:r>
              <a:rPr lang="en-US" sz="2800" smtClean="0"/>
              <a:t>Jarang mengakibatkan kematian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buFontTx/>
              <a:buNone/>
              <a:defRPr/>
            </a:pPr>
            <a:r>
              <a:rPr lang="en-US" sz="2800" b="1" smtClean="0"/>
              <a:t>Neoplasma Ganas : kanker</a:t>
            </a: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Tumbuh cepat</a:t>
            </a:r>
          </a:p>
          <a:p>
            <a:pPr eaLnBrk="1" hangingPunct="1">
              <a:defRPr/>
            </a:pPr>
            <a:r>
              <a:rPr lang="en-US" sz="2800" smtClean="0"/>
              <a:t>Berakar</a:t>
            </a:r>
          </a:p>
          <a:p>
            <a:pPr eaLnBrk="1" hangingPunct="1">
              <a:defRPr/>
            </a:pPr>
            <a:r>
              <a:rPr lang="en-US" sz="2800" smtClean="0"/>
              <a:t>Mempunyai anak sebar</a:t>
            </a:r>
          </a:p>
          <a:p>
            <a:pPr eaLnBrk="1" hangingPunct="1">
              <a:defRPr/>
            </a:pPr>
            <a:r>
              <a:rPr lang="en-US" sz="2800" smtClean="0"/>
              <a:t>Hampir selalu menyebabkan kematian </a:t>
            </a:r>
          </a:p>
          <a:p>
            <a:pPr eaLnBrk="1" hangingPunct="1">
              <a:defRPr/>
            </a:pPr>
            <a:r>
              <a:rPr lang="sv-SE" sz="2800" smtClean="0"/>
              <a:t>Semua bagian tubuh kecuali rambut dan kuku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sz="4000" b="1" smtClean="0"/>
              <a:t>Stadium Kanker</a:t>
            </a:r>
            <a:r>
              <a:rPr lang="sv-SE" sz="4000" smtClean="0"/>
              <a:t/>
            </a:r>
            <a:br>
              <a:rPr lang="sv-SE" sz="4000" smtClean="0"/>
            </a:b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v-SE" smtClean="0"/>
              <a:t>Perjalanan penyakit kanker :</a:t>
            </a:r>
          </a:p>
          <a:p>
            <a:pPr eaLnBrk="1" hangingPunct="1">
              <a:buFontTx/>
              <a:buNone/>
              <a:defRPr/>
            </a:pPr>
            <a:endParaRPr lang="sv-SE" smtClean="0"/>
          </a:p>
          <a:p>
            <a:pPr eaLnBrk="1" hangingPunct="1">
              <a:buFontTx/>
              <a:buNone/>
              <a:defRPr/>
            </a:pPr>
            <a:r>
              <a:rPr lang="sv-SE" smtClean="0"/>
              <a:t>   Pra Kanker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sv-SE" smtClean="0"/>
              <a:t> Kanker stadium nol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sv-SE" smtClean="0"/>
              <a:t> kanker stadium I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sv-SE" smtClean="0"/>
              <a:t> Stadium II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sv-SE" smtClean="0"/>
              <a:t> Stadium III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sv-SE" smtClean="0"/>
              <a:t> Stadium IV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sv-SE" smtClean="0"/>
              <a:t> Kematian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3726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7171" name="Picture 3" descr="indonesia-globe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0"/>
            <a:ext cx="7081838" cy="6929438"/>
          </a:xfrm>
          <a:noFill/>
          <a:ln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 flipH="1">
            <a:off x="4038600" y="281940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733800" y="3116263"/>
            <a:ext cx="58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52800" y="3581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/>
              <a:t>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800" b="1" smtClean="0"/>
              <a:t>STADIUM DINI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2800" smtClean="0"/>
              <a:t>Belum berakar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2800" smtClean="0"/>
              <a:t>Belum ada anak sebar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2800" smtClean="0"/>
              <a:t>Dengan terapi dapat sembuh sempurna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2800" smtClean="0"/>
              <a:t>Kemungkinan hidup 5 tahu</a:t>
            </a:r>
            <a:r>
              <a:rPr lang="en-US" sz="2800" smtClean="0"/>
              <a:t>n setelah pengobatan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baik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</a:t>
            </a:r>
            <a:r>
              <a:rPr lang="en-US" sz="2800" smtClean="0"/>
              <a:t> 100% sembuh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800" b="1" smtClean="0"/>
              <a:t>STADIUM LANJUT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Telah berakar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Ada anak sebar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Terapi : hasil &lt;memuaskan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Kemungkinan hidup 5 tahun setelah terapi = 5%.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Penyebab 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smtClean="0"/>
              <a:t>   </a:t>
            </a:r>
            <a:r>
              <a:rPr lang="en-US" smtClean="0"/>
              <a:t>Penyebab kanker sampai saat ini belum diketahui. </a:t>
            </a:r>
            <a:endParaRPr lang="en-US" b="1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>
              <a:buFontTx/>
              <a:buNone/>
              <a:defRPr/>
            </a:pPr>
            <a:r>
              <a:rPr lang="en-US" b="1" smtClean="0"/>
              <a:t>Radiasi :  Kanker Kulit, Leukemia</a:t>
            </a:r>
          </a:p>
          <a:p>
            <a:pPr marL="812800" indent="-812800" eaLnBrk="1" hangingPunct="1">
              <a:buFontTx/>
              <a:buNone/>
              <a:defRPr/>
            </a:pPr>
            <a:endParaRPr lang="en-US" smtClean="0"/>
          </a:p>
          <a:p>
            <a:pPr marL="1168400" lvl="1" indent="-711200" eaLnBrk="1" hangingPunct="1">
              <a:defRPr/>
            </a:pPr>
            <a:r>
              <a:rPr lang="en-US" smtClean="0"/>
              <a:t>sinar RO (sinar x)</a:t>
            </a:r>
            <a:endParaRPr lang="sv-SE" smtClean="0"/>
          </a:p>
          <a:p>
            <a:pPr marL="1168400" lvl="1" indent="-711200" eaLnBrk="1" hangingPunct="1">
              <a:defRPr/>
            </a:pPr>
            <a:r>
              <a:rPr lang="sv-SE" smtClean="0"/>
              <a:t>sinar UV, termasuk sinar matahari yang berlebihan</a:t>
            </a:r>
          </a:p>
          <a:p>
            <a:pPr marL="1168400" lvl="1" indent="-711200" eaLnBrk="1" hangingPunct="1">
              <a:defRPr/>
            </a:pPr>
            <a:r>
              <a:rPr lang="sv-SE" smtClean="0"/>
              <a:t>sinar pada ledakan bom atom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706563"/>
          </a:xfrm>
        </p:spPr>
        <p:txBody>
          <a:bodyPr/>
          <a:lstStyle/>
          <a:p>
            <a:pPr eaLnBrk="1" hangingPunct="1">
              <a:defRPr/>
            </a:pPr>
            <a:r>
              <a:rPr lang="sv-SE" sz="3200" b="1" smtClean="0"/>
              <a:t>FAKTOR RISIKO</a:t>
            </a:r>
            <a:br>
              <a:rPr lang="sv-SE" sz="3200" b="1" smtClean="0"/>
            </a:br>
            <a:r>
              <a:rPr lang="sv-SE" sz="3200" b="1" smtClean="0"/>
              <a:t> </a:t>
            </a:r>
            <a:r>
              <a:rPr lang="en-US" sz="3200" b="1" smtClean="0"/>
              <a:t>(</a:t>
            </a:r>
            <a:r>
              <a:rPr lang="sv-SE" sz="2800" smtClean="0"/>
              <a:t>Faktor yang bukan karsinogen, tetapi turut berperan dalam timbulnya kanker )</a:t>
            </a:r>
            <a:endParaRPr lang="en-US" sz="2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16238"/>
            <a:ext cx="8229600" cy="300672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sv-SE" smtClean="0"/>
              <a:t>Status kawin / tidak</a:t>
            </a:r>
            <a:endParaRPr lang="en-US" smtClean="0"/>
          </a:p>
          <a:p>
            <a:pPr marL="609600" indent="-609600" eaLnBrk="1" hangingPunct="1">
              <a:defRPr/>
            </a:pPr>
            <a:r>
              <a:rPr lang="sv-SE" smtClean="0"/>
              <a:t>Ca mulut rahim : jarang pad</a:t>
            </a:r>
            <a:r>
              <a:rPr lang="en-US" smtClean="0"/>
              <a:t>a wanita yang tidak kawin </a:t>
            </a:r>
            <a:endParaRPr lang="it-IT" smtClean="0"/>
          </a:p>
          <a:p>
            <a:pPr marL="609600" indent="-609600" eaLnBrk="1" hangingPunct="1">
              <a:defRPr/>
            </a:pPr>
            <a:r>
              <a:rPr lang="it-IT" smtClean="0"/>
              <a:t>banyak pada wanita yang berganti-ganti pasangan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Perbedaan Seks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Ca payudara wanita lebih banyak dp laki-laki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Ca kulit wanita lebih sedikit dp laki-laki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Ca paru wanita lebih sedikit dp laki-laki (1 : 5)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Ca nasopharynx laki lebih banyak dari wanita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Suku bangsa / etnik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sv-SE" smtClean="0"/>
              <a:t>Ca kulit : kulit putih dan berwarna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sv-SE" smtClean="0"/>
              <a:t>Ca Nasopharinx : lebih banyak pada etnis Mongol (cina, korea, jepang) daripada etnis lain.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mtClean="0"/>
              <a:t>Sosial ekonomi rendah </a:t>
            </a:r>
          </a:p>
          <a:p>
            <a:pPr marL="609600" indent="-609600" eaLnBrk="1" hangingPunct="1">
              <a:defRPr/>
            </a:pPr>
            <a:r>
              <a:rPr lang="en-US" smtClean="0"/>
              <a:t>Secara tidak langsung mempengaruhi </a:t>
            </a:r>
          </a:p>
          <a:p>
            <a:pPr marL="609600" indent="-609600" eaLnBrk="1" hangingPunct="1">
              <a:defRPr/>
            </a:pPr>
            <a:r>
              <a:rPr lang="en-US" smtClean="0"/>
              <a:t>Gizi kurang</a:t>
            </a:r>
          </a:p>
          <a:p>
            <a:pPr marL="609600" indent="-609600" eaLnBrk="1" hangingPunct="1">
              <a:defRPr/>
            </a:pPr>
            <a:r>
              <a:rPr lang="en-US" smtClean="0"/>
              <a:t>Kemampuan menyediakan sarana kesehatan kurang </a:t>
            </a:r>
          </a:p>
          <a:p>
            <a:pPr marL="609600" indent="-609600" eaLnBrk="1" hangingPunct="1">
              <a:defRPr/>
            </a:pPr>
            <a:r>
              <a:rPr lang="en-US" smtClean="0"/>
              <a:t>Kesadaran untuk hidup sehat  rendah</a:t>
            </a:r>
            <a:endParaRPr lang="sv-SE" smtClean="0"/>
          </a:p>
          <a:p>
            <a:pPr marL="609600" indent="-609600" eaLnBrk="1" hangingPunct="1">
              <a:defRPr/>
            </a:pPr>
            <a:r>
              <a:rPr lang="sv-SE" smtClean="0"/>
              <a:t>kesadaran dan kemampuan untuk memeriksakan diri bila sakit rendah</a:t>
            </a:r>
            <a:endParaRPr lang="en-US" smtClean="0"/>
          </a:p>
          <a:p>
            <a:pPr marL="609600" indent="-609600" eaLnBrk="1" hangingPunct="1">
              <a:defRPr/>
            </a:pPr>
            <a:r>
              <a:rPr lang="en-US" smtClean="0"/>
              <a:t>Status immunitas : rendah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Tempat kerja</a:t>
            </a:r>
            <a:r>
              <a:rPr lang="en-US" sz="28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Pabrik asbestos, kromat, pestisida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Kamar RO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Dapur yang penuh asap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Gaya hidup / cara hidup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Merokok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Alkohol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Berjemur di terik matahari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Kebiasaan makan-makanan kaleng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Tidak menyusui setelah melahirkan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Makan ikan asin secara berlebihan (nitrosamin) menyebabkan Ca nasopharynx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6096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err="1" smtClean="0"/>
              <a:t>Adat</a:t>
            </a:r>
            <a:r>
              <a:rPr lang="en-US" dirty="0" smtClean="0"/>
              <a:t> / </a:t>
            </a:r>
            <a:r>
              <a:rPr lang="en-US" dirty="0" err="1" smtClean="0"/>
              <a:t>Kebiasaan</a:t>
            </a:r>
            <a:endParaRPr lang="en-US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Nginang</a:t>
            </a:r>
            <a:r>
              <a:rPr lang="en-US" sz="2800" dirty="0" smtClean="0"/>
              <a:t> / </a:t>
            </a:r>
            <a:r>
              <a:rPr lang="en-US" sz="2800" dirty="0" err="1" smtClean="0"/>
              <a:t>susur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Kawin</a:t>
            </a:r>
            <a:r>
              <a:rPr lang="en-US" sz="2800" dirty="0" smtClean="0"/>
              <a:t> </a:t>
            </a:r>
            <a:r>
              <a:rPr lang="en-US" sz="2800" dirty="0" err="1" smtClean="0"/>
              <a:t>usia</a:t>
            </a:r>
            <a:r>
              <a:rPr lang="en-US" sz="2800" dirty="0" smtClean="0"/>
              <a:t> </a:t>
            </a:r>
            <a:r>
              <a:rPr lang="en-US" sz="2800" dirty="0" err="1" smtClean="0"/>
              <a:t>muda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Pria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khitan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rejeki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sv-SE" sz="2800" dirty="0" smtClean="0"/>
              <a:t>Kurang O.R. menyebabkan status immunitas menurun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sv-SE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dirty="0" err="1" smtClean="0"/>
              <a:t>Kejiwaan</a:t>
            </a:r>
            <a:r>
              <a:rPr lang="en-US" sz="36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sv-SE" sz="3600" dirty="0" smtClean="0"/>
              <a:t>      </a:t>
            </a:r>
            <a:r>
              <a:rPr lang="sv-SE" dirty="0" smtClean="0"/>
              <a:t>Stress berlebihan akan menyebabkan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sv-SE" dirty="0" smtClean="0"/>
              <a:t>       status immunitas menurun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6172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err="1" smtClean="0"/>
              <a:t>Genetik</a:t>
            </a:r>
            <a:r>
              <a:rPr lang="en-US" sz="28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sv-SE" sz="2800" dirty="0" smtClean="0"/>
              <a:t>      Sifat menurunkan bakat mudah terkena kanker 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      </a:t>
            </a:r>
            <a:r>
              <a:rPr lang="en-US" sz="2800" dirty="0" err="1" smtClean="0"/>
              <a:t>Misal</a:t>
            </a:r>
            <a:r>
              <a:rPr lang="en-US" sz="2800" dirty="0" smtClean="0"/>
              <a:t> : Retinoblastoma (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err="1" smtClean="0"/>
              <a:t>Polusi</a:t>
            </a:r>
            <a:r>
              <a:rPr lang="en-US" sz="28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        </a:t>
            </a:r>
            <a:r>
              <a:rPr lang="en-US" sz="2800" dirty="0" err="1" smtClean="0"/>
              <a:t>Polusi</a:t>
            </a:r>
            <a:r>
              <a:rPr lang="en-US" sz="2800" dirty="0" smtClean="0"/>
              <a:t> </a:t>
            </a:r>
            <a:r>
              <a:rPr lang="en-US" sz="2800" dirty="0" err="1" smtClean="0"/>
              <a:t>Udara</a:t>
            </a:r>
            <a:r>
              <a:rPr lang="en-US" sz="2800" dirty="0" smtClean="0"/>
              <a:t> : </a:t>
            </a:r>
            <a:r>
              <a:rPr lang="en-US" sz="2800" dirty="0" err="1" smtClean="0"/>
              <a:t>asap</a:t>
            </a:r>
            <a:r>
              <a:rPr lang="en-US" sz="2800" dirty="0" smtClean="0"/>
              <a:t> </a:t>
            </a:r>
            <a:r>
              <a:rPr lang="en-US" sz="2800" dirty="0" err="1" smtClean="0"/>
              <a:t>mobil</a:t>
            </a:r>
            <a:r>
              <a:rPr lang="en-US" sz="2800" dirty="0" smtClean="0"/>
              <a:t> / </a:t>
            </a:r>
            <a:r>
              <a:rPr lang="en-US" sz="2800" dirty="0" err="1" smtClean="0"/>
              <a:t>pabrik</a:t>
            </a:r>
            <a:r>
              <a:rPr lang="en-US" sz="2800" dirty="0" smtClean="0"/>
              <a:t> / </a:t>
            </a:r>
            <a:r>
              <a:rPr lang="en-US" sz="2800" dirty="0" err="1" smtClean="0"/>
              <a:t>rokok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        </a:t>
            </a:r>
            <a:r>
              <a:rPr lang="en-US" sz="2800" dirty="0" err="1" smtClean="0"/>
              <a:t>Polusi</a:t>
            </a:r>
            <a:r>
              <a:rPr lang="en-US" sz="2800" dirty="0" smtClean="0"/>
              <a:t> Air : </a:t>
            </a:r>
            <a:r>
              <a:rPr lang="en-US" sz="2800" dirty="0" err="1" smtClean="0"/>
              <a:t>limbah</a:t>
            </a:r>
            <a:r>
              <a:rPr lang="en-US" sz="2800" dirty="0" smtClean="0"/>
              <a:t> </a:t>
            </a:r>
            <a:r>
              <a:rPr lang="en-US" sz="2800" dirty="0" err="1" smtClean="0"/>
              <a:t>pabrik</a:t>
            </a:r>
            <a:r>
              <a:rPr lang="en-US" sz="2800" dirty="0" smtClean="0"/>
              <a:t>, </a:t>
            </a:r>
            <a:r>
              <a:rPr lang="en-US" sz="2800" dirty="0" err="1" smtClean="0"/>
              <a:t>pestisida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sawah</a:t>
            </a:r>
            <a:r>
              <a:rPr lang="en-US" sz="28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       yang </a:t>
            </a:r>
            <a:r>
              <a:rPr lang="en-US" sz="2800" dirty="0" err="1" smtClean="0"/>
              <a:t>terbawa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sungai</a:t>
            </a:r>
            <a:r>
              <a:rPr lang="en-US" sz="28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       Tanah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      </a:t>
            </a:r>
            <a:r>
              <a:rPr lang="en-US" sz="2800" dirty="0" err="1" smtClean="0"/>
              <a:t>Pestisida</a:t>
            </a:r>
            <a:r>
              <a:rPr lang="en-US" sz="2800" dirty="0" smtClean="0"/>
              <a:t>, </a:t>
            </a:r>
            <a:r>
              <a:rPr lang="en-US" sz="2800" dirty="0" err="1" smtClean="0"/>
              <a:t>pupuk</a:t>
            </a:r>
            <a:r>
              <a:rPr lang="en-US" sz="2800" dirty="0" smtClean="0"/>
              <a:t> </a:t>
            </a:r>
            <a:r>
              <a:rPr lang="en-US" sz="2800" dirty="0" err="1" smtClean="0"/>
              <a:t>kandang</a:t>
            </a:r>
            <a:r>
              <a:rPr lang="en-US" sz="2800" dirty="0" smtClean="0"/>
              <a:t>, </a:t>
            </a:r>
            <a:r>
              <a:rPr lang="en-US" sz="2800" dirty="0" err="1" smtClean="0"/>
              <a:t>kacang-kacangan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penyimpangannya</a:t>
            </a:r>
            <a:r>
              <a:rPr lang="en-US" sz="2800" dirty="0" smtClean="0"/>
              <a:t>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pembusukan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menjamur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aflatoksin</a:t>
            </a:r>
            <a:r>
              <a:rPr lang="en-US" sz="28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b="1" smtClean="0"/>
              <a:t>Metastase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v-SE" smtClean="0"/>
              <a:t>Metastase Kanker dapat terjadi melalui : </a:t>
            </a:r>
            <a:endParaRPr lang="de-DE" smtClean="0"/>
          </a:p>
          <a:p>
            <a:pPr eaLnBrk="1" hangingPunct="1">
              <a:defRPr/>
            </a:pPr>
            <a:r>
              <a:rPr lang="de-DE" smtClean="0"/>
              <a:t>Aliran darah : hematogen</a:t>
            </a:r>
          </a:p>
          <a:p>
            <a:pPr eaLnBrk="1" hangingPunct="1">
              <a:defRPr/>
            </a:pPr>
            <a:r>
              <a:rPr lang="de-DE" smtClean="0"/>
              <a:t>Aliran keluar getah bening : limfogen</a:t>
            </a:r>
            <a:endParaRPr lang="sv-SE" smtClean="0"/>
          </a:p>
          <a:p>
            <a:pPr eaLnBrk="1" hangingPunct="1">
              <a:defRPr/>
            </a:pPr>
            <a:r>
              <a:rPr lang="sv-SE" smtClean="0"/>
              <a:t>Misalnya : kanker kulit pada kaki :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rgbClr val="0000CC"/>
          </a:solidFill>
        </p:spPr>
        <p:txBody>
          <a:bodyPr/>
          <a:lstStyle/>
          <a:p>
            <a:pPr marL="357188"/>
            <a:r>
              <a:rPr lang="id-ID"/>
              <a:t>4 Masalah Besar dalam Lingkungan Global</a:t>
            </a:r>
            <a:endParaRPr lang="en-US"/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1908175" y="1628775"/>
            <a:ext cx="5472113" cy="2159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id-ID" sz="4400">
                <a:solidFill>
                  <a:srgbClr val="CC0000"/>
                </a:solidFill>
                <a:latin typeface="Arial" charset="0"/>
              </a:rPr>
              <a:t>Lingkungan Global</a:t>
            </a:r>
            <a:endParaRPr lang="en-US" sz="4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250825" y="5086350"/>
            <a:ext cx="2017713" cy="12223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id-ID" sz="1800">
                <a:solidFill>
                  <a:srgbClr val="CC0000"/>
                </a:solidFill>
                <a:latin typeface="Arial" charset="0"/>
              </a:rPr>
              <a:t>Pemanasan Global</a:t>
            </a:r>
            <a:endParaRPr lang="en-US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2409825" y="5086350"/>
            <a:ext cx="2017713" cy="12223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id-ID" sz="1800">
                <a:solidFill>
                  <a:srgbClr val="CC0000"/>
                </a:solidFill>
                <a:latin typeface="Arial" charset="0"/>
              </a:rPr>
              <a:t>Hujan Asam</a:t>
            </a:r>
            <a:endParaRPr lang="en-US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4641850" y="5086350"/>
            <a:ext cx="2017713" cy="12223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id-ID" sz="1800">
                <a:solidFill>
                  <a:srgbClr val="CC0000"/>
                </a:solidFill>
                <a:latin typeface="Arial" charset="0"/>
              </a:rPr>
              <a:t>Menipisnya</a:t>
            </a:r>
          </a:p>
          <a:p>
            <a:pPr algn="ctr" eaLnBrk="1" hangingPunct="1"/>
            <a:r>
              <a:rPr lang="id-ID" sz="1800">
                <a:solidFill>
                  <a:srgbClr val="CC0000"/>
                </a:solidFill>
                <a:latin typeface="Arial" charset="0"/>
              </a:rPr>
              <a:t>Lapisan Ozon</a:t>
            </a:r>
            <a:endParaRPr lang="en-US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6877050" y="5086350"/>
            <a:ext cx="2017713" cy="12223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id-ID" sz="1800">
                <a:solidFill>
                  <a:srgbClr val="CC0000"/>
                </a:solidFill>
                <a:latin typeface="Arial" charset="0"/>
              </a:rPr>
              <a:t>Penyalagunaan</a:t>
            </a:r>
          </a:p>
          <a:p>
            <a:pPr algn="ctr" eaLnBrk="1" hangingPunct="1"/>
            <a:r>
              <a:rPr lang="id-ID" sz="1800">
                <a:solidFill>
                  <a:srgbClr val="CC0000"/>
                </a:solidFill>
                <a:latin typeface="Arial" charset="0"/>
              </a:rPr>
              <a:t>Narkotika dan</a:t>
            </a:r>
          </a:p>
          <a:p>
            <a:pPr algn="ctr" eaLnBrk="1" hangingPunct="1"/>
            <a:r>
              <a:rPr lang="id-ID" sz="1800">
                <a:solidFill>
                  <a:srgbClr val="CC0000"/>
                </a:solidFill>
                <a:latin typeface="Arial" charset="0"/>
              </a:rPr>
              <a:t>Bahan Adiktif</a:t>
            </a:r>
            <a:endParaRPr lang="en-US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1331913" y="3789363"/>
            <a:ext cx="316865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H="1">
            <a:off x="3563938" y="3789363"/>
            <a:ext cx="1008062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4572000" y="3789363"/>
            <a:ext cx="936625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4643438" y="3789363"/>
            <a:ext cx="295275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sv-SE" smtClean="0"/>
              <a:t>Membentuk luka pada jaringan bawah kulit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de-DE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Keluar getah bening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de-DE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Aliran darah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de-DE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Hematogen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de-DE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Pembuluh darah : otak, tulang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de-DE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Membesar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de-DE" smtClean="0"/>
              <a:t> kematian</a:t>
            </a: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4495800" y="76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4495800" y="1828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44958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44958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4495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6677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de-DE" sz="4000" b="1" smtClean="0"/>
              <a:t>Data Epidemiologi</a:t>
            </a:r>
            <a:endParaRPr lang="en-US" sz="4000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b="1" dirty="0" smtClean="0"/>
              <a:t>Frequensi Relatif :</a:t>
            </a:r>
            <a:endParaRPr lang="de-DE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Data dari RSCM Jakarta 1975 – 1978 terdapat 2606 kasus Ca, urutan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Ca Cervix uteri 	24, 3%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Payudara 		14,7%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Nasopharynx 	4,8%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dirty="0" smtClean="0"/>
              <a:t>Data dari 13 Pusat Laboratorium </a:t>
            </a:r>
            <a:r>
              <a:rPr lang="it-IT" sz="2400" b="1" dirty="0" smtClean="0"/>
              <a:t>Patologi </a:t>
            </a:r>
            <a:r>
              <a:rPr lang="it-IT" sz="2400" dirty="0" smtClean="0"/>
              <a:t>se Indonesia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dirty="0" smtClean="0"/>
              <a:t>tahun 1983 </a:t>
            </a:r>
            <a:r>
              <a:rPr lang="sv-SE" sz="2400" dirty="0" smtClean="0"/>
              <a:t>(Tidak termasuk RSCM) Jumlah 24711 dg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v-SE" sz="2400" dirty="0" smtClean="0"/>
              <a:t>urutan :</a:t>
            </a:r>
            <a:endParaRPr lang="de-DE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Cervix </a:t>
            </a:r>
            <a:r>
              <a:rPr lang="sv-SE" sz="2400" dirty="0" smtClean="0"/>
              <a:t>uteri 	16,8%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400" dirty="0" smtClean="0"/>
              <a:t>Payudara 		12,8%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400" b="1" dirty="0" smtClean="0">
                <a:solidFill>
                  <a:srgbClr val="FFFF00"/>
                </a:solidFill>
              </a:rPr>
              <a:t>Kulit 		7,9%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400" dirty="0" smtClean="0"/>
              <a:t>Nasopharynx	5,6%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800" dirty="0" smtClean="0"/>
              <a:t>Urutan Resiko Relatif kanker pada  Wanita: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Ca cervix uteri               6. </a:t>
            </a:r>
            <a:r>
              <a:rPr lang="en-US" sz="2800" dirty="0" err="1" smtClean="0"/>
              <a:t>Hati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Ca </a:t>
            </a:r>
            <a:r>
              <a:rPr lang="en-US" sz="2800" dirty="0" err="1" smtClean="0"/>
              <a:t>mammae</a:t>
            </a:r>
            <a:r>
              <a:rPr lang="en-US" sz="2800" dirty="0" smtClean="0"/>
              <a:t>                  7. </a:t>
            </a:r>
            <a:r>
              <a:rPr lang="en-US" sz="2800" dirty="0" err="1" smtClean="0"/>
              <a:t>Chorioepitheloma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Ovarium</a:t>
            </a:r>
            <a:r>
              <a:rPr lang="en-US" sz="2800" dirty="0" smtClean="0"/>
              <a:t>                         8. </a:t>
            </a:r>
            <a:r>
              <a:rPr lang="en-US" sz="2800" dirty="0" err="1" smtClean="0"/>
              <a:t>Paru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Leukemia                       9. </a:t>
            </a:r>
            <a:r>
              <a:rPr lang="en-US" sz="2800" dirty="0" err="1" smtClean="0"/>
              <a:t>Tyroid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Kulit</a:t>
            </a:r>
            <a:r>
              <a:rPr lang="en-US" sz="2800" dirty="0" smtClean="0"/>
              <a:t>                              10. </a:t>
            </a:r>
            <a:r>
              <a:rPr lang="en-US" sz="2800" dirty="0" err="1" smtClean="0"/>
              <a:t>Nasopharynx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v-SE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800" dirty="0" smtClean="0"/>
              <a:t>Urutan Resiko Relatif Kanker pada Laki-laki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2800" dirty="0" smtClean="0"/>
              <a:t>1. </a:t>
            </a:r>
            <a:r>
              <a:rPr lang="en-US" sz="2800" dirty="0" err="1" smtClean="0"/>
              <a:t>Hati</a:t>
            </a:r>
            <a:r>
              <a:rPr lang="en-US" sz="2800" dirty="0" smtClean="0"/>
              <a:t>                       6. </a:t>
            </a:r>
            <a:r>
              <a:rPr lang="en-US" sz="2800" dirty="0" err="1" smtClean="0"/>
              <a:t>Lymphomimanigna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2. </a:t>
            </a:r>
            <a:r>
              <a:rPr lang="en-US" sz="2800" dirty="0" err="1" smtClean="0"/>
              <a:t>Paru</a:t>
            </a:r>
            <a:r>
              <a:rPr lang="en-US" sz="2800" dirty="0" smtClean="0"/>
              <a:t>                       7. Larynx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3. Leukemia                8. </a:t>
            </a:r>
            <a:r>
              <a:rPr lang="en-US" sz="2800" dirty="0" err="1" smtClean="0"/>
              <a:t>Colun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Rectum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4. </a:t>
            </a:r>
            <a:r>
              <a:rPr lang="en-US" sz="2800" dirty="0" err="1" smtClean="0"/>
              <a:t>Kulit</a:t>
            </a:r>
            <a:r>
              <a:rPr lang="en-US" sz="2800" dirty="0" smtClean="0"/>
              <a:t>                        9. </a:t>
            </a:r>
            <a:r>
              <a:rPr lang="en-US" sz="2800" dirty="0" err="1" smtClean="0"/>
              <a:t>Tulang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5. </a:t>
            </a:r>
            <a:r>
              <a:rPr lang="en-US" sz="2800" dirty="0" err="1" smtClean="0"/>
              <a:t>Nasopharynx</a:t>
            </a:r>
            <a:r>
              <a:rPr lang="en-US" sz="2800" smtClean="0"/>
              <a:t>           10.Mata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Pencegahan Primer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Health Promotion :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Tingkatkan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kewaspadaan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kecurigaan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Memperbaiki</a:t>
            </a:r>
            <a:r>
              <a:rPr lang="en-US" sz="2400" dirty="0" smtClean="0"/>
              <a:t> </a:t>
            </a:r>
            <a:r>
              <a:rPr lang="en-US" sz="2400" dirty="0" err="1" smtClean="0"/>
              <a:t>sanitasi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Menempatkan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Memperbaiki</a:t>
            </a:r>
            <a:r>
              <a:rPr lang="en-US" sz="2400" dirty="0" smtClean="0"/>
              <a:t> hygiene </a:t>
            </a:r>
            <a:r>
              <a:rPr lang="en-US" sz="2400" dirty="0" err="1" smtClean="0"/>
              <a:t>perorangan</a:t>
            </a:r>
            <a:r>
              <a:rPr lang="en-US" sz="2400" dirty="0" smtClean="0"/>
              <a:t> /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v-SE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400" b="1" dirty="0" smtClean="0"/>
              <a:t>Spesific Protection:</a:t>
            </a:r>
            <a:endParaRPr lang="sv-SE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v-SE" sz="2400" dirty="0" smtClean="0"/>
              <a:t>Blocking bahan-bahan karsinogenik (misal : hati dengan vaksinasi hepatitis, Emenghindari kontak dengan bahan-bahan karsinogenik : pemakaian sarung tangan, masker, Baju Pb (sinar x))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Menemukan</a:t>
            </a:r>
            <a:r>
              <a:rPr lang="en-US" sz="2400" dirty="0" smtClean="0"/>
              <a:t> / </a:t>
            </a:r>
            <a:r>
              <a:rPr lang="en-US" sz="2400" dirty="0" err="1" smtClean="0"/>
              <a:t>menghilangkan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bentuk-bentuk</a:t>
            </a:r>
            <a:r>
              <a:rPr lang="en-US" sz="2400" dirty="0" smtClean="0"/>
              <a:t> pre cancerous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Pencegahan sekunder 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Early Dianogsis dan prompt treatment </a:t>
            </a:r>
            <a:endParaRPr lang="en-US" sz="28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smtClean="0"/>
              <a:t>Deteksi dini kanker : Pem. Diri sendiri (sarari), Pap smear dll.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Pengobatan specifik dan adequate:  Pembedahan, Radiasi, Sitostatika, Hormonal, Immunotherapy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smtClean="0"/>
              <a:t>Pencegahan Tersier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Rehabilitasi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agar tidak merasa rendah diri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Memperpanjang hidup dan mengurangi penderitaan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KARSINOMA SEL BASAL</a:t>
            </a:r>
            <a:br>
              <a:rPr lang="en-US" sz="3800" smtClean="0"/>
            </a:br>
            <a:r>
              <a:rPr lang="en-US" sz="3800" smtClean="0"/>
              <a:t>( BASALIOMA 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Tumor berasal dari sel epidermis</a:t>
            </a:r>
          </a:p>
          <a:p>
            <a:pPr eaLnBrk="1" hangingPunct="1">
              <a:defRPr/>
            </a:pPr>
            <a:r>
              <a:rPr lang="en-US" sz="2800" smtClean="0"/>
              <a:t>Faktor predisposisi :                    - Lingkungan                               - Genetik</a:t>
            </a:r>
          </a:p>
          <a:p>
            <a:pPr eaLnBrk="1" hangingPunct="1">
              <a:defRPr/>
            </a:pPr>
            <a:r>
              <a:rPr lang="en-US" sz="2800" smtClean="0"/>
              <a:t>Lingkungan : Radiasi, bahan kimia (arsen), sering mendapat sinar matahari dalam waktu yang lama ( petani, nelayan ), dll</a:t>
            </a:r>
          </a:p>
          <a:p>
            <a:pPr eaLnBrk="1" hangingPunct="1">
              <a:defRPr/>
            </a:pPr>
            <a:r>
              <a:rPr lang="en-US" sz="2800" smtClean="0"/>
              <a:t>Genetik : albinism</a:t>
            </a:r>
          </a:p>
        </p:txBody>
      </p:sp>
      <p:pic>
        <p:nvPicPr>
          <p:cNvPr id="4100" name="Picture 5" descr="karsinoma sel basal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3600" y="1752600"/>
            <a:ext cx="3200400" cy="32766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/>
              <a:t>Gejala Klinis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Tumor ini umumnya ditemukan di daerah berambut</a:t>
            </a:r>
          </a:p>
          <a:p>
            <a:pPr eaLnBrk="1" hangingPunct="1">
              <a:defRPr/>
            </a:pPr>
            <a:r>
              <a:rPr lang="en-US" sz="2800" smtClean="0"/>
              <a:t>Bersifat invasif</a:t>
            </a:r>
          </a:p>
          <a:p>
            <a:pPr eaLnBrk="1" hangingPunct="1">
              <a:defRPr/>
            </a:pPr>
            <a:r>
              <a:rPr lang="en-US" sz="2800" smtClean="0"/>
              <a:t>Dapat merusak jaringan sekitar bahkan sampai ke tulang</a:t>
            </a:r>
          </a:p>
          <a:p>
            <a:pPr eaLnBrk="1" hangingPunct="1">
              <a:defRPr/>
            </a:pPr>
            <a:r>
              <a:rPr lang="en-US" sz="2800" smtClean="0"/>
              <a:t>Jarang menimbulkan metastase</a:t>
            </a:r>
          </a:p>
          <a:p>
            <a:pPr eaLnBrk="1" hangingPunct="1">
              <a:defRPr/>
            </a:pPr>
            <a:r>
              <a:rPr lang="en-US" sz="2800" smtClean="0"/>
              <a:t>Sering timbul residif terutama jika pengobatan tidak adekuat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5125" name="Picture 5" descr="karsinoma sel bas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Bentuk Klinis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1. Bentuk Nodulus </a:t>
            </a:r>
          </a:p>
          <a:p>
            <a:pPr eaLnBrk="1" hangingPunct="1">
              <a:defRPr/>
            </a:pPr>
            <a:r>
              <a:rPr lang="en-US" sz="2800" smtClean="0"/>
              <a:t>Paling sering ditemukan</a:t>
            </a:r>
          </a:p>
          <a:p>
            <a:pPr eaLnBrk="1" hangingPunct="1">
              <a:defRPr/>
            </a:pPr>
            <a:r>
              <a:rPr lang="en-US" sz="2800" smtClean="0"/>
              <a:t>Pada tahap permulaan sulit dibedakan krn dpt berwarna spt kulit atau menyerupai kutil</a:t>
            </a:r>
          </a:p>
        </p:txBody>
      </p:sp>
      <p:pic>
        <p:nvPicPr>
          <p:cNvPr id="6148" name="Picture 5" descr="kar sel bsl multpl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4038600" cy="41148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Tidak berambut, berwarna coklat/hitam, tidak berkilat ( keruh )</a:t>
            </a:r>
          </a:p>
          <a:p>
            <a:pPr eaLnBrk="1" hangingPunct="1">
              <a:defRPr/>
            </a:pPr>
            <a:r>
              <a:rPr lang="en-US" sz="2400" smtClean="0"/>
              <a:t>Bila sudah berdiameter 0,5 cm sering ditemukan pada bagian pinggir papular, meninggi, anular, dibagian tengah cekung yang dapat berkembang menjadi ulkus</a:t>
            </a:r>
          </a:p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7171" name="Picture 7" descr="kar sel bsl multpl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28800"/>
            <a:ext cx="4038600" cy="3962400"/>
          </a:xfrm>
          <a:noFill/>
        </p:spPr>
      </p:pic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BASALIOMA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2. Bentuk Kistik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Bentuk ini jarang ditemukan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Permukaannya licin, menonjol ke permukaan kulit berupa nodus atau nodulus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Pada perabaan keras, dan mudah digerakkan dari dasarnya 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Telangiaektasis dapat ditemukan pada tepi tumor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384300"/>
          </a:xfrm>
        </p:spPr>
        <p:txBody>
          <a:bodyPr/>
          <a:lstStyle/>
          <a:p>
            <a:r>
              <a:rPr lang="id-ID" altLang="ko-KR" sz="5400">
                <a:solidFill>
                  <a:srgbClr val="FF9900"/>
                </a:solidFill>
                <a:ea typeface="굴림" charset="-127"/>
              </a:rPr>
              <a:t>1. Pemanasan Global</a:t>
            </a:r>
            <a:endParaRPr lang="en-US" altLang="ko-KR" sz="5400">
              <a:solidFill>
                <a:srgbClr val="FF9900"/>
              </a:solidFill>
              <a:ea typeface="굴림" charset="-127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029200"/>
          </a:xfrm>
        </p:spPr>
        <p:txBody>
          <a:bodyPr/>
          <a:lstStyle/>
          <a:p>
            <a:pPr marL="185738" indent="-185738">
              <a:lnSpc>
                <a:spcPct val="90000"/>
              </a:lnSpc>
              <a:buFontTx/>
              <a:buNone/>
            </a:pPr>
            <a:r>
              <a:rPr lang="id-ID" altLang="ko-KR" sz="2400">
                <a:solidFill>
                  <a:srgbClr val="FFCC00"/>
                </a:solidFill>
                <a:ea typeface="굴림" charset="-127"/>
              </a:rPr>
              <a:t>	</a:t>
            </a:r>
            <a:r>
              <a:rPr lang="id-ID" altLang="ko-KR" sz="2400" i="1">
                <a:solidFill>
                  <a:srgbClr val="FFCC00"/>
                </a:solidFill>
                <a:ea typeface="굴림" charset="-127"/>
              </a:rPr>
              <a:t>Pemanasan global disebabkan peningkatan efek rumah kaca dan gas rumah kaca</a:t>
            </a:r>
          </a:p>
          <a:p>
            <a:pPr marL="185738" indent="-185738">
              <a:lnSpc>
                <a:spcPct val="90000"/>
              </a:lnSpc>
              <a:buFontTx/>
              <a:buNone/>
            </a:pPr>
            <a:r>
              <a:rPr lang="id-ID" altLang="ko-KR" sz="2400">
                <a:solidFill>
                  <a:srgbClr val="FFCC00"/>
                </a:solidFill>
                <a:ea typeface="굴림" charset="-127"/>
              </a:rPr>
              <a:t>	</a:t>
            </a:r>
          </a:p>
          <a:p>
            <a:pPr marL="185738" indent="-185738">
              <a:lnSpc>
                <a:spcPct val="90000"/>
              </a:lnSpc>
              <a:buFontTx/>
              <a:buNone/>
            </a:pPr>
            <a:r>
              <a:rPr lang="id-ID" altLang="ko-KR" sz="2400">
                <a:solidFill>
                  <a:srgbClr val="FFCC00"/>
                </a:solidFill>
                <a:ea typeface="굴림" charset="-127"/>
              </a:rPr>
              <a:t>	Efek rumah kaca dapat diterangkan sebagai berikut. Energi matahari yang masuk ke dalam bumi mengalami:</a:t>
            </a:r>
          </a:p>
          <a:p>
            <a:pPr marL="185738" indent="-185738">
              <a:lnSpc>
                <a:spcPct val="90000"/>
              </a:lnSpc>
              <a:buFontTx/>
              <a:buNone/>
            </a:pPr>
            <a:endParaRPr lang="id-ID" altLang="ko-KR" sz="2400">
              <a:solidFill>
                <a:srgbClr val="FFCC00"/>
              </a:solidFill>
              <a:ea typeface="굴림" charset="-127"/>
            </a:endParaRPr>
          </a:p>
          <a:p>
            <a:pPr marL="185738" indent="-185738">
              <a:lnSpc>
                <a:spcPct val="90000"/>
              </a:lnSpc>
              <a:buFontTx/>
              <a:buNone/>
            </a:pPr>
            <a:r>
              <a:rPr lang="id-ID" altLang="ko-KR" sz="2400">
                <a:solidFill>
                  <a:srgbClr val="FFCC00"/>
                </a:solidFill>
                <a:ea typeface="굴림" charset="-127"/>
              </a:rPr>
              <a:t>	25%		dipantulkan oleh awan atau partikel lain di 			atmosfir</a:t>
            </a:r>
          </a:p>
          <a:p>
            <a:pPr marL="185738" indent="-185738">
              <a:lnSpc>
                <a:spcPct val="90000"/>
              </a:lnSpc>
              <a:buFontTx/>
              <a:buNone/>
            </a:pPr>
            <a:r>
              <a:rPr lang="id-ID" altLang="ko-KR" sz="2400">
                <a:solidFill>
                  <a:srgbClr val="FFCC00"/>
                </a:solidFill>
                <a:ea typeface="굴림" charset="-127"/>
              </a:rPr>
              <a:t>	25%		diserap awan</a:t>
            </a:r>
          </a:p>
          <a:p>
            <a:pPr marL="185738" indent="-185738">
              <a:lnSpc>
                <a:spcPct val="90000"/>
              </a:lnSpc>
              <a:buFontTx/>
              <a:buNone/>
            </a:pPr>
            <a:r>
              <a:rPr lang="id-ID" altLang="ko-KR" sz="2400">
                <a:solidFill>
                  <a:srgbClr val="FFCC00"/>
                </a:solidFill>
                <a:ea typeface="굴림" charset="-127"/>
              </a:rPr>
              <a:t>	45%		diadopsi permukaan bumi</a:t>
            </a:r>
          </a:p>
          <a:p>
            <a:pPr marL="185738" indent="-185738">
              <a:lnSpc>
                <a:spcPct val="90000"/>
              </a:lnSpc>
              <a:buFontTx/>
              <a:buNone/>
            </a:pPr>
            <a:r>
              <a:rPr lang="id-ID" altLang="ko-KR" sz="2400">
                <a:solidFill>
                  <a:srgbClr val="FFCC00"/>
                </a:solidFill>
                <a:ea typeface="굴림" charset="-127"/>
              </a:rPr>
              <a:t>	5  %		dipantulkan kembali oleh permukaan 				bumi</a:t>
            </a:r>
            <a:endParaRPr lang="en-US" altLang="ko-KR" sz="2400">
              <a:solidFill>
                <a:srgbClr val="FFCC00"/>
              </a:solidFill>
              <a:ea typeface="굴림" charset="-127"/>
            </a:endParaRPr>
          </a:p>
          <a:p>
            <a:pPr marL="185738" indent="-185738">
              <a:lnSpc>
                <a:spcPct val="90000"/>
              </a:lnSpc>
              <a:buFontTx/>
              <a:buNone/>
            </a:pPr>
            <a:endParaRPr lang="en-US" altLang="ko-KR" sz="2400">
              <a:solidFill>
                <a:srgbClr val="FFCC00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3. Bentuk Superfisial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Bentuk ini menyerupai bentuk lupus erimatosus, psoriasis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Ukurannya dapat berupa plakat dengan eritema, skuamasi halus dengan pinggir yang keras seperti kawat dan agak meninggi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Warnanya agak hitam berbintik-bintik atau homogen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Pada perabaan, terasa keras dan berbatas tegas</a:t>
            </a:r>
          </a:p>
          <a:p>
            <a:pPr eaLnBrk="1" hangingPunct="1">
              <a:defRPr/>
            </a:pPr>
            <a:r>
              <a:rPr lang="en-US" smtClean="0"/>
              <a:t>Dapat melekat di dasarnya bila telah berkembang lebih lanjut</a:t>
            </a:r>
          </a:p>
          <a:p>
            <a:pPr eaLnBrk="1" hangingPunct="1">
              <a:defRPr/>
            </a:pPr>
            <a:r>
              <a:rPr lang="en-US" smtClean="0"/>
              <a:t>Bila krustanya diangkat atau terkena trauma ringan, mudah terjadi perdarahan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Karsinoma sel basal ( basalioma ) umumnya tumbuh lambat, kadang-kadang dapat berkembang cepat.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Jaringan yang paling banyak rusak pada bagian permukaan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Ulserasi dapat terjadi yang menjalar kearah samping maupun jaringan lainnya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Ulserasi pada daerah mata dapat merusak bola mata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Beberapa istilah morfologi kulit</a:t>
            </a:r>
          </a:p>
          <a:p>
            <a:pPr eaLnBrk="1" hangingPunct="1">
              <a:defRPr/>
            </a:pPr>
            <a:r>
              <a:rPr lang="en-US" smtClean="0"/>
              <a:t>Nodus : masa padat sirkumskrip, terletak di kutan atau subkutan, dapat menonjol. Jika diameternya lebih kecil dari daripada 1 cm disebut nodulus</a:t>
            </a:r>
          </a:p>
          <a:p>
            <a:pPr eaLnBrk="1" hangingPunct="1">
              <a:defRPr/>
            </a:pPr>
            <a:r>
              <a:rPr lang="en-US" smtClean="0"/>
              <a:t>Telangektasis : pelebaran pembuluh darah kapiler yang menetap di kulit</a:t>
            </a:r>
          </a:p>
          <a:p>
            <a:pPr eaLnBrk="1" hangingPunct="1">
              <a:defRPr/>
            </a:pPr>
            <a:r>
              <a:rPr lang="en-US" smtClean="0"/>
              <a:t>Eritema : kemerahan pada kulit yang disebabkan pelebaran pembuluh darah kapiler yang reversibel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Sikatrik : Terdiri dari jaringan tak utuh, relif kulit tidak normal, permukaan kulit licin, sikatrik dapat atropik atau hipertropik yang secara klinis terlihat menonjol karena kelebihan jaringan ikat.</a:t>
            </a:r>
          </a:p>
          <a:p>
            <a:pPr eaLnBrk="1" hangingPunct="1">
              <a:defRPr/>
            </a:pPr>
            <a:r>
              <a:rPr lang="en-US" smtClean="0"/>
              <a:t>Keloid : bila sikatrik hipertropik menjadi petologik pertumbuhan melampaui batas luka ( sikatrik yang pertumbuhan selnya mengikuti pertumbuhan tumor ) dan ada kecenderungan untuk terus membesar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Sistem Klasifikasi T.N.M</a:t>
            </a:r>
            <a:br>
              <a:rPr lang="en-US" sz="3800" smtClean="0"/>
            </a:br>
            <a:r>
              <a:rPr lang="en-US" sz="3800" smtClean="0"/>
              <a:t> ( Tumor, Nodus, Metastase )</a:t>
            </a:r>
            <a:br>
              <a:rPr lang="en-US" sz="3800" smtClean="0"/>
            </a:br>
            <a:endParaRPr lang="en-US" sz="38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Kegunaan klasifikasi T.N.M :</a:t>
            </a:r>
          </a:p>
          <a:p>
            <a:pPr eaLnBrk="1" hangingPunct="1">
              <a:buFontTx/>
              <a:buChar char="-"/>
              <a:defRPr/>
            </a:pPr>
            <a:r>
              <a:rPr lang="en-US" smtClean="0"/>
              <a:t>Perencanaan pengobatan</a:t>
            </a:r>
          </a:p>
          <a:p>
            <a:pPr eaLnBrk="1" hangingPunct="1">
              <a:buFontTx/>
              <a:buChar char="-"/>
              <a:defRPr/>
            </a:pPr>
            <a:r>
              <a:rPr lang="en-US" smtClean="0"/>
              <a:t>Penentuan prognosis</a:t>
            </a:r>
          </a:p>
          <a:p>
            <a:pPr eaLnBrk="1" hangingPunct="1">
              <a:buFontTx/>
              <a:buChar char="-"/>
              <a:defRPr/>
            </a:pPr>
            <a:r>
              <a:rPr lang="en-US" smtClean="0"/>
              <a:t>Evaluasi hasil pengobatan</a:t>
            </a:r>
          </a:p>
          <a:p>
            <a:pPr eaLnBrk="1" hangingPunct="1">
              <a:buFontTx/>
              <a:buChar char="-"/>
              <a:defRPr/>
            </a:pPr>
            <a:r>
              <a:rPr lang="en-US" smtClean="0"/>
              <a:t>Tukar-menukar informasi untuk berbagai pusat penyelidikan kanker karena pendataan yang sama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0"/>
            <a:ext cx="8610600" cy="613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 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tumor </a:t>
            </a:r>
            <a:r>
              <a:rPr lang="en-US" dirty="0" smtClean="0"/>
              <a:t>   </a:t>
            </a:r>
          </a:p>
          <a:p>
            <a:pPr eaLnBrk="1" hangingPunct="1">
              <a:buNone/>
              <a:defRPr/>
            </a:pPr>
            <a:r>
              <a:rPr lang="en-US" dirty="0" smtClean="0"/>
              <a:t> </a:t>
            </a:r>
            <a:r>
              <a:rPr lang="en-US" dirty="0" smtClean="0"/>
              <a:t>       primer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 smtClean="0"/>
              <a:t>Tis</a:t>
            </a:r>
            <a:r>
              <a:rPr lang="en-US" dirty="0" smtClean="0"/>
              <a:t> : </a:t>
            </a:r>
            <a:r>
              <a:rPr lang="en-US" dirty="0" err="1" smtClean="0"/>
              <a:t>Carcinopma</a:t>
            </a:r>
            <a:r>
              <a:rPr lang="en-US" dirty="0" smtClean="0"/>
              <a:t> in situ </a:t>
            </a:r>
            <a:r>
              <a:rPr lang="en-US" dirty="0" smtClean="0"/>
              <a:t>(pre-invasive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dirty="0" smtClean="0"/>
              <a:t>      carcinoma)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To 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tumor primer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T1 : &lt; 2cm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T2 : 2-5 cm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T3 : &gt;5cm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T4 :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/ </a:t>
            </a:r>
            <a:r>
              <a:rPr lang="en-US" dirty="0" err="1" smtClean="0"/>
              <a:t>otot</a:t>
            </a: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mtClean="0"/>
              <a:t>N untuk melihat penyebaran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No : tidak ada penyebaran ke kelenjar getah bening regional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N1 : penyebaran homolateral dan mudah digerakkan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N2 : kontra / bilateral dan mudah digerakkan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N3 : melekat di jaringan sekitarnya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M untuk metastase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Mo : tidak jelas metastase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M1 : jelas metastase jauh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HEMANGIOMA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Hemangioma adalah tumor jinak yang terjadi akibat gangguan pada perkembangan atau pembentukan pembuluh darah</a:t>
            </a:r>
          </a:p>
        </p:txBody>
      </p:sp>
      <p:pic>
        <p:nvPicPr>
          <p:cNvPr id="17412" name="Picture 5" descr="S370032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4038600" cy="3779838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8610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KLASIFIKASI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A. HEMANGIOMA KAPILER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B. HEMANIOMA KAVERNOSUM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C. HEMANGIOMA CAMPURAN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rgbClr val="0000CC"/>
          </a:solidFill>
        </p:spPr>
        <p:txBody>
          <a:bodyPr/>
          <a:lstStyle/>
          <a:p>
            <a:pPr marL="357188"/>
            <a:r>
              <a:rPr lang="id-ID"/>
              <a:t>Dampak Lingkungan Pemanasan Global</a:t>
            </a:r>
            <a:endParaRPr lang="en-US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69325" cy="4632325"/>
          </a:xfrm>
          <a:noFill/>
          <a:ln/>
        </p:spPr>
        <p:txBody>
          <a:bodyPr/>
          <a:lstStyle/>
          <a:p>
            <a:pPr marL="185738" indent="-185738">
              <a:lnSpc>
                <a:spcPct val="80000"/>
              </a:lnSpc>
              <a:buFontTx/>
              <a:buNone/>
            </a:pPr>
            <a:r>
              <a:rPr lang="id-ID" altLang="ko-KR" sz="2800"/>
              <a:t>Selama era pra-industri, menurut perkiraan efek rumah kaca telah meningkatkan suhu bumi rata-rata sekitar 1 – 5 </a:t>
            </a:r>
            <a:r>
              <a:rPr lang="id-ID" altLang="ko-KR">
                <a:effectLst/>
              </a:rPr>
              <a:t>C. Perkembangan ekonomi dunia memperkirakan konsumsi global bahan bakar fosil akan terus meningkat. Hal ini menyebabkan emisi karbon dioksida antara 0,3 – 2% pertahun dan bila kecenderungan peningkatan gas rumah kaca tetap seperti sekarang akan menyebabkan peningkatan pemanasan global antara 1,5 – 4,5  C sekitar tahun  2030.</a:t>
            </a:r>
            <a:endParaRPr lang="en-US" altLang="ko-KR" baseline="-25000">
              <a:effectLst/>
              <a:ea typeface="굴림" charset="-127"/>
            </a:endParaRPr>
          </a:p>
          <a:p>
            <a:pPr marL="185738" indent="-185738">
              <a:lnSpc>
                <a:spcPct val="80000"/>
              </a:lnSpc>
              <a:buFontTx/>
              <a:buNone/>
            </a:pPr>
            <a:endParaRPr lang="en-US" altLang="ko-KR" sz="2800">
              <a:solidFill>
                <a:srgbClr val="FFCC00"/>
              </a:solidFill>
              <a:ea typeface="굴림" charset="-127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55875" y="2455863"/>
            <a:ext cx="21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/>
              <a:t>0</a:t>
            </a:r>
            <a:endParaRPr lang="en-US" sz="2000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132138" y="2420938"/>
            <a:ext cx="21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/>
              <a:t>0</a:t>
            </a:r>
            <a:endParaRPr lang="en-US" sz="2000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877050" y="5445125"/>
            <a:ext cx="21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/>
              <a:t>0</a:t>
            </a:r>
            <a:endParaRPr lang="en-US" sz="20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GEJALA KLINIS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A. HEMANGIOMA KAPILER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Strawberry hemangioma          ( hemangioma simplek 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smtClean="0"/>
              <a:t>Terdapat pada waktu lahir atau beberapa hari sesudah lahir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2800" smtClean="0"/>
          </a:p>
        </p:txBody>
      </p:sp>
      <p:pic>
        <p:nvPicPr>
          <p:cNvPr id="19460" name="Picture 6" descr="Re-exposure of S370032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038600" cy="4419600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HEMANGIOMA KAPILER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Tampak sebagai bercak merah yang makin lama makin besar, warnanya merah menyala, tegang dan berbentuk lobular, berbatas tegas, dan teraba keras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Ukuran dan dalam bervariasi, superfisial: berwarna merah terang, sub cutan: berwarna kebiruan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2. Granuloma Piogenik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mtClean="0"/>
              <a:t>Terjadi akibat proliferasi kapiler yang sering terjadi akibat trauma, sering timbul infeksi sekunder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mtClean="0"/>
              <a:t>Lesi biasanya solitar,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mtClean="0"/>
              <a:t>Dapat terjadi pada semua umur, terutama pada anak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mtClean="0"/>
              <a:t>Sering timbul di daerah distal tubuh yang sering mengalami trauma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mtClean="0"/>
              <a:t>Mula-mula berbentuk papul eritematosa dengan pembesaran yang cepat ( bisa mencapai 1 cm 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B. HEMANGIOMA KAVERNOSUM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Tidak berbatas tegas, dapat berupa makula eritematosa atau nodus yang berwarna merah sampai ungu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Bila ditekan mengempis dan akan cepat mengembung lagi bila dilepas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Lesi terdiri atas elemen vaskular yang matang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Bentuk kavernosum jarang mengadakan involusi spontan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HEMANGIOMA CAMPURAN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Jenis ini terdiri dari campuran antara jenis kavernosum dan kapilari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Dapat terjadi sejak lahir atau masa kanak-kanak, terdapat di ekstremitas, unilateral, solitar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Lesi berupa tumor yang lunak, berwarna merah kebiruan yang kemudian pada perkembangannya dapat memberi gambaran keratotik dan verukosa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PENGOBATAN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3366FF"/>
                </a:solidFill>
              </a:rPr>
              <a:t>2 CARA PENGOBATAN : - KONSERVATIF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66FF"/>
                </a:solidFill>
              </a:rPr>
              <a:t>                                      - AKTIF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FF00FF"/>
                </a:solidFill>
              </a:rPr>
              <a:t>1. CARA KONSERVATIF</a:t>
            </a:r>
            <a:r>
              <a:rPr lang="en-US" sz="2800" smtClean="0"/>
              <a:t> 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Diberikan, karena secara alamiah hemangioma akan mengalami pembesaran dalam bulan-bulan pertama, kemudian mencapai besar maksimum sesudah itu terjadi regresi spontan sekitar umur 12 bulan kemudian terus beregresi sampai umur 5 tahun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2. CARA AKTIF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Pembedahan, dengan indikasi 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     a. Terdapat pertumbuhan yang terlalu cepat, mis: dalam beberapa minggu lesi menjadi 3-4 kali lebih besar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     b. Hemangioma raksasa dengan trombositopenia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     c. Tidak ada regresi spontan ( tidak ada pengecilan setelah 6-7 tahun 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2. Radiasi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Karena banyak efek samping negatifnya maka metode radiasi ini sudah ditinggalkan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3. Korticosteroid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Diberikan prednison dengan tujuan agar terjadi regresi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484188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/>
              <a:t>KERATOSIS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mtClean="0"/>
              <a:t>Termasuk tumor jinak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mtClean="0"/>
              <a:t>Klasifikasi :Keratosis seboroik, Keratosis Aktinik, Keratoakantoma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mtClean="0">
                <a:solidFill>
                  <a:srgbClr val="3366FF"/>
                </a:solidFill>
              </a:rPr>
              <a:t>Keratosis Seboroik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mtClean="0"/>
              <a:t>Sel-sel tumor ini berasal dari sel basal yang terlokalisasi pada epidermis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mtClean="0"/>
              <a:t>Bentuknya mirip kutil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mtClean="0"/>
              <a:t>Berwarna coklat yang tumbuh melekat pada permukaan epidermis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mtClean="0"/>
              <a:t>Sering terjadi pada orang tua ( pada kaki,wajah tangan, seluruh tubuh ), tidak perlu pengobatan kec. Alasan kosmetik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solidFill>
                  <a:srgbClr val="3366FF"/>
                </a:solidFill>
              </a:rPr>
              <a:t>B. KERATOSIS AKTINIK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3366FF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smtClean="0"/>
              <a:t>Biasanya timbul pada permukaan kulit yang yang terkena sinar matahari : pada wajah, leher, kulit kepala dan ekstremitas</a:t>
            </a:r>
          </a:p>
        </p:txBody>
      </p:sp>
      <p:pic>
        <p:nvPicPr>
          <p:cNvPr id="28676" name="Picture 6" descr="keratosis folikularis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828800"/>
            <a:ext cx="4038600" cy="35512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1042988" y="2205038"/>
            <a:ext cx="7273925" cy="1982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fi-FI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Apa akibat dari kenaikan suhu tersebut ?????</a:t>
            </a:r>
            <a:endParaRPr lang="en-A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Tampak seperti lesi yang eritematosa, bersisik, permukaan kasar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Dapat berubah menjadi carsinoma sel skuamosa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smtClean="0"/>
              <a:t>Efektif jika diberi pengobatan dengan 5-fluourasil ( 5-FU ) dioleskan selama 30 hr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smtClean="0"/>
          </a:p>
        </p:txBody>
      </p:sp>
      <p:pic>
        <p:nvPicPr>
          <p:cNvPr id="29699" name="Picture 6" descr="keratosis folikularis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038600" cy="3703638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3366FF"/>
                </a:solidFill>
              </a:rPr>
              <a:t>C. Keratoakantoma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Tumor yang berbentuk kubah dengan bagian tengahnya membentuk kawah atau  mengalami ulserasi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Dapat mengalami involusi spontan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mtClean="0"/>
              <a:t>Tumor harus dieksisi dan dilakukan pemerisaan histopatologi untuk memastikan carsinoma sel skuamosa atau bukan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chemeClr val="accent1"/>
                </a:solidFill>
              </a:rPr>
              <a:t>KELOID</a:t>
            </a:r>
          </a:p>
          <a:p>
            <a:pPr eaLnBrk="1" hangingPunct="1">
              <a:defRPr/>
            </a:pPr>
            <a:r>
              <a:rPr lang="en-US" smtClean="0"/>
              <a:t>Disebabkan oleh suatu pembentukan jaringan parut abnormal yang terjadi setelah suatu cedera minor</a:t>
            </a:r>
          </a:p>
          <a:p>
            <a:pPr eaLnBrk="1" hangingPunct="1">
              <a:defRPr/>
            </a:pPr>
            <a:r>
              <a:rPr lang="en-US" smtClean="0"/>
              <a:t>Ada kecenderungan genetik / bakat</a:t>
            </a:r>
          </a:p>
          <a:p>
            <a:pPr eaLnBrk="1" hangingPunct="1">
              <a:defRPr/>
            </a:pPr>
            <a:r>
              <a:rPr lang="en-US" smtClean="0"/>
              <a:t>Pengobatan sering dilakukan dengan alasan kosmetik</a:t>
            </a:r>
          </a:p>
          <a:p>
            <a:pPr eaLnBrk="1" hangingPunct="1">
              <a:defRPr/>
            </a:pPr>
            <a:r>
              <a:rPr lang="en-US" smtClean="0"/>
              <a:t>Eksisi keloid yang dikombinasi dengan injeksi kortikosteroid ke dalam lesi merupakan pengobatan yang efektif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rgbClr val="0000CC"/>
          </a:solidFill>
        </p:spPr>
        <p:txBody>
          <a:bodyPr/>
          <a:lstStyle/>
          <a:p>
            <a:pPr marL="357188"/>
            <a:r>
              <a:rPr lang="id-ID"/>
              <a:t>Akibat pemanasan global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69325" cy="4632325"/>
          </a:xfrm>
          <a:noFill/>
          <a:ln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id-ID" altLang="ko-KR" sz="2800"/>
              <a:t>Menyebabkan terjadi perubahan iklim yang cepat</a:t>
            </a:r>
          </a:p>
          <a:p>
            <a:pPr marL="609600" indent="-609600">
              <a:buFontTx/>
              <a:buAutoNum type="arabicPeriod"/>
            </a:pPr>
            <a:r>
              <a:rPr lang="id-ID" altLang="ko-KR" sz="2800"/>
              <a:t> Lepasnya karbon yang tersimpan dalam tanah dalam bentuk bahan-bahan organik yang kemudian teruraikan</a:t>
            </a:r>
          </a:p>
          <a:p>
            <a:pPr marL="609600" indent="-609600">
              <a:buFontTx/>
              <a:buAutoNum type="arabicPeriod"/>
            </a:pPr>
            <a:r>
              <a:rPr lang="id-ID" altLang="ko-KR" sz="2800"/>
              <a:t>Mencairnya gunung-gunung es mencair daerah kutub</a:t>
            </a:r>
          </a:p>
          <a:p>
            <a:pPr marL="609600" indent="-609600">
              <a:buFontTx/>
              <a:buAutoNum type="arabicPeriod"/>
            </a:pPr>
            <a:r>
              <a:rPr lang="id-ID" altLang="ko-KR" sz="2800"/>
              <a:t>Keseimbangan biologi di laut akan mengalami perubahan yang dapat meningkatkan jumlah gaggang di lautan</a:t>
            </a:r>
            <a:endParaRPr lang="en-US" altLang="ko-KR" sz="2800">
              <a:solidFill>
                <a:srgbClr val="FFCC00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rgbClr val="0000CC"/>
          </a:solidFill>
        </p:spPr>
        <p:txBody>
          <a:bodyPr/>
          <a:lstStyle/>
          <a:p>
            <a:pPr marL="357188"/>
            <a:r>
              <a:rPr lang="id-ID"/>
              <a:t>2. Hujan Asam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69325" cy="4632325"/>
          </a:xfrm>
          <a:noFill/>
          <a:ln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id-ID" altLang="ko-KR"/>
              <a:t>Rusaknya bangunan dan berkaratnya benda-benda yang terbuat dari logam</a:t>
            </a:r>
          </a:p>
          <a:p>
            <a:pPr marL="609600" indent="-609600">
              <a:buFontTx/>
              <a:buAutoNum type="arabicPeriod"/>
            </a:pPr>
            <a:r>
              <a:rPr lang="id-ID" altLang="ko-KR"/>
              <a:t>Kerusakan lingkungan terutama pengasaman daun dan sungai</a:t>
            </a:r>
          </a:p>
          <a:p>
            <a:pPr marL="609600" indent="-609600">
              <a:buFontTx/>
              <a:buAutoNum type="arabicPeriod"/>
            </a:pPr>
            <a:r>
              <a:rPr lang="id-ID" altLang="ko-KR"/>
              <a:t>Mengancam komoditi pertanian serta menimbulkan kerusakan hutan</a:t>
            </a:r>
            <a:endParaRPr lang="en-US" altLang="ko-KR">
              <a:solidFill>
                <a:srgbClr val="FFCC00"/>
              </a:solidFill>
              <a:ea typeface="굴림" charset="-127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4" grpId="2"/>
      <p:bldP spid="23555" grpId="0" build="p"/>
      <p:bldP spid="23555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rgbClr val="0000CC"/>
          </a:solidFill>
        </p:spPr>
        <p:txBody>
          <a:bodyPr/>
          <a:lstStyle/>
          <a:p>
            <a:pPr marL="357188"/>
            <a:r>
              <a:rPr lang="id-ID"/>
              <a:t>3. Menipisnya lapisan ozon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69325" cy="4632325"/>
          </a:xfrm>
          <a:noFill/>
          <a:ln/>
        </p:spPr>
        <p:txBody>
          <a:bodyPr/>
          <a:lstStyle/>
          <a:p>
            <a:pPr marL="609600" indent="-609600">
              <a:buFontTx/>
              <a:buNone/>
            </a:pPr>
            <a:r>
              <a:rPr lang="id-ID" altLang="ko-KR"/>
              <a:t>	Ozon adalah suatu bentuk ogsigen dengan tiga atom (O</a:t>
            </a:r>
            <a:r>
              <a:rPr lang="id-ID" altLang="ko-KR" sz="1800"/>
              <a:t>3</a:t>
            </a:r>
            <a:r>
              <a:rPr lang="id-ID" altLang="ko-KR"/>
              <a:t>). Secara alami ozon tersebar dalam stratosfer membentuk lapisan yang tebalnya kurang dari 35 Km. Konsentrasi ozon dilapisi stratosfer bervariasi menurut ketinggian.</a:t>
            </a:r>
            <a:endParaRPr lang="en-US" altLang="ko-KR">
              <a:solidFill>
                <a:srgbClr val="FFCC00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503</TotalTime>
  <Words>2050</Words>
  <Application>Microsoft Office PowerPoint</Application>
  <PresentationFormat>On-screen Show (4:3)</PresentationFormat>
  <Paragraphs>372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Tahoma</vt:lpstr>
      <vt:lpstr>Arial</vt:lpstr>
      <vt:lpstr>Wingdings</vt:lpstr>
      <vt:lpstr>Calibri</vt:lpstr>
      <vt:lpstr>Curtain Call</vt:lpstr>
      <vt:lpstr>KEGANASAN PADA INTEGUMEN</vt:lpstr>
      <vt:lpstr>Slide 2</vt:lpstr>
      <vt:lpstr>4 Masalah Besar dalam Lingkungan Global</vt:lpstr>
      <vt:lpstr>1. Pemanasan Global</vt:lpstr>
      <vt:lpstr>Dampak Lingkungan Pemanasan Global</vt:lpstr>
      <vt:lpstr>Slide 6</vt:lpstr>
      <vt:lpstr>Akibat pemanasan global</vt:lpstr>
      <vt:lpstr>2. Hujan Asam</vt:lpstr>
      <vt:lpstr>3. Menipisnya lapisan ozon</vt:lpstr>
      <vt:lpstr>Slide 10</vt:lpstr>
      <vt:lpstr>Slide 11</vt:lpstr>
      <vt:lpstr>Simbol kanker : “KEPITING” </vt:lpstr>
      <vt:lpstr>Definisi Kanker </vt:lpstr>
      <vt:lpstr>Slide 14</vt:lpstr>
      <vt:lpstr>Tanda – tanda Kanker</vt:lpstr>
      <vt:lpstr>Slide 16</vt:lpstr>
      <vt:lpstr>Jenis Kanker </vt:lpstr>
      <vt:lpstr>Slide 18</vt:lpstr>
      <vt:lpstr>Stadium Kanker </vt:lpstr>
      <vt:lpstr>Slide 20</vt:lpstr>
      <vt:lpstr>Penyebab  </vt:lpstr>
      <vt:lpstr>Slide 22</vt:lpstr>
      <vt:lpstr>FAKTOR RISIKO  (Faktor yang bukan karsinogen, tetapi turut berperan dalam timbulnya kanker )</vt:lpstr>
      <vt:lpstr>Slide 24</vt:lpstr>
      <vt:lpstr>Slide 25</vt:lpstr>
      <vt:lpstr>Slide 26</vt:lpstr>
      <vt:lpstr>Slide 27</vt:lpstr>
      <vt:lpstr>Slide 28</vt:lpstr>
      <vt:lpstr>Metastase</vt:lpstr>
      <vt:lpstr>Slide 30</vt:lpstr>
      <vt:lpstr>Data Epidemiologi</vt:lpstr>
      <vt:lpstr>Slide 32</vt:lpstr>
      <vt:lpstr>Pencegahan Primer</vt:lpstr>
      <vt:lpstr>Pencegahan sekunder  </vt:lpstr>
      <vt:lpstr>KARSINOMA SEL BASAL ( BASALIOMA )</vt:lpstr>
      <vt:lpstr>Gejala Klinis</vt:lpstr>
      <vt:lpstr>Bentuk Klinis</vt:lpstr>
      <vt:lpstr>BASALIOMA</vt:lpstr>
      <vt:lpstr>Slide 39</vt:lpstr>
      <vt:lpstr>Slide 40</vt:lpstr>
      <vt:lpstr>Slide 41</vt:lpstr>
      <vt:lpstr>Slide 42</vt:lpstr>
      <vt:lpstr>Slide 43</vt:lpstr>
      <vt:lpstr>Slide 44</vt:lpstr>
      <vt:lpstr>Sistem Klasifikasi T.N.M  ( Tumor, Nodus, Metastase ) </vt:lpstr>
      <vt:lpstr>Slide 46</vt:lpstr>
      <vt:lpstr>Slide 47</vt:lpstr>
      <vt:lpstr>HEMANGIOMA</vt:lpstr>
      <vt:lpstr>Slide 49</vt:lpstr>
      <vt:lpstr>GEJALA KLINIS</vt:lpstr>
      <vt:lpstr>HEMANGIOMA KAPILER</vt:lpstr>
      <vt:lpstr>Slide 52</vt:lpstr>
      <vt:lpstr>Slide 53</vt:lpstr>
      <vt:lpstr>Slide 54</vt:lpstr>
      <vt:lpstr>PENGOBATAN</vt:lpstr>
      <vt:lpstr>Slide 56</vt:lpstr>
      <vt:lpstr>Slide 57</vt:lpstr>
      <vt:lpstr>KERATOSIS</vt:lpstr>
      <vt:lpstr>B. KERATOSIS AKTINIK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KEGANASAN PADA INTEGUMEN</dc:title>
  <dc:creator>Sudeest</dc:creator>
  <cp:lastModifiedBy>user_2</cp:lastModifiedBy>
  <cp:revision>20</cp:revision>
  <dcterms:created xsi:type="dcterms:W3CDTF">2005-10-06T12:48:23Z</dcterms:created>
  <dcterms:modified xsi:type="dcterms:W3CDTF">2017-12-07T01:19:39Z</dcterms:modified>
</cp:coreProperties>
</file>