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4" r:id="rId3"/>
    <p:sldId id="276" r:id="rId4"/>
    <p:sldId id="302" r:id="rId5"/>
    <p:sldId id="265" r:id="rId6"/>
    <p:sldId id="280" r:id="rId7"/>
    <p:sldId id="266" r:id="rId8"/>
    <p:sldId id="267" r:id="rId9"/>
    <p:sldId id="277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4" r:id="rId23"/>
    <p:sldId id="285" r:id="rId24"/>
    <p:sldId id="286" r:id="rId25"/>
    <p:sldId id="293" r:id="rId26"/>
    <p:sldId id="295" r:id="rId27"/>
    <p:sldId id="287" r:id="rId28"/>
    <p:sldId id="290" r:id="rId29"/>
    <p:sldId id="294" r:id="rId30"/>
    <p:sldId id="296" r:id="rId31"/>
    <p:sldId id="288" r:id="rId32"/>
    <p:sldId id="299" r:id="rId33"/>
    <p:sldId id="289" r:id="rId34"/>
    <p:sldId id="300" r:id="rId35"/>
    <p:sldId id="301" r:id="rId36"/>
    <p:sldId id="298" r:id="rId37"/>
    <p:sldId id="258" r:id="rId38"/>
    <p:sldId id="30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56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1E7431-7CDD-4566-898D-311AFEC9C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4D859A-24FB-4C17-8910-66A882D5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96298-060F-44E7-8E62-7C34E64F8D8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3A27E-0BB6-40D3-BCD8-E321AD23B6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3A87-F432-468C-9D2A-DA2D90F2C0A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89113-5069-4BC8-9903-C2253325F25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80D51-3150-4990-B316-B659292DDAF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7EB30-E25B-4008-8D1B-FB41C99EA9A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E1CC2-156E-4E9D-AADA-EC7EE572838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01992-03E0-4412-88A6-5724849C4F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899A0-6126-48AA-941F-122E6E55E72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4F145-C2D7-4307-AB04-6975D4A16CD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6AFF8-F858-4A6E-96E9-D03C2E5DE84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A72C4-407A-4675-9530-5056073C07A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505A3-2A01-446E-B136-DB1E6843365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9C07E-958C-4031-98C2-23405F95272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23E89-1664-4753-92AD-9289D2CF063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77414-B7FD-4B9B-9EB7-7DFD1D577BE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099BA-D9C9-413E-B8A7-7151A950513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B675F-EDB8-45B0-8547-D4785457F21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B1616-7270-4956-8FCD-F0C71171B4F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DE509-A3E4-4B1C-AF80-6027BC3F96C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E9941-DF84-4295-8747-9110770B1DF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7EC3C-7644-42C0-A66F-86EFDE69AF21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6B2BF-6C81-4D16-9D06-77C46A0EE34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AF250-2AE9-4893-A20D-1D2E6F47638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2C67B-FBBE-4A5D-9137-B7A5D9854F3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DFF30-AE0F-454B-8332-A1085C8DF3D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4A1F1-A825-49D3-9FF7-9DBC205BB3D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975BD-A5DE-4395-91AD-FA8FC9E1BA0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4AB42-8760-4968-A62D-95FD2E526AD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40403-B43D-4907-82C8-C1E34F6FAE7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AA9B4-36B2-4F63-9F63-21BFB9A6914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562AF-2F1B-4DB6-8800-C0F9B50F638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35F2F-156D-4B84-99F4-E4420A0187B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0040A-5BCD-45BD-960B-D4A1A557846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9ED3E-4549-4109-B20D-C0F318D8ED6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DDA0C-C8E9-4292-BED8-5B8DE5A493D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284C-73B0-46D4-A492-86EF621B69B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551E9-2FA1-4EB4-832D-9E2E120AB43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2BD86F-D992-49D5-BDF4-86B112B36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AC2F57-EE82-4C92-9F4F-50B9D980F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AC2A43-63DC-4604-A1C6-7E193018C9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faal_imun/ikun/2006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DCBB-FC90-4BFC-9A09-23FA3DE79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288BE6-1522-4B8F-BCE5-9696B0E75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35F76D6-57E4-4B2E-9FB3-D05CD7959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D95EFA-80C0-4FDB-8213-47B3502A24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4A58B1-549D-4369-B689-BF0314279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3FD5E1-D8D4-4827-B961-0A893545D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D15F9E-670B-4570-B05B-441E22BC8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C8224E-56B9-4D68-B43C-8706201B5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D1AB5E-D6E1-43B8-9F95-5109FE566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faal_imun/ikun/2006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B2F2B52-A31D-4E53-9074-5EC7BA286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124200" y="2209800"/>
            <a:ext cx="5257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ASKEP SISTEM </a:t>
            </a:r>
            <a:r>
              <a:rPr lang="en-A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IMUN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Chandra </a:t>
            </a:r>
            <a:r>
              <a:rPr lang="en-AU" dirty="0" err="1" smtClean="0"/>
              <a:t>Agus</a:t>
            </a: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Respons Imun</a:t>
            </a:r>
            <a:r>
              <a:rPr lang="en-US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Respons imun alami nonspesifik</a:t>
            </a:r>
            <a:br>
              <a:rPr lang="en-US" sz="2800" smtClean="0"/>
            </a:br>
            <a:r>
              <a:rPr lang="en-US" sz="2800" smtClean="0"/>
              <a:t>- ada sejak lahir</a:t>
            </a:r>
            <a:br>
              <a:rPr lang="en-US" sz="2800" smtClean="0"/>
            </a:br>
            <a:r>
              <a:rPr lang="en-US" sz="2800" smtClean="0"/>
              <a:t>- tdk memiliki target ttt</a:t>
            </a:r>
            <a:br>
              <a:rPr lang="en-US" sz="2800" smtClean="0"/>
            </a:br>
            <a:r>
              <a:rPr lang="en-US" sz="2800" smtClean="0"/>
              <a:t>- terjadi dlm bbrp menit – jam</a:t>
            </a:r>
            <a:br>
              <a:rPr lang="en-US" sz="2800" smtClean="0"/>
            </a:br>
            <a:r>
              <a:rPr lang="en-US" sz="2800" smtClean="0"/>
              <a:t>   </a:t>
            </a:r>
            <a:r>
              <a:rPr lang="en-US" sz="2800" smtClean="0">
                <a:sym typeface="Symbol" pitchFamily="18" charset="2"/>
              </a:rPr>
              <a:t> Reaksi inflamasi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smtClean="0"/>
              <a:t>Respons imun didapat spesifik</a:t>
            </a:r>
            <a:br>
              <a:rPr lang="en-US" sz="2800" smtClean="0"/>
            </a:br>
            <a:r>
              <a:rPr lang="en-US" sz="2800" smtClean="0"/>
              <a:t>- spesifik untuk jenis ttt</a:t>
            </a:r>
            <a:br>
              <a:rPr lang="en-US" sz="2800" smtClean="0"/>
            </a:br>
            <a:r>
              <a:rPr lang="en-US" sz="2800" smtClean="0"/>
              <a:t>- respons thd paparan I tjd dlm bbrp hari, paparan berikutnya lebih cepat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1E8EC-7CCD-4F12-8521-9E130E66A6E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Pertahanan Lapis Pertama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Kulit &amp; membran mukosa yang utuh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Kelenjar keringat, sebum, &amp; airmata </a:t>
            </a:r>
            <a:r>
              <a:rPr lang="en-US" smtClean="0">
                <a:latin typeface="Arial Narrow" pitchFamily="34" charset="0"/>
                <a:sym typeface="Symbol" pitchFamily="18" charset="2"/>
              </a:rPr>
              <a:t> mensekresi zat kimia &amp; bersifat bakterisid</a:t>
            </a:r>
          </a:p>
          <a:p>
            <a:pPr eaLnBrk="1" hangingPunct="1"/>
            <a:r>
              <a:rPr lang="en-US" smtClean="0">
                <a:latin typeface="Arial Narrow" pitchFamily="34" charset="0"/>
                <a:sym typeface="Symbol" pitchFamily="18" charset="2"/>
              </a:rPr>
              <a:t>Mukus, silia, </a:t>
            </a:r>
            <a:r>
              <a:rPr lang="en-US" i="1" smtClean="0">
                <a:latin typeface="Arial Narrow" pitchFamily="34" charset="0"/>
                <a:sym typeface="Symbol" pitchFamily="18" charset="2"/>
              </a:rPr>
              <a:t>tight junction</a:t>
            </a:r>
            <a:r>
              <a:rPr lang="en-US" smtClean="0">
                <a:latin typeface="Arial Narrow" pitchFamily="34" charset="0"/>
                <a:sym typeface="Symbol" pitchFamily="18" charset="2"/>
              </a:rPr>
              <a:t>, desmosom, sel keratin &amp; lysozim di lapisan epitel</a:t>
            </a:r>
          </a:p>
          <a:p>
            <a:pPr eaLnBrk="1" hangingPunct="1"/>
            <a:r>
              <a:rPr lang="en-US" smtClean="0">
                <a:latin typeface="Arial Narrow" pitchFamily="34" charset="0"/>
                <a:sym typeface="Symbol" pitchFamily="18" charset="2"/>
              </a:rPr>
              <a:t>Rambut pd lubang hidung</a:t>
            </a:r>
          </a:p>
          <a:p>
            <a:pPr eaLnBrk="1" hangingPunct="1"/>
            <a:r>
              <a:rPr lang="en-US" smtClean="0">
                <a:latin typeface="Arial Narrow" pitchFamily="34" charset="0"/>
                <a:sym typeface="Symbol" pitchFamily="18" charset="2"/>
              </a:rPr>
              <a:t>Flora normal</a:t>
            </a: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3A50C-BE34-479B-B547-11A9C5DA044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Kekebalan Non-spesifik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Dapat mendeteksi adanya benda asing &amp; melindungi tubuh dari kerusakan yang diakibatkannya, namun tdk dpt mengenali benda asing yang masuk ke dalam tubuh.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Yang termasuk dlm sistem ini: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1. Reaksi inflamasi/peradangan 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2. Protein antivirus (interferon) 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3. Sel </a:t>
            </a:r>
            <a:r>
              <a:rPr lang="en-US" i="1" smtClean="0">
                <a:latin typeface="Arial Narrow" pitchFamily="34" charset="0"/>
              </a:rPr>
              <a:t>natural killer </a:t>
            </a:r>
            <a:r>
              <a:rPr lang="en-US" smtClean="0">
                <a:latin typeface="Arial Narrow" pitchFamily="34" charset="0"/>
              </a:rPr>
              <a:t>(NK)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4. Sistem komplemen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32ABC-D272-4E43-99F5-2FF771EE2B5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Inflamasi/ Peradangan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Merupakan respons lokal tubuh thd infeksi atau perlukaan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Tidak spesifik hanya untuk infeksi mikroba, tetapi respons yg sama juga terjadi pada perlukaan akibat suhu dingin, panas, atau trauma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Pemeran utama: fagosit, a.l: neutrofil, monosit, &amp; makrofag</a:t>
            </a:r>
            <a:endParaRPr lang="en-US" smtClean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E48013-EEC4-47E0-A7FE-9E8A121EC6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Tahap inflamasi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Masuknya bakteri ke dalam jaringan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/>
              <a:t>Vasodilatasi sistem mikrosirkulasi area yg terinfeksi </a:t>
            </a:r>
            <a:r>
              <a:rPr lang="en-US" sz="2400" smtClean="0">
                <a:sym typeface="Symbol" pitchFamily="18" charset="2"/>
              </a:rPr>
              <a:t>meningkatkan aliran darah (</a:t>
            </a:r>
            <a:r>
              <a:rPr lang="en-US" sz="2400" u="sng" smtClean="0">
                <a:sym typeface="Symbol" pitchFamily="18" charset="2"/>
              </a:rPr>
              <a:t>RUBOR/kemerahan &amp; CALOR/panas</a:t>
            </a:r>
            <a:r>
              <a:rPr lang="en-US" sz="2400" smtClean="0">
                <a:sym typeface="Symbol" pitchFamily="18" charset="2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Permeabilitas kapiler &amp; venul yang terinfeksi terhadap protein meningkat  difusi protein &amp; filtrasi air ke interstisial (</a:t>
            </a:r>
            <a:r>
              <a:rPr lang="en-US" sz="2400" u="sng" smtClean="0">
                <a:sym typeface="Symbol" pitchFamily="18" charset="2"/>
              </a:rPr>
              <a:t>TUMOR/bengkak &amp; DOLOR/nyeri</a:t>
            </a:r>
            <a:r>
              <a:rPr lang="en-US" sz="2400" smtClean="0">
                <a:sym typeface="Symbol" pitchFamily="18" charset="2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Keluarnya neutrofil lalu monosit dari kapiler &amp; venula ke interstisial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Penghancuran bakteri di jaringan  fagositosis (</a:t>
            </a:r>
            <a:r>
              <a:rPr lang="en-US" sz="2400" u="sng" smtClean="0">
                <a:sym typeface="Symbol" pitchFamily="18" charset="2"/>
              </a:rPr>
              <a:t>respons sistemik: demam</a:t>
            </a:r>
            <a:r>
              <a:rPr lang="en-US" sz="2400" smtClean="0">
                <a:sym typeface="Symbol" pitchFamily="18" charset="2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Perbaikan jaringan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40867-BAE6-497C-BB8D-ADFDA077992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C32D4-3FB6-40DF-BDB5-6CB67A8D9019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r="1819"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Interferon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Sel yang terinfeksi virus akan mengeluarkan interferon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Interferon mengganggu replikasi virus (antivirus); ‘interfere’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Interferon juga memperlambat pembelahan &amp; pertumbuhan sel tumor dgn meningkatkan potensi sel NK &amp; sel T sitotoksik (antikanker)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Peran interferon yg lain: meningkatkan aktivitas fagositosis makrofag &amp; merangsang produksi antibodi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B58CD-4269-4DBE-85A6-FC5E51535AD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BFC056-6FE6-4F0B-84C3-8A6C286E4A3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Sel </a:t>
            </a:r>
            <a:r>
              <a:rPr lang="en-US" i="1" smtClean="0">
                <a:latin typeface="Garamond" pitchFamily="18" charset="0"/>
              </a:rPr>
              <a:t>Natural Killer </a:t>
            </a:r>
            <a:r>
              <a:rPr lang="en-US" smtClean="0">
                <a:latin typeface="Garamond" pitchFamily="18" charset="0"/>
              </a:rPr>
              <a:t>(NK)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Merusak sel yg terinfeksi virus &amp; sel kanker dengan melisiskan membran sel pd paparan I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Kerjanya = sel T sitotoksik, ttp lebih cepat, non-spesifik, &amp; bekerja sebelum sel T sitotoksik mnjd lebih banyak &amp; berfungsi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F7F63-2827-4A50-8B6C-26B87C0C60C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Sistem Komplemen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Sistem ini diaktifkan oleh: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(1) paparan rantai karbohidrat yg ada pd permukaan mikroorganisme yg tdk ada pd sel manusia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(2) paparan antibodi yang diproduksi spesifik untuk zat asing tertentu oleh sistem imun adaptif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Bekerja sbg ‘komplemen’ dari kerja antibodi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C3F6D0-041B-414F-945C-19FE363FBB9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Imun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Fungsi: </a:t>
            </a:r>
            <a:br>
              <a:rPr lang="en-US" sz="2400" smtClean="0"/>
            </a:br>
            <a:r>
              <a:rPr lang="en-US" sz="2400" smtClean="0"/>
              <a:t>1. Melindungi tubuh dari invasi penyebab penyakit; </a:t>
            </a:r>
            <a:br>
              <a:rPr lang="en-US" sz="2400" smtClean="0"/>
            </a:br>
            <a:r>
              <a:rPr lang="en-US" sz="2400" smtClean="0"/>
              <a:t>    menghancurkan &amp; menghilangkan mikroorganisme </a:t>
            </a:r>
            <a:br>
              <a:rPr lang="en-US" sz="2400" smtClean="0"/>
            </a:br>
            <a:r>
              <a:rPr lang="en-US" sz="2400" smtClean="0"/>
              <a:t>    atau substansi asing (bakteri, parasit, jamur, dan </a:t>
            </a:r>
            <a:br>
              <a:rPr lang="en-US" sz="2400" smtClean="0"/>
            </a:br>
            <a:r>
              <a:rPr lang="en-US" sz="2400" smtClean="0"/>
              <a:t>    virus, serta tumor) yang masuk ke dalam tubuh </a:t>
            </a:r>
            <a:br>
              <a:rPr lang="en-US" sz="2400" smtClean="0"/>
            </a:br>
            <a:r>
              <a:rPr lang="en-US" sz="2400" smtClean="0"/>
              <a:t>2. Menghilangkan jaringan atau sel yg mati atau rusak  </a:t>
            </a:r>
            <a:br>
              <a:rPr lang="en-US" sz="2400" smtClean="0"/>
            </a:br>
            <a:r>
              <a:rPr lang="en-US" sz="2400" smtClean="0"/>
              <a:t>    (debris sel) untuk perbaikan jaringan.</a:t>
            </a:r>
            <a:br>
              <a:rPr lang="en-US" sz="2400" smtClean="0"/>
            </a:br>
            <a:r>
              <a:rPr lang="en-US" sz="2400" smtClean="0"/>
              <a:t>3. Mengenali dan menghilangkan sel yang abnormal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Sasaran utama: bakteri patogen &amp; virus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Leukosit mrpkn sel imun utama (disamping sel plasma, makrofag, &amp; sel mast)</a:t>
            </a:r>
          </a:p>
        </p:txBody>
      </p:sp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D3E8C-AAB0-480D-A42C-ABE5BA4B72B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Aktivasi Sistem Komplemen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19200"/>
            <a:ext cx="8229600" cy="5181600"/>
          </a:xfrm>
        </p:spPr>
      </p:pic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3B938-9FBA-4D2A-9504-3B0B515F13E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4495800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Garamond" pitchFamily="18" charset="0"/>
              </a:rPr>
              <a:t>Komplemen yg teraktivasi akan: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724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Berikatan dg basofil &amp; sel mast &amp; menginduksi penglepasan histamin </a:t>
            </a:r>
            <a:r>
              <a:rPr lang="en-US" sz="2400" smtClean="0">
                <a:sym typeface="Symbol" pitchFamily="18" charset="2"/>
              </a:rPr>
              <a:t> reaksi inflamasi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Berperan sbg faktor kemotaksis yang meningkatkan fagositosis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Berikatan dg permukaan bakteri &amp; bekerja sbg opsonin (opsonisasi)  fagositosis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Menempel pd membran &amp; membentuk struktur berbentuk tabung yg melubangi membran sel &amp; menyebabkan lisis sel.</a:t>
            </a:r>
            <a:endParaRPr lang="en-US" sz="2400" smtClean="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B812D-B3E7-4898-A417-35463946BD8A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Kekebalan Spesifik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Atau sistem kekebalan adaptif dapat menghancurkan patogen yang lolos dari sistem kekebalan non-spesifik.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Mencakup:</a:t>
            </a:r>
            <a:br>
              <a:rPr lang="en-US" sz="2800" smtClean="0"/>
            </a:br>
            <a:r>
              <a:rPr lang="en-US" sz="2800" smtClean="0"/>
              <a:t>(1) kekebalan humoral </a:t>
            </a:r>
            <a:r>
              <a:rPr lang="en-US" sz="2800" smtClean="0">
                <a:sym typeface="Symbol" pitchFamily="18" charset="2"/>
              </a:rPr>
              <a:t> produksi antibodi oleh limfosit B (sel plasma)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(2) kekebalan </a:t>
            </a:r>
            <a:r>
              <a:rPr lang="en-US" sz="2800" smtClean="0"/>
              <a:t>selular </a:t>
            </a:r>
            <a:r>
              <a:rPr lang="en-US" sz="2800" smtClean="0">
                <a:sym typeface="Symbol" pitchFamily="18" charset="2"/>
              </a:rPr>
              <a:t> produksi limfosit T yg teraktivasi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Harud dapat membedakan sel asing yg harus dirusak dari sel-diri </a:t>
            </a:r>
            <a:r>
              <a:rPr lang="en-US" sz="2800" smtClean="0">
                <a:sym typeface="Symbol" pitchFamily="18" charset="2"/>
              </a:rPr>
              <a:t> antigen (molekul besar, kompleks, &amp; unik yg memicu respons imun spesifik jika masuk ke dalam tubuh)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BD17D7-64D7-4AE3-B203-A45696A920A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Kekebalan Humoral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Antigen (Ag) merangsang sel B berubah menjadi sel plasma yg memproduksi antibodi (Ab).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Ab disekresi ke darah atau limf </a:t>
            </a:r>
            <a:r>
              <a:rPr lang="en-US" smtClean="0">
                <a:latin typeface="Arial Narrow" pitchFamily="34" charset="0"/>
                <a:sym typeface="Symbol" pitchFamily="18" charset="2"/>
              </a:rPr>
              <a:t> lokasi sel plasma yg teraktivasi; semua Ab akan mencapai darah  gamma globulin = imunoglobulin (Ig)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1DC82E-C532-4163-87A6-64E8DD1BD2D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Imunoglobulin (Ig)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Ada 5 kelas: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Ig M </a:t>
            </a:r>
            <a:r>
              <a:rPr lang="en-US" sz="2400" smtClean="0">
                <a:sym typeface="Symbol" pitchFamily="18" charset="2"/>
              </a:rPr>
              <a:t> berperan sbg reseptor permukaan sel B &amp; disekresi pd tahap awal respons sel plasma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Ig G  Ig terbanyak di darah, diproduksi jika tubuh berespons thd antigen yg sama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Ig M &amp; IgG berperan jika tjd invasi bakteri &amp; virus serta aktivasi komplemen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Ig E  melindungi tubuh dr infeksi parasit &amp; mrp mediator pd reaksi alergi; melepaskan histamin dari basofil &amp; sel mast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Ig A  ditemukan pd sekresi sistem perncernaan, pernapasan, &amp; perkemihan (cth: pd airmata &amp; ASI)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>
                <a:sym typeface="Symbol" pitchFamily="18" charset="2"/>
              </a:rPr>
              <a:t>Ig D  terdapat pada banyak permukaan sel B; mengenali antigen pd sel B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8EAC8-BF53-4952-8F6A-E7BB2C15C9C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Fungsi Antibodi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706EC-3D59-4C24-A2A3-5C569A2A468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3058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Reaksi Ag-Ab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90091-8BBC-4102-B025-24BFAC6B0C4B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AC6FC-93F2-4AFE-8B8D-0E9684C565F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701" name="Picture 4" descr="invasi mikr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Kekebalan Seluler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Limfosit T spesifik untuk kekebalan terhadap infeksi virus &amp; pengaturan pd mekanisme kekebalan.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Sel-sel T harus kontak langsung dg sasaran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Ada 3 subpopulasi sel T: sel T sitotoksik, sel T penolong, &amp; sel T penekan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Major histocompatibility complex</a:t>
            </a:r>
            <a:r>
              <a:rPr lang="en-US" sz="2400" smtClean="0"/>
              <a:t> (MHC): kode human </a:t>
            </a:r>
            <a:r>
              <a:rPr lang="en-US" sz="2400" i="1" smtClean="0"/>
              <a:t>leucocyte-associated antigen</a:t>
            </a:r>
            <a:r>
              <a:rPr lang="en-US" sz="2400" smtClean="0"/>
              <a:t> (HLA) yg terikat pd permukaan membran sel; khas pd setiap individu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Surveilens imun: kerjasama sel T sitotoksik, sel NK, makrofag, &amp; interferon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94249-1FB4-4502-9987-A67753C2D59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Aktivasi Sel T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faal_imun/ikun/2006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E896F8-49DE-4B23-AAE4-DA2AA498277B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Patogen bagi tubuh manusia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Bakteri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Virus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Jamur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Protozoa bersel satu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Parasit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smtClean="0"/>
          </a:p>
        </p:txBody>
      </p:sp>
      <p:pic>
        <p:nvPicPr>
          <p:cNvPr id="512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7936" r="12863" b="55103"/>
          <a:stretch>
            <a:fillRect/>
          </a:stretch>
        </p:blipFill>
        <p:spPr>
          <a:xfrm>
            <a:off x="3886200" y="1524000"/>
            <a:ext cx="3733800" cy="2438400"/>
          </a:xfrm>
          <a:noFill/>
        </p:spPr>
      </p:pic>
      <p:pic>
        <p:nvPicPr>
          <p:cNvPr id="512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42148" y="4000500"/>
            <a:ext cx="450703" cy="1866900"/>
          </a:xfrm>
          <a:noFill/>
        </p:spPr>
      </p:pic>
      <p:sp>
        <p:nvSpPr>
          <p:cNvPr id="512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B94476-FA1E-469B-8FD0-37D95697563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63ED0-4657-44B7-BD48-AC88E5470B9B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Garamond" pitchFamily="18" charset="0"/>
              </a:rPr>
              <a:t>Pembentukan Kekebalan Jangka Panjang (</a:t>
            </a:r>
            <a:r>
              <a:rPr lang="en-US" sz="4000" i="1" smtClean="0">
                <a:latin typeface="Garamond" pitchFamily="18" charset="0"/>
              </a:rPr>
              <a:t>long-term immunity)</a:t>
            </a:r>
            <a:endParaRPr lang="en-US" sz="4000" smtClean="0">
              <a:latin typeface="Garamond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114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Pada kontak pertama dg antigen mikroba, respons antibodi terjadi lambat dlm bbrp hari sampai terbentuk sel plasma &amp; akan mencapai puncak dlm bbrp minggu (Respons primer); &amp; akan membentuk sel memori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Jika terjadi kontak dg antigen yg sama, krn adanya sel memori, respons yg terjadi mjd lebih cepat (Respons sekunder)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32420-F1C1-4E15-A0B5-0A4DBB255165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7" name="Picture 4" descr="Memory_Immune_Graph"/>
          <p:cNvPicPr>
            <a:picLocks noChangeAspect="1" noChangeArrowheads="1"/>
          </p:cNvPicPr>
          <p:nvPr/>
        </p:nvPicPr>
        <p:blipFill>
          <a:blip r:embed="rId3"/>
          <a:srcRect b="10938"/>
          <a:stretch>
            <a:fillRect/>
          </a:stretch>
        </p:blipFill>
        <p:spPr bwMode="auto">
          <a:xfrm>
            <a:off x="4495800" y="12954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C6F53-052F-4EF2-A088-2F9CF59E05DC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33725"/>
            <a:ext cx="8382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838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0D2912-24D2-44EA-9FE2-6FBC5BE1B76F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5" name="Picture 4" descr="long-term immu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Garamond" pitchFamily="18" charset="0"/>
              </a:rPr>
              <a:t>Respons Imun thd Invasi Bakteri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6D7B8C-C4CC-4170-8417-23F356E0ECA8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753" t="4742" r="2753" b="4742"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Garamond" pitchFamily="18" charset="0"/>
              </a:rPr>
              <a:t>Respons Imun thd Invasi Virus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02AF4-AC06-4BA3-99F5-CA30D7ACCF5C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/>
          <a:srcRect l="21036" r="19038"/>
          <a:stretch>
            <a:fillRect/>
          </a:stretch>
        </p:blipFill>
        <p:spPr bwMode="auto">
          <a:xfrm>
            <a:off x="457200" y="990600"/>
            <a:ext cx="8305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Garamond" pitchFamily="18" charset="0"/>
              </a:rPr>
              <a:t>Interaksi Sistem Imun-Saraf- Endokrin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B771F-72EF-4244-9C04-013891DE8308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8257" t="5324" r="10092" b="5492"/>
          <a:stretch>
            <a:fillRect/>
          </a:stretch>
        </p:blipFill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Gangguan sistem imun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i="1" smtClean="0"/>
              <a:t>Lack of response</a:t>
            </a:r>
            <a:r>
              <a:rPr lang="en-US" smtClean="0"/>
              <a:t> (imunodefisiensi)</a:t>
            </a:r>
            <a:br>
              <a:rPr lang="en-US" smtClean="0"/>
            </a:br>
            <a:r>
              <a:rPr lang="en-US" smtClean="0"/>
              <a:t>contoh: AIDS, leukemia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i="1" smtClean="0"/>
              <a:t>Incorrect response</a:t>
            </a:r>
            <a:r>
              <a:rPr lang="en-US" smtClean="0"/>
              <a:t> (peny. autoimun)</a:t>
            </a:r>
            <a:br>
              <a:rPr lang="en-US" smtClean="0"/>
            </a:br>
            <a:r>
              <a:rPr lang="en-US" smtClean="0"/>
              <a:t>contoh: DM tipe I, miastenia gravis, </a:t>
            </a:r>
            <a:r>
              <a:rPr lang="en-US" i="1" smtClean="0"/>
              <a:t>multiple sclerosis; </a:t>
            </a:r>
            <a:r>
              <a:rPr lang="en-US" smtClean="0"/>
              <a:t>penyakit Graves.</a:t>
            </a:r>
            <a:endParaRPr lang="en-US" i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i="1" smtClean="0"/>
              <a:t>Overactive response</a:t>
            </a:r>
            <a:r>
              <a:rPr lang="en-US" smtClean="0"/>
              <a:t> (alergi/ hipersensitivitas)</a:t>
            </a:r>
            <a:br>
              <a:rPr lang="en-US" smtClean="0"/>
            </a:br>
            <a:r>
              <a:rPr lang="en-US" smtClean="0"/>
              <a:t>contoh: asma, </a:t>
            </a:r>
            <a:r>
              <a:rPr lang="en-US" i="1" smtClean="0"/>
              <a:t>rhinitis allergic</a:t>
            </a:r>
            <a:r>
              <a:rPr lang="en-US" smtClean="0"/>
              <a:t>, rx transfusi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C5FDC-6B31-4B03-A444-AAF60E7D83C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01E84-8A1E-4CD4-8975-C38E81444E4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49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/>
              </a:rPr>
              <a:t>Selamat Belajar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Garamond" pitchFamily="18" charset="0"/>
              </a:rPr>
              <a:t>Sel dlm Sistem Imun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E2BC8E-C9E0-4D23-A716-6B54105B00A9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4C413-21BE-4A78-9F49-56B9144E01B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3" name="Picture 4" descr="SEL IM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4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8600"/>
            <a:ext cx="396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Struktur Sistem Imun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Organ sistem imun berada di seluruh bagian tubuh </a:t>
            </a:r>
            <a:r>
              <a:rPr lang="en-US" sz="2800" smtClean="0">
                <a:sym typeface="Symbol" pitchFamily="18" charset="2"/>
              </a:rPr>
              <a:t> organ limfoid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ym typeface="Symbol" pitchFamily="18" charset="2"/>
              </a:rPr>
              <a:t>Organ limfoid: ‘rumah’ bg limfosit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ym typeface="Symbol" pitchFamily="18" charset="2"/>
              </a:rPr>
              <a:t>Jaringan limfoid primer: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(1) kelenjar thymus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(2) sumsum tulang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ym typeface="Symbol" pitchFamily="18" charset="2"/>
              </a:rPr>
              <a:t>Jaringan limfoid sekunder: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(1) berkapsul: limpa &amp; kelenjar limf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(2) tdk berkapsul: tonsil, GALT (</a:t>
            </a:r>
            <a:r>
              <a:rPr lang="en-US" sz="2800" i="1" smtClean="0">
                <a:sym typeface="Symbol" pitchFamily="18" charset="2"/>
              </a:rPr>
              <a:t>gut-associated </a:t>
            </a:r>
            <a:br>
              <a:rPr lang="en-US" sz="2800" i="1" smtClean="0">
                <a:sym typeface="Symbol" pitchFamily="18" charset="2"/>
              </a:rPr>
            </a:br>
            <a:r>
              <a:rPr lang="en-US" sz="2800" i="1" smtClean="0">
                <a:sym typeface="Symbol" pitchFamily="18" charset="2"/>
              </a:rPr>
              <a:t>     lymphoid tissue</a:t>
            </a:r>
            <a:r>
              <a:rPr lang="en-US" sz="2800" smtClean="0">
                <a:sym typeface="Symbol" pitchFamily="18" charset="2"/>
              </a:rPr>
              <a:t>), jar.limfoid di kulit,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sal.napas, kemih, &amp; reproduksi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1ED72-C60A-4818-A201-FCD6543194A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Georgia" pitchFamily="18" charset="0"/>
              </a:rPr>
              <a:t>Jaringan Limfoid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562600" cy="4267200"/>
          </a:xfrm>
        </p:spPr>
        <p:txBody>
          <a:bodyPr/>
          <a:lstStyle/>
          <a:p>
            <a:pPr eaLnBrk="1" hangingPunct="1"/>
            <a:r>
              <a:rPr lang="en-US" sz="2800" smtClean="0"/>
              <a:t>Merupakan jaringan yang memproduksi, menyimpan, &amp; memproses limfosit</a:t>
            </a:r>
          </a:p>
          <a:p>
            <a:pPr eaLnBrk="1" hangingPunct="1"/>
            <a:r>
              <a:rPr lang="en-US" sz="2800" smtClean="0"/>
              <a:t>Mencakup: sumsum tulang, kel.limfe, limpa, thymus, tonsil, adenoid, appendiks, &amp; agregat jar.limf di sal.cerna (GALT=</a:t>
            </a:r>
            <a:r>
              <a:rPr lang="en-US" sz="2800" i="1" smtClean="0"/>
              <a:t> gut-associated lymphoid tissue</a:t>
            </a:r>
            <a:r>
              <a:rPr lang="en-US" sz="2800" smtClean="0"/>
              <a:t>/ Plak Peyer)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017D11-6F79-4337-A871-80B89B6E0308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320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Sistem Imun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334000" cy="4835525"/>
          </a:xfrm>
        </p:spPr>
        <p:txBody>
          <a:bodyPr/>
          <a:lstStyle/>
          <a:p>
            <a:pPr eaLnBrk="1" hangingPunct="1"/>
            <a:r>
              <a:rPr lang="en-US" sz="2700" smtClean="0"/>
              <a:t>Pertahanan lapis pertama: </a:t>
            </a:r>
            <a:br>
              <a:rPr lang="en-US" sz="2700" smtClean="0"/>
            </a:br>
            <a:r>
              <a:rPr lang="en-US" sz="2700" smtClean="0"/>
              <a:t>Pertahanan fisik (</a:t>
            </a:r>
            <a:r>
              <a:rPr lang="en-US" sz="2700" i="1" smtClean="0"/>
              <a:t>physical barrier</a:t>
            </a:r>
            <a:r>
              <a:rPr lang="en-US" sz="2700" smtClean="0"/>
              <a:t>)</a:t>
            </a:r>
          </a:p>
          <a:p>
            <a:pPr eaLnBrk="1" hangingPunct="1"/>
            <a:r>
              <a:rPr lang="en-US" sz="2700" smtClean="0"/>
              <a:t>Ada 2 sistem kekebalan tubuh:</a:t>
            </a:r>
            <a:br>
              <a:rPr lang="en-US" sz="2700" smtClean="0"/>
            </a:br>
            <a:r>
              <a:rPr lang="en-US" sz="2700" smtClean="0"/>
              <a:t>1. Sistem kekebalan </a:t>
            </a:r>
            <a:br>
              <a:rPr lang="en-US" sz="2700" smtClean="0"/>
            </a:br>
            <a:r>
              <a:rPr lang="en-US" sz="2700" smtClean="0"/>
              <a:t>    nonspesifik (didapat) </a:t>
            </a:r>
            <a:br>
              <a:rPr lang="en-US" sz="2700" smtClean="0"/>
            </a:br>
            <a:r>
              <a:rPr lang="en-US" sz="2700" smtClean="0"/>
              <a:t>    (</a:t>
            </a:r>
            <a:r>
              <a:rPr lang="en-US" sz="2700" i="1" smtClean="0"/>
              <a:t>innate immune system</a:t>
            </a:r>
            <a:r>
              <a:rPr lang="en-US" sz="2700" smtClean="0"/>
              <a:t>)</a:t>
            </a:r>
            <a:br>
              <a:rPr lang="en-US" sz="2700" smtClean="0"/>
            </a:br>
            <a:r>
              <a:rPr lang="en-US" sz="2700" smtClean="0"/>
              <a:t>2. Sistem kekebalan spesifik </a:t>
            </a:r>
            <a:br>
              <a:rPr lang="en-US" sz="2700" smtClean="0"/>
            </a:br>
            <a:r>
              <a:rPr lang="en-US" sz="2700" smtClean="0"/>
              <a:t>    (dipelajari/adaptif) </a:t>
            </a:r>
            <a:br>
              <a:rPr lang="en-US" sz="2700" smtClean="0"/>
            </a:br>
            <a:r>
              <a:rPr lang="en-US" sz="2700" smtClean="0"/>
              <a:t>    (</a:t>
            </a:r>
            <a:r>
              <a:rPr lang="en-US" sz="2700" i="1" smtClean="0"/>
              <a:t>learned/adaptive </a:t>
            </a:r>
            <a:br>
              <a:rPr lang="en-US" sz="2700" i="1" smtClean="0"/>
            </a:br>
            <a:r>
              <a:rPr lang="en-US" sz="2700" i="1" smtClean="0"/>
              <a:t>    immune system</a:t>
            </a:r>
            <a:r>
              <a:rPr lang="en-US" sz="2700" smtClean="0"/>
              <a:t>)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A6434A-EB04-495C-AB40-4BD860EA7655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5" name="Picture 4" descr="immunsystem_graph"/>
          <p:cNvPicPr>
            <a:picLocks noChangeAspect="1" noChangeArrowheads="1"/>
          </p:cNvPicPr>
          <p:nvPr/>
        </p:nvPicPr>
        <p:blipFill>
          <a:blip r:embed="rId3"/>
          <a:srcRect t="9091"/>
          <a:stretch>
            <a:fillRect/>
          </a:stretch>
        </p:blipFill>
        <p:spPr bwMode="auto">
          <a:xfrm>
            <a:off x="5334000" y="11430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Respons Imun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</a:rPr>
              <a:t>Tahap:</a:t>
            </a:r>
          </a:p>
          <a:p>
            <a:pPr marL="609600" indent="-609600" eaLnBrk="1" hangingPunct="1"/>
            <a:r>
              <a:rPr lang="en-US" smtClean="0">
                <a:latin typeface="Arial Narrow" pitchFamily="34" charset="0"/>
              </a:rPr>
              <a:t>Deteksi &amp; mengenali benda asing</a:t>
            </a:r>
          </a:p>
          <a:p>
            <a:pPr marL="609600" indent="-609600" eaLnBrk="1" hangingPunct="1"/>
            <a:r>
              <a:rPr lang="en-US" smtClean="0">
                <a:latin typeface="Arial Narrow" pitchFamily="34" charset="0"/>
              </a:rPr>
              <a:t>Komunikasi dg sel lain untuk berespons</a:t>
            </a:r>
          </a:p>
          <a:p>
            <a:pPr marL="609600" indent="-609600" eaLnBrk="1" hangingPunct="1"/>
            <a:r>
              <a:rPr lang="en-US" smtClean="0">
                <a:latin typeface="Arial Narrow" pitchFamily="34" charset="0"/>
              </a:rPr>
              <a:t>Rekruitmen bantuan &amp; koordinasi respons</a:t>
            </a:r>
          </a:p>
          <a:p>
            <a:pPr marL="609600" indent="-609600" eaLnBrk="1" hangingPunct="1"/>
            <a:r>
              <a:rPr lang="en-US" smtClean="0">
                <a:latin typeface="Arial Narrow" pitchFamily="34" charset="0"/>
              </a:rPr>
              <a:t>Destruksi atau supresi penginvasi</a:t>
            </a:r>
            <a:br>
              <a:rPr lang="en-US" smtClean="0">
                <a:latin typeface="Arial Narrow" pitchFamily="34" charset="0"/>
              </a:rPr>
            </a:br>
            <a:r>
              <a:rPr lang="en-US" smtClean="0">
                <a:latin typeface="Arial Narrow" pitchFamily="34" charset="0"/>
              </a:rPr>
              <a:t>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  <a:sym typeface="Symbol" pitchFamily="18" charset="2"/>
              </a:rPr>
              <a:t> antibodi &amp; sitokin</a:t>
            </a: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B6CDA-D7E1-4713-8FDF-3B32A599715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288</TotalTime>
  <Words>850</Words>
  <Application>Microsoft PowerPoint</Application>
  <PresentationFormat>On-screen Show (4:3)</PresentationFormat>
  <Paragraphs>188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Wingdings</vt:lpstr>
      <vt:lpstr>Arial Black</vt:lpstr>
      <vt:lpstr>Times New Roman</vt:lpstr>
      <vt:lpstr>Garamond</vt:lpstr>
      <vt:lpstr>Symbol</vt:lpstr>
      <vt:lpstr>Georgia</vt:lpstr>
      <vt:lpstr>Arial Narrow</vt:lpstr>
      <vt:lpstr>Opulent</vt:lpstr>
      <vt:lpstr>Slide 1</vt:lpstr>
      <vt:lpstr>Sistem Imun</vt:lpstr>
      <vt:lpstr>Patogen bagi tubuh manusia</vt:lpstr>
      <vt:lpstr>Sel dlm Sistem Imun</vt:lpstr>
      <vt:lpstr>Slide 5</vt:lpstr>
      <vt:lpstr>Struktur Sistem Imun</vt:lpstr>
      <vt:lpstr>Jaringan Limfoid</vt:lpstr>
      <vt:lpstr>Sistem Imun</vt:lpstr>
      <vt:lpstr>Respons Imun</vt:lpstr>
      <vt:lpstr>Respons Imun </vt:lpstr>
      <vt:lpstr>Pertahanan Lapis Pertama</vt:lpstr>
      <vt:lpstr>Sistem Kekebalan Non-spesifik</vt:lpstr>
      <vt:lpstr>Inflamasi/ Peradangan</vt:lpstr>
      <vt:lpstr>Tahap inflamasi</vt:lpstr>
      <vt:lpstr>Slide 15</vt:lpstr>
      <vt:lpstr>Interferon</vt:lpstr>
      <vt:lpstr>Slide 17</vt:lpstr>
      <vt:lpstr>Sel Natural Killer (NK)</vt:lpstr>
      <vt:lpstr>Sistem Komplemen</vt:lpstr>
      <vt:lpstr>Aktivasi Sistem Komplemen</vt:lpstr>
      <vt:lpstr>Komplemen yg teraktivasi akan:</vt:lpstr>
      <vt:lpstr>Sistem Kekebalan Spesifik</vt:lpstr>
      <vt:lpstr>Sistem Kekebalan Humoral</vt:lpstr>
      <vt:lpstr>Imunoglobulin (Ig)</vt:lpstr>
      <vt:lpstr>Fungsi Antibodi</vt:lpstr>
      <vt:lpstr>Reaksi Ag-Ab</vt:lpstr>
      <vt:lpstr>Slide 27</vt:lpstr>
      <vt:lpstr>Sistem Kekebalan Seluler</vt:lpstr>
      <vt:lpstr>Aktivasi Sel T</vt:lpstr>
      <vt:lpstr>Slide 30</vt:lpstr>
      <vt:lpstr>Pembentukan Kekebalan Jangka Panjang (long-term immunity)</vt:lpstr>
      <vt:lpstr>Slide 32</vt:lpstr>
      <vt:lpstr>Slide 33</vt:lpstr>
      <vt:lpstr>Respons Imun thd Invasi Bakteri</vt:lpstr>
      <vt:lpstr>Respons Imun thd Invasi Virus</vt:lpstr>
      <vt:lpstr>Interaksi Sistem Imun-Saraf- Endokrin</vt:lpstr>
      <vt:lpstr>Gangguan sistem imun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IMUN</dc:title>
  <dc:creator>user</dc:creator>
  <cp:lastModifiedBy>user_2</cp:lastModifiedBy>
  <cp:revision>11</cp:revision>
  <dcterms:created xsi:type="dcterms:W3CDTF">2005-07-11T09:36:10Z</dcterms:created>
  <dcterms:modified xsi:type="dcterms:W3CDTF">2017-12-11T06:58:30Z</dcterms:modified>
</cp:coreProperties>
</file>