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68"/>
  </p:handoutMasterIdLst>
  <p:sldIdLst>
    <p:sldId id="332" r:id="rId2"/>
    <p:sldId id="33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1" r:id="rId27"/>
    <p:sldId id="282" r:id="rId28"/>
    <p:sldId id="283" r:id="rId29"/>
    <p:sldId id="284" r:id="rId30"/>
    <p:sldId id="286" r:id="rId31"/>
    <p:sldId id="287" r:id="rId32"/>
    <p:sldId id="288" r:id="rId33"/>
    <p:sldId id="324" r:id="rId34"/>
    <p:sldId id="325" r:id="rId35"/>
    <p:sldId id="326" r:id="rId36"/>
    <p:sldId id="327" r:id="rId37"/>
    <p:sldId id="330" r:id="rId38"/>
    <p:sldId id="331"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Lst>
  <p:sldSz cx="9144000" cy="6858000" type="screen4x3"/>
  <p:notesSz cx="6858000" cy="9945688"/>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250" autoAdjust="0"/>
  </p:normalViewPr>
  <p:slideViewPr>
    <p:cSldViewPr>
      <p:cViewPr varScale="1">
        <p:scale>
          <a:sx n="84" d="100"/>
          <a:sy n="84" d="100"/>
        </p:scale>
        <p:origin x="-152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80899" name="Rectangle 3"/>
          <p:cNvSpPr>
            <a:spLocks noGrp="1" noChangeArrowheads="1"/>
          </p:cNvSpPr>
          <p:nvPr>
            <p:ph type="dt" sz="quarter"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80900" name="Rectangle 4"/>
          <p:cNvSpPr>
            <a:spLocks noGrp="1" noChangeArrowheads="1"/>
          </p:cNvSpPr>
          <p:nvPr>
            <p:ph type="ftr" sz="quarter" idx="2"/>
          </p:nvPr>
        </p:nvSpPr>
        <p:spPr bwMode="auto">
          <a:xfrm>
            <a:off x="0"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80901" name="Rectangle 5"/>
          <p:cNvSpPr>
            <a:spLocks noGrp="1" noChangeArrowheads="1"/>
          </p:cNvSpPr>
          <p:nvPr>
            <p:ph type="sldNum" sz="quarter" idx="3"/>
          </p:nvPr>
        </p:nvSpPr>
        <p:spPr bwMode="auto">
          <a:xfrm>
            <a:off x="3884613"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4112EE70-37C8-4483-A57B-2928D15243F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8850" name="Group 2"/>
          <p:cNvGrpSpPr>
            <a:grpSpLocks/>
          </p:cNvGrpSpPr>
          <p:nvPr/>
        </p:nvGrpSpPr>
        <p:grpSpPr bwMode="auto">
          <a:xfrm>
            <a:off x="0" y="1422400"/>
            <a:ext cx="9147175" cy="5435600"/>
            <a:chOff x="0" y="896"/>
            <a:chExt cx="5762" cy="3424"/>
          </a:xfrm>
        </p:grpSpPr>
        <p:grpSp>
          <p:nvGrpSpPr>
            <p:cNvPr id="78851" name="Group 3"/>
            <p:cNvGrpSpPr>
              <a:grpSpLocks/>
            </p:cNvGrpSpPr>
            <p:nvPr userDrawn="1"/>
          </p:nvGrpSpPr>
          <p:grpSpPr bwMode="auto">
            <a:xfrm>
              <a:off x="20" y="896"/>
              <a:ext cx="5742" cy="3424"/>
              <a:chOff x="20" y="896"/>
              <a:chExt cx="5742" cy="3424"/>
            </a:xfrm>
          </p:grpSpPr>
          <p:sp>
            <p:nvSpPr>
              <p:cNvPr id="7885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endParaRPr lang="en-AU"/>
              </a:p>
            </p:txBody>
          </p:sp>
          <p:sp>
            <p:nvSpPr>
              <p:cNvPr id="7885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endParaRPr lang="en-AU"/>
              </a:p>
            </p:txBody>
          </p:sp>
          <p:sp>
            <p:nvSpPr>
              <p:cNvPr id="7885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endParaRPr lang="en-AU"/>
              </a:p>
            </p:txBody>
          </p:sp>
          <p:sp>
            <p:nvSpPr>
              <p:cNvPr id="7885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endParaRPr lang="en-AU"/>
              </a:p>
            </p:txBody>
          </p:sp>
          <p:sp>
            <p:nvSpPr>
              <p:cNvPr id="7885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endParaRPr lang="en-AU"/>
              </a:p>
            </p:txBody>
          </p:sp>
          <p:sp>
            <p:nvSpPr>
              <p:cNvPr id="7885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endParaRPr lang="en-AU"/>
              </a:p>
            </p:txBody>
          </p:sp>
          <p:sp>
            <p:nvSpPr>
              <p:cNvPr id="7885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endParaRPr lang="en-AU"/>
              </a:p>
            </p:txBody>
          </p:sp>
          <p:sp>
            <p:nvSpPr>
              <p:cNvPr id="7885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endParaRPr lang="en-AU"/>
              </a:p>
            </p:txBody>
          </p:sp>
          <p:sp>
            <p:nvSpPr>
              <p:cNvPr id="7886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endParaRPr lang="en-AU"/>
              </a:p>
            </p:txBody>
          </p:sp>
          <p:sp>
            <p:nvSpPr>
              <p:cNvPr id="7886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endParaRPr lang="en-AU"/>
              </a:p>
            </p:txBody>
          </p:sp>
          <p:sp>
            <p:nvSpPr>
              <p:cNvPr id="7886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endParaRPr lang="en-AU"/>
              </a:p>
            </p:txBody>
          </p:sp>
          <p:sp>
            <p:nvSpPr>
              <p:cNvPr id="7886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endParaRPr lang="en-AU"/>
              </a:p>
            </p:txBody>
          </p:sp>
          <p:sp>
            <p:nvSpPr>
              <p:cNvPr id="7886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endParaRPr lang="en-AU"/>
              </a:p>
            </p:txBody>
          </p:sp>
        </p:grpSp>
        <p:grpSp>
          <p:nvGrpSpPr>
            <p:cNvPr id="78865" name="Group 17"/>
            <p:cNvGrpSpPr>
              <a:grpSpLocks/>
            </p:cNvGrpSpPr>
            <p:nvPr userDrawn="1"/>
          </p:nvGrpSpPr>
          <p:grpSpPr bwMode="auto">
            <a:xfrm>
              <a:off x="0" y="2291"/>
              <a:ext cx="1385" cy="1702"/>
              <a:chOff x="0" y="2291"/>
              <a:chExt cx="1385" cy="1702"/>
            </a:xfrm>
          </p:grpSpPr>
          <p:sp>
            <p:nvSpPr>
              <p:cNvPr id="78866" name="Rectangle 18"/>
              <p:cNvSpPr>
                <a:spLocks noChangeArrowheads="1"/>
              </p:cNvSpPr>
              <p:nvPr userDrawn="1"/>
            </p:nvSpPr>
            <p:spPr bwMode="ltGray">
              <a:xfrm rot="6798887">
                <a:off x="62" y="3883"/>
                <a:ext cx="75" cy="12"/>
              </a:xfrm>
              <a:prstGeom prst="rect">
                <a:avLst/>
              </a:prstGeom>
              <a:solidFill>
                <a:schemeClr val="bg2"/>
              </a:solidFill>
              <a:ln w="9525">
                <a:noFill/>
                <a:miter lim="800000"/>
                <a:headEnd/>
                <a:tailEnd/>
              </a:ln>
              <a:effectLst/>
            </p:spPr>
            <p:txBody>
              <a:bodyPr wrap="none" anchor="ctr"/>
              <a:lstStyle/>
              <a:p>
                <a:endParaRPr lang="en-AU"/>
              </a:p>
            </p:txBody>
          </p:sp>
          <p:sp>
            <p:nvSpPr>
              <p:cNvPr id="78867"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endParaRPr lang="en-AU"/>
              </a:p>
            </p:txBody>
          </p:sp>
          <p:sp>
            <p:nvSpPr>
              <p:cNvPr id="78868" name="Rectangle 20"/>
              <p:cNvSpPr>
                <a:spLocks noChangeArrowheads="1"/>
              </p:cNvSpPr>
              <p:nvPr userDrawn="1"/>
            </p:nvSpPr>
            <p:spPr bwMode="ltGray">
              <a:xfrm rot="6798887">
                <a:off x="6" y="3875"/>
                <a:ext cx="75" cy="12"/>
              </a:xfrm>
              <a:prstGeom prst="rect">
                <a:avLst/>
              </a:prstGeom>
              <a:solidFill>
                <a:schemeClr val="bg2"/>
              </a:solidFill>
              <a:ln w="9525">
                <a:noFill/>
                <a:miter lim="800000"/>
                <a:headEnd/>
                <a:tailEnd/>
              </a:ln>
              <a:effectLst/>
            </p:spPr>
            <p:txBody>
              <a:bodyPr wrap="none" anchor="ctr"/>
              <a:lstStyle/>
              <a:p>
                <a:endParaRPr lang="en-AU"/>
              </a:p>
            </p:txBody>
          </p:sp>
          <p:sp>
            <p:nvSpPr>
              <p:cNvPr id="78869"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endParaRPr lang="en-AU"/>
              </a:p>
            </p:txBody>
          </p:sp>
          <p:sp>
            <p:nvSpPr>
              <p:cNvPr id="78870" name="Rectangle 22"/>
              <p:cNvSpPr>
                <a:spLocks noChangeArrowheads="1"/>
              </p:cNvSpPr>
              <p:nvPr userDrawn="1"/>
            </p:nvSpPr>
            <p:spPr bwMode="ltGray">
              <a:xfrm rot="5999912">
                <a:off x="182" y="3889"/>
                <a:ext cx="69" cy="12"/>
              </a:xfrm>
              <a:prstGeom prst="rect">
                <a:avLst/>
              </a:prstGeom>
              <a:solidFill>
                <a:schemeClr val="bg2"/>
              </a:solidFill>
              <a:ln w="9525">
                <a:noFill/>
                <a:miter lim="800000"/>
                <a:headEnd/>
                <a:tailEnd/>
              </a:ln>
              <a:effectLst/>
            </p:spPr>
            <p:txBody>
              <a:bodyPr wrap="none" anchor="ctr"/>
              <a:lstStyle/>
              <a:p>
                <a:endParaRPr lang="en-AU"/>
              </a:p>
            </p:txBody>
          </p:sp>
          <p:sp>
            <p:nvSpPr>
              <p:cNvPr id="78871" name="Rectangle 23"/>
              <p:cNvSpPr>
                <a:spLocks noChangeArrowheads="1"/>
              </p:cNvSpPr>
              <p:nvPr userDrawn="1"/>
            </p:nvSpPr>
            <p:spPr bwMode="ltGray">
              <a:xfrm rot="6250138">
                <a:off x="152" y="3888"/>
                <a:ext cx="69" cy="12"/>
              </a:xfrm>
              <a:prstGeom prst="rect">
                <a:avLst/>
              </a:prstGeom>
              <a:solidFill>
                <a:schemeClr val="bg2"/>
              </a:solidFill>
              <a:ln w="9525">
                <a:noFill/>
                <a:miter lim="800000"/>
                <a:headEnd/>
                <a:tailEnd/>
              </a:ln>
              <a:effectLst/>
            </p:spPr>
            <p:txBody>
              <a:bodyPr wrap="none" anchor="ctr"/>
              <a:lstStyle/>
              <a:p>
                <a:endParaRPr lang="en-AU"/>
              </a:p>
            </p:txBody>
          </p:sp>
          <p:sp>
            <p:nvSpPr>
              <p:cNvPr id="78872"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endParaRPr lang="en-AU"/>
              </a:p>
            </p:txBody>
          </p:sp>
          <p:sp>
            <p:nvSpPr>
              <p:cNvPr id="78873" name="Rectangle 25"/>
              <p:cNvSpPr>
                <a:spLocks noChangeArrowheads="1"/>
              </p:cNvSpPr>
              <p:nvPr userDrawn="1"/>
            </p:nvSpPr>
            <p:spPr bwMode="ltGray">
              <a:xfrm rot="5380717">
                <a:off x="363" y="3869"/>
                <a:ext cx="69" cy="12"/>
              </a:xfrm>
              <a:prstGeom prst="rect">
                <a:avLst/>
              </a:prstGeom>
              <a:solidFill>
                <a:schemeClr val="bg2"/>
              </a:solidFill>
              <a:ln w="9525">
                <a:noFill/>
                <a:miter lim="800000"/>
                <a:headEnd/>
                <a:tailEnd/>
              </a:ln>
              <a:effectLst/>
            </p:spPr>
            <p:txBody>
              <a:bodyPr wrap="none" anchor="ctr"/>
              <a:lstStyle/>
              <a:p>
                <a:endParaRPr lang="en-AU"/>
              </a:p>
            </p:txBody>
          </p:sp>
          <p:sp>
            <p:nvSpPr>
              <p:cNvPr id="78874" name="Rectangle 26"/>
              <p:cNvSpPr>
                <a:spLocks noChangeArrowheads="1"/>
              </p:cNvSpPr>
              <p:nvPr userDrawn="1"/>
            </p:nvSpPr>
            <p:spPr bwMode="ltGray">
              <a:xfrm rot="5380717">
                <a:off x="332" y="3872"/>
                <a:ext cx="69" cy="12"/>
              </a:xfrm>
              <a:prstGeom prst="rect">
                <a:avLst/>
              </a:prstGeom>
              <a:solidFill>
                <a:schemeClr val="bg2"/>
              </a:solidFill>
              <a:ln w="9525">
                <a:noFill/>
                <a:miter lim="800000"/>
                <a:headEnd/>
                <a:tailEnd/>
              </a:ln>
              <a:effectLst/>
            </p:spPr>
            <p:txBody>
              <a:bodyPr wrap="none" anchor="ctr"/>
              <a:lstStyle/>
              <a:p>
                <a:endParaRPr lang="en-AU"/>
              </a:p>
            </p:txBody>
          </p:sp>
          <p:sp>
            <p:nvSpPr>
              <p:cNvPr id="78875" name="Rectangle 27"/>
              <p:cNvSpPr>
                <a:spLocks noChangeArrowheads="1"/>
              </p:cNvSpPr>
              <p:nvPr userDrawn="1"/>
            </p:nvSpPr>
            <p:spPr bwMode="ltGray">
              <a:xfrm rot="5583200">
                <a:off x="302" y="3877"/>
                <a:ext cx="69" cy="12"/>
              </a:xfrm>
              <a:prstGeom prst="rect">
                <a:avLst/>
              </a:prstGeom>
              <a:solidFill>
                <a:schemeClr val="bg2"/>
              </a:solidFill>
              <a:ln w="9525">
                <a:noFill/>
                <a:miter lim="800000"/>
                <a:headEnd/>
                <a:tailEnd/>
              </a:ln>
              <a:effectLst/>
            </p:spPr>
            <p:txBody>
              <a:bodyPr wrap="none" anchor="ctr"/>
              <a:lstStyle/>
              <a:p>
                <a:endParaRPr lang="en-AU"/>
              </a:p>
            </p:txBody>
          </p:sp>
          <p:sp>
            <p:nvSpPr>
              <p:cNvPr id="78876" name="Rectangle 28"/>
              <p:cNvSpPr>
                <a:spLocks noChangeArrowheads="1"/>
              </p:cNvSpPr>
              <p:nvPr userDrawn="1"/>
            </p:nvSpPr>
            <p:spPr bwMode="ltGray">
              <a:xfrm rot="5737625">
                <a:off x="270" y="3882"/>
                <a:ext cx="69" cy="12"/>
              </a:xfrm>
              <a:prstGeom prst="rect">
                <a:avLst/>
              </a:prstGeom>
              <a:solidFill>
                <a:schemeClr val="bg2"/>
              </a:solidFill>
              <a:ln w="9525">
                <a:noFill/>
                <a:miter lim="800000"/>
                <a:headEnd/>
                <a:tailEnd/>
              </a:ln>
              <a:effectLst/>
            </p:spPr>
            <p:txBody>
              <a:bodyPr wrap="none" anchor="ctr"/>
              <a:lstStyle/>
              <a:p>
                <a:endParaRPr lang="en-AU"/>
              </a:p>
            </p:txBody>
          </p:sp>
          <p:sp>
            <p:nvSpPr>
              <p:cNvPr id="78877" name="Rectangle 29"/>
              <p:cNvSpPr>
                <a:spLocks noChangeArrowheads="1"/>
              </p:cNvSpPr>
              <p:nvPr userDrawn="1"/>
            </p:nvSpPr>
            <p:spPr bwMode="ltGray">
              <a:xfrm rot="4715477">
                <a:off x="516" y="3829"/>
                <a:ext cx="63" cy="12"/>
              </a:xfrm>
              <a:prstGeom prst="rect">
                <a:avLst/>
              </a:prstGeom>
              <a:solidFill>
                <a:schemeClr val="bg2"/>
              </a:solidFill>
              <a:ln w="9525">
                <a:noFill/>
                <a:miter lim="800000"/>
                <a:headEnd/>
                <a:tailEnd/>
              </a:ln>
              <a:effectLst/>
            </p:spPr>
            <p:txBody>
              <a:bodyPr wrap="none" anchor="ctr"/>
              <a:lstStyle/>
              <a:p>
                <a:endParaRPr lang="en-AU"/>
              </a:p>
            </p:txBody>
          </p:sp>
          <p:sp>
            <p:nvSpPr>
              <p:cNvPr id="78878"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endParaRPr lang="en-AU"/>
              </a:p>
            </p:txBody>
          </p:sp>
          <p:sp>
            <p:nvSpPr>
              <p:cNvPr id="78879"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endParaRPr lang="en-AU"/>
              </a:p>
            </p:txBody>
          </p:sp>
          <p:sp>
            <p:nvSpPr>
              <p:cNvPr id="78880" name="Rectangle 32"/>
              <p:cNvSpPr>
                <a:spLocks noChangeArrowheads="1"/>
              </p:cNvSpPr>
              <p:nvPr userDrawn="1"/>
            </p:nvSpPr>
            <p:spPr bwMode="ltGray">
              <a:xfrm rot="5041352">
                <a:off x="426" y="3851"/>
                <a:ext cx="63" cy="12"/>
              </a:xfrm>
              <a:prstGeom prst="rect">
                <a:avLst/>
              </a:prstGeom>
              <a:solidFill>
                <a:schemeClr val="bg2"/>
              </a:solidFill>
              <a:ln w="9525">
                <a:noFill/>
                <a:miter lim="800000"/>
                <a:headEnd/>
                <a:tailEnd/>
              </a:ln>
              <a:effectLst/>
            </p:spPr>
            <p:txBody>
              <a:bodyPr wrap="none" anchor="ctr"/>
              <a:lstStyle/>
              <a:p>
                <a:endParaRPr lang="en-AU"/>
              </a:p>
            </p:txBody>
          </p:sp>
          <p:sp>
            <p:nvSpPr>
              <p:cNvPr id="78881"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endParaRPr lang="en-AU"/>
              </a:p>
            </p:txBody>
          </p:sp>
          <p:sp>
            <p:nvSpPr>
              <p:cNvPr id="78882"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endParaRPr lang="en-AU"/>
              </a:p>
            </p:txBody>
          </p:sp>
          <p:sp>
            <p:nvSpPr>
              <p:cNvPr id="78883" name="Rectangle 35"/>
              <p:cNvSpPr>
                <a:spLocks noChangeArrowheads="1"/>
              </p:cNvSpPr>
              <p:nvPr userDrawn="1"/>
            </p:nvSpPr>
            <p:spPr bwMode="ltGray">
              <a:xfrm rot="4104184">
                <a:off x="605" y="3791"/>
                <a:ext cx="63" cy="12"/>
              </a:xfrm>
              <a:prstGeom prst="rect">
                <a:avLst/>
              </a:prstGeom>
              <a:solidFill>
                <a:schemeClr val="bg2"/>
              </a:solidFill>
              <a:ln w="9525">
                <a:noFill/>
                <a:miter lim="800000"/>
                <a:headEnd/>
                <a:tailEnd/>
              </a:ln>
              <a:effectLst/>
            </p:spPr>
            <p:txBody>
              <a:bodyPr wrap="none" anchor="ctr"/>
              <a:lstStyle/>
              <a:p>
                <a:endParaRPr lang="en-AU"/>
              </a:p>
            </p:txBody>
          </p:sp>
          <p:sp>
            <p:nvSpPr>
              <p:cNvPr id="78884"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endParaRPr lang="en-AU"/>
              </a:p>
            </p:txBody>
          </p:sp>
          <p:sp>
            <p:nvSpPr>
              <p:cNvPr id="78885" name="Rectangle 37"/>
              <p:cNvSpPr>
                <a:spLocks noChangeArrowheads="1"/>
              </p:cNvSpPr>
              <p:nvPr userDrawn="1"/>
            </p:nvSpPr>
            <p:spPr bwMode="ltGray">
              <a:xfrm rot="3368036">
                <a:off x="799" y="3683"/>
                <a:ext cx="63" cy="12"/>
              </a:xfrm>
              <a:prstGeom prst="rect">
                <a:avLst/>
              </a:prstGeom>
              <a:solidFill>
                <a:schemeClr val="bg2"/>
              </a:solidFill>
              <a:ln w="9525">
                <a:noFill/>
                <a:miter lim="800000"/>
                <a:headEnd/>
                <a:tailEnd/>
              </a:ln>
              <a:effectLst/>
            </p:spPr>
            <p:txBody>
              <a:bodyPr wrap="none" anchor="ctr"/>
              <a:lstStyle/>
              <a:p>
                <a:endParaRPr lang="en-AU"/>
              </a:p>
            </p:txBody>
          </p:sp>
          <p:sp>
            <p:nvSpPr>
              <p:cNvPr id="78886" name="Rectangle 38"/>
              <p:cNvSpPr>
                <a:spLocks noChangeArrowheads="1"/>
              </p:cNvSpPr>
              <p:nvPr userDrawn="1"/>
            </p:nvSpPr>
            <p:spPr bwMode="ltGray">
              <a:xfrm rot="3368036">
                <a:off x="772" y="3699"/>
                <a:ext cx="63" cy="12"/>
              </a:xfrm>
              <a:prstGeom prst="rect">
                <a:avLst/>
              </a:prstGeom>
              <a:solidFill>
                <a:schemeClr val="bg2"/>
              </a:solidFill>
              <a:ln w="9525">
                <a:noFill/>
                <a:miter lim="800000"/>
                <a:headEnd/>
                <a:tailEnd/>
              </a:ln>
              <a:effectLst/>
            </p:spPr>
            <p:txBody>
              <a:bodyPr wrap="none" anchor="ctr"/>
              <a:lstStyle/>
              <a:p>
                <a:endParaRPr lang="en-AU"/>
              </a:p>
            </p:txBody>
          </p:sp>
          <p:sp>
            <p:nvSpPr>
              <p:cNvPr id="78887" name="Rectangle 39"/>
              <p:cNvSpPr>
                <a:spLocks noChangeArrowheads="1"/>
              </p:cNvSpPr>
              <p:nvPr userDrawn="1"/>
            </p:nvSpPr>
            <p:spPr bwMode="ltGray">
              <a:xfrm rot="3368036">
                <a:off x="745" y="3717"/>
                <a:ext cx="63" cy="12"/>
              </a:xfrm>
              <a:prstGeom prst="rect">
                <a:avLst/>
              </a:prstGeom>
              <a:solidFill>
                <a:schemeClr val="bg2"/>
              </a:solidFill>
              <a:ln w="9525">
                <a:noFill/>
                <a:miter lim="800000"/>
                <a:headEnd/>
                <a:tailEnd/>
              </a:ln>
              <a:effectLst/>
            </p:spPr>
            <p:txBody>
              <a:bodyPr wrap="none" anchor="ctr"/>
              <a:lstStyle/>
              <a:p>
                <a:endParaRPr lang="en-AU"/>
              </a:p>
            </p:txBody>
          </p:sp>
          <p:sp>
            <p:nvSpPr>
              <p:cNvPr id="78888"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endParaRPr lang="en-AU"/>
              </a:p>
            </p:txBody>
          </p:sp>
          <p:sp>
            <p:nvSpPr>
              <p:cNvPr id="78889"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endParaRPr lang="en-AU"/>
              </a:p>
            </p:txBody>
          </p:sp>
          <p:sp>
            <p:nvSpPr>
              <p:cNvPr id="78890"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endParaRPr lang="en-AU"/>
              </a:p>
            </p:txBody>
          </p:sp>
          <p:sp>
            <p:nvSpPr>
              <p:cNvPr id="78891"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endParaRPr lang="en-AU"/>
              </a:p>
            </p:txBody>
          </p:sp>
          <p:sp>
            <p:nvSpPr>
              <p:cNvPr id="78892"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endParaRPr lang="en-AU"/>
              </a:p>
            </p:txBody>
          </p:sp>
          <p:sp>
            <p:nvSpPr>
              <p:cNvPr id="78893"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endParaRPr lang="en-AU"/>
              </a:p>
            </p:txBody>
          </p:sp>
          <p:sp>
            <p:nvSpPr>
              <p:cNvPr id="78894"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endParaRPr lang="en-AU"/>
              </a:p>
            </p:txBody>
          </p:sp>
          <p:sp>
            <p:nvSpPr>
              <p:cNvPr id="78895"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endParaRPr lang="en-AU"/>
              </a:p>
            </p:txBody>
          </p:sp>
          <p:sp>
            <p:nvSpPr>
              <p:cNvPr id="78896"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endParaRPr lang="en-AU"/>
              </a:p>
            </p:txBody>
          </p:sp>
          <p:sp>
            <p:nvSpPr>
              <p:cNvPr id="78897"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endParaRPr lang="en-AU"/>
              </a:p>
            </p:txBody>
          </p:sp>
          <p:sp>
            <p:nvSpPr>
              <p:cNvPr id="78898"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endParaRPr lang="en-AU"/>
              </a:p>
            </p:txBody>
          </p:sp>
          <p:sp>
            <p:nvSpPr>
              <p:cNvPr id="78899"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endParaRPr lang="en-AU"/>
              </a:p>
            </p:txBody>
          </p:sp>
          <p:sp>
            <p:nvSpPr>
              <p:cNvPr id="78900"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endParaRPr lang="en-AU"/>
              </a:p>
            </p:txBody>
          </p:sp>
          <p:sp>
            <p:nvSpPr>
              <p:cNvPr id="78901"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endParaRPr lang="en-AU"/>
              </a:p>
            </p:txBody>
          </p:sp>
          <p:sp>
            <p:nvSpPr>
              <p:cNvPr id="78902"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endParaRPr lang="en-AU"/>
              </a:p>
            </p:txBody>
          </p:sp>
          <p:sp>
            <p:nvSpPr>
              <p:cNvPr id="78903"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endParaRPr lang="en-AU"/>
              </a:p>
            </p:txBody>
          </p:sp>
          <p:sp>
            <p:nvSpPr>
              <p:cNvPr id="78904"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endParaRPr lang="en-AU"/>
              </a:p>
            </p:txBody>
          </p:sp>
          <p:sp>
            <p:nvSpPr>
              <p:cNvPr id="78905"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endParaRPr lang="en-AU"/>
              </a:p>
            </p:txBody>
          </p:sp>
          <p:sp>
            <p:nvSpPr>
              <p:cNvPr id="78906"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endParaRPr lang="en-AU"/>
              </a:p>
            </p:txBody>
          </p:sp>
          <p:sp>
            <p:nvSpPr>
              <p:cNvPr id="78907"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endParaRPr lang="en-AU"/>
              </a:p>
            </p:txBody>
          </p:sp>
          <p:sp>
            <p:nvSpPr>
              <p:cNvPr id="78908"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endParaRPr lang="en-AU"/>
              </a:p>
            </p:txBody>
          </p:sp>
          <p:sp>
            <p:nvSpPr>
              <p:cNvPr id="78909"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endParaRPr lang="en-AU"/>
              </a:p>
            </p:txBody>
          </p:sp>
          <p:sp>
            <p:nvSpPr>
              <p:cNvPr id="78910"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endParaRPr lang="en-AU"/>
              </a:p>
            </p:txBody>
          </p:sp>
          <p:sp>
            <p:nvSpPr>
              <p:cNvPr id="78911"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endParaRPr lang="en-AU"/>
              </a:p>
            </p:txBody>
          </p:sp>
          <p:sp>
            <p:nvSpPr>
              <p:cNvPr id="78912"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endParaRPr lang="en-AU"/>
              </a:p>
            </p:txBody>
          </p:sp>
          <p:sp>
            <p:nvSpPr>
              <p:cNvPr id="78913"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endParaRPr lang="en-AU"/>
              </a:p>
            </p:txBody>
          </p:sp>
          <p:sp>
            <p:nvSpPr>
              <p:cNvPr id="78914"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endParaRPr lang="en-AU"/>
              </a:p>
            </p:txBody>
          </p:sp>
          <p:sp>
            <p:nvSpPr>
              <p:cNvPr id="78915"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endParaRPr lang="en-AU"/>
              </a:p>
            </p:txBody>
          </p:sp>
          <p:sp>
            <p:nvSpPr>
              <p:cNvPr id="78916"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endParaRPr lang="en-AU"/>
              </a:p>
            </p:txBody>
          </p:sp>
          <p:sp>
            <p:nvSpPr>
              <p:cNvPr id="78917"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endParaRPr lang="en-AU"/>
              </a:p>
            </p:txBody>
          </p:sp>
          <p:sp>
            <p:nvSpPr>
              <p:cNvPr id="78918"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endParaRPr lang="en-AU"/>
              </a:p>
            </p:txBody>
          </p:sp>
          <p:sp>
            <p:nvSpPr>
              <p:cNvPr id="78919"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endParaRPr lang="en-AU"/>
              </a:p>
            </p:txBody>
          </p:sp>
          <p:sp>
            <p:nvSpPr>
              <p:cNvPr id="78920"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endParaRPr lang="en-AU"/>
              </a:p>
            </p:txBody>
          </p:sp>
          <p:sp>
            <p:nvSpPr>
              <p:cNvPr id="78921"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endParaRPr lang="en-AU"/>
              </a:p>
            </p:txBody>
          </p:sp>
          <p:sp>
            <p:nvSpPr>
              <p:cNvPr id="78922"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endParaRPr lang="en-AU"/>
              </a:p>
            </p:txBody>
          </p:sp>
          <p:sp>
            <p:nvSpPr>
              <p:cNvPr id="78923"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endParaRPr lang="en-AU"/>
              </a:p>
            </p:txBody>
          </p:sp>
          <p:sp>
            <p:nvSpPr>
              <p:cNvPr id="78924"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endParaRPr lang="en-AU"/>
              </a:p>
            </p:txBody>
          </p:sp>
          <p:sp>
            <p:nvSpPr>
              <p:cNvPr id="78925"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endParaRPr lang="en-AU"/>
              </a:p>
            </p:txBody>
          </p:sp>
          <p:sp>
            <p:nvSpPr>
              <p:cNvPr id="78926"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endParaRPr lang="en-AU"/>
              </a:p>
            </p:txBody>
          </p:sp>
          <p:sp>
            <p:nvSpPr>
              <p:cNvPr id="78927"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endParaRPr lang="en-AU"/>
              </a:p>
            </p:txBody>
          </p:sp>
          <p:sp>
            <p:nvSpPr>
              <p:cNvPr id="78928"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endParaRPr lang="en-AU"/>
              </a:p>
            </p:txBody>
          </p:sp>
          <p:sp>
            <p:nvSpPr>
              <p:cNvPr id="78929"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endParaRPr lang="en-AU"/>
              </a:p>
            </p:txBody>
          </p:sp>
          <p:sp>
            <p:nvSpPr>
              <p:cNvPr id="78930"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endParaRPr lang="en-AU"/>
              </a:p>
            </p:txBody>
          </p:sp>
          <p:sp>
            <p:nvSpPr>
              <p:cNvPr id="78931"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endParaRPr lang="en-AU"/>
              </a:p>
            </p:txBody>
          </p:sp>
          <p:sp>
            <p:nvSpPr>
              <p:cNvPr id="78932" name="Rectangle 84"/>
              <p:cNvSpPr>
                <a:spLocks noChangeArrowheads="1"/>
              </p:cNvSpPr>
              <p:nvPr userDrawn="1"/>
            </p:nvSpPr>
            <p:spPr bwMode="ltGray">
              <a:xfrm rot="-2957028">
                <a:off x="907" y="2473"/>
                <a:ext cx="81" cy="12"/>
              </a:xfrm>
              <a:prstGeom prst="rect">
                <a:avLst/>
              </a:prstGeom>
              <a:solidFill>
                <a:schemeClr val="bg2"/>
              </a:solidFill>
              <a:ln w="9525">
                <a:noFill/>
                <a:miter lim="800000"/>
                <a:headEnd/>
                <a:tailEnd/>
              </a:ln>
              <a:effectLst/>
            </p:spPr>
            <p:txBody>
              <a:bodyPr wrap="none" anchor="ctr"/>
              <a:lstStyle/>
              <a:p>
                <a:endParaRPr lang="en-AU"/>
              </a:p>
            </p:txBody>
          </p:sp>
          <p:sp>
            <p:nvSpPr>
              <p:cNvPr id="78933"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endParaRPr lang="en-AU"/>
              </a:p>
            </p:txBody>
          </p:sp>
          <p:sp>
            <p:nvSpPr>
              <p:cNvPr id="78934"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endParaRPr lang="en-AU"/>
              </a:p>
            </p:txBody>
          </p:sp>
          <p:sp>
            <p:nvSpPr>
              <p:cNvPr id="78935"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endParaRPr lang="en-AU"/>
              </a:p>
            </p:txBody>
          </p:sp>
          <p:sp>
            <p:nvSpPr>
              <p:cNvPr id="78936"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endParaRPr lang="en-AU"/>
              </a:p>
            </p:txBody>
          </p:sp>
          <p:sp>
            <p:nvSpPr>
              <p:cNvPr id="78937"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endParaRPr lang="en-AU"/>
              </a:p>
            </p:txBody>
          </p:sp>
          <p:sp>
            <p:nvSpPr>
              <p:cNvPr id="78938" name="Rectangle 90"/>
              <p:cNvSpPr>
                <a:spLocks noChangeArrowheads="1"/>
              </p:cNvSpPr>
              <p:nvPr userDrawn="1"/>
            </p:nvSpPr>
            <p:spPr bwMode="ltGray">
              <a:xfrm rot="-3514633">
                <a:off x="837" y="2441"/>
                <a:ext cx="81" cy="12"/>
              </a:xfrm>
              <a:prstGeom prst="rect">
                <a:avLst/>
              </a:prstGeom>
              <a:solidFill>
                <a:schemeClr val="bg2"/>
              </a:solidFill>
              <a:ln w="9525">
                <a:noFill/>
                <a:miter lim="800000"/>
                <a:headEnd/>
                <a:tailEnd/>
              </a:ln>
              <a:effectLst/>
            </p:spPr>
            <p:txBody>
              <a:bodyPr wrap="none" anchor="ctr"/>
              <a:lstStyle/>
              <a:p>
                <a:endParaRPr lang="en-AU"/>
              </a:p>
            </p:txBody>
          </p:sp>
          <p:sp>
            <p:nvSpPr>
              <p:cNvPr id="78939" name="Rectangle 91"/>
              <p:cNvSpPr>
                <a:spLocks noChangeArrowheads="1"/>
              </p:cNvSpPr>
              <p:nvPr userDrawn="1"/>
            </p:nvSpPr>
            <p:spPr bwMode="ltGray">
              <a:xfrm rot="-3220799">
                <a:off x="862" y="2453"/>
                <a:ext cx="81" cy="12"/>
              </a:xfrm>
              <a:prstGeom prst="rect">
                <a:avLst/>
              </a:prstGeom>
              <a:solidFill>
                <a:schemeClr val="bg2"/>
              </a:solidFill>
              <a:ln w="9525">
                <a:noFill/>
                <a:miter lim="800000"/>
                <a:headEnd/>
                <a:tailEnd/>
              </a:ln>
              <a:effectLst/>
            </p:spPr>
            <p:txBody>
              <a:bodyPr wrap="none" anchor="ctr"/>
              <a:lstStyle/>
              <a:p>
                <a:endParaRPr lang="en-AU"/>
              </a:p>
            </p:txBody>
          </p:sp>
          <p:sp>
            <p:nvSpPr>
              <p:cNvPr id="78940"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endParaRPr lang="en-AU"/>
              </a:p>
            </p:txBody>
          </p:sp>
          <p:sp>
            <p:nvSpPr>
              <p:cNvPr id="78941"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endParaRPr lang="en-AU"/>
              </a:p>
            </p:txBody>
          </p:sp>
          <p:sp>
            <p:nvSpPr>
              <p:cNvPr id="78942" name="Rectangle 94"/>
              <p:cNvSpPr>
                <a:spLocks noChangeArrowheads="1"/>
              </p:cNvSpPr>
              <p:nvPr userDrawn="1"/>
            </p:nvSpPr>
            <p:spPr bwMode="ltGray">
              <a:xfrm rot="-4250359">
                <a:off x="707" y="2407"/>
                <a:ext cx="75" cy="12"/>
              </a:xfrm>
              <a:prstGeom prst="rect">
                <a:avLst/>
              </a:prstGeom>
              <a:solidFill>
                <a:schemeClr val="bg2"/>
              </a:solidFill>
              <a:ln w="9525">
                <a:noFill/>
                <a:miter lim="800000"/>
                <a:headEnd/>
                <a:tailEnd/>
              </a:ln>
              <a:effectLst/>
            </p:spPr>
            <p:txBody>
              <a:bodyPr wrap="none" anchor="ctr"/>
              <a:lstStyle/>
              <a:p>
                <a:endParaRPr lang="en-AU"/>
              </a:p>
            </p:txBody>
          </p:sp>
          <p:sp>
            <p:nvSpPr>
              <p:cNvPr id="78943" name="Rectangle 95"/>
              <p:cNvSpPr>
                <a:spLocks noChangeArrowheads="1"/>
              </p:cNvSpPr>
              <p:nvPr userDrawn="1"/>
            </p:nvSpPr>
            <p:spPr bwMode="ltGray">
              <a:xfrm rot="-3989246">
                <a:off x="737" y="2411"/>
                <a:ext cx="75" cy="12"/>
              </a:xfrm>
              <a:prstGeom prst="rect">
                <a:avLst/>
              </a:prstGeom>
              <a:solidFill>
                <a:schemeClr val="bg2"/>
              </a:solidFill>
              <a:ln w="9525">
                <a:noFill/>
                <a:miter lim="800000"/>
                <a:headEnd/>
                <a:tailEnd/>
              </a:ln>
              <a:effectLst/>
            </p:spPr>
            <p:txBody>
              <a:bodyPr wrap="none" anchor="ctr"/>
              <a:lstStyle/>
              <a:p>
                <a:endParaRPr lang="en-AU"/>
              </a:p>
            </p:txBody>
          </p:sp>
          <p:sp>
            <p:nvSpPr>
              <p:cNvPr id="78944" name="Rectangle 96"/>
              <p:cNvSpPr>
                <a:spLocks noChangeArrowheads="1"/>
              </p:cNvSpPr>
              <p:nvPr userDrawn="1"/>
            </p:nvSpPr>
            <p:spPr bwMode="ltGray">
              <a:xfrm rot="-4862215">
                <a:off x="503" y="2395"/>
                <a:ext cx="69" cy="12"/>
              </a:xfrm>
              <a:prstGeom prst="rect">
                <a:avLst/>
              </a:prstGeom>
              <a:solidFill>
                <a:schemeClr val="bg2"/>
              </a:solidFill>
              <a:ln w="9525">
                <a:noFill/>
                <a:miter lim="800000"/>
                <a:headEnd/>
                <a:tailEnd/>
              </a:ln>
              <a:effectLst/>
            </p:spPr>
            <p:txBody>
              <a:bodyPr wrap="none" anchor="ctr"/>
              <a:lstStyle/>
              <a:p>
                <a:endParaRPr lang="en-AU"/>
              </a:p>
            </p:txBody>
          </p:sp>
          <p:sp>
            <p:nvSpPr>
              <p:cNvPr id="78945" name="Rectangle 97"/>
              <p:cNvSpPr>
                <a:spLocks noChangeArrowheads="1"/>
              </p:cNvSpPr>
              <p:nvPr userDrawn="1"/>
            </p:nvSpPr>
            <p:spPr bwMode="ltGray">
              <a:xfrm rot="-4673370">
                <a:off x="533" y="2393"/>
                <a:ext cx="75" cy="12"/>
              </a:xfrm>
              <a:prstGeom prst="rect">
                <a:avLst/>
              </a:prstGeom>
              <a:solidFill>
                <a:schemeClr val="bg2"/>
              </a:solidFill>
              <a:ln w="9525">
                <a:noFill/>
                <a:miter lim="800000"/>
                <a:headEnd/>
                <a:tailEnd/>
              </a:ln>
              <a:effectLst/>
            </p:spPr>
            <p:txBody>
              <a:bodyPr wrap="none" anchor="ctr"/>
              <a:lstStyle/>
              <a:p>
                <a:endParaRPr lang="en-AU"/>
              </a:p>
            </p:txBody>
          </p:sp>
          <p:sp>
            <p:nvSpPr>
              <p:cNvPr id="78946"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endParaRPr lang="en-AU"/>
              </a:p>
            </p:txBody>
          </p:sp>
          <p:sp>
            <p:nvSpPr>
              <p:cNvPr id="78947" name="Rectangle 99"/>
              <p:cNvSpPr>
                <a:spLocks noChangeArrowheads="1"/>
              </p:cNvSpPr>
              <p:nvPr userDrawn="1"/>
            </p:nvSpPr>
            <p:spPr bwMode="ltGray">
              <a:xfrm rot="-4580623">
                <a:off x="594" y="2391"/>
                <a:ext cx="75" cy="12"/>
              </a:xfrm>
              <a:prstGeom prst="rect">
                <a:avLst/>
              </a:prstGeom>
              <a:solidFill>
                <a:schemeClr val="bg2"/>
              </a:solidFill>
              <a:ln w="9525">
                <a:noFill/>
                <a:miter lim="800000"/>
                <a:headEnd/>
                <a:tailEnd/>
              </a:ln>
              <a:effectLst/>
            </p:spPr>
            <p:txBody>
              <a:bodyPr wrap="none" anchor="ctr"/>
              <a:lstStyle/>
              <a:p>
                <a:endParaRPr lang="en-AU"/>
              </a:p>
            </p:txBody>
          </p:sp>
          <p:sp>
            <p:nvSpPr>
              <p:cNvPr id="78948"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endParaRPr lang="en-AU"/>
              </a:p>
            </p:txBody>
          </p:sp>
          <p:sp>
            <p:nvSpPr>
              <p:cNvPr id="78949" name="Rectangle 101"/>
              <p:cNvSpPr>
                <a:spLocks noChangeArrowheads="1"/>
              </p:cNvSpPr>
              <p:nvPr userDrawn="1"/>
            </p:nvSpPr>
            <p:spPr bwMode="ltGray">
              <a:xfrm rot="-5360484">
                <a:off x="385" y="2409"/>
                <a:ext cx="69" cy="12"/>
              </a:xfrm>
              <a:prstGeom prst="rect">
                <a:avLst/>
              </a:prstGeom>
              <a:solidFill>
                <a:schemeClr val="bg2"/>
              </a:solidFill>
              <a:ln w="9525">
                <a:noFill/>
                <a:miter lim="800000"/>
                <a:headEnd/>
                <a:tailEnd/>
              </a:ln>
              <a:effectLst/>
            </p:spPr>
            <p:txBody>
              <a:bodyPr wrap="none" anchor="ctr"/>
              <a:lstStyle/>
              <a:p>
                <a:endParaRPr lang="en-AU"/>
              </a:p>
            </p:txBody>
          </p:sp>
          <p:sp>
            <p:nvSpPr>
              <p:cNvPr id="78950" name="Rectangle 102"/>
              <p:cNvSpPr>
                <a:spLocks noChangeArrowheads="1"/>
              </p:cNvSpPr>
              <p:nvPr userDrawn="1"/>
            </p:nvSpPr>
            <p:spPr bwMode="ltGray">
              <a:xfrm rot="-5288939">
                <a:off x="418" y="2405"/>
                <a:ext cx="69" cy="12"/>
              </a:xfrm>
              <a:prstGeom prst="rect">
                <a:avLst/>
              </a:prstGeom>
              <a:solidFill>
                <a:schemeClr val="bg2"/>
              </a:solidFill>
              <a:ln w="9525">
                <a:noFill/>
                <a:miter lim="800000"/>
                <a:headEnd/>
                <a:tailEnd/>
              </a:ln>
              <a:effectLst/>
            </p:spPr>
            <p:txBody>
              <a:bodyPr wrap="none" anchor="ctr"/>
              <a:lstStyle/>
              <a:p>
                <a:endParaRPr lang="en-AU"/>
              </a:p>
            </p:txBody>
          </p:sp>
          <p:sp>
            <p:nvSpPr>
              <p:cNvPr id="78951"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endParaRPr lang="en-AU"/>
              </a:p>
            </p:txBody>
          </p:sp>
          <p:sp>
            <p:nvSpPr>
              <p:cNvPr id="78952"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endParaRPr lang="en-AU"/>
              </a:p>
            </p:txBody>
          </p:sp>
          <p:sp>
            <p:nvSpPr>
              <p:cNvPr id="78953"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endParaRPr lang="en-AU"/>
              </a:p>
            </p:txBody>
          </p:sp>
          <p:sp>
            <p:nvSpPr>
              <p:cNvPr id="78954"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endParaRPr lang="en-AU"/>
              </a:p>
            </p:txBody>
          </p:sp>
          <p:sp>
            <p:nvSpPr>
              <p:cNvPr id="78955" name="Rectangle 107"/>
              <p:cNvSpPr>
                <a:spLocks noChangeArrowheads="1"/>
              </p:cNvSpPr>
              <p:nvPr userDrawn="1"/>
            </p:nvSpPr>
            <p:spPr bwMode="ltGray">
              <a:xfrm rot="-5919570">
                <a:off x="292" y="2427"/>
                <a:ext cx="69" cy="12"/>
              </a:xfrm>
              <a:prstGeom prst="rect">
                <a:avLst/>
              </a:prstGeom>
              <a:solidFill>
                <a:schemeClr val="bg2"/>
              </a:solidFill>
              <a:ln w="9525">
                <a:noFill/>
                <a:miter lim="800000"/>
                <a:headEnd/>
                <a:tailEnd/>
              </a:ln>
              <a:effectLst/>
            </p:spPr>
            <p:txBody>
              <a:bodyPr wrap="none" anchor="ctr"/>
              <a:lstStyle/>
              <a:p>
                <a:endParaRPr lang="en-AU"/>
              </a:p>
            </p:txBody>
          </p:sp>
          <p:sp>
            <p:nvSpPr>
              <p:cNvPr id="78956" name="Rectangle 108"/>
              <p:cNvSpPr>
                <a:spLocks noChangeArrowheads="1"/>
              </p:cNvSpPr>
              <p:nvPr userDrawn="1"/>
            </p:nvSpPr>
            <p:spPr bwMode="ltGray">
              <a:xfrm rot="-7376291">
                <a:off x="5" y="2549"/>
                <a:ext cx="63" cy="12"/>
              </a:xfrm>
              <a:prstGeom prst="rect">
                <a:avLst/>
              </a:prstGeom>
              <a:solidFill>
                <a:schemeClr val="bg2"/>
              </a:solidFill>
              <a:ln w="9525">
                <a:noFill/>
                <a:miter lim="800000"/>
                <a:headEnd/>
                <a:tailEnd/>
              </a:ln>
              <a:effectLst/>
            </p:spPr>
            <p:txBody>
              <a:bodyPr wrap="none" anchor="ctr"/>
              <a:lstStyle/>
              <a:p>
                <a:endParaRPr lang="en-AU"/>
              </a:p>
            </p:txBody>
          </p:sp>
          <p:sp>
            <p:nvSpPr>
              <p:cNvPr id="78957" name="Rectangle 109"/>
              <p:cNvSpPr>
                <a:spLocks noChangeArrowheads="1"/>
              </p:cNvSpPr>
              <p:nvPr userDrawn="1"/>
            </p:nvSpPr>
            <p:spPr bwMode="ltGray">
              <a:xfrm rot="-7168347">
                <a:off x="64" y="2517"/>
                <a:ext cx="63" cy="12"/>
              </a:xfrm>
              <a:prstGeom prst="rect">
                <a:avLst/>
              </a:prstGeom>
              <a:solidFill>
                <a:schemeClr val="bg2"/>
              </a:solidFill>
              <a:ln w="9525">
                <a:noFill/>
                <a:miter lim="800000"/>
                <a:headEnd/>
                <a:tailEnd/>
              </a:ln>
              <a:effectLst/>
            </p:spPr>
            <p:txBody>
              <a:bodyPr wrap="none" anchor="ctr"/>
              <a:lstStyle/>
              <a:p>
                <a:endParaRPr lang="en-AU"/>
              </a:p>
            </p:txBody>
          </p:sp>
          <p:sp>
            <p:nvSpPr>
              <p:cNvPr id="78958"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endParaRPr lang="en-AU"/>
              </a:p>
            </p:txBody>
          </p:sp>
          <p:sp>
            <p:nvSpPr>
              <p:cNvPr id="78959"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endParaRPr lang="en-AU"/>
              </a:p>
            </p:txBody>
          </p:sp>
          <p:sp>
            <p:nvSpPr>
              <p:cNvPr id="78960"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endParaRPr lang="en-AU"/>
              </a:p>
            </p:txBody>
          </p:sp>
          <p:sp>
            <p:nvSpPr>
              <p:cNvPr id="78961"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endParaRPr lang="en-AU"/>
              </a:p>
            </p:txBody>
          </p:sp>
          <p:sp>
            <p:nvSpPr>
              <p:cNvPr id="78962"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endParaRPr lang="en-AU"/>
              </a:p>
            </p:txBody>
          </p:sp>
          <p:sp>
            <p:nvSpPr>
              <p:cNvPr id="78963"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endParaRPr lang="en-AU"/>
              </a:p>
            </p:txBody>
          </p:sp>
          <p:sp>
            <p:nvSpPr>
              <p:cNvPr id="78964"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endParaRPr lang="en-AU"/>
              </a:p>
            </p:txBody>
          </p:sp>
          <p:sp>
            <p:nvSpPr>
              <p:cNvPr id="78965"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endParaRPr lang="en-AU"/>
              </a:p>
            </p:txBody>
          </p:sp>
          <p:sp>
            <p:nvSpPr>
              <p:cNvPr id="78966"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endParaRPr lang="en-AU"/>
              </a:p>
            </p:txBody>
          </p:sp>
          <p:sp>
            <p:nvSpPr>
              <p:cNvPr id="78967"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endParaRPr lang="en-AU"/>
              </a:p>
            </p:txBody>
          </p:sp>
          <p:sp>
            <p:nvSpPr>
              <p:cNvPr id="78968"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endParaRPr lang="en-AU"/>
              </a:p>
            </p:txBody>
          </p:sp>
          <p:sp>
            <p:nvSpPr>
              <p:cNvPr id="78969"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endParaRPr lang="en-AU"/>
              </a:p>
            </p:txBody>
          </p:sp>
          <p:sp>
            <p:nvSpPr>
              <p:cNvPr id="78970"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endParaRPr lang="en-AU"/>
              </a:p>
            </p:txBody>
          </p:sp>
          <p:sp>
            <p:nvSpPr>
              <p:cNvPr id="78971"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endParaRPr lang="en-AU"/>
              </a:p>
            </p:txBody>
          </p:sp>
          <p:sp>
            <p:nvSpPr>
              <p:cNvPr id="78972"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endParaRPr lang="en-AU"/>
              </a:p>
            </p:txBody>
          </p:sp>
          <p:sp>
            <p:nvSpPr>
              <p:cNvPr id="78973"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endParaRPr lang="en-AU"/>
              </a:p>
            </p:txBody>
          </p:sp>
          <p:sp>
            <p:nvSpPr>
              <p:cNvPr id="78974"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endParaRPr lang="en-AU"/>
              </a:p>
            </p:txBody>
          </p:sp>
          <p:sp>
            <p:nvSpPr>
              <p:cNvPr id="78975"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endParaRPr lang="en-AU"/>
              </a:p>
            </p:txBody>
          </p:sp>
          <p:sp>
            <p:nvSpPr>
              <p:cNvPr id="78976"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endParaRPr lang="en-AU"/>
              </a:p>
            </p:txBody>
          </p:sp>
          <p:sp>
            <p:nvSpPr>
              <p:cNvPr id="78977"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endParaRPr lang="en-AU"/>
              </a:p>
            </p:txBody>
          </p:sp>
          <p:sp>
            <p:nvSpPr>
              <p:cNvPr id="78978"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endParaRPr lang="en-AU"/>
              </a:p>
            </p:txBody>
          </p:sp>
          <p:sp>
            <p:nvSpPr>
              <p:cNvPr id="78979"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endParaRPr lang="en-AU"/>
              </a:p>
            </p:txBody>
          </p:sp>
          <p:sp>
            <p:nvSpPr>
              <p:cNvPr id="78980"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endParaRPr lang="en-AU"/>
              </a:p>
            </p:txBody>
          </p:sp>
          <p:sp>
            <p:nvSpPr>
              <p:cNvPr id="78981"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endParaRPr lang="en-AU"/>
              </a:p>
            </p:txBody>
          </p:sp>
          <p:sp>
            <p:nvSpPr>
              <p:cNvPr id="78982"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endParaRPr lang="en-AU"/>
              </a:p>
            </p:txBody>
          </p:sp>
          <p:sp>
            <p:nvSpPr>
              <p:cNvPr id="78983"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endParaRPr lang="en-AU"/>
              </a:p>
            </p:txBody>
          </p:sp>
          <p:sp>
            <p:nvSpPr>
              <p:cNvPr id="78984"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endParaRPr lang="en-AU"/>
              </a:p>
            </p:txBody>
          </p:sp>
          <p:sp>
            <p:nvSpPr>
              <p:cNvPr id="78985"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endParaRPr lang="en-AU"/>
              </a:p>
            </p:txBody>
          </p:sp>
          <p:sp>
            <p:nvSpPr>
              <p:cNvPr id="78986"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endParaRPr lang="en-AU"/>
              </a:p>
            </p:txBody>
          </p:sp>
          <p:sp>
            <p:nvSpPr>
              <p:cNvPr id="78987"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endParaRPr lang="en-AU"/>
              </a:p>
            </p:txBody>
          </p:sp>
          <p:sp>
            <p:nvSpPr>
              <p:cNvPr id="78988"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endParaRPr lang="en-AU"/>
              </a:p>
            </p:txBody>
          </p:sp>
          <p:sp>
            <p:nvSpPr>
              <p:cNvPr id="78989"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endParaRPr lang="en-AU"/>
              </a:p>
            </p:txBody>
          </p:sp>
          <p:sp>
            <p:nvSpPr>
              <p:cNvPr id="78990"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endParaRPr lang="en-AU"/>
              </a:p>
            </p:txBody>
          </p:sp>
          <p:sp>
            <p:nvSpPr>
              <p:cNvPr id="78991"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endParaRPr lang="en-AU"/>
              </a:p>
            </p:txBody>
          </p:sp>
          <p:sp>
            <p:nvSpPr>
              <p:cNvPr id="78992"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endParaRPr lang="en-AU"/>
              </a:p>
            </p:txBody>
          </p:sp>
          <p:sp>
            <p:nvSpPr>
              <p:cNvPr id="78993"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endParaRPr lang="en-AU"/>
              </a:p>
            </p:txBody>
          </p:sp>
          <p:sp>
            <p:nvSpPr>
              <p:cNvPr id="78994"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endParaRPr lang="en-AU"/>
              </a:p>
            </p:txBody>
          </p:sp>
          <p:sp>
            <p:nvSpPr>
              <p:cNvPr id="78995"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endParaRPr lang="en-AU"/>
              </a:p>
            </p:txBody>
          </p:sp>
          <p:sp>
            <p:nvSpPr>
              <p:cNvPr id="78996"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endParaRPr lang="en-AU"/>
              </a:p>
            </p:txBody>
          </p:sp>
          <p:sp>
            <p:nvSpPr>
              <p:cNvPr id="78997"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AU"/>
              </a:p>
            </p:txBody>
          </p:sp>
          <p:sp>
            <p:nvSpPr>
              <p:cNvPr id="78998"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AU"/>
              </a:p>
            </p:txBody>
          </p:sp>
          <p:sp>
            <p:nvSpPr>
              <p:cNvPr id="78999"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endParaRPr lang="en-AU"/>
              </a:p>
            </p:txBody>
          </p:sp>
          <p:sp>
            <p:nvSpPr>
              <p:cNvPr id="79000"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endParaRPr lang="en-AU"/>
              </a:p>
            </p:txBody>
          </p:sp>
        </p:grpSp>
      </p:grpSp>
      <p:sp>
        <p:nvSpPr>
          <p:cNvPr id="79001"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9002"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en-US"/>
              <a:t>Click to edit Master subtitle style</a:t>
            </a:r>
          </a:p>
        </p:txBody>
      </p:sp>
      <p:sp>
        <p:nvSpPr>
          <p:cNvPr id="79003" name="Rectangle 155"/>
          <p:cNvSpPr>
            <a:spLocks noGrp="1" noChangeArrowheads="1"/>
          </p:cNvSpPr>
          <p:nvPr>
            <p:ph type="dt" sz="quarter" idx="2"/>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endParaRPr lang="en-US"/>
          </a:p>
        </p:txBody>
      </p:sp>
      <p:sp>
        <p:nvSpPr>
          <p:cNvPr id="79004" name="Rectangle 156"/>
          <p:cNvSpPr>
            <a:spLocks noGrp="1" noChangeArrowheads="1"/>
          </p:cNvSpPr>
          <p:nvPr>
            <p:ph type="ftr" sz="quarter" idx="3"/>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endParaRPr lang="en-US"/>
          </a:p>
        </p:txBody>
      </p:sp>
      <p:sp>
        <p:nvSpPr>
          <p:cNvPr id="79005" name="Rectangle 157"/>
          <p:cNvSpPr>
            <a:spLocks noGrp="1" noChangeArrowheads="1"/>
          </p:cNvSpPr>
          <p:nvPr>
            <p:ph type="sldNum" sz="quarter" idx="4"/>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fld id="{CAA0B0D8-13DE-4DFB-9A64-E2D7DF1AB2C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C3B5ED-BC30-4328-8F79-83791605C02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0DF056-F1A3-4A49-AFA7-156433D7F88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AU"/>
          </a:p>
        </p:txBody>
      </p:sp>
      <p:sp>
        <p:nvSpPr>
          <p:cNvPr id="3" name="Table Placeholder 2"/>
          <p:cNvSpPr>
            <a:spLocks noGrp="1"/>
          </p:cNvSpPr>
          <p:nvPr>
            <p:ph type="tbl" idx="1"/>
          </p:nvPr>
        </p:nvSpPr>
        <p:spPr>
          <a:xfrm>
            <a:off x="301625" y="1600200"/>
            <a:ext cx="8540750" cy="4498975"/>
          </a:xfrm>
        </p:spPr>
        <p:txBody>
          <a:bodyPr/>
          <a:lstStyle/>
          <a:p>
            <a:endParaRPr lang="en-AU"/>
          </a:p>
        </p:txBody>
      </p:sp>
      <p:sp>
        <p:nvSpPr>
          <p:cNvPr id="4" name="Date Placeholder 3"/>
          <p:cNvSpPr>
            <a:spLocks noGrp="1"/>
          </p:cNvSpPr>
          <p:nvPr>
            <p:ph type="dt" sz="half" idx="10"/>
          </p:nvPr>
        </p:nvSpPr>
        <p:spPr>
          <a:xfrm>
            <a:off x="301625" y="6245225"/>
            <a:ext cx="2289175"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289175" cy="476250"/>
          </a:xfrm>
        </p:spPr>
        <p:txBody>
          <a:bodyPr/>
          <a:lstStyle>
            <a:lvl1pPr>
              <a:defRPr/>
            </a:lvl1pPr>
          </a:lstStyle>
          <a:p>
            <a:fld id="{08DD0739-C717-4565-ADFA-B95E9E5905F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D088959-5091-4838-B776-3ECEEA62FDE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70AA2C1-0920-4846-BB0E-26636E19279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010AF37-D961-4437-B7F7-09389B39486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BACB4CE-7567-45EE-9E33-863B5566A28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E0E194A-63C0-4847-86B1-2013B422A21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35A36E1-71AD-42FE-8865-C1A732DD812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D0996CD-36F1-49DE-B524-C76D10147DC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A294ED9-CF9F-47A0-96C1-29793677EE2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77826" name="Group 2"/>
          <p:cNvGrpSpPr>
            <a:grpSpLocks/>
          </p:cNvGrpSpPr>
          <p:nvPr/>
        </p:nvGrpSpPr>
        <p:grpSpPr bwMode="auto">
          <a:xfrm>
            <a:off x="0" y="1422400"/>
            <a:ext cx="9147175" cy="5435600"/>
            <a:chOff x="0" y="896"/>
            <a:chExt cx="5762" cy="3424"/>
          </a:xfrm>
        </p:grpSpPr>
        <p:grpSp>
          <p:nvGrpSpPr>
            <p:cNvPr id="77827" name="Group 3"/>
            <p:cNvGrpSpPr>
              <a:grpSpLocks/>
            </p:cNvGrpSpPr>
            <p:nvPr userDrawn="1"/>
          </p:nvGrpSpPr>
          <p:grpSpPr bwMode="auto">
            <a:xfrm>
              <a:off x="20" y="896"/>
              <a:ext cx="5742" cy="3424"/>
              <a:chOff x="20" y="896"/>
              <a:chExt cx="5742" cy="3424"/>
            </a:xfrm>
          </p:grpSpPr>
          <p:sp>
            <p:nvSpPr>
              <p:cNvPr id="77828"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endParaRPr lang="en-AU"/>
              </a:p>
            </p:txBody>
          </p:sp>
          <p:sp>
            <p:nvSpPr>
              <p:cNvPr id="77829"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endParaRPr lang="en-AU"/>
              </a:p>
            </p:txBody>
          </p:sp>
          <p:sp>
            <p:nvSpPr>
              <p:cNvPr id="77830"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endParaRPr lang="en-AU"/>
              </a:p>
            </p:txBody>
          </p:sp>
          <p:sp>
            <p:nvSpPr>
              <p:cNvPr id="77831"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endParaRPr lang="en-AU"/>
              </a:p>
            </p:txBody>
          </p:sp>
          <p:sp>
            <p:nvSpPr>
              <p:cNvPr id="77832"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endParaRPr lang="en-AU"/>
              </a:p>
            </p:txBody>
          </p:sp>
          <p:sp>
            <p:nvSpPr>
              <p:cNvPr id="77833"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endParaRPr lang="en-AU"/>
              </a:p>
            </p:txBody>
          </p:sp>
          <p:sp>
            <p:nvSpPr>
              <p:cNvPr id="77834"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endParaRPr lang="en-AU"/>
              </a:p>
            </p:txBody>
          </p:sp>
          <p:sp>
            <p:nvSpPr>
              <p:cNvPr id="77835"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endParaRPr lang="en-AU"/>
              </a:p>
            </p:txBody>
          </p:sp>
          <p:sp>
            <p:nvSpPr>
              <p:cNvPr id="77836"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endParaRPr lang="en-AU"/>
              </a:p>
            </p:txBody>
          </p:sp>
          <p:sp>
            <p:nvSpPr>
              <p:cNvPr id="77837"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endParaRPr lang="en-AU"/>
              </a:p>
            </p:txBody>
          </p:sp>
          <p:sp>
            <p:nvSpPr>
              <p:cNvPr id="77838"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endParaRPr lang="en-AU"/>
              </a:p>
            </p:txBody>
          </p:sp>
          <p:sp>
            <p:nvSpPr>
              <p:cNvPr id="77839"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endParaRPr lang="en-AU"/>
              </a:p>
            </p:txBody>
          </p:sp>
          <p:sp>
            <p:nvSpPr>
              <p:cNvPr id="77840"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endParaRPr lang="en-AU"/>
              </a:p>
            </p:txBody>
          </p:sp>
        </p:grpSp>
        <p:grpSp>
          <p:nvGrpSpPr>
            <p:cNvPr id="77841" name="Group 17"/>
            <p:cNvGrpSpPr>
              <a:grpSpLocks/>
            </p:cNvGrpSpPr>
            <p:nvPr userDrawn="1"/>
          </p:nvGrpSpPr>
          <p:grpSpPr bwMode="auto">
            <a:xfrm>
              <a:off x="0" y="2291"/>
              <a:ext cx="1385" cy="1702"/>
              <a:chOff x="0" y="2291"/>
              <a:chExt cx="1385" cy="1702"/>
            </a:xfrm>
          </p:grpSpPr>
          <p:sp>
            <p:nvSpPr>
              <p:cNvPr id="77842" name="Rectangle 18"/>
              <p:cNvSpPr>
                <a:spLocks noChangeArrowheads="1"/>
              </p:cNvSpPr>
              <p:nvPr userDrawn="1"/>
            </p:nvSpPr>
            <p:spPr bwMode="ltGray">
              <a:xfrm rot="6798887">
                <a:off x="62" y="3883"/>
                <a:ext cx="75" cy="12"/>
              </a:xfrm>
              <a:prstGeom prst="rect">
                <a:avLst/>
              </a:prstGeom>
              <a:solidFill>
                <a:schemeClr val="bg2"/>
              </a:solidFill>
              <a:ln w="9525">
                <a:noFill/>
                <a:miter lim="800000"/>
                <a:headEnd/>
                <a:tailEnd/>
              </a:ln>
              <a:effectLst/>
            </p:spPr>
            <p:txBody>
              <a:bodyPr wrap="none" anchor="ctr"/>
              <a:lstStyle/>
              <a:p>
                <a:endParaRPr lang="en-AU"/>
              </a:p>
            </p:txBody>
          </p:sp>
          <p:sp>
            <p:nvSpPr>
              <p:cNvPr id="77843"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endParaRPr lang="en-AU"/>
              </a:p>
            </p:txBody>
          </p:sp>
          <p:sp>
            <p:nvSpPr>
              <p:cNvPr id="77844" name="Rectangle 20"/>
              <p:cNvSpPr>
                <a:spLocks noChangeArrowheads="1"/>
              </p:cNvSpPr>
              <p:nvPr userDrawn="1"/>
            </p:nvSpPr>
            <p:spPr bwMode="ltGray">
              <a:xfrm rot="6798887">
                <a:off x="6" y="3875"/>
                <a:ext cx="75" cy="12"/>
              </a:xfrm>
              <a:prstGeom prst="rect">
                <a:avLst/>
              </a:prstGeom>
              <a:solidFill>
                <a:schemeClr val="bg2"/>
              </a:solidFill>
              <a:ln w="9525">
                <a:noFill/>
                <a:miter lim="800000"/>
                <a:headEnd/>
                <a:tailEnd/>
              </a:ln>
              <a:effectLst/>
            </p:spPr>
            <p:txBody>
              <a:bodyPr wrap="none" anchor="ctr"/>
              <a:lstStyle/>
              <a:p>
                <a:endParaRPr lang="en-AU"/>
              </a:p>
            </p:txBody>
          </p:sp>
          <p:sp>
            <p:nvSpPr>
              <p:cNvPr id="77845"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endParaRPr lang="en-AU"/>
              </a:p>
            </p:txBody>
          </p:sp>
          <p:sp>
            <p:nvSpPr>
              <p:cNvPr id="77846" name="Rectangle 22"/>
              <p:cNvSpPr>
                <a:spLocks noChangeArrowheads="1"/>
              </p:cNvSpPr>
              <p:nvPr userDrawn="1"/>
            </p:nvSpPr>
            <p:spPr bwMode="ltGray">
              <a:xfrm rot="5999912">
                <a:off x="182" y="3889"/>
                <a:ext cx="69" cy="12"/>
              </a:xfrm>
              <a:prstGeom prst="rect">
                <a:avLst/>
              </a:prstGeom>
              <a:solidFill>
                <a:schemeClr val="bg2"/>
              </a:solidFill>
              <a:ln w="9525">
                <a:noFill/>
                <a:miter lim="800000"/>
                <a:headEnd/>
                <a:tailEnd/>
              </a:ln>
              <a:effectLst/>
            </p:spPr>
            <p:txBody>
              <a:bodyPr wrap="none" anchor="ctr"/>
              <a:lstStyle/>
              <a:p>
                <a:endParaRPr lang="en-AU"/>
              </a:p>
            </p:txBody>
          </p:sp>
          <p:sp>
            <p:nvSpPr>
              <p:cNvPr id="77847" name="Rectangle 23"/>
              <p:cNvSpPr>
                <a:spLocks noChangeArrowheads="1"/>
              </p:cNvSpPr>
              <p:nvPr userDrawn="1"/>
            </p:nvSpPr>
            <p:spPr bwMode="ltGray">
              <a:xfrm rot="6250138">
                <a:off x="152" y="3888"/>
                <a:ext cx="69" cy="12"/>
              </a:xfrm>
              <a:prstGeom prst="rect">
                <a:avLst/>
              </a:prstGeom>
              <a:solidFill>
                <a:schemeClr val="bg2"/>
              </a:solidFill>
              <a:ln w="9525">
                <a:noFill/>
                <a:miter lim="800000"/>
                <a:headEnd/>
                <a:tailEnd/>
              </a:ln>
              <a:effectLst/>
            </p:spPr>
            <p:txBody>
              <a:bodyPr wrap="none" anchor="ctr"/>
              <a:lstStyle/>
              <a:p>
                <a:endParaRPr lang="en-AU"/>
              </a:p>
            </p:txBody>
          </p:sp>
          <p:sp>
            <p:nvSpPr>
              <p:cNvPr id="77848"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endParaRPr lang="en-AU"/>
              </a:p>
            </p:txBody>
          </p:sp>
          <p:sp>
            <p:nvSpPr>
              <p:cNvPr id="77849" name="Rectangle 25"/>
              <p:cNvSpPr>
                <a:spLocks noChangeArrowheads="1"/>
              </p:cNvSpPr>
              <p:nvPr userDrawn="1"/>
            </p:nvSpPr>
            <p:spPr bwMode="ltGray">
              <a:xfrm rot="5380717">
                <a:off x="363" y="3869"/>
                <a:ext cx="69" cy="12"/>
              </a:xfrm>
              <a:prstGeom prst="rect">
                <a:avLst/>
              </a:prstGeom>
              <a:solidFill>
                <a:schemeClr val="bg2"/>
              </a:solidFill>
              <a:ln w="9525">
                <a:noFill/>
                <a:miter lim="800000"/>
                <a:headEnd/>
                <a:tailEnd/>
              </a:ln>
              <a:effectLst/>
            </p:spPr>
            <p:txBody>
              <a:bodyPr wrap="none" anchor="ctr"/>
              <a:lstStyle/>
              <a:p>
                <a:endParaRPr lang="en-AU"/>
              </a:p>
            </p:txBody>
          </p:sp>
          <p:sp>
            <p:nvSpPr>
              <p:cNvPr id="77850" name="Rectangle 26"/>
              <p:cNvSpPr>
                <a:spLocks noChangeArrowheads="1"/>
              </p:cNvSpPr>
              <p:nvPr userDrawn="1"/>
            </p:nvSpPr>
            <p:spPr bwMode="ltGray">
              <a:xfrm rot="5380717">
                <a:off x="332" y="3872"/>
                <a:ext cx="69" cy="12"/>
              </a:xfrm>
              <a:prstGeom prst="rect">
                <a:avLst/>
              </a:prstGeom>
              <a:solidFill>
                <a:schemeClr val="bg2"/>
              </a:solidFill>
              <a:ln w="9525">
                <a:noFill/>
                <a:miter lim="800000"/>
                <a:headEnd/>
                <a:tailEnd/>
              </a:ln>
              <a:effectLst/>
            </p:spPr>
            <p:txBody>
              <a:bodyPr wrap="none" anchor="ctr"/>
              <a:lstStyle/>
              <a:p>
                <a:endParaRPr lang="en-AU"/>
              </a:p>
            </p:txBody>
          </p:sp>
          <p:sp>
            <p:nvSpPr>
              <p:cNvPr id="77851" name="Rectangle 27"/>
              <p:cNvSpPr>
                <a:spLocks noChangeArrowheads="1"/>
              </p:cNvSpPr>
              <p:nvPr userDrawn="1"/>
            </p:nvSpPr>
            <p:spPr bwMode="ltGray">
              <a:xfrm rot="5583200">
                <a:off x="302" y="3877"/>
                <a:ext cx="69" cy="12"/>
              </a:xfrm>
              <a:prstGeom prst="rect">
                <a:avLst/>
              </a:prstGeom>
              <a:solidFill>
                <a:schemeClr val="bg2"/>
              </a:solidFill>
              <a:ln w="9525">
                <a:noFill/>
                <a:miter lim="800000"/>
                <a:headEnd/>
                <a:tailEnd/>
              </a:ln>
              <a:effectLst/>
            </p:spPr>
            <p:txBody>
              <a:bodyPr wrap="none" anchor="ctr"/>
              <a:lstStyle/>
              <a:p>
                <a:endParaRPr lang="en-AU"/>
              </a:p>
            </p:txBody>
          </p:sp>
          <p:sp>
            <p:nvSpPr>
              <p:cNvPr id="77852" name="Rectangle 28"/>
              <p:cNvSpPr>
                <a:spLocks noChangeArrowheads="1"/>
              </p:cNvSpPr>
              <p:nvPr userDrawn="1"/>
            </p:nvSpPr>
            <p:spPr bwMode="ltGray">
              <a:xfrm rot="5737625">
                <a:off x="270" y="3882"/>
                <a:ext cx="69" cy="12"/>
              </a:xfrm>
              <a:prstGeom prst="rect">
                <a:avLst/>
              </a:prstGeom>
              <a:solidFill>
                <a:schemeClr val="bg2"/>
              </a:solidFill>
              <a:ln w="9525">
                <a:noFill/>
                <a:miter lim="800000"/>
                <a:headEnd/>
                <a:tailEnd/>
              </a:ln>
              <a:effectLst/>
            </p:spPr>
            <p:txBody>
              <a:bodyPr wrap="none" anchor="ctr"/>
              <a:lstStyle/>
              <a:p>
                <a:endParaRPr lang="en-AU"/>
              </a:p>
            </p:txBody>
          </p:sp>
          <p:sp>
            <p:nvSpPr>
              <p:cNvPr id="77853" name="Rectangle 29"/>
              <p:cNvSpPr>
                <a:spLocks noChangeArrowheads="1"/>
              </p:cNvSpPr>
              <p:nvPr userDrawn="1"/>
            </p:nvSpPr>
            <p:spPr bwMode="ltGray">
              <a:xfrm rot="4715477">
                <a:off x="516" y="3829"/>
                <a:ext cx="63" cy="12"/>
              </a:xfrm>
              <a:prstGeom prst="rect">
                <a:avLst/>
              </a:prstGeom>
              <a:solidFill>
                <a:schemeClr val="bg2"/>
              </a:solidFill>
              <a:ln w="9525">
                <a:noFill/>
                <a:miter lim="800000"/>
                <a:headEnd/>
                <a:tailEnd/>
              </a:ln>
              <a:effectLst/>
            </p:spPr>
            <p:txBody>
              <a:bodyPr wrap="none" anchor="ctr"/>
              <a:lstStyle/>
              <a:p>
                <a:endParaRPr lang="en-AU"/>
              </a:p>
            </p:txBody>
          </p:sp>
          <p:sp>
            <p:nvSpPr>
              <p:cNvPr id="77854"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endParaRPr lang="en-AU"/>
              </a:p>
            </p:txBody>
          </p:sp>
          <p:sp>
            <p:nvSpPr>
              <p:cNvPr id="77855"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endParaRPr lang="en-AU"/>
              </a:p>
            </p:txBody>
          </p:sp>
          <p:sp>
            <p:nvSpPr>
              <p:cNvPr id="77856" name="Rectangle 32"/>
              <p:cNvSpPr>
                <a:spLocks noChangeArrowheads="1"/>
              </p:cNvSpPr>
              <p:nvPr userDrawn="1"/>
            </p:nvSpPr>
            <p:spPr bwMode="ltGray">
              <a:xfrm rot="5041352">
                <a:off x="426" y="3851"/>
                <a:ext cx="63" cy="12"/>
              </a:xfrm>
              <a:prstGeom prst="rect">
                <a:avLst/>
              </a:prstGeom>
              <a:solidFill>
                <a:schemeClr val="bg2"/>
              </a:solidFill>
              <a:ln w="9525">
                <a:noFill/>
                <a:miter lim="800000"/>
                <a:headEnd/>
                <a:tailEnd/>
              </a:ln>
              <a:effectLst/>
            </p:spPr>
            <p:txBody>
              <a:bodyPr wrap="none" anchor="ctr"/>
              <a:lstStyle/>
              <a:p>
                <a:endParaRPr lang="en-AU"/>
              </a:p>
            </p:txBody>
          </p:sp>
          <p:sp>
            <p:nvSpPr>
              <p:cNvPr id="77857"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endParaRPr lang="en-AU"/>
              </a:p>
            </p:txBody>
          </p:sp>
          <p:sp>
            <p:nvSpPr>
              <p:cNvPr id="77858"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endParaRPr lang="en-AU"/>
              </a:p>
            </p:txBody>
          </p:sp>
          <p:sp>
            <p:nvSpPr>
              <p:cNvPr id="77859" name="Rectangle 35"/>
              <p:cNvSpPr>
                <a:spLocks noChangeArrowheads="1"/>
              </p:cNvSpPr>
              <p:nvPr userDrawn="1"/>
            </p:nvSpPr>
            <p:spPr bwMode="ltGray">
              <a:xfrm rot="4104184">
                <a:off x="605" y="3791"/>
                <a:ext cx="63" cy="12"/>
              </a:xfrm>
              <a:prstGeom prst="rect">
                <a:avLst/>
              </a:prstGeom>
              <a:solidFill>
                <a:schemeClr val="bg2"/>
              </a:solidFill>
              <a:ln w="9525">
                <a:noFill/>
                <a:miter lim="800000"/>
                <a:headEnd/>
                <a:tailEnd/>
              </a:ln>
              <a:effectLst/>
            </p:spPr>
            <p:txBody>
              <a:bodyPr wrap="none" anchor="ctr"/>
              <a:lstStyle/>
              <a:p>
                <a:endParaRPr lang="en-AU"/>
              </a:p>
            </p:txBody>
          </p:sp>
          <p:sp>
            <p:nvSpPr>
              <p:cNvPr id="77860"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endParaRPr lang="en-AU"/>
              </a:p>
            </p:txBody>
          </p:sp>
          <p:sp>
            <p:nvSpPr>
              <p:cNvPr id="77861" name="Rectangle 37"/>
              <p:cNvSpPr>
                <a:spLocks noChangeArrowheads="1"/>
              </p:cNvSpPr>
              <p:nvPr userDrawn="1"/>
            </p:nvSpPr>
            <p:spPr bwMode="ltGray">
              <a:xfrm rot="3368036">
                <a:off x="799" y="3683"/>
                <a:ext cx="63" cy="12"/>
              </a:xfrm>
              <a:prstGeom prst="rect">
                <a:avLst/>
              </a:prstGeom>
              <a:solidFill>
                <a:schemeClr val="bg2"/>
              </a:solidFill>
              <a:ln w="9525">
                <a:noFill/>
                <a:miter lim="800000"/>
                <a:headEnd/>
                <a:tailEnd/>
              </a:ln>
              <a:effectLst/>
            </p:spPr>
            <p:txBody>
              <a:bodyPr wrap="none" anchor="ctr"/>
              <a:lstStyle/>
              <a:p>
                <a:endParaRPr lang="en-AU"/>
              </a:p>
            </p:txBody>
          </p:sp>
          <p:sp>
            <p:nvSpPr>
              <p:cNvPr id="77862" name="Rectangle 38"/>
              <p:cNvSpPr>
                <a:spLocks noChangeArrowheads="1"/>
              </p:cNvSpPr>
              <p:nvPr userDrawn="1"/>
            </p:nvSpPr>
            <p:spPr bwMode="ltGray">
              <a:xfrm rot="3368036">
                <a:off x="772" y="3699"/>
                <a:ext cx="63" cy="12"/>
              </a:xfrm>
              <a:prstGeom prst="rect">
                <a:avLst/>
              </a:prstGeom>
              <a:solidFill>
                <a:schemeClr val="bg2"/>
              </a:solidFill>
              <a:ln w="9525">
                <a:noFill/>
                <a:miter lim="800000"/>
                <a:headEnd/>
                <a:tailEnd/>
              </a:ln>
              <a:effectLst/>
            </p:spPr>
            <p:txBody>
              <a:bodyPr wrap="none" anchor="ctr"/>
              <a:lstStyle/>
              <a:p>
                <a:endParaRPr lang="en-AU"/>
              </a:p>
            </p:txBody>
          </p:sp>
          <p:sp>
            <p:nvSpPr>
              <p:cNvPr id="77863" name="Rectangle 39"/>
              <p:cNvSpPr>
                <a:spLocks noChangeArrowheads="1"/>
              </p:cNvSpPr>
              <p:nvPr userDrawn="1"/>
            </p:nvSpPr>
            <p:spPr bwMode="ltGray">
              <a:xfrm rot="3368036">
                <a:off x="745" y="3717"/>
                <a:ext cx="63" cy="12"/>
              </a:xfrm>
              <a:prstGeom prst="rect">
                <a:avLst/>
              </a:prstGeom>
              <a:solidFill>
                <a:schemeClr val="bg2"/>
              </a:solidFill>
              <a:ln w="9525">
                <a:noFill/>
                <a:miter lim="800000"/>
                <a:headEnd/>
                <a:tailEnd/>
              </a:ln>
              <a:effectLst/>
            </p:spPr>
            <p:txBody>
              <a:bodyPr wrap="none" anchor="ctr"/>
              <a:lstStyle/>
              <a:p>
                <a:endParaRPr lang="en-AU"/>
              </a:p>
            </p:txBody>
          </p:sp>
          <p:sp>
            <p:nvSpPr>
              <p:cNvPr id="77864"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endParaRPr lang="en-AU"/>
              </a:p>
            </p:txBody>
          </p:sp>
          <p:sp>
            <p:nvSpPr>
              <p:cNvPr id="77865"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endParaRPr lang="en-AU"/>
              </a:p>
            </p:txBody>
          </p:sp>
          <p:sp>
            <p:nvSpPr>
              <p:cNvPr id="77866"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endParaRPr lang="en-AU"/>
              </a:p>
            </p:txBody>
          </p:sp>
          <p:sp>
            <p:nvSpPr>
              <p:cNvPr id="77867"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endParaRPr lang="en-AU"/>
              </a:p>
            </p:txBody>
          </p:sp>
          <p:sp>
            <p:nvSpPr>
              <p:cNvPr id="77868"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endParaRPr lang="en-AU"/>
              </a:p>
            </p:txBody>
          </p:sp>
          <p:sp>
            <p:nvSpPr>
              <p:cNvPr id="77869"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endParaRPr lang="en-AU"/>
              </a:p>
            </p:txBody>
          </p:sp>
          <p:sp>
            <p:nvSpPr>
              <p:cNvPr id="77870"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endParaRPr lang="en-AU"/>
              </a:p>
            </p:txBody>
          </p:sp>
          <p:sp>
            <p:nvSpPr>
              <p:cNvPr id="77871"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endParaRPr lang="en-AU"/>
              </a:p>
            </p:txBody>
          </p:sp>
          <p:sp>
            <p:nvSpPr>
              <p:cNvPr id="77872"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endParaRPr lang="en-AU"/>
              </a:p>
            </p:txBody>
          </p:sp>
          <p:sp>
            <p:nvSpPr>
              <p:cNvPr id="77873"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endParaRPr lang="en-AU"/>
              </a:p>
            </p:txBody>
          </p:sp>
          <p:sp>
            <p:nvSpPr>
              <p:cNvPr id="77874"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endParaRPr lang="en-AU"/>
              </a:p>
            </p:txBody>
          </p:sp>
          <p:sp>
            <p:nvSpPr>
              <p:cNvPr id="77875"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endParaRPr lang="en-AU"/>
              </a:p>
            </p:txBody>
          </p:sp>
          <p:sp>
            <p:nvSpPr>
              <p:cNvPr id="77876"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endParaRPr lang="en-AU"/>
              </a:p>
            </p:txBody>
          </p:sp>
          <p:sp>
            <p:nvSpPr>
              <p:cNvPr id="77877"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endParaRPr lang="en-AU"/>
              </a:p>
            </p:txBody>
          </p:sp>
          <p:sp>
            <p:nvSpPr>
              <p:cNvPr id="77878"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endParaRPr lang="en-AU"/>
              </a:p>
            </p:txBody>
          </p:sp>
          <p:sp>
            <p:nvSpPr>
              <p:cNvPr id="77879"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endParaRPr lang="en-AU"/>
              </a:p>
            </p:txBody>
          </p:sp>
          <p:sp>
            <p:nvSpPr>
              <p:cNvPr id="77880"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endParaRPr lang="en-AU"/>
              </a:p>
            </p:txBody>
          </p:sp>
          <p:sp>
            <p:nvSpPr>
              <p:cNvPr id="77881"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endParaRPr lang="en-AU"/>
              </a:p>
            </p:txBody>
          </p:sp>
          <p:sp>
            <p:nvSpPr>
              <p:cNvPr id="77882"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endParaRPr lang="en-AU"/>
              </a:p>
            </p:txBody>
          </p:sp>
          <p:sp>
            <p:nvSpPr>
              <p:cNvPr id="77883"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endParaRPr lang="en-AU"/>
              </a:p>
            </p:txBody>
          </p:sp>
          <p:sp>
            <p:nvSpPr>
              <p:cNvPr id="77884"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endParaRPr lang="en-AU"/>
              </a:p>
            </p:txBody>
          </p:sp>
          <p:sp>
            <p:nvSpPr>
              <p:cNvPr id="77885"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endParaRPr lang="en-AU"/>
              </a:p>
            </p:txBody>
          </p:sp>
          <p:sp>
            <p:nvSpPr>
              <p:cNvPr id="77886"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endParaRPr lang="en-AU"/>
              </a:p>
            </p:txBody>
          </p:sp>
          <p:sp>
            <p:nvSpPr>
              <p:cNvPr id="77887"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endParaRPr lang="en-AU"/>
              </a:p>
            </p:txBody>
          </p:sp>
          <p:sp>
            <p:nvSpPr>
              <p:cNvPr id="77888"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endParaRPr lang="en-AU"/>
              </a:p>
            </p:txBody>
          </p:sp>
          <p:sp>
            <p:nvSpPr>
              <p:cNvPr id="77889"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endParaRPr lang="en-AU"/>
              </a:p>
            </p:txBody>
          </p:sp>
          <p:sp>
            <p:nvSpPr>
              <p:cNvPr id="77890"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endParaRPr lang="en-AU"/>
              </a:p>
            </p:txBody>
          </p:sp>
          <p:sp>
            <p:nvSpPr>
              <p:cNvPr id="77891"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endParaRPr lang="en-AU"/>
              </a:p>
            </p:txBody>
          </p:sp>
          <p:sp>
            <p:nvSpPr>
              <p:cNvPr id="77892"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endParaRPr lang="en-AU"/>
              </a:p>
            </p:txBody>
          </p:sp>
          <p:sp>
            <p:nvSpPr>
              <p:cNvPr id="77893"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endParaRPr lang="en-AU"/>
              </a:p>
            </p:txBody>
          </p:sp>
          <p:sp>
            <p:nvSpPr>
              <p:cNvPr id="77894"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endParaRPr lang="en-AU"/>
              </a:p>
            </p:txBody>
          </p:sp>
          <p:sp>
            <p:nvSpPr>
              <p:cNvPr id="77895"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endParaRPr lang="en-AU"/>
              </a:p>
            </p:txBody>
          </p:sp>
          <p:sp>
            <p:nvSpPr>
              <p:cNvPr id="77896"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endParaRPr lang="en-AU"/>
              </a:p>
            </p:txBody>
          </p:sp>
          <p:sp>
            <p:nvSpPr>
              <p:cNvPr id="77897"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endParaRPr lang="en-AU"/>
              </a:p>
            </p:txBody>
          </p:sp>
          <p:sp>
            <p:nvSpPr>
              <p:cNvPr id="77898"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endParaRPr lang="en-AU"/>
              </a:p>
            </p:txBody>
          </p:sp>
          <p:sp>
            <p:nvSpPr>
              <p:cNvPr id="77899"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endParaRPr lang="en-AU"/>
              </a:p>
            </p:txBody>
          </p:sp>
          <p:sp>
            <p:nvSpPr>
              <p:cNvPr id="77900"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endParaRPr lang="en-AU"/>
              </a:p>
            </p:txBody>
          </p:sp>
          <p:sp>
            <p:nvSpPr>
              <p:cNvPr id="77901"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endParaRPr lang="en-AU"/>
              </a:p>
            </p:txBody>
          </p:sp>
          <p:sp>
            <p:nvSpPr>
              <p:cNvPr id="77902"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endParaRPr lang="en-AU"/>
              </a:p>
            </p:txBody>
          </p:sp>
          <p:sp>
            <p:nvSpPr>
              <p:cNvPr id="77903"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endParaRPr lang="en-AU"/>
              </a:p>
            </p:txBody>
          </p:sp>
          <p:sp>
            <p:nvSpPr>
              <p:cNvPr id="77904"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endParaRPr lang="en-AU"/>
              </a:p>
            </p:txBody>
          </p:sp>
          <p:sp>
            <p:nvSpPr>
              <p:cNvPr id="77905"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endParaRPr lang="en-AU"/>
              </a:p>
            </p:txBody>
          </p:sp>
          <p:sp>
            <p:nvSpPr>
              <p:cNvPr id="77906"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endParaRPr lang="en-AU"/>
              </a:p>
            </p:txBody>
          </p:sp>
          <p:sp>
            <p:nvSpPr>
              <p:cNvPr id="77907"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endParaRPr lang="en-AU"/>
              </a:p>
            </p:txBody>
          </p:sp>
          <p:sp>
            <p:nvSpPr>
              <p:cNvPr id="77908" name="Rectangle 84"/>
              <p:cNvSpPr>
                <a:spLocks noChangeArrowheads="1"/>
              </p:cNvSpPr>
              <p:nvPr userDrawn="1"/>
            </p:nvSpPr>
            <p:spPr bwMode="ltGray">
              <a:xfrm rot="-2957028">
                <a:off x="907" y="2473"/>
                <a:ext cx="81" cy="12"/>
              </a:xfrm>
              <a:prstGeom prst="rect">
                <a:avLst/>
              </a:prstGeom>
              <a:solidFill>
                <a:schemeClr val="bg2"/>
              </a:solidFill>
              <a:ln w="9525">
                <a:noFill/>
                <a:miter lim="800000"/>
                <a:headEnd/>
                <a:tailEnd/>
              </a:ln>
              <a:effectLst/>
            </p:spPr>
            <p:txBody>
              <a:bodyPr wrap="none" anchor="ctr"/>
              <a:lstStyle/>
              <a:p>
                <a:endParaRPr lang="en-AU"/>
              </a:p>
            </p:txBody>
          </p:sp>
          <p:sp>
            <p:nvSpPr>
              <p:cNvPr id="77909"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endParaRPr lang="en-AU"/>
              </a:p>
            </p:txBody>
          </p:sp>
          <p:sp>
            <p:nvSpPr>
              <p:cNvPr id="77910"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endParaRPr lang="en-AU"/>
              </a:p>
            </p:txBody>
          </p:sp>
          <p:sp>
            <p:nvSpPr>
              <p:cNvPr id="77911"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endParaRPr lang="en-AU"/>
              </a:p>
            </p:txBody>
          </p:sp>
          <p:sp>
            <p:nvSpPr>
              <p:cNvPr id="77912"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endParaRPr lang="en-AU"/>
              </a:p>
            </p:txBody>
          </p:sp>
          <p:sp>
            <p:nvSpPr>
              <p:cNvPr id="77913"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endParaRPr lang="en-AU"/>
              </a:p>
            </p:txBody>
          </p:sp>
          <p:sp>
            <p:nvSpPr>
              <p:cNvPr id="77914" name="Rectangle 90"/>
              <p:cNvSpPr>
                <a:spLocks noChangeArrowheads="1"/>
              </p:cNvSpPr>
              <p:nvPr userDrawn="1"/>
            </p:nvSpPr>
            <p:spPr bwMode="ltGray">
              <a:xfrm rot="-3514633">
                <a:off x="837" y="2441"/>
                <a:ext cx="81" cy="12"/>
              </a:xfrm>
              <a:prstGeom prst="rect">
                <a:avLst/>
              </a:prstGeom>
              <a:solidFill>
                <a:schemeClr val="bg2"/>
              </a:solidFill>
              <a:ln w="9525">
                <a:noFill/>
                <a:miter lim="800000"/>
                <a:headEnd/>
                <a:tailEnd/>
              </a:ln>
              <a:effectLst/>
            </p:spPr>
            <p:txBody>
              <a:bodyPr wrap="none" anchor="ctr"/>
              <a:lstStyle/>
              <a:p>
                <a:endParaRPr lang="en-AU"/>
              </a:p>
            </p:txBody>
          </p:sp>
          <p:sp>
            <p:nvSpPr>
              <p:cNvPr id="77915" name="Rectangle 91"/>
              <p:cNvSpPr>
                <a:spLocks noChangeArrowheads="1"/>
              </p:cNvSpPr>
              <p:nvPr userDrawn="1"/>
            </p:nvSpPr>
            <p:spPr bwMode="ltGray">
              <a:xfrm rot="-3220799">
                <a:off x="862" y="2453"/>
                <a:ext cx="81" cy="12"/>
              </a:xfrm>
              <a:prstGeom prst="rect">
                <a:avLst/>
              </a:prstGeom>
              <a:solidFill>
                <a:schemeClr val="bg2"/>
              </a:solidFill>
              <a:ln w="9525">
                <a:noFill/>
                <a:miter lim="800000"/>
                <a:headEnd/>
                <a:tailEnd/>
              </a:ln>
              <a:effectLst/>
            </p:spPr>
            <p:txBody>
              <a:bodyPr wrap="none" anchor="ctr"/>
              <a:lstStyle/>
              <a:p>
                <a:endParaRPr lang="en-AU"/>
              </a:p>
            </p:txBody>
          </p:sp>
          <p:sp>
            <p:nvSpPr>
              <p:cNvPr id="77916"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endParaRPr lang="en-AU"/>
              </a:p>
            </p:txBody>
          </p:sp>
          <p:sp>
            <p:nvSpPr>
              <p:cNvPr id="77917"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endParaRPr lang="en-AU"/>
              </a:p>
            </p:txBody>
          </p:sp>
          <p:sp>
            <p:nvSpPr>
              <p:cNvPr id="77918" name="Rectangle 94"/>
              <p:cNvSpPr>
                <a:spLocks noChangeArrowheads="1"/>
              </p:cNvSpPr>
              <p:nvPr userDrawn="1"/>
            </p:nvSpPr>
            <p:spPr bwMode="ltGray">
              <a:xfrm rot="-4250359">
                <a:off x="707" y="2407"/>
                <a:ext cx="75" cy="12"/>
              </a:xfrm>
              <a:prstGeom prst="rect">
                <a:avLst/>
              </a:prstGeom>
              <a:solidFill>
                <a:schemeClr val="bg2"/>
              </a:solidFill>
              <a:ln w="9525">
                <a:noFill/>
                <a:miter lim="800000"/>
                <a:headEnd/>
                <a:tailEnd/>
              </a:ln>
              <a:effectLst/>
            </p:spPr>
            <p:txBody>
              <a:bodyPr wrap="none" anchor="ctr"/>
              <a:lstStyle/>
              <a:p>
                <a:endParaRPr lang="en-AU"/>
              </a:p>
            </p:txBody>
          </p:sp>
          <p:sp>
            <p:nvSpPr>
              <p:cNvPr id="77919" name="Rectangle 95"/>
              <p:cNvSpPr>
                <a:spLocks noChangeArrowheads="1"/>
              </p:cNvSpPr>
              <p:nvPr userDrawn="1"/>
            </p:nvSpPr>
            <p:spPr bwMode="ltGray">
              <a:xfrm rot="-3989246">
                <a:off x="737" y="2411"/>
                <a:ext cx="75" cy="12"/>
              </a:xfrm>
              <a:prstGeom prst="rect">
                <a:avLst/>
              </a:prstGeom>
              <a:solidFill>
                <a:schemeClr val="bg2"/>
              </a:solidFill>
              <a:ln w="9525">
                <a:noFill/>
                <a:miter lim="800000"/>
                <a:headEnd/>
                <a:tailEnd/>
              </a:ln>
              <a:effectLst/>
            </p:spPr>
            <p:txBody>
              <a:bodyPr wrap="none" anchor="ctr"/>
              <a:lstStyle/>
              <a:p>
                <a:endParaRPr lang="en-AU"/>
              </a:p>
            </p:txBody>
          </p:sp>
          <p:sp>
            <p:nvSpPr>
              <p:cNvPr id="77920" name="Rectangle 96"/>
              <p:cNvSpPr>
                <a:spLocks noChangeArrowheads="1"/>
              </p:cNvSpPr>
              <p:nvPr userDrawn="1"/>
            </p:nvSpPr>
            <p:spPr bwMode="ltGray">
              <a:xfrm rot="-4862215">
                <a:off x="503" y="2395"/>
                <a:ext cx="69" cy="12"/>
              </a:xfrm>
              <a:prstGeom prst="rect">
                <a:avLst/>
              </a:prstGeom>
              <a:solidFill>
                <a:schemeClr val="bg2"/>
              </a:solidFill>
              <a:ln w="9525">
                <a:noFill/>
                <a:miter lim="800000"/>
                <a:headEnd/>
                <a:tailEnd/>
              </a:ln>
              <a:effectLst/>
            </p:spPr>
            <p:txBody>
              <a:bodyPr wrap="none" anchor="ctr"/>
              <a:lstStyle/>
              <a:p>
                <a:endParaRPr lang="en-AU"/>
              </a:p>
            </p:txBody>
          </p:sp>
          <p:sp>
            <p:nvSpPr>
              <p:cNvPr id="77921" name="Rectangle 97"/>
              <p:cNvSpPr>
                <a:spLocks noChangeArrowheads="1"/>
              </p:cNvSpPr>
              <p:nvPr userDrawn="1"/>
            </p:nvSpPr>
            <p:spPr bwMode="ltGray">
              <a:xfrm rot="-4673370">
                <a:off x="533" y="2393"/>
                <a:ext cx="75" cy="12"/>
              </a:xfrm>
              <a:prstGeom prst="rect">
                <a:avLst/>
              </a:prstGeom>
              <a:solidFill>
                <a:schemeClr val="bg2"/>
              </a:solidFill>
              <a:ln w="9525">
                <a:noFill/>
                <a:miter lim="800000"/>
                <a:headEnd/>
                <a:tailEnd/>
              </a:ln>
              <a:effectLst/>
            </p:spPr>
            <p:txBody>
              <a:bodyPr wrap="none" anchor="ctr"/>
              <a:lstStyle/>
              <a:p>
                <a:endParaRPr lang="en-AU"/>
              </a:p>
            </p:txBody>
          </p:sp>
          <p:sp>
            <p:nvSpPr>
              <p:cNvPr id="77922"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endParaRPr lang="en-AU"/>
              </a:p>
            </p:txBody>
          </p:sp>
          <p:sp>
            <p:nvSpPr>
              <p:cNvPr id="77923" name="Rectangle 99"/>
              <p:cNvSpPr>
                <a:spLocks noChangeArrowheads="1"/>
              </p:cNvSpPr>
              <p:nvPr userDrawn="1"/>
            </p:nvSpPr>
            <p:spPr bwMode="ltGray">
              <a:xfrm rot="-4580623">
                <a:off x="594" y="2391"/>
                <a:ext cx="75" cy="12"/>
              </a:xfrm>
              <a:prstGeom prst="rect">
                <a:avLst/>
              </a:prstGeom>
              <a:solidFill>
                <a:schemeClr val="bg2"/>
              </a:solidFill>
              <a:ln w="9525">
                <a:noFill/>
                <a:miter lim="800000"/>
                <a:headEnd/>
                <a:tailEnd/>
              </a:ln>
              <a:effectLst/>
            </p:spPr>
            <p:txBody>
              <a:bodyPr wrap="none" anchor="ctr"/>
              <a:lstStyle/>
              <a:p>
                <a:endParaRPr lang="en-AU"/>
              </a:p>
            </p:txBody>
          </p:sp>
          <p:sp>
            <p:nvSpPr>
              <p:cNvPr id="77924"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endParaRPr lang="en-AU"/>
              </a:p>
            </p:txBody>
          </p:sp>
          <p:sp>
            <p:nvSpPr>
              <p:cNvPr id="77925" name="Rectangle 101"/>
              <p:cNvSpPr>
                <a:spLocks noChangeArrowheads="1"/>
              </p:cNvSpPr>
              <p:nvPr userDrawn="1"/>
            </p:nvSpPr>
            <p:spPr bwMode="ltGray">
              <a:xfrm rot="-5360484">
                <a:off x="385" y="2409"/>
                <a:ext cx="69" cy="12"/>
              </a:xfrm>
              <a:prstGeom prst="rect">
                <a:avLst/>
              </a:prstGeom>
              <a:solidFill>
                <a:schemeClr val="bg2"/>
              </a:solidFill>
              <a:ln w="9525">
                <a:noFill/>
                <a:miter lim="800000"/>
                <a:headEnd/>
                <a:tailEnd/>
              </a:ln>
              <a:effectLst/>
            </p:spPr>
            <p:txBody>
              <a:bodyPr wrap="none" anchor="ctr"/>
              <a:lstStyle/>
              <a:p>
                <a:endParaRPr lang="en-AU"/>
              </a:p>
            </p:txBody>
          </p:sp>
          <p:sp>
            <p:nvSpPr>
              <p:cNvPr id="77926" name="Rectangle 102"/>
              <p:cNvSpPr>
                <a:spLocks noChangeArrowheads="1"/>
              </p:cNvSpPr>
              <p:nvPr userDrawn="1"/>
            </p:nvSpPr>
            <p:spPr bwMode="ltGray">
              <a:xfrm rot="-5288939">
                <a:off x="418" y="2405"/>
                <a:ext cx="69" cy="12"/>
              </a:xfrm>
              <a:prstGeom prst="rect">
                <a:avLst/>
              </a:prstGeom>
              <a:solidFill>
                <a:schemeClr val="bg2"/>
              </a:solidFill>
              <a:ln w="9525">
                <a:noFill/>
                <a:miter lim="800000"/>
                <a:headEnd/>
                <a:tailEnd/>
              </a:ln>
              <a:effectLst/>
            </p:spPr>
            <p:txBody>
              <a:bodyPr wrap="none" anchor="ctr"/>
              <a:lstStyle/>
              <a:p>
                <a:endParaRPr lang="en-AU"/>
              </a:p>
            </p:txBody>
          </p:sp>
          <p:sp>
            <p:nvSpPr>
              <p:cNvPr id="77927"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endParaRPr lang="en-AU"/>
              </a:p>
            </p:txBody>
          </p:sp>
          <p:sp>
            <p:nvSpPr>
              <p:cNvPr id="77928"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endParaRPr lang="en-AU"/>
              </a:p>
            </p:txBody>
          </p:sp>
          <p:sp>
            <p:nvSpPr>
              <p:cNvPr id="77929"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endParaRPr lang="en-AU"/>
              </a:p>
            </p:txBody>
          </p:sp>
          <p:sp>
            <p:nvSpPr>
              <p:cNvPr id="77930"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endParaRPr lang="en-AU"/>
              </a:p>
            </p:txBody>
          </p:sp>
          <p:sp>
            <p:nvSpPr>
              <p:cNvPr id="77931" name="Rectangle 107"/>
              <p:cNvSpPr>
                <a:spLocks noChangeArrowheads="1"/>
              </p:cNvSpPr>
              <p:nvPr userDrawn="1"/>
            </p:nvSpPr>
            <p:spPr bwMode="ltGray">
              <a:xfrm rot="-5919570">
                <a:off x="292" y="2427"/>
                <a:ext cx="69" cy="12"/>
              </a:xfrm>
              <a:prstGeom prst="rect">
                <a:avLst/>
              </a:prstGeom>
              <a:solidFill>
                <a:schemeClr val="bg2"/>
              </a:solidFill>
              <a:ln w="9525">
                <a:noFill/>
                <a:miter lim="800000"/>
                <a:headEnd/>
                <a:tailEnd/>
              </a:ln>
              <a:effectLst/>
            </p:spPr>
            <p:txBody>
              <a:bodyPr wrap="none" anchor="ctr"/>
              <a:lstStyle/>
              <a:p>
                <a:endParaRPr lang="en-AU"/>
              </a:p>
            </p:txBody>
          </p:sp>
          <p:sp>
            <p:nvSpPr>
              <p:cNvPr id="77932" name="Rectangle 108"/>
              <p:cNvSpPr>
                <a:spLocks noChangeArrowheads="1"/>
              </p:cNvSpPr>
              <p:nvPr userDrawn="1"/>
            </p:nvSpPr>
            <p:spPr bwMode="ltGray">
              <a:xfrm rot="-7376291">
                <a:off x="5" y="2549"/>
                <a:ext cx="63" cy="12"/>
              </a:xfrm>
              <a:prstGeom prst="rect">
                <a:avLst/>
              </a:prstGeom>
              <a:solidFill>
                <a:schemeClr val="bg2"/>
              </a:solidFill>
              <a:ln w="9525">
                <a:noFill/>
                <a:miter lim="800000"/>
                <a:headEnd/>
                <a:tailEnd/>
              </a:ln>
              <a:effectLst/>
            </p:spPr>
            <p:txBody>
              <a:bodyPr wrap="none" anchor="ctr"/>
              <a:lstStyle/>
              <a:p>
                <a:endParaRPr lang="en-AU"/>
              </a:p>
            </p:txBody>
          </p:sp>
          <p:sp>
            <p:nvSpPr>
              <p:cNvPr id="77933" name="Rectangle 109"/>
              <p:cNvSpPr>
                <a:spLocks noChangeArrowheads="1"/>
              </p:cNvSpPr>
              <p:nvPr userDrawn="1"/>
            </p:nvSpPr>
            <p:spPr bwMode="ltGray">
              <a:xfrm rot="-7168347">
                <a:off x="64" y="2517"/>
                <a:ext cx="63" cy="12"/>
              </a:xfrm>
              <a:prstGeom prst="rect">
                <a:avLst/>
              </a:prstGeom>
              <a:solidFill>
                <a:schemeClr val="bg2"/>
              </a:solidFill>
              <a:ln w="9525">
                <a:noFill/>
                <a:miter lim="800000"/>
                <a:headEnd/>
                <a:tailEnd/>
              </a:ln>
              <a:effectLst/>
            </p:spPr>
            <p:txBody>
              <a:bodyPr wrap="none" anchor="ctr"/>
              <a:lstStyle/>
              <a:p>
                <a:endParaRPr lang="en-AU"/>
              </a:p>
            </p:txBody>
          </p:sp>
          <p:sp>
            <p:nvSpPr>
              <p:cNvPr id="77934"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endParaRPr lang="en-AU"/>
              </a:p>
            </p:txBody>
          </p:sp>
          <p:sp>
            <p:nvSpPr>
              <p:cNvPr id="77935"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endParaRPr lang="en-AU"/>
              </a:p>
            </p:txBody>
          </p:sp>
          <p:sp>
            <p:nvSpPr>
              <p:cNvPr id="77936"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endParaRPr lang="en-AU"/>
              </a:p>
            </p:txBody>
          </p:sp>
          <p:sp>
            <p:nvSpPr>
              <p:cNvPr id="77937"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endParaRPr lang="en-AU"/>
              </a:p>
            </p:txBody>
          </p:sp>
          <p:sp>
            <p:nvSpPr>
              <p:cNvPr id="77938"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endParaRPr lang="en-AU"/>
              </a:p>
            </p:txBody>
          </p:sp>
          <p:sp>
            <p:nvSpPr>
              <p:cNvPr id="77939"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endParaRPr lang="en-AU"/>
              </a:p>
            </p:txBody>
          </p:sp>
          <p:sp>
            <p:nvSpPr>
              <p:cNvPr id="77940"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endParaRPr lang="en-AU"/>
              </a:p>
            </p:txBody>
          </p:sp>
          <p:sp>
            <p:nvSpPr>
              <p:cNvPr id="77941"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endParaRPr lang="en-AU"/>
              </a:p>
            </p:txBody>
          </p:sp>
          <p:sp>
            <p:nvSpPr>
              <p:cNvPr id="77942"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endParaRPr lang="en-AU"/>
              </a:p>
            </p:txBody>
          </p:sp>
          <p:sp>
            <p:nvSpPr>
              <p:cNvPr id="77943"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endParaRPr lang="en-AU"/>
              </a:p>
            </p:txBody>
          </p:sp>
          <p:sp>
            <p:nvSpPr>
              <p:cNvPr id="77944"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endParaRPr lang="en-AU"/>
              </a:p>
            </p:txBody>
          </p:sp>
          <p:sp>
            <p:nvSpPr>
              <p:cNvPr id="77945"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endParaRPr lang="en-AU"/>
              </a:p>
            </p:txBody>
          </p:sp>
          <p:sp>
            <p:nvSpPr>
              <p:cNvPr id="77946"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endParaRPr lang="en-AU"/>
              </a:p>
            </p:txBody>
          </p:sp>
          <p:sp>
            <p:nvSpPr>
              <p:cNvPr id="77947"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endParaRPr lang="en-AU"/>
              </a:p>
            </p:txBody>
          </p:sp>
          <p:sp>
            <p:nvSpPr>
              <p:cNvPr id="77948"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endParaRPr lang="en-AU"/>
              </a:p>
            </p:txBody>
          </p:sp>
          <p:sp>
            <p:nvSpPr>
              <p:cNvPr id="77949"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endParaRPr lang="en-AU"/>
              </a:p>
            </p:txBody>
          </p:sp>
          <p:sp>
            <p:nvSpPr>
              <p:cNvPr id="77950"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endParaRPr lang="en-AU"/>
              </a:p>
            </p:txBody>
          </p:sp>
          <p:sp>
            <p:nvSpPr>
              <p:cNvPr id="77951"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endParaRPr lang="en-AU"/>
              </a:p>
            </p:txBody>
          </p:sp>
          <p:sp>
            <p:nvSpPr>
              <p:cNvPr id="77952"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endParaRPr lang="en-AU"/>
              </a:p>
            </p:txBody>
          </p:sp>
          <p:sp>
            <p:nvSpPr>
              <p:cNvPr id="77953"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endParaRPr lang="en-AU"/>
              </a:p>
            </p:txBody>
          </p:sp>
          <p:sp>
            <p:nvSpPr>
              <p:cNvPr id="77954"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endParaRPr lang="en-AU"/>
              </a:p>
            </p:txBody>
          </p:sp>
          <p:sp>
            <p:nvSpPr>
              <p:cNvPr id="77955"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endParaRPr lang="en-AU"/>
              </a:p>
            </p:txBody>
          </p:sp>
          <p:sp>
            <p:nvSpPr>
              <p:cNvPr id="77956"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endParaRPr lang="en-AU"/>
              </a:p>
            </p:txBody>
          </p:sp>
          <p:sp>
            <p:nvSpPr>
              <p:cNvPr id="77957"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endParaRPr lang="en-AU"/>
              </a:p>
            </p:txBody>
          </p:sp>
          <p:sp>
            <p:nvSpPr>
              <p:cNvPr id="77958"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endParaRPr lang="en-AU"/>
              </a:p>
            </p:txBody>
          </p:sp>
          <p:sp>
            <p:nvSpPr>
              <p:cNvPr id="77959"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endParaRPr lang="en-AU"/>
              </a:p>
            </p:txBody>
          </p:sp>
          <p:sp>
            <p:nvSpPr>
              <p:cNvPr id="77960"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endParaRPr lang="en-AU"/>
              </a:p>
            </p:txBody>
          </p:sp>
          <p:sp>
            <p:nvSpPr>
              <p:cNvPr id="77961"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endParaRPr lang="en-AU"/>
              </a:p>
            </p:txBody>
          </p:sp>
          <p:sp>
            <p:nvSpPr>
              <p:cNvPr id="77962"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endParaRPr lang="en-AU"/>
              </a:p>
            </p:txBody>
          </p:sp>
          <p:sp>
            <p:nvSpPr>
              <p:cNvPr id="77963"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endParaRPr lang="en-AU"/>
              </a:p>
            </p:txBody>
          </p:sp>
          <p:sp>
            <p:nvSpPr>
              <p:cNvPr id="77964"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endParaRPr lang="en-AU"/>
              </a:p>
            </p:txBody>
          </p:sp>
          <p:sp>
            <p:nvSpPr>
              <p:cNvPr id="77965"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endParaRPr lang="en-AU"/>
              </a:p>
            </p:txBody>
          </p:sp>
          <p:sp>
            <p:nvSpPr>
              <p:cNvPr id="77966"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endParaRPr lang="en-AU"/>
              </a:p>
            </p:txBody>
          </p:sp>
          <p:sp>
            <p:nvSpPr>
              <p:cNvPr id="77967"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endParaRPr lang="en-AU"/>
              </a:p>
            </p:txBody>
          </p:sp>
          <p:sp>
            <p:nvSpPr>
              <p:cNvPr id="77968"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endParaRPr lang="en-AU"/>
              </a:p>
            </p:txBody>
          </p:sp>
          <p:sp>
            <p:nvSpPr>
              <p:cNvPr id="77969"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endParaRPr lang="en-AU"/>
              </a:p>
            </p:txBody>
          </p:sp>
          <p:sp>
            <p:nvSpPr>
              <p:cNvPr id="77970"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endParaRPr lang="en-AU"/>
              </a:p>
            </p:txBody>
          </p:sp>
          <p:sp>
            <p:nvSpPr>
              <p:cNvPr id="77971"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endParaRPr lang="en-AU"/>
              </a:p>
            </p:txBody>
          </p:sp>
          <p:sp>
            <p:nvSpPr>
              <p:cNvPr id="77972"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endParaRPr lang="en-AU"/>
              </a:p>
            </p:txBody>
          </p:sp>
          <p:sp>
            <p:nvSpPr>
              <p:cNvPr id="77973"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AU"/>
              </a:p>
            </p:txBody>
          </p:sp>
          <p:sp>
            <p:nvSpPr>
              <p:cNvPr id="77974"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AU"/>
              </a:p>
            </p:txBody>
          </p:sp>
          <p:sp>
            <p:nvSpPr>
              <p:cNvPr id="77975"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endParaRPr lang="en-AU"/>
              </a:p>
            </p:txBody>
          </p:sp>
          <p:sp>
            <p:nvSpPr>
              <p:cNvPr id="77976"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endParaRPr lang="en-AU"/>
              </a:p>
            </p:txBody>
          </p:sp>
        </p:grpSp>
      </p:grpSp>
      <p:sp>
        <p:nvSpPr>
          <p:cNvPr id="77977"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7978"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endParaRPr lang="en-US"/>
          </a:p>
        </p:txBody>
      </p:sp>
      <p:sp>
        <p:nvSpPr>
          <p:cNvPr id="77979"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endParaRPr lang="en-US"/>
          </a:p>
        </p:txBody>
      </p:sp>
      <p:sp>
        <p:nvSpPr>
          <p:cNvPr id="77980"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charset="0"/>
              </a:defRPr>
            </a:lvl1pPr>
          </a:lstStyle>
          <a:p>
            <a:fld id="{10BE2FA0-3BEA-4BD7-A775-38D6CBBDE1C9}" type="slidenum">
              <a:rPr lang="en-US"/>
              <a:pPr/>
              <a:t>‹#›</a:t>
            </a:fld>
            <a:endParaRPr lang="en-US"/>
          </a:p>
        </p:txBody>
      </p:sp>
      <p:sp>
        <p:nvSpPr>
          <p:cNvPr id="77981"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fontAlgn="base">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solidFill>
                  <a:srgbClr val="FF00FF"/>
                </a:solidFill>
              </a:rPr>
              <a:t>ASUHAN KEPERAWATAN </a:t>
            </a:r>
            <a:r>
              <a:rPr lang="en-US" dirty="0" err="1" smtClean="0">
                <a:solidFill>
                  <a:srgbClr val="FF00FF"/>
                </a:solidFill>
              </a:rPr>
              <a:t>klien</a:t>
            </a:r>
            <a:r>
              <a:rPr lang="en-US" dirty="0" smtClean="0">
                <a:solidFill>
                  <a:srgbClr val="FF00FF"/>
                </a:solidFill>
              </a:rPr>
              <a:t> DENGAN </a:t>
            </a:r>
            <a:r>
              <a:rPr lang="en-US" dirty="0" err="1" smtClean="0">
                <a:solidFill>
                  <a:srgbClr val="FF00FF"/>
                </a:solidFill>
              </a:rPr>
              <a:t>gg</a:t>
            </a:r>
            <a:r>
              <a:rPr lang="en-US" dirty="0" smtClean="0">
                <a:solidFill>
                  <a:srgbClr val="FF00FF"/>
                </a:solidFill>
              </a:rPr>
              <a:t> </a:t>
            </a:r>
            <a:r>
              <a:rPr lang="en-US" dirty="0" err="1" smtClean="0">
                <a:solidFill>
                  <a:srgbClr val="FF00FF"/>
                </a:solidFill>
              </a:rPr>
              <a:t>kognitif-perseptual</a:t>
            </a:r>
            <a:endParaRPr lang="en-AU" dirty="0"/>
          </a:p>
        </p:txBody>
      </p:sp>
      <p:sp>
        <p:nvSpPr>
          <p:cNvPr id="3" name="Subtitle 2"/>
          <p:cNvSpPr>
            <a:spLocks noGrp="1"/>
          </p:cNvSpPr>
          <p:nvPr>
            <p:ph type="subTitle" sz="quarter" idx="1"/>
          </p:nvPr>
        </p:nvSpPr>
        <p:spPr>
          <a:xfrm>
            <a:off x="4572000" y="4929198"/>
            <a:ext cx="3200400" cy="709602"/>
          </a:xfrm>
        </p:spPr>
        <p:txBody>
          <a:bodyPr/>
          <a:lstStyle/>
          <a:p>
            <a:r>
              <a:rPr lang="en-AU" dirty="0" smtClean="0"/>
              <a:t>Chandra W </a:t>
            </a:r>
            <a:r>
              <a:rPr lang="en-AU" dirty="0" err="1" smtClean="0"/>
              <a:t>Agus</a:t>
            </a:r>
            <a:r>
              <a:rPr lang="en-AU" dirty="0" smtClean="0"/>
              <a:t> </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Rot="1" noChangeArrowheads="1"/>
          </p:cNvSpPr>
          <p:nvPr>
            <p:ph type="body" idx="1"/>
          </p:nvPr>
        </p:nvSpPr>
        <p:spPr>
          <a:xfrm>
            <a:off x="457200" y="333375"/>
            <a:ext cx="8229600" cy="5792788"/>
          </a:xfrm>
        </p:spPr>
        <p:txBody>
          <a:bodyPr/>
          <a:lstStyle/>
          <a:p>
            <a:pPr algn="ctr">
              <a:lnSpc>
                <a:spcPct val="80000"/>
              </a:lnSpc>
            </a:pPr>
            <a:r>
              <a:rPr lang="en-US" sz="2400" b="1"/>
              <a:t>Cortex cerebri</a:t>
            </a:r>
            <a:r>
              <a:rPr lang="en-US" sz="2400"/>
              <a:t> merupakan permukaan luar dari serebrum yang dibentuk oleh badan sel neuron, serabut saraf yang tidak bermyelin, neuroglia dan pembuluh darah. Corteks cerebri bertanggung jawab terhadap memori, bicara, persepsi, gerakan voluntary, kesadaran logistik dan emosi.</a:t>
            </a:r>
          </a:p>
          <a:p>
            <a:pPr algn="ctr">
              <a:lnSpc>
                <a:spcPct val="80000"/>
              </a:lnSpc>
            </a:pPr>
            <a:r>
              <a:rPr lang="en-US" sz="2400"/>
              <a:t>	</a:t>
            </a:r>
            <a:r>
              <a:rPr lang="en-US" sz="2400" b="1"/>
              <a:t>Diencephalon </a:t>
            </a:r>
            <a:r>
              <a:rPr lang="en-US" sz="2400"/>
              <a:t>terdiri dari thalamus, hypothalamus dan epithalamus.</a:t>
            </a:r>
          </a:p>
          <a:p>
            <a:pPr algn="ctr">
              <a:lnSpc>
                <a:spcPct val="80000"/>
              </a:lnSpc>
            </a:pPr>
            <a:r>
              <a:rPr lang="en-US" sz="2400"/>
              <a:t>Thalamus berfungsi memulai memproses impuls sebelum ke corteks serebri yaitu menseleksi, memproses dan pusat relay.</a:t>
            </a:r>
          </a:p>
          <a:p>
            <a:pPr algn="ctr">
              <a:lnSpc>
                <a:spcPct val="80000"/>
              </a:lnSpc>
            </a:pPr>
            <a:r>
              <a:rPr lang="en-US" sz="2400"/>
              <a:t>Hypothalamus yang berlokasi dibagian bawah, mengatur temperatur tubuh, metabolisme cairan, nafsu makan, ekspresi emosi, siklus bangun dan tidur serta haus.</a:t>
            </a:r>
          </a:p>
          <a:p>
            <a:pPr algn="ctr">
              <a:lnSpc>
                <a:spcPct val="80000"/>
              </a:lnSpc>
            </a:pPr>
            <a:r>
              <a:rPr lang="en-US" sz="2400"/>
              <a:t>Epithalamus merupakan bagian dorsal diencephalon termasuk pineal body (merupakan sistem endokrin yang mempengaruhui pertumbuhan dan perkembangan).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Rot="1" noChangeArrowheads="1"/>
          </p:cNvSpPr>
          <p:nvPr>
            <p:ph type="body" idx="1"/>
          </p:nvPr>
        </p:nvSpPr>
        <p:spPr>
          <a:xfrm>
            <a:off x="457200" y="404813"/>
            <a:ext cx="8229600" cy="5721350"/>
          </a:xfrm>
        </p:spPr>
        <p:txBody>
          <a:bodyPr/>
          <a:lstStyle/>
          <a:p>
            <a:pPr>
              <a:lnSpc>
                <a:spcPct val="90000"/>
              </a:lnSpc>
              <a:buFont typeface="Arial" charset="0"/>
              <a:buNone/>
            </a:pPr>
            <a:r>
              <a:rPr lang="en-US" b="1">
                <a:solidFill>
                  <a:srgbClr val="FF00FF"/>
                </a:solidFill>
              </a:rPr>
              <a:t>Brain stem (batang otak)</a:t>
            </a:r>
            <a:endParaRPr lang="en-US">
              <a:solidFill>
                <a:srgbClr val="FF00FF"/>
              </a:solidFill>
            </a:endParaRPr>
          </a:p>
          <a:p>
            <a:pPr>
              <a:lnSpc>
                <a:spcPct val="90000"/>
              </a:lnSpc>
              <a:buFont typeface="Arial" charset="0"/>
              <a:buNone/>
            </a:pPr>
            <a:r>
              <a:rPr lang="en-US"/>
              <a:t>  terdiri dari : midbrain (otak tengah), pons dan medulla oblongata.</a:t>
            </a:r>
            <a:endParaRPr lang="en-US" b="1"/>
          </a:p>
          <a:p>
            <a:pPr>
              <a:lnSpc>
                <a:spcPct val="90000"/>
              </a:lnSpc>
            </a:pPr>
            <a:r>
              <a:rPr lang="en-US" b="1">
                <a:solidFill>
                  <a:srgbClr val="FF00FF"/>
                </a:solidFill>
              </a:rPr>
              <a:t>Midbrain</a:t>
            </a:r>
            <a:r>
              <a:rPr lang="en-US" b="1"/>
              <a:t> </a:t>
            </a:r>
            <a:r>
              <a:rPr lang="en-US"/>
              <a:t>yang berlokasi antara diencephalon dan pons. Merupakan pusat pendengaran dan refleks penglihatan. Ia juga berfungsi sebagai jalur persarafan antara hemispher otak dengan bagain bawah otak.</a:t>
            </a:r>
            <a:endParaRPr lang="en-US" b="1"/>
          </a:p>
          <a:p>
            <a:pPr>
              <a:lnSpc>
                <a:spcPct val="90000"/>
              </a:lnSpc>
            </a:pPr>
            <a:r>
              <a:rPr lang="en-US" b="1">
                <a:solidFill>
                  <a:srgbClr val="FF00FF"/>
                </a:solidFill>
              </a:rPr>
              <a:t>Pons</a:t>
            </a:r>
            <a:r>
              <a:rPr lang="en-US" b="1"/>
              <a:t> </a:t>
            </a:r>
            <a:r>
              <a:rPr lang="en-US"/>
              <a:t>berlokasi dibawah mid brain, mengandung banyak jalur serabut saraf, juga berfungsi mengontrol pernafasan.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Rot="1" noChangeArrowheads="1"/>
          </p:cNvSpPr>
          <p:nvPr>
            <p:ph type="body" idx="1"/>
          </p:nvPr>
        </p:nvSpPr>
        <p:spPr>
          <a:xfrm>
            <a:off x="457200" y="260350"/>
            <a:ext cx="8229600" cy="5865813"/>
          </a:xfrm>
        </p:spPr>
        <p:txBody>
          <a:bodyPr/>
          <a:lstStyle/>
          <a:p>
            <a:pPr algn="ctr"/>
            <a:r>
              <a:rPr lang="en-US" sz="2800" b="1">
                <a:solidFill>
                  <a:srgbClr val="FF00FF"/>
                </a:solidFill>
              </a:rPr>
              <a:t>Medulla oblongata</a:t>
            </a:r>
            <a:r>
              <a:rPr lang="en-US" sz="2800"/>
              <a:t> berlokasi didasar batang otak yang merupakan lanjutan dari bagian atas spinal cord. Ia mengandung banyak jalur serabut saraf. Nuklei dari medulla</a:t>
            </a:r>
            <a:r>
              <a:rPr lang="en-US" sz="2800" b="1"/>
              <a:t> </a:t>
            </a:r>
            <a:r>
              <a:rPr lang="en-US" sz="2800"/>
              <a:t>oblongata memainkan peran penting mengontrol frekuensi jantung, tekanan darah, respirasi dan menelan.</a:t>
            </a:r>
            <a:endParaRPr lang="en-US" sz="2800" b="1"/>
          </a:p>
          <a:p>
            <a:pPr algn="ctr"/>
            <a:r>
              <a:rPr lang="en-US" sz="2800" b="1">
                <a:solidFill>
                  <a:srgbClr val="FF00FF"/>
                </a:solidFill>
              </a:rPr>
              <a:t>Cerebelum (otak kecil)</a:t>
            </a:r>
            <a:endParaRPr lang="en-US" sz="2800">
              <a:solidFill>
                <a:srgbClr val="FF00FF"/>
              </a:solidFill>
            </a:endParaRPr>
          </a:p>
          <a:p>
            <a:pPr algn="ctr">
              <a:buFont typeface="Arial" charset="0"/>
              <a:buNone/>
            </a:pPr>
            <a:r>
              <a:rPr lang="en-US" sz="2800"/>
              <a:t>Cerebelum berhubungan dengan midbrain, pons dan medulla oblongata. Dia juga terdiri dari dua hemispher. Berfungsi untuk mengkoordinasi aktifitas otot rangka, mempertahankan keseimbangan tubuh dan mengontrol gerakan.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Rot="1" noChangeArrowheads="1"/>
          </p:cNvSpPr>
          <p:nvPr>
            <p:ph type="body" idx="1"/>
          </p:nvPr>
        </p:nvSpPr>
        <p:spPr>
          <a:xfrm>
            <a:off x="457200" y="404813"/>
            <a:ext cx="8229600" cy="5721350"/>
          </a:xfrm>
        </p:spPr>
        <p:txBody>
          <a:bodyPr/>
          <a:lstStyle/>
          <a:p>
            <a:pPr algn="ctr">
              <a:lnSpc>
                <a:spcPct val="90000"/>
              </a:lnSpc>
              <a:tabLst>
                <a:tab pos="4572000" algn="l"/>
              </a:tabLst>
            </a:pPr>
            <a:r>
              <a:rPr lang="en-US" sz="2800"/>
              <a:t> </a:t>
            </a:r>
            <a:r>
              <a:rPr lang="en-US" sz="2800" b="1">
                <a:solidFill>
                  <a:srgbClr val="FF00FF"/>
                </a:solidFill>
              </a:rPr>
              <a:t>Meningen</a:t>
            </a:r>
            <a:endParaRPr lang="en-US" sz="2800">
              <a:solidFill>
                <a:srgbClr val="FF00FF"/>
              </a:solidFill>
            </a:endParaRPr>
          </a:p>
          <a:p>
            <a:pPr algn="ctr">
              <a:lnSpc>
                <a:spcPct val="90000"/>
              </a:lnSpc>
              <a:buFont typeface="Arial" charset="0"/>
              <a:buNone/>
              <a:tabLst>
                <a:tab pos="4572000" algn="l"/>
              </a:tabLst>
            </a:pPr>
            <a:r>
              <a:rPr lang="en-US" sz="2800"/>
              <a:t>CNS dibungkus / dilindungi oleh 3 (tiga) membran jaringan ikat yang disebut </a:t>
            </a:r>
            <a:r>
              <a:rPr lang="en-US" sz="2800" b="1"/>
              <a:t>Meningen.</a:t>
            </a:r>
            <a:r>
              <a:rPr lang="en-US" sz="2800"/>
              <a:t> </a:t>
            </a:r>
            <a:r>
              <a:rPr lang="it-IT" sz="2800"/>
              <a:t>Meningen ini membentuk bagian dalam tengkorak, melindungi sinus vena dan berisi Cairan cerebrospinal (CSF). </a:t>
            </a:r>
          </a:p>
          <a:p>
            <a:pPr algn="ctr">
              <a:lnSpc>
                <a:spcPct val="90000"/>
              </a:lnSpc>
              <a:buFont typeface="Arial" charset="0"/>
              <a:buNone/>
              <a:tabLst>
                <a:tab pos="4572000" algn="l"/>
              </a:tabLst>
            </a:pPr>
            <a:r>
              <a:rPr lang="it-IT" sz="2800"/>
              <a:t>  </a:t>
            </a:r>
            <a:r>
              <a:rPr lang="it-IT" sz="2800" b="1"/>
              <a:t>Dura mater </a:t>
            </a:r>
            <a:r>
              <a:rPr lang="it-IT" sz="2800"/>
              <a:t> </a:t>
            </a:r>
            <a:r>
              <a:rPr lang="it-IT" sz="2800">
                <a:sym typeface="Wingdings" pitchFamily="2" charset="2"/>
              </a:rPr>
              <a:t></a:t>
            </a:r>
            <a:r>
              <a:rPr lang="it-IT" sz="2800"/>
              <a:t> Lapisan paling luar langsung berhubungan dengan permukaan bagian dalam tengkorak dan lapisan bagian dalam penutup bagian luar otak. </a:t>
            </a:r>
          </a:p>
          <a:p>
            <a:pPr algn="ctr">
              <a:lnSpc>
                <a:spcPct val="90000"/>
              </a:lnSpc>
              <a:buFont typeface="Arial" charset="0"/>
              <a:buNone/>
              <a:tabLst>
                <a:tab pos="4572000" algn="l"/>
              </a:tabLst>
            </a:pPr>
            <a:r>
              <a:rPr lang="it-IT" sz="2800"/>
              <a:t>  </a:t>
            </a:r>
            <a:r>
              <a:rPr lang="it-IT" sz="2800" b="1"/>
              <a:t>Arachnoid mater</a:t>
            </a:r>
            <a:r>
              <a:rPr lang="it-IT" sz="2800"/>
              <a:t> </a:t>
            </a:r>
            <a:r>
              <a:rPr lang="it-IT" sz="2800">
                <a:sym typeface="Wingdings" pitchFamily="2" charset="2"/>
              </a:rPr>
              <a:t></a:t>
            </a:r>
            <a:r>
              <a:rPr lang="it-IT" sz="2800"/>
              <a:t>membentuk ruang yang berisi CSF dan tempat sebagian besar pembuluh darah cerebral.</a:t>
            </a:r>
            <a:endParaRPr lang="en-US" sz="2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Rot="1" noChangeArrowheads="1"/>
          </p:cNvSpPr>
          <p:nvPr>
            <p:ph type="body" idx="1"/>
          </p:nvPr>
        </p:nvSpPr>
        <p:spPr>
          <a:xfrm>
            <a:off x="457200" y="333375"/>
            <a:ext cx="8229600" cy="5792788"/>
          </a:xfrm>
        </p:spPr>
        <p:txBody>
          <a:bodyPr/>
          <a:lstStyle/>
          <a:p>
            <a:pPr algn="ctr">
              <a:lnSpc>
                <a:spcPct val="90000"/>
              </a:lnSpc>
            </a:pPr>
            <a:r>
              <a:rPr lang="it-IT" sz="2800"/>
              <a:t>  </a:t>
            </a:r>
            <a:r>
              <a:rPr lang="it-IT" sz="2800" b="1"/>
              <a:t>Pia mater</a:t>
            </a:r>
            <a:r>
              <a:rPr lang="it-IT" sz="2800"/>
              <a:t> yang langsung berhubungan dengan jaringan otak dan berisi sedikit pembuluh darah.</a:t>
            </a:r>
          </a:p>
          <a:p>
            <a:pPr algn="ctr">
              <a:lnSpc>
                <a:spcPct val="90000"/>
              </a:lnSpc>
              <a:buFont typeface="Arial" charset="0"/>
              <a:buNone/>
            </a:pPr>
            <a:endParaRPr lang="it-IT" sz="2800" b="1" i="1"/>
          </a:p>
          <a:p>
            <a:pPr algn="ctr">
              <a:lnSpc>
                <a:spcPct val="90000"/>
              </a:lnSpc>
            </a:pPr>
            <a:r>
              <a:rPr lang="it-IT" sz="2800" b="1" i="1">
                <a:solidFill>
                  <a:srgbClr val="FF00FF"/>
                </a:solidFill>
              </a:rPr>
              <a:t>Cerebrospinal Fluid (CSF)</a:t>
            </a:r>
            <a:endParaRPr lang="it-IT" sz="2800">
              <a:solidFill>
                <a:srgbClr val="FF00FF"/>
              </a:solidFill>
            </a:endParaRPr>
          </a:p>
          <a:p>
            <a:pPr algn="ctr">
              <a:lnSpc>
                <a:spcPct val="90000"/>
              </a:lnSpc>
              <a:buFont typeface="Arial" charset="0"/>
              <a:buNone/>
            </a:pPr>
            <a:r>
              <a:rPr lang="it-IT" sz="2800"/>
              <a:t>Adalah cairan jernih, tidak berwarna dan dihasilkan oleh flexus choroid (kelompok kapiler yang berlokasi dalam ventrikel otak). CSF bersirkulasi dari </a:t>
            </a:r>
            <a:r>
              <a:rPr lang="it-IT" sz="2800" b="1">
                <a:solidFill>
                  <a:srgbClr val="FF00FF"/>
                </a:solidFill>
              </a:rPr>
              <a:t>ventrikel lateral</a:t>
            </a:r>
            <a:r>
              <a:rPr lang="it-IT" sz="2800"/>
              <a:t> kedalam </a:t>
            </a:r>
            <a:r>
              <a:rPr lang="it-IT" sz="2800" b="1">
                <a:solidFill>
                  <a:srgbClr val="FF00FF"/>
                </a:solidFill>
              </a:rPr>
              <a:t>vent. ke-3</a:t>
            </a:r>
            <a:r>
              <a:rPr lang="it-IT" sz="2800"/>
              <a:t> pada diencephalon dan melalui midbrain kedalam </a:t>
            </a:r>
            <a:r>
              <a:rPr lang="it-IT" sz="2800" b="1">
                <a:solidFill>
                  <a:srgbClr val="FF00FF"/>
                </a:solidFill>
              </a:rPr>
              <a:t>vent. ke-4</a:t>
            </a:r>
            <a:r>
              <a:rPr lang="it-IT" sz="2800"/>
              <a:t>, sebagian aliran ini kebagian bawah spinal cord, bersirkulasi melalui ruang subarachnoid dan kembali bersatu dengan darah melalui villi arachnoid.</a:t>
            </a:r>
            <a:endParaRPr lang="en-US" sz="28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Rot="1" noChangeArrowheads="1"/>
          </p:cNvSpPr>
          <p:nvPr>
            <p:ph type="body" idx="1"/>
          </p:nvPr>
        </p:nvSpPr>
        <p:spPr>
          <a:xfrm>
            <a:off x="457200" y="333375"/>
            <a:ext cx="8229600" cy="5792788"/>
          </a:xfrm>
        </p:spPr>
        <p:txBody>
          <a:bodyPr/>
          <a:lstStyle/>
          <a:p>
            <a:pPr algn="ctr">
              <a:buFont typeface="Arial" charset="0"/>
              <a:buNone/>
            </a:pPr>
            <a:r>
              <a:rPr lang="it-IT"/>
              <a:t>CSF merupakan bantalan dari jaringan otak, mencegah otak dan spinal cord dari trauma, membantu memberikan nutrisi pada otak, mengangkut sisa-sisa metabolisme dari cerebrospinal. </a:t>
            </a:r>
            <a:r>
              <a:rPr lang="en-US"/>
              <a:t>  80 – 200 ml, rata-rata 130 ml. Diabsorpsi kembali oleh arachnoid villi. CSF secara normal diproduksi dan diabsorpsi dalam jumlah yang sama.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Rot="1" noChangeArrowheads="1"/>
          </p:cNvSpPr>
          <p:nvPr>
            <p:ph type="body" idx="1"/>
          </p:nvPr>
        </p:nvSpPr>
        <p:spPr>
          <a:xfrm>
            <a:off x="457200" y="404813"/>
            <a:ext cx="8229600" cy="5721350"/>
          </a:xfrm>
        </p:spPr>
        <p:txBody>
          <a:bodyPr/>
          <a:lstStyle/>
          <a:p>
            <a:pPr algn="ctr">
              <a:lnSpc>
                <a:spcPct val="90000"/>
              </a:lnSpc>
              <a:buFont typeface="Arial" charset="0"/>
              <a:buNone/>
            </a:pPr>
            <a:r>
              <a:rPr lang="en-US" sz="2800" b="1">
                <a:solidFill>
                  <a:srgbClr val="FF00FF"/>
                </a:solidFill>
              </a:rPr>
              <a:t>Pembuluh darah</a:t>
            </a:r>
            <a:r>
              <a:rPr lang="en-US" sz="2800" b="1"/>
              <a:t> :</a:t>
            </a:r>
            <a:endParaRPr lang="it-IT" sz="2800"/>
          </a:p>
          <a:p>
            <a:pPr algn="ctr">
              <a:lnSpc>
                <a:spcPct val="90000"/>
              </a:lnSpc>
            </a:pPr>
            <a:r>
              <a:rPr lang="it-IT" sz="2800"/>
              <a:t>Hemispher cerebral menerima darah dari bagian atas dan tengah arteri internal. Ada dua arteri yang merupakan cabang dari </a:t>
            </a:r>
            <a:r>
              <a:rPr lang="it-IT" sz="2800">
                <a:solidFill>
                  <a:srgbClr val="FF00FF"/>
                </a:solidFill>
              </a:rPr>
              <a:t>arteri carotis.</a:t>
            </a:r>
            <a:r>
              <a:rPr lang="it-IT" sz="2800"/>
              <a:t> Batang otak dan cerebelum menerima darah dari </a:t>
            </a:r>
            <a:r>
              <a:rPr lang="it-IT" sz="2800">
                <a:solidFill>
                  <a:srgbClr val="FF00FF"/>
                </a:solidFill>
              </a:rPr>
              <a:t>arteri basilaris</a:t>
            </a:r>
            <a:r>
              <a:rPr lang="it-IT" sz="2800"/>
              <a:t>. Bagian posterior cerebrum  menerima darah dari arteri posterior. Arteri utama berhubungan dengan arteri bagian atas dan posterior yang membentuk lingkaran pembuluh darah yang disebut </a:t>
            </a:r>
            <a:r>
              <a:rPr lang="it-IT" sz="2800">
                <a:solidFill>
                  <a:srgbClr val="FF00FF"/>
                </a:solidFill>
              </a:rPr>
              <a:t>Circle of Willis.</a:t>
            </a:r>
          </a:p>
          <a:p>
            <a:pPr algn="ctr">
              <a:lnSpc>
                <a:spcPct val="90000"/>
              </a:lnSpc>
            </a:pPr>
            <a:r>
              <a:rPr lang="it-IT" sz="2800"/>
              <a:t>	Otak menerima darah kira-kira 750 ml darah setiap menit dan menggunakan 20 % oksigen dari total </a:t>
            </a:r>
            <a:endParaRPr lang="en-US" sz="28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Rot="1" noChangeArrowheads="1"/>
          </p:cNvSpPr>
          <p:nvPr>
            <p:ph type="body" idx="1"/>
          </p:nvPr>
        </p:nvSpPr>
        <p:spPr>
          <a:xfrm>
            <a:off x="457200" y="0"/>
            <a:ext cx="8229600" cy="6524625"/>
          </a:xfrm>
        </p:spPr>
        <p:txBody>
          <a:bodyPr/>
          <a:lstStyle/>
          <a:p>
            <a:pPr algn="ctr">
              <a:lnSpc>
                <a:spcPct val="90000"/>
              </a:lnSpc>
              <a:buFont typeface="Arial" charset="0"/>
              <a:buNone/>
            </a:pPr>
            <a:r>
              <a:rPr lang="it-IT" sz="2800"/>
              <a:t>kebutuhan tubuh serta memerlukan 400 kkal glukosa perhari. Banyaknya kebutuhan oksigen sebagai akibat guna metabolisme glukosa yang merupakan sumber utama energi otak.</a:t>
            </a:r>
          </a:p>
          <a:p>
            <a:pPr algn="ctr">
              <a:lnSpc>
                <a:spcPct val="90000"/>
              </a:lnSpc>
              <a:buFont typeface="Arial" charset="0"/>
              <a:buNone/>
            </a:pPr>
            <a:endParaRPr lang="it-IT" sz="2800"/>
          </a:p>
          <a:p>
            <a:pPr algn="ctr">
              <a:lnSpc>
                <a:spcPct val="90000"/>
              </a:lnSpc>
              <a:buFont typeface="Arial" charset="0"/>
              <a:buNone/>
            </a:pPr>
            <a:r>
              <a:rPr lang="it-IT" sz="2800"/>
              <a:t>Kapiler pembuluh darah otak memiliki permeabilitas yang rendah sehingga dapat melindungi otak dari zat-zat toksik dalam darah. Hanya glukosa, sedikit asam amino, O2/ CO2 dan cairan yang dapat melalui permeabilitas pembuluh kapiler otak. Zat-zat seperti urea, creatinin, protein, toksin dan obat antibiotik sukar masuk kedalam jaringan otak melalui pembuluh kapiler otak. Bila terjadi trauma pada otak dapat terjadi kerusakan pada kapiler pembuluh darah otak. </a:t>
            </a:r>
            <a:endParaRPr lang="en-US" sz="28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Rot="1" noChangeArrowheads="1"/>
          </p:cNvSpPr>
          <p:nvPr>
            <p:ph type="body" idx="1"/>
          </p:nvPr>
        </p:nvSpPr>
        <p:spPr>
          <a:xfrm>
            <a:off x="457200" y="404813"/>
            <a:ext cx="8229600" cy="5721350"/>
          </a:xfrm>
        </p:spPr>
        <p:txBody>
          <a:bodyPr/>
          <a:lstStyle/>
          <a:p>
            <a:pPr algn="ctr">
              <a:lnSpc>
                <a:spcPct val="90000"/>
              </a:lnSpc>
              <a:buFont typeface="Arial" charset="0"/>
              <a:buNone/>
            </a:pPr>
            <a:r>
              <a:rPr lang="it-IT" b="1" i="1">
                <a:solidFill>
                  <a:srgbClr val="FF00FF"/>
                </a:solidFill>
              </a:rPr>
              <a:t>Medula Spinalis (Spinal cord)</a:t>
            </a:r>
            <a:endParaRPr lang="it-IT">
              <a:solidFill>
                <a:srgbClr val="FF00FF"/>
              </a:solidFill>
            </a:endParaRPr>
          </a:p>
          <a:p>
            <a:pPr algn="ctr">
              <a:lnSpc>
                <a:spcPct val="90000"/>
              </a:lnSpc>
              <a:buFont typeface="Arial" charset="0"/>
              <a:buNone/>
            </a:pPr>
            <a:r>
              <a:rPr lang="it-IT"/>
              <a:t>Dilindungi oleh 33 ruas tulang belakang :   cervical : 7, thoracal : 12, lumbal : 5, sakral : 5 dan 4 ruas yang membentuk koksigis. Foramen intervertebra adalah ruangan antara vertebra dimana akar saraf spinal lewat. </a:t>
            </a:r>
            <a:r>
              <a:rPr lang="de-DE"/>
              <a:t>Intervertebral disk yang berlokasi antara ruas vertebra yang memungkinkan vertebra dapat bergerak. Setiap intervertebral disk terdiri dari kapsul yang tipis yang mengelilingi substansia gelatinosa yang disebut nucleus pulposus. </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Rot="1" noChangeArrowheads="1"/>
          </p:cNvSpPr>
          <p:nvPr>
            <p:ph type="body" idx="1"/>
          </p:nvPr>
        </p:nvSpPr>
        <p:spPr>
          <a:xfrm>
            <a:off x="457200" y="404813"/>
            <a:ext cx="8229600" cy="5721350"/>
          </a:xfrm>
        </p:spPr>
        <p:txBody>
          <a:bodyPr/>
          <a:lstStyle/>
          <a:p>
            <a:pPr algn="ctr">
              <a:lnSpc>
                <a:spcPct val="90000"/>
              </a:lnSpc>
            </a:pPr>
            <a:r>
              <a:rPr lang="it-IT" sz="2800"/>
              <a:t>Spinal cord dimulai dari medulla oblongata sampai lumbal pertama. Sebagai jalur komunikasi / pesan ke dan dari otak sebagai pusat refleks. </a:t>
            </a:r>
            <a:r>
              <a:rPr lang="en-US" sz="2800"/>
              <a:t>Kira-kira 42 cm panjang spinal cord dan tebalnya 1,8 cm. Spinal cord dilindungi oleh ruas tulang belakang, meningen dan CSF. </a:t>
            </a:r>
            <a:r>
              <a:rPr lang="it-IT" sz="2800"/>
              <a:t>Substansia kelabu pada sisi bagian dalam dan substansia putih pada sisi bagian luar. </a:t>
            </a:r>
          </a:p>
          <a:p>
            <a:pPr algn="ctr">
              <a:lnSpc>
                <a:spcPct val="90000"/>
              </a:lnSpc>
            </a:pPr>
            <a:endParaRPr lang="it-IT" sz="2800"/>
          </a:p>
          <a:p>
            <a:pPr algn="ctr">
              <a:lnSpc>
                <a:spcPct val="90000"/>
              </a:lnSpc>
            </a:pPr>
            <a:r>
              <a:rPr lang="it-IT" sz="2800"/>
              <a:t>	31 pasang saraf spinal : saraf cervical : 8 pasang (C1-C8), saraf thoracal 12 pasang (T1-T12), saraf lumbal 5 pasang (L1-L5), saraf sakral 5 pasang (S1-S5) dan saraf koksigis 1 pasang.</a:t>
            </a:r>
            <a:endParaRPr lang="en-US" sz="2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60350"/>
            <a:ext cx="7772400" cy="1223963"/>
          </a:xfrm>
        </p:spPr>
        <p:txBody>
          <a:bodyPr/>
          <a:lstStyle/>
          <a:p>
            <a:r>
              <a:rPr lang="en-US" sz="3600" dirty="0" err="1">
                <a:solidFill>
                  <a:srgbClr val="FF00FF"/>
                </a:solidFill>
              </a:rPr>
              <a:t>Respon</a:t>
            </a:r>
            <a:r>
              <a:rPr lang="en-US" sz="3600" dirty="0">
                <a:solidFill>
                  <a:srgbClr val="FF00FF"/>
                </a:solidFill>
              </a:rPr>
              <a:t> </a:t>
            </a:r>
            <a:r>
              <a:rPr lang="en-US" sz="3600" dirty="0" err="1">
                <a:solidFill>
                  <a:srgbClr val="FF00FF"/>
                </a:solidFill>
              </a:rPr>
              <a:t>klien</a:t>
            </a:r>
            <a:r>
              <a:rPr lang="en-US" sz="3600" dirty="0">
                <a:solidFill>
                  <a:srgbClr val="FF00FF"/>
                </a:solidFill>
              </a:rPr>
              <a:t> </a:t>
            </a:r>
            <a:r>
              <a:rPr lang="en-US" sz="3600" dirty="0" err="1">
                <a:solidFill>
                  <a:srgbClr val="FF00FF"/>
                </a:solidFill>
              </a:rPr>
              <a:t>terhadap</a:t>
            </a:r>
            <a:r>
              <a:rPr lang="en-US" sz="3600" dirty="0">
                <a:solidFill>
                  <a:srgbClr val="FF00FF"/>
                </a:solidFill>
              </a:rPr>
              <a:t> </a:t>
            </a:r>
            <a:r>
              <a:rPr lang="en-US" sz="3600" dirty="0" err="1">
                <a:solidFill>
                  <a:srgbClr val="FF00FF"/>
                </a:solidFill>
              </a:rPr>
              <a:t>gg</a:t>
            </a:r>
            <a:r>
              <a:rPr lang="en-US" sz="3600" dirty="0">
                <a:solidFill>
                  <a:srgbClr val="FF00FF"/>
                </a:solidFill>
              </a:rPr>
              <a:t> </a:t>
            </a:r>
            <a:r>
              <a:rPr lang="en-US" sz="3600" dirty="0" err="1">
                <a:solidFill>
                  <a:srgbClr val="FF00FF"/>
                </a:solidFill>
              </a:rPr>
              <a:t>kognitif-perseptual</a:t>
            </a:r>
            <a:endParaRPr lang="en-US" sz="3600" dirty="0">
              <a:solidFill>
                <a:srgbClr val="FF00FF"/>
              </a:solidFill>
            </a:endParaRPr>
          </a:p>
        </p:txBody>
      </p:sp>
      <p:pic>
        <p:nvPicPr>
          <p:cNvPr id="2052" name="Picture 4" descr="NER3ATL"/>
          <p:cNvPicPr>
            <a:picLocks noChangeAspect="1" noChangeArrowheads="1"/>
          </p:cNvPicPr>
          <p:nvPr/>
        </p:nvPicPr>
        <p:blipFill>
          <a:blip r:embed="rId2"/>
          <a:srcRect/>
          <a:stretch>
            <a:fillRect/>
          </a:stretch>
        </p:blipFill>
        <p:spPr bwMode="auto">
          <a:xfrm>
            <a:off x="395288" y="1628775"/>
            <a:ext cx="8497887" cy="489585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Rot="1" noChangeArrowheads="1"/>
          </p:cNvSpPr>
          <p:nvPr>
            <p:ph type="body" idx="1"/>
          </p:nvPr>
        </p:nvSpPr>
        <p:spPr>
          <a:xfrm>
            <a:off x="457200" y="333375"/>
            <a:ext cx="8229600" cy="5792788"/>
          </a:xfrm>
        </p:spPr>
        <p:txBody>
          <a:bodyPr/>
          <a:lstStyle/>
          <a:p>
            <a:pPr algn="ctr">
              <a:lnSpc>
                <a:spcPct val="80000"/>
              </a:lnSpc>
            </a:pPr>
            <a:r>
              <a:rPr lang="de-DE" sz="2800"/>
              <a:t>Akar depan bersifat sensorik dan akar belakang bersifat motorik. Bila terjadi kerusakan pada akar belakang menyebabkan kehilangan sensasi, bila terjadi kerusakan pada akar depan menyebabkan terjadinya kelemahan/paralisis.</a:t>
            </a:r>
          </a:p>
          <a:p>
            <a:pPr algn="ctr">
              <a:lnSpc>
                <a:spcPct val="80000"/>
              </a:lnSpc>
              <a:buFont typeface="Arial" charset="0"/>
              <a:buNone/>
            </a:pPr>
            <a:endParaRPr lang="de-DE" sz="2800" b="1"/>
          </a:p>
          <a:p>
            <a:pPr algn="ctr">
              <a:lnSpc>
                <a:spcPct val="80000"/>
              </a:lnSpc>
              <a:buFont typeface="Arial" charset="0"/>
              <a:buNone/>
            </a:pPr>
            <a:r>
              <a:rPr lang="de-DE" sz="2800" b="1">
                <a:solidFill>
                  <a:srgbClr val="FF00FF"/>
                </a:solidFill>
              </a:rPr>
              <a:t>Fungsi</a:t>
            </a:r>
            <a:r>
              <a:rPr lang="de-DE" sz="2800">
                <a:solidFill>
                  <a:srgbClr val="FF00FF"/>
                </a:solidFill>
              </a:rPr>
              <a:t> </a:t>
            </a:r>
            <a:r>
              <a:rPr lang="de-DE" sz="2800"/>
              <a:t>: Pesan diantarkan ke dan dari otak yang disalurkan melalui jalur keatas (jalur sensorik) dan kebawah (jalur motorik). Traktus spinothalamik (sensorik) mengantar sensasi nyeri, temperatur, sentuhan kasar. Dan jalur posterior yang disebut fasikulus grasilis dan fasikulus cuneatus yang membawa sensasi sentuhan halus, posisi dan getaran. Bagian lateral dan anterior dari </a:t>
            </a:r>
            <a:endParaRPr lang="en-US" sz="28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Rot="1" noChangeArrowheads="1"/>
          </p:cNvSpPr>
          <p:nvPr>
            <p:ph type="body" idx="1"/>
          </p:nvPr>
        </p:nvSpPr>
        <p:spPr>
          <a:xfrm>
            <a:off x="468313" y="404813"/>
            <a:ext cx="8229600" cy="5721350"/>
          </a:xfrm>
        </p:spPr>
        <p:txBody>
          <a:bodyPr/>
          <a:lstStyle/>
          <a:p>
            <a:pPr algn="ctr">
              <a:lnSpc>
                <a:spcPct val="90000"/>
              </a:lnSpc>
              <a:buFont typeface="Arial" charset="0"/>
              <a:buNone/>
            </a:pPr>
            <a:r>
              <a:rPr lang="de-DE" sz="2800">
                <a:solidFill>
                  <a:srgbClr val="FF00FF"/>
                </a:solidFill>
              </a:rPr>
              <a:t>traktus corticospinal (pyramidal)</a:t>
            </a:r>
            <a:r>
              <a:rPr lang="de-DE" sz="2800"/>
              <a:t> merupakan jalur desending yang terdiri dari serabut yang berasal dari </a:t>
            </a:r>
            <a:r>
              <a:rPr lang="de-DE" sz="2800">
                <a:solidFill>
                  <a:srgbClr val="FF00FF"/>
                </a:solidFill>
              </a:rPr>
              <a:t>korteks motorik</a:t>
            </a:r>
            <a:r>
              <a:rPr lang="de-DE" sz="2800"/>
              <a:t> pada otak dan disalurkan </a:t>
            </a:r>
            <a:r>
              <a:rPr lang="de-DE" sz="2800">
                <a:solidFill>
                  <a:srgbClr val="FF00FF"/>
                </a:solidFill>
              </a:rPr>
              <a:t>kebatang otak</a:t>
            </a:r>
            <a:r>
              <a:rPr lang="de-DE" sz="2800"/>
              <a:t> dan turun ke </a:t>
            </a:r>
            <a:r>
              <a:rPr lang="de-DE" sz="2800">
                <a:solidFill>
                  <a:srgbClr val="FF00FF"/>
                </a:solidFill>
              </a:rPr>
              <a:t>spinal cord</a:t>
            </a:r>
            <a:r>
              <a:rPr lang="de-DE" sz="2800"/>
              <a:t>. Berfungsi untuk gerakan yang menurut kemauan dan menstimulasi aktifitas otot yang selanjutnya menghambat yang lain. Juga membawa serabut yang berfungsi menghambat tonus otot. </a:t>
            </a:r>
          </a:p>
          <a:p>
            <a:pPr algn="ctr">
              <a:lnSpc>
                <a:spcPct val="90000"/>
              </a:lnSpc>
              <a:buFont typeface="Arial" charset="0"/>
              <a:buNone/>
            </a:pPr>
            <a:r>
              <a:rPr lang="de-DE" sz="2800"/>
              <a:t>Ekstrapyramidal yaitu jalur antara </a:t>
            </a:r>
            <a:r>
              <a:rPr lang="de-DE" sz="2800">
                <a:solidFill>
                  <a:srgbClr val="FF00FF"/>
                </a:solidFill>
              </a:rPr>
              <a:t>corteks cerebral</a:t>
            </a:r>
            <a:r>
              <a:rPr lang="de-DE" sz="2800"/>
              <a:t>, </a:t>
            </a:r>
            <a:r>
              <a:rPr lang="de-DE" sz="2800">
                <a:solidFill>
                  <a:srgbClr val="FF00FF"/>
                </a:solidFill>
              </a:rPr>
              <a:t>basal ganglia</a:t>
            </a:r>
            <a:r>
              <a:rPr lang="de-DE" sz="2800"/>
              <a:t>, </a:t>
            </a:r>
            <a:r>
              <a:rPr lang="de-DE" sz="2800">
                <a:solidFill>
                  <a:srgbClr val="FF00FF"/>
                </a:solidFill>
              </a:rPr>
              <a:t>batang otak</a:t>
            </a:r>
            <a:r>
              <a:rPr lang="de-DE" sz="2800"/>
              <a:t>, </a:t>
            </a:r>
            <a:r>
              <a:rPr lang="de-DE" sz="2800">
                <a:solidFill>
                  <a:srgbClr val="FF00FF"/>
                </a:solidFill>
              </a:rPr>
              <a:t>spinal cord</a:t>
            </a:r>
            <a:r>
              <a:rPr lang="de-DE" sz="2800"/>
              <a:t> keluar dari traktus pyramidal. Berperan untuk mempertahankan tonus otot dan gerakan kasar.</a:t>
            </a:r>
            <a:endParaRPr lang="en-US" sz="28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Rot="1" noChangeArrowheads="1"/>
          </p:cNvSpPr>
          <p:nvPr>
            <p:ph type="body" idx="1"/>
          </p:nvPr>
        </p:nvSpPr>
        <p:spPr>
          <a:xfrm>
            <a:off x="457200" y="404813"/>
            <a:ext cx="8229600" cy="5721350"/>
          </a:xfrm>
        </p:spPr>
        <p:txBody>
          <a:bodyPr/>
          <a:lstStyle/>
          <a:p>
            <a:pPr algn="ctr">
              <a:lnSpc>
                <a:spcPct val="80000"/>
              </a:lnSpc>
              <a:buFont typeface="Arial" charset="0"/>
              <a:buNone/>
            </a:pPr>
            <a:r>
              <a:rPr lang="de-DE" sz="2800" b="1" i="1">
                <a:solidFill>
                  <a:srgbClr val="FF00FF"/>
                </a:solidFill>
              </a:rPr>
              <a:t>Upper Motor Neuron (UMN) dan Lower Motor Neuron (LMN)</a:t>
            </a:r>
            <a:endParaRPr lang="de-DE" sz="2800">
              <a:solidFill>
                <a:srgbClr val="FF00FF"/>
              </a:solidFill>
            </a:endParaRPr>
          </a:p>
          <a:p>
            <a:pPr algn="ctr">
              <a:lnSpc>
                <a:spcPct val="80000"/>
              </a:lnSpc>
            </a:pPr>
            <a:r>
              <a:rPr lang="de-DE" sz="2800"/>
              <a:t>	UMN misalnya traktus corticospinal dan traktus ekstrapyramidal, membawa impuls dari </a:t>
            </a:r>
            <a:r>
              <a:rPr lang="de-DE" sz="2800">
                <a:solidFill>
                  <a:srgbClr val="FF00FF"/>
                </a:solidFill>
              </a:rPr>
              <a:t>corteks cerebral ke bagian depan spinal cord.</a:t>
            </a:r>
            <a:r>
              <a:rPr lang="de-DE" sz="2800"/>
              <a:t> Kerusakan UMN menyebabkan menurunnya tonus otot, menurunnya kekuatan otot, menurunnya koordinasi dan refleks yang bersifat hyperaktif.</a:t>
            </a:r>
          </a:p>
          <a:p>
            <a:pPr algn="ctr">
              <a:lnSpc>
                <a:spcPct val="80000"/>
              </a:lnSpc>
            </a:pPr>
            <a:endParaRPr lang="de-DE" sz="2800"/>
          </a:p>
          <a:p>
            <a:pPr algn="ctr">
              <a:lnSpc>
                <a:spcPct val="80000"/>
              </a:lnSpc>
            </a:pPr>
            <a:r>
              <a:rPr lang="de-DE" sz="2800"/>
              <a:t>	LMN misalnya saraf perifer dan saraf kranial mulai dalam </a:t>
            </a:r>
            <a:r>
              <a:rPr lang="de-DE" sz="2800">
                <a:solidFill>
                  <a:srgbClr val="FF00FF"/>
                </a:solidFill>
              </a:rPr>
              <a:t>bagian depan spinal cord dan berakhir pada otot</a:t>
            </a:r>
            <a:r>
              <a:rPr lang="de-DE" sz="2800"/>
              <a:t>. Kerusakan pada LMN menyebabkan penurunan tonus otot dan kehilangan refleks. </a:t>
            </a:r>
            <a:endParaRPr lang="en-US" sz="28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Rot="1" noChangeArrowheads="1"/>
          </p:cNvSpPr>
          <p:nvPr>
            <p:ph type="body" idx="1"/>
          </p:nvPr>
        </p:nvSpPr>
        <p:spPr>
          <a:xfrm>
            <a:off x="457200" y="404813"/>
            <a:ext cx="8229600" cy="5721350"/>
          </a:xfrm>
        </p:spPr>
        <p:txBody>
          <a:bodyPr/>
          <a:lstStyle/>
          <a:p>
            <a:pPr algn="ctr">
              <a:buFont typeface="Arial" charset="0"/>
              <a:buNone/>
            </a:pPr>
            <a:r>
              <a:rPr lang="en-US" b="1" i="1">
                <a:solidFill>
                  <a:srgbClr val="FF00FF"/>
                </a:solidFill>
              </a:rPr>
              <a:t>SISTEM SARAF TEPI (PERIPHERAL NERVOUS SYSTEM = PNS)</a:t>
            </a:r>
            <a:endParaRPr lang="en-US">
              <a:solidFill>
                <a:srgbClr val="FF00FF"/>
              </a:solidFill>
            </a:endParaRPr>
          </a:p>
          <a:p>
            <a:pPr algn="ctr"/>
            <a:r>
              <a:rPr lang="en-US"/>
              <a:t>Bertanggung jawab menerima dan mentransmisi informasi dari dan yang berhubungan dengan lingkungan eksternal. PNS dibangun oleh saraf-saraf, ganglia (sekelompok sel saraf) dan reseptor sensorik yang berlokasi diluar atau perifer ke otak dan spinal cord.</a:t>
            </a:r>
            <a:endParaRPr lang="it-IT"/>
          </a:p>
          <a:p>
            <a:pPr algn="ctr"/>
            <a:r>
              <a:rPr lang="it-IT"/>
              <a:t>PNS terbagi : saraf sensorik / saraf afferent dan saraf motorik / saraf efferent.</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Rot="1" noChangeArrowheads="1"/>
          </p:cNvSpPr>
          <p:nvPr>
            <p:ph type="body" idx="1"/>
          </p:nvPr>
        </p:nvSpPr>
        <p:spPr>
          <a:xfrm>
            <a:off x="457200" y="404813"/>
            <a:ext cx="8229600" cy="5721350"/>
          </a:xfrm>
        </p:spPr>
        <p:txBody>
          <a:bodyPr/>
          <a:lstStyle/>
          <a:p>
            <a:pPr algn="ctr">
              <a:lnSpc>
                <a:spcPct val="90000"/>
              </a:lnSpc>
              <a:buFont typeface="Arial" charset="0"/>
              <a:buNone/>
            </a:pPr>
            <a:r>
              <a:rPr lang="it-IT" sz="2800" b="1">
                <a:solidFill>
                  <a:srgbClr val="FF00FF"/>
                </a:solidFill>
              </a:rPr>
              <a:t>Saraf Spinal</a:t>
            </a:r>
            <a:endParaRPr lang="en-US" sz="2800" b="1">
              <a:solidFill>
                <a:srgbClr val="FF00FF"/>
              </a:solidFill>
            </a:endParaRPr>
          </a:p>
          <a:p>
            <a:pPr algn="ctr">
              <a:lnSpc>
                <a:spcPct val="90000"/>
              </a:lnSpc>
              <a:buFont typeface="Arial" charset="0"/>
              <a:buNone/>
            </a:pPr>
            <a:r>
              <a:rPr lang="it-IT" sz="2800"/>
              <a:t>Saraf spinal terdiri dari 31 pasang : saraf cervical : 8 pasang (C1-C8), saraf thoracal 12 pasang (T1-T12), saraf lumbal 5 pasang (L1-L5), saraf sakral 5 pasang (S1-S5) dan saraf koksigis 1 pasang. Saraf spinal keluar dari kolumna vertebralis menuju kebagian tubuh yang dilayani. Setiap saraf spinal mengandung serabut sensorik dan serabut motorik. Serabut sensorik berlokasi pada akar dorsal dan badan sel berlokasi dalam akar dorsal ganglion. Serabut saraf motorik berlokasi dibagian akar depan dan badan sel berlokasi didalam spinal cord. </a:t>
            </a:r>
            <a:endParaRPr lang="en-US" sz="28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Rot="1" noChangeArrowheads="1"/>
          </p:cNvSpPr>
          <p:nvPr>
            <p:ph type="body" idx="1"/>
          </p:nvPr>
        </p:nvSpPr>
        <p:spPr>
          <a:xfrm>
            <a:off x="457200" y="260350"/>
            <a:ext cx="8229600" cy="5865813"/>
          </a:xfrm>
        </p:spPr>
        <p:txBody>
          <a:bodyPr/>
          <a:lstStyle/>
          <a:p>
            <a:pPr algn="ctr">
              <a:buFont typeface="Arial" charset="0"/>
              <a:buNone/>
            </a:pPr>
            <a:r>
              <a:rPr lang="it-IT" b="1">
                <a:solidFill>
                  <a:srgbClr val="FF00FF"/>
                </a:solidFill>
              </a:rPr>
              <a:t>Saraf Kranial</a:t>
            </a:r>
            <a:endParaRPr lang="en-US" b="1">
              <a:solidFill>
                <a:srgbClr val="FF00FF"/>
              </a:solidFill>
            </a:endParaRPr>
          </a:p>
          <a:p>
            <a:pPr algn="ctr">
              <a:buFont typeface="Arial" charset="0"/>
              <a:buNone/>
            </a:pPr>
            <a:r>
              <a:rPr lang="it-IT"/>
              <a:t>Saraf-saraf kranial langsung berasal dari otak dan meninggalkan tengkorak melalui lubang-lubang pada tulang yang dinamakan foramina dimana terdapat 12 pasang saraf kranial yang dinyatakan dengan nama atau angka Romawi. </a:t>
            </a:r>
          </a:p>
          <a:p>
            <a:pPr algn="ctr">
              <a:buFont typeface="Arial" charset="0"/>
              <a:buNone/>
            </a:pPr>
            <a:r>
              <a:rPr lang="it-IT"/>
              <a:t>Pada umumnya terdiri dari saraf sensorik dan motorik, tetapi saraf olfaktorius, saraf optikus dan saraf vestibulochoclear hanya merupakan saraf sensoris.</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Rot="1" noChangeArrowheads="1"/>
          </p:cNvSpPr>
          <p:nvPr>
            <p:ph type="body" idx="1"/>
          </p:nvPr>
        </p:nvSpPr>
        <p:spPr>
          <a:xfrm>
            <a:off x="457200" y="333375"/>
            <a:ext cx="8229600" cy="5792788"/>
          </a:xfrm>
        </p:spPr>
        <p:txBody>
          <a:bodyPr/>
          <a:lstStyle/>
          <a:p>
            <a:pPr algn="ctr">
              <a:lnSpc>
                <a:spcPct val="90000"/>
              </a:lnSpc>
              <a:buFont typeface="Arial" charset="0"/>
              <a:buNone/>
            </a:pPr>
            <a:r>
              <a:rPr lang="en-US" sz="2800" b="1">
                <a:solidFill>
                  <a:srgbClr val="FF00FF"/>
                </a:solidFill>
              </a:rPr>
              <a:t>Refleks</a:t>
            </a:r>
          </a:p>
          <a:p>
            <a:pPr algn="ctr">
              <a:lnSpc>
                <a:spcPct val="90000"/>
              </a:lnSpc>
            </a:pPr>
            <a:r>
              <a:rPr lang="en-US" sz="2800"/>
              <a:t>Refleks merupakan reaksi organisme terhadap perubahan lingkungan baik didalam maupun diluar organisme yang melibatkan sistem saraf pusat dalam memberikan jawaban (respon) terhadap rangsang reseptor. </a:t>
            </a:r>
          </a:p>
          <a:p>
            <a:pPr algn="ctr">
              <a:lnSpc>
                <a:spcPct val="90000"/>
              </a:lnSpc>
            </a:pPr>
            <a:r>
              <a:rPr lang="en-US" sz="2800"/>
              <a:t>Penampilan refleks dapat berupa peningkatan atau penurunan kegiatan.   antara lain berupa kontraksi otot atau relaksasi otot, penghentian atau peningkatan sekresi kelenjar, kontriksi atau dilatasi pembuluh darah.</a:t>
            </a:r>
          </a:p>
          <a:p>
            <a:pPr algn="ctr">
              <a:lnSpc>
                <a:spcPct val="90000"/>
              </a:lnSpc>
            </a:pPr>
            <a:r>
              <a:rPr lang="en-US" sz="2800"/>
              <a:t>	Proses yang terjadi pada refleks tersebut melalui   lengkung refleks, jalan yang dilalui refleks adalah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Rot="1" noChangeArrowheads="1"/>
          </p:cNvSpPr>
          <p:nvPr>
            <p:ph type="body" idx="1"/>
          </p:nvPr>
        </p:nvSpPr>
        <p:spPr>
          <a:xfrm>
            <a:off x="457200" y="333375"/>
            <a:ext cx="8229600" cy="5792788"/>
          </a:xfrm>
        </p:spPr>
        <p:txBody>
          <a:bodyPr/>
          <a:lstStyle/>
          <a:p>
            <a:pPr>
              <a:lnSpc>
                <a:spcPct val="90000"/>
              </a:lnSpc>
              <a:buFont typeface="Arial" charset="0"/>
              <a:buNone/>
            </a:pPr>
            <a:r>
              <a:rPr lang="de-DE" sz="2400"/>
              <a:t>	 Reseptor		Aferen		</a:t>
            </a:r>
          </a:p>
          <a:p>
            <a:pPr>
              <a:lnSpc>
                <a:spcPct val="90000"/>
              </a:lnSpc>
              <a:buFont typeface="Arial" charset="0"/>
              <a:buNone/>
            </a:pPr>
            <a:r>
              <a:rPr lang="de-DE" sz="2400"/>
              <a:t>	</a:t>
            </a:r>
          </a:p>
          <a:p>
            <a:pPr>
              <a:lnSpc>
                <a:spcPct val="90000"/>
              </a:lnSpc>
              <a:buFont typeface="Arial" charset="0"/>
              <a:buNone/>
            </a:pPr>
            <a:r>
              <a:rPr lang="de-DE" sz="2400"/>
              <a:t>							Saraf Pusat</a:t>
            </a:r>
            <a:endParaRPr lang="en-US" sz="2400"/>
          </a:p>
          <a:p>
            <a:pPr>
              <a:lnSpc>
                <a:spcPct val="90000"/>
              </a:lnSpc>
              <a:buFont typeface="Arial" charset="0"/>
              <a:buNone/>
            </a:pPr>
            <a:r>
              <a:rPr lang="en-US" sz="2400"/>
              <a:t/>
            </a:r>
            <a:br>
              <a:rPr lang="en-US" sz="2400"/>
            </a:br>
            <a:r>
              <a:rPr lang="de-DE" sz="2400"/>
              <a:t>Efektor			Eferen</a:t>
            </a:r>
            <a:endParaRPr lang="en-US" sz="2400"/>
          </a:p>
          <a:p>
            <a:pPr>
              <a:lnSpc>
                <a:spcPct val="90000"/>
              </a:lnSpc>
              <a:buFont typeface="Arial" charset="0"/>
              <a:buNone/>
            </a:pPr>
            <a:endParaRPr lang="en-US" sz="2400"/>
          </a:p>
          <a:p>
            <a:pPr>
              <a:lnSpc>
                <a:spcPct val="90000"/>
              </a:lnSpc>
              <a:buFont typeface="Arial" charset="0"/>
              <a:buNone/>
            </a:pPr>
            <a:r>
              <a:rPr lang="en-US" sz="2400">
                <a:solidFill>
                  <a:srgbClr val="FF00FF"/>
                </a:solidFill>
              </a:rPr>
              <a:t>3. Jenis atau ciri jawaban refleks</a:t>
            </a:r>
            <a:r>
              <a:rPr lang="en-US" sz="2400"/>
              <a:t>, dibagi dalam :</a:t>
            </a:r>
            <a:endParaRPr lang="en-US" sz="2400" b="1"/>
          </a:p>
          <a:p>
            <a:pPr>
              <a:lnSpc>
                <a:spcPct val="90000"/>
              </a:lnSpc>
            </a:pPr>
            <a:r>
              <a:rPr lang="en-US" sz="2400" b="1">
                <a:solidFill>
                  <a:srgbClr val="FF00FF"/>
                </a:solidFill>
              </a:rPr>
              <a:t>Refleks motor</a:t>
            </a:r>
            <a:r>
              <a:rPr lang="en-US" sz="2400"/>
              <a:t> ; yang efektornya berupa otot dengan jawaban berupa relaksasi atau kontraksi otot</a:t>
            </a:r>
            <a:endParaRPr lang="en-US" sz="2400" b="1"/>
          </a:p>
          <a:p>
            <a:pPr>
              <a:lnSpc>
                <a:spcPct val="90000"/>
              </a:lnSpc>
            </a:pPr>
            <a:r>
              <a:rPr lang="en-US" sz="2400" b="1">
                <a:solidFill>
                  <a:srgbClr val="FF00FF"/>
                </a:solidFill>
              </a:rPr>
              <a:t>Refleks sekretorik</a:t>
            </a:r>
            <a:r>
              <a:rPr lang="en-US" sz="2400"/>
              <a:t> ; efektornya berupa kelenjar dengan jawaban berupa peningkatan atau penurunan sekresi kelenjar.</a:t>
            </a:r>
            <a:endParaRPr lang="en-US" sz="2400" b="1"/>
          </a:p>
          <a:p>
            <a:pPr>
              <a:lnSpc>
                <a:spcPct val="90000"/>
              </a:lnSpc>
            </a:pPr>
            <a:r>
              <a:rPr lang="en-US" sz="2400" b="1">
                <a:solidFill>
                  <a:srgbClr val="FF00FF"/>
                </a:solidFill>
              </a:rPr>
              <a:t>Refleks vasomotor</a:t>
            </a:r>
            <a:r>
              <a:rPr lang="en-US" sz="2400"/>
              <a:t> ; efektornya berupa pembuluh darah dengan jawaban berupa vasodilatasi atau vasokontriksi.</a:t>
            </a:r>
          </a:p>
        </p:txBody>
      </p:sp>
      <p:sp>
        <p:nvSpPr>
          <p:cNvPr id="28676" name="Line 4"/>
          <p:cNvSpPr>
            <a:spLocks noChangeShapeType="1"/>
          </p:cNvSpPr>
          <p:nvPr/>
        </p:nvSpPr>
        <p:spPr bwMode="auto">
          <a:xfrm>
            <a:off x="2124075" y="549275"/>
            <a:ext cx="1079500" cy="0"/>
          </a:xfrm>
          <a:prstGeom prst="line">
            <a:avLst/>
          </a:prstGeom>
          <a:noFill/>
          <a:ln w="9525">
            <a:solidFill>
              <a:schemeClr val="tx1"/>
            </a:solidFill>
            <a:round/>
            <a:headEnd/>
            <a:tailEnd type="triangle" w="med" len="med"/>
          </a:ln>
          <a:effectLst/>
        </p:spPr>
        <p:txBody>
          <a:bodyPr/>
          <a:lstStyle/>
          <a:p>
            <a:endParaRPr lang="en-AU"/>
          </a:p>
        </p:txBody>
      </p:sp>
      <p:sp>
        <p:nvSpPr>
          <p:cNvPr id="28677" name="Line 5"/>
          <p:cNvSpPr>
            <a:spLocks noChangeShapeType="1"/>
          </p:cNvSpPr>
          <p:nvPr/>
        </p:nvSpPr>
        <p:spPr bwMode="auto">
          <a:xfrm>
            <a:off x="4356100" y="620713"/>
            <a:ext cx="1512888" cy="720725"/>
          </a:xfrm>
          <a:prstGeom prst="line">
            <a:avLst/>
          </a:prstGeom>
          <a:noFill/>
          <a:ln w="9525">
            <a:solidFill>
              <a:schemeClr val="tx1"/>
            </a:solidFill>
            <a:round/>
            <a:headEnd/>
            <a:tailEnd type="triangle" w="med" len="med"/>
          </a:ln>
          <a:effectLst/>
        </p:spPr>
        <p:txBody>
          <a:bodyPr/>
          <a:lstStyle/>
          <a:p>
            <a:endParaRPr lang="en-AU"/>
          </a:p>
        </p:txBody>
      </p:sp>
      <p:sp>
        <p:nvSpPr>
          <p:cNvPr id="28678" name="Line 6"/>
          <p:cNvSpPr>
            <a:spLocks noChangeShapeType="1"/>
          </p:cNvSpPr>
          <p:nvPr/>
        </p:nvSpPr>
        <p:spPr bwMode="auto">
          <a:xfrm flipH="1">
            <a:off x="5148263" y="1557338"/>
            <a:ext cx="792162" cy="503237"/>
          </a:xfrm>
          <a:prstGeom prst="line">
            <a:avLst/>
          </a:prstGeom>
          <a:noFill/>
          <a:ln w="9525">
            <a:solidFill>
              <a:schemeClr val="tx1"/>
            </a:solidFill>
            <a:round/>
            <a:headEnd/>
            <a:tailEnd type="triangle" w="med" len="med"/>
          </a:ln>
          <a:effectLst/>
        </p:spPr>
        <p:txBody>
          <a:bodyPr/>
          <a:lstStyle/>
          <a:p>
            <a:endParaRPr lang="en-AU"/>
          </a:p>
        </p:txBody>
      </p:sp>
      <p:sp>
        <p:nvSpPr>
          <p:cNvPr id="28679" name="Line 7"/>
          <p:cNvSpPr>
            <a:spLocks noChangeShapeType="1"/>
          </p:cNvSpPr>
          <p:nvPr/>
        </p:nvSpPr>
        <p:spPr bwMode="auto">
          <a:xfrm flipH="1">
            <a:off x="2124075" y="2133600"/>
            <a:ext cx="1871663" cy="0"/>
          </a:xfrm>
          <a:prstGeom prst="line">
            <a:avLst/>
          </a:prstGeom>
          <a:noFill/>
          <a:ln w="9525">
            <a:solidFill>
              <a:schemeClr val="tx1"/>
            </a:solidFill>
            <a:round/>
            <a:headEnd/>
            <a:tailEnd type="triangle" w="med" len="med"/>
          </a:ln>
          <a:effectLst/>
        </p:spPr>
        <p:txBody>
          <a:bodyPr/>
          <a:lstStyle/>
          <a:p>
            <a:endParaRPr lang="en-AU"/>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Rot="1" noChangeArrowheads="1"/>
          </p:cNvSpPr>
          <p:nvPr>
            <p:ph type="body" idx="1"/>
          </p:nvPr>
        </p:nvSpPr>
        <p:spPr>
          <a:xfrm>
            <a:off x="457200" y="333375"/>
            <a:ext cx="8229600" cy="5792788"/>
          </a:xfrm>
        </p:spPr>
        <p:txBody>
          <a:bodyPr/>
          <a:lstStyle/>
          <a:p>
            <a:pPr>
              <a:lnSpc>
                <a:spcPct val="80000"/>
              </a:lnSpc>
              <a:buFont typeface="Arial" charset="0"/>
              <a:buNone/>
            </a:pPr>
            <a:r>
              <a:rPr lang="en-US" sz="2800"/>
              <a:t>4. Bawaan sejak lahir atau didapat, dibagi dalam :</a:t>
            </a:r>
          </a:p>
          <a:p>
            <a:pPr>
              <a:lnSpc>
                <a:spcPct val="80000"/>
              </a:lnSpc>
            </a:pPr>
            <a:r>
              <a:rPr lang="en-US" sz="2800">
                <a:solidFill>
                  <a:srgbClr val="FF00FF"/>
                </a:solidFill>
              </a:rPr>
              <a:t>Refleks tak bersyarat</a:t>
            </a:r>
            <a:r>
              <a:rPr lang="en-US" sz="2800"/>
              <a:t> ; merupakan refleks yang dibawa sejak lahir, refleks ini mempunyai ciri ; bersifat khas untuk spesies yang sama, tak mudah berubah, dapat ditimbulkan bila diberi rangsang yang adekuat. </a:t>
            </a:r>
          </a:p>
          <a:p>
            <a:pPr>
              <a:lnSpc>
                <a:spcPct val="80000"/>
              </a:lnSpc>
              <a:buFont typeface="Arial" charset="0"/>
              <a:buNone/>
            </a:pPr>
            <a:r>
              <a:rPr lang="en-US" sz="2800"/>
              <a:t>   Contoh : refleks menghisap pada bayi.</a:t>
            </a:r>
          </a:p>
          <a:p>
            <a:pPr>
              <a:lnSpc>
                <a:spcPct val="80000"/>
              </a:lnSpc>
            </a:pPr>
            <a:r>
              <a:rPr lang="en-US" sz="2800">
                <a:solidFill>
                  <a:srgbClr val="FF00FF"/>
                </a:solidFill>
              </a:rPr>
              <a:t>Refleks bersyarat</a:t>
            </a:r>
            <a:r>
              <a:rPr lang="en-US" sz="2800"/>
              <a:t> ; merupakan refleks yang didapat selama pertumbuhan dan biasanya berdasarkan pengalaman hidup, mempunyai ciri, bersifat perorangan, bersifat tidak mantap, dapat ditimbulkan oleh berbagai macam jenis rangsang yang diberikan pada beberapa jenis reseptor, asalkan disusul oleh rangsang yang tak bersyarat serta melalui proses belajar.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Rot="1" noChangeArrowheads="1"/>
          </p:cNvSpPr>
          <p:nvPr>
            <p:ph type="body" idx="1"/>
          </p:nvPr>
        </p:nvSpPr>
        <p:spPr>
          <a:xfrm>
            <a:off x="457200" y="0"/>
            <a:ext cx="8291513" cy="6524625"/>
          </a:xfrm>
        </p:spPr>
        <p:txBody>
          <a:bodyPr/>
          <a:lstStyle/>
          <a:p>
            <a:pPr algn="ctr">
              <a:lnSpc>
                <a:spcPct val="90000"/>
              </a:lnSpc>
              <a:buFont typeface="Arial" charset="0"/>
              <a:buNone/>
            </a:pPr>
            <a:r>
              <a:rPr lang="en-US" b="1" i="1">
                <a:solidFill>
                  <a:srgbClr val="FF00FF"/>
                </a:solidFill>
              </a:rPr>
              <a:t>   SISTEM  SARAF  OTONOM   </a:t>
            </a:r>
          </a:p>
          <a:p>
            <a:pPr algn="ctr">
              <a:lnSpc>
                <a:spcPct val="90000"/>
              </a:lnSpc>
              <a:buFont typeface="Arial" charset="0"/>
              <a:buNone/>
            </a:pPr>
            <a:r>
              <a:rPr lang="en-US" b="1" i="1">
                <a:solidFill>
                  <a:srgbClr val="FF00FF"/>
                </a:solidFill>
              </a:rPr>
              <a:t>(  AUTONOMY   NERVOUS  SYSTEM = ANS)</a:t>
            </a:r>
          </a:p>
          <a:p>
            <a:pPr algn="ctr">
              <a:lnSpc>
                <a:spcPct val="90000"/>
              </a:lnSpc>
            </a:pPr>
            <a:r>
              <a:rPr lang="en-US"/>
              <a:t>Menurut fungsinya ANS dibagi dalam dua bagian yaitu : Saraf simpatis dan saraf parasimpatis.</a:t>
            </a:r>
            <a:endParaRPr lang="en-US" b="1"/>
          </a:p>
          <a:p>
            <a:pPr algn="ctr">
              <a:lnSpc>
                <a:spcPct val="90000"/>
              </a:lnSpc>
              <a:buFont typeface="Arial" charset="0"/>
              <a:buNone/>
            </a:pPr>
            <a:endParaRPr lang="en-US" b="1"/>
          </a:p>
          <a:p>
            <a:pPr algn="ctr">
              <a:lnSpc>
                <a:spcPct val="90000"/>
              </a:lnSpc>
              <a:buFont typeface="Arial" charset="0"/>
              <a:buNone/>
            </a:pPr>
            <a:r>
              <a:rPr lang="en-US" b="1">
                <a:solidFill>
                  <a:srgbClr val="FF00FF"/>
                </a:solidFill>
              </a:rPr>
              <a:t>Saraf simpatis</a:t>
            </a:r>
            <a:endParaRPr lang="en-US">
              <a:solidFill>
                <a:srgbClr val="FF00FF"/>
              </a:solidFill>
            </a:endParaRPr>
          </a:p>
          <a:p>
            <a:pPr algn="ctr">
              <a:lnSpc>
                <a:spcPct val="90000"/>
              </a:lnSpc>
            </a:pPr>
            <a:r>
              <a:rPr lang="en-US"/>
              <a:t>	Mempersiapkan tubuh terhadap situasi yang kurang menyenangkan, stress dan peningkatan aktifitas. </a:t>
            </a:r>
          </a:p>
          <a:p>
            <a:pPr algn="ctr">
              <a:lnSpc>
                <a:spcPct val="90000"/>
              </a:lnSpc>
            </a:pPr>
            <a:r>
              <a:rPr lang="en-US"/>
              <a:t>Stimulasi dari saraf simpatis mempengaruhi target organ atau jaringan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Rot="1" noChangeArrowheads="1"/>
          </p:cNvSpPr>
          <p:nvPr>
            <p:ph type="body" idx="1"/>
          </p:nvPr>
        </p:nvSpPr>
        <p:spPr>
          <a:xfrm>
            <a:off x="457200" y="333375"/>
            <a:ext cx="8229600" cy="5792788"/>
          </a:xfrm>
        </p:spPr>
        <p:txBody>
          <a:bodyPr/>
          <a:lstStyle/>
          <a:p>
            <a:pPr algn="ctr">
              <a:lnSpc>
                <a:spcPct val="90000"/>
              </a:lnSpc>
              <a:buFont typeface="Arial" charset="0"/>
              <a:buNone/>
            </a:pPr>
            <a:r>
              <a:rPr lang="en-US" sz="2800" b="1" u="sng"/>
              <a:t> </a:t>
            </a:r>
            <a:r>
              <a:rPr lang="en-US" sz="2800" b="1" u="sng">
                <a:solidFill>
                  <a:srgbClr val="FF00FF"/>
                </a:solidFill>
              </a:rPr>
              <a:t>pendahuluan</a:t>
            </a:r>
            <a:endParaRPr lang="en-US" sz="2800">
              <a:solidFill>
                <a:srgbClr val="FF00FF"/>
              </a:solidFill>
            </a:endParaRPr>
          </a:p>
          <a:p>
            <a:pPr algn="ctr">
              <a:lnSpc>
                <a:spcPct val="90000"/>
              </a:lnSpc>
            </a:pPr>
            <a:r>
              <a:rPr lang="en-US" sz="2800"/>
              <a:t>Perawat  pemberi  askep secara langsung pada klien sangat berperan dalam upaya-upaya meningkatkan kemandirian klien dan dalam upaya membantu klien memenuhi kebutuhan dasarnya yang tidak dapat dipenuhi atau mengalami gangguan sebagai akibat gangguan sistem persarafan.</a:t>
            </a:r>
          </a:p>
          <a:p>
            <a:pPr algn="ctr">
              <a:lnSpc>
                <a:spcPct val="90000"/>
              </a:lnSpc>
            </a:pPr>
            <a:r>
              <a:rPr lang="en-US" sz="2800"/>
              <a:t>Perawat  perlu pengetahuan dasar tentang konsep dasar yang terkait dengan sistem persarafan yang merupakan landasan bagi perawat dalam memahami dan menguasai asuhan keperawatan pada klien gangguan sistem persarafan.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Rot="1" noChangeArrowheads="1"/>
          </p:cNvSpPr>
          <p:nvPr>
            <p:ph type="body" idx="1"/>
          </p:nvPr>
        </p:nvSpPr>
        <p:spPr>
          <a:xfrm>
            <a:off x="0" y="333375"/>
            <a:ext cx="9144000" cy="6524625"/>
          </a:xfrm>
        </p:spPr>
        <p:txBody>
          <a:bodyPr/>
          <a:lstStyle/>
          <a:p>
            <a:pPr algn="ctr">
              <a:lnSpc>
                <a:spcPct val="90000"/>
              </a:lnSpc>
            </a:pPr>
            <a:r>
              <a:rPr lang="en-US" sz="2800"/>
              <a:t>Dilatasi pupil</a:t>
            </a:r>
          </a:p>
          <a:p>
            <a:pPr algn="ctr">
              <a:lnSpc>
                <a:spcPct val="90000"/>
              </a:lnSpc>
            </a:pPr>
            <a:r>
              <a:rPr lang="en-US" sz="2800"/>
              <a:t>Menghambat sekresi</a:t>
            </a:r>
          </a:p>
          <a:p>
            <a:pPr algn="ctr">
              <a:lnSpc>
                <a:spcPct val="90000"/>
              </a:lnSpc>
            </a:pPr>
            <a:r>
              <a:rPr lang="en-US" sz="2800"/>
              <a:t>Meningkatnya produk keringat</a:t>
            </a:r>
          </a:p>
          <a:p>
            <a:pPr algn="ctr">
              <a:lnSpc>
                <a:spcPct val="90000"/>
              </a:lnSpc>
            </a:pPr>
            <a:r>
              <a:rPr lang="en-US" sz="2800"/>
              <a:t>Vasodilatasi arteri koroner</a:t>
            </a:r>
          </a:p>
          <a:p>
            <a:pPr algn="ctr">
              <a:lnSpc>
                <a:spcPct val="90000"/>
              </a:lnSpc>
            </a:pPr>
            <a:r>
              <a:rPr lang="en-US" sz="2800"/>
              <a:t>Dilatasi bronkhiolus</a:t>
            </a:r>
          </a:p>
          <a:p>
            <a:pPr algn="ctr">
              <a:lnSpc>
                <a:spcPct val="90000"/>
              </a:lnSpc>
            </a:pPr>
            <a:r>
              <a:rPr lang="en-US" sz="2800"/>
              <a:t>Menurunnya kerja pencernaan</a:t>
            </a:r>
          </a:p>
          <a:p>
            <a:pPr algn="ctr">
              <a:lnSpc>
                <a:spcPct val="90000"/>
              </a:lnSpc>
            </a:pPr>
            <a:r>
              <a:rPr lang="en-US" sz="2800"/>
              <a:t>Meningkatnya pelepasan glukosa hati</a:t>
            </a:r>
          </a:p>
          <a:p>
            <a:pPr algn="ctr">
              <a:lnSpc>
                <a:spcPct val="90000"/>
              </a:lnSpc>
            </a:pPr>
            <a:r>
              <a:rPr lang="en-US" sz="2800"/>
              <a:t>Berkurangnya out put urin</a:t>
            </a:r>
          </a:p>
          <a:p>
            <a:pPr algn="ctr">
              <a:lnSpc>
                <a:spcPct val="90000"/>
              </a:lnSpc>
            </a:pPr>
            <a:r>
              <a:rPr lang="en-US" sz="2800"/>
              <a:t>Vasokontriksi arteri dan peningkatan tekanan darah</a:t>
            </a:r>
          </a:p>
          <a:p>
            <a:pPr algn="ctr">
              <a:lnSpc>
                <a:spcPct val="90000"/>
              </a:lnSpc>
            </a:pPr>
            <a:r>
              <a:rPr lang="en-US" sz="2800"/>
              <a:t>Vasokontriksi pembuluh darah abdomen dan kulit menyebabkan meningkatnya sirkulasi</a:t>
            </a:r>
          </a:p>
          <a:p>
            <a:pPr algn="ctr">
              <a:lnSpc>
                <a:spcPct val="90000"/>
              </a:lnSpc>
            </a:pPr>
            <a:r>
              <a:rPr lang="en-US" sz="2800"/>
              <a:t>Meningkatnya pembekuan darah</a:t>
            </a:r>
          </a:p>
          <a:p>
            <a:pPr algn="ctr">
              <a:lnSpc>
                <a:spcPct val="90000"/>
              </a:lnSpc>
            </a:pPr>
            <a:r>
              <a:rPr lang="en-US" sz="2800"/>
              <a:t>Meningkatnya metabolisme</a:t>
            </a:r>
          </a:p>
          <a:p>
            <a:pPr algn="ctr">
              <a:lnSpc>
                <a:spcPct val="90000"/>
              </a:lnSpc>
            </a:pPr>
            <a:r>
              <a:rPr lang="en-US" sz="2800"/>
              <a:t>Meningkatnya kesadaran mental</a:t>
            </a:r>
            <a:endParaRPr lang="en-US" sz="2800" b="1"/>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Rot="1" noChangeArrowheads="1"/>
          </p:cNvSpPr>
          <p:nvPr>
            <p:ph type="body" idx="1"/>
          </p:nvPr>
        </p:nvSpPr>
        <p:spPr>
          <a:xfrm>
            <a:off x="457200" y="404813"/>
            <a:ext cx="8229600" cy="5721350"/>
          </a:xfrm>
        </p:spPr>
        <p:txBody>
          <a:bodyPr/>
          <a:lstStyle/>
          <a:p>
            <a:pPr algn="ctr">
              <a:lnSpc>
                <a:spcPct val="90000"/>
              </a:lnSpc>
              <a:buFont typeface="Arial" charset="0"/>
              <a:buNone/>
            </a:pPr>
            <a:r>
              <a:rPr lang="en-US" sz="2800" b="1">
                <a:solidFill>
                  <a:srgbClr val="FF00FF"/>
                </a:solidFill>
              </a:rPr>
              <a:t>Saraf  parasimpatis</a:t>
            </a:r>
            <a:endParaRPr lang="it-IT" sz="2800">
              <a:solidFill>
                <a:srgbClr val="FF00FF"/>
              </a:solidFill>
            </a:endParaRPr>
          </a:p>
          <a:p>
            <a:pPr algn="ctr">
              <a:lnSpc>
                <a:spcPct val="90000"/>
              </a:lnSpc>
              <a:buFont typeface="Arial" charset="0"/>
              <a:buNone/>
            </a:pPr>
            <a:r>
              <a:rPr lang="it-IT" sz="2800"/>
              <a:t>Bekerja pada kondisi/situasi tanpa stress. Menyimpan energi tubuh guna mendukung pencernaan, eliminasi dan aktifitas lainnya.</a:t>
            </a:r>
            <a:endParaRPr lang="en-US" sz="2800"/>
          </a:p>
          <a:p>
            <a:pPr algn="ctr">
              <a:lnSpc>
                <a:spcPct val="90000"/>
              </a:lnSpc>
              <a:buFont typeface="Arial" charset="0"/>
              <a:buNone/>
            </a:pPr>
            <a:r>
              <a:rPr lang="it-IT" sz="2800"/>
              <a:t>    Stimulasi saraf parasimpatis menyebabkan :</a:t>
            </a:r>
            <a:endParaRPr lang="en-US" sz="2800"/>
          </a:p>
          <a:p>
            <a:pPr algn="ctr">
              <a:lnSpc>
                <a:spcPct val="90000"/>
              </a:lnSpc>
            </a:pPr>
            <a:r>
              <a:rPr lang="en-US" sz="2800"/>
              <a:t>Konstriksi pupil</a:t>
            </a:r>
          </a:p>
          <a:p>
            <a:pPr algn="ctr">
              <a:lnSpc>
                <a:spcPct val="90000"/>
              </a:lnSpc>
            </a:pPr>
            <a:r>
              <a:rPr lang="en-US" sz="2800"/>
              <a:t>Stimulasi sekresi kelenjar</a:t>
            </a:r>
          </a:p>
          <a:p>
            <a:pPr algn="ctr">
              <a:lnSpc>
                <a:spcPct val="90000"/>
              </a:lnSpc>
            </a:pPr>
            <a:r>
              <a:rPr lang="en-US" sz="2800"/>
              <a:t>Menurunnya heart rate</a:t>
            </a:r>
          </a:p>
          <a:p>
            <a:pPr algn="ctr">
              <a:lnSpc>
                <a:spcPct val="90000"/>
              </a:lnSpc>
            </a:pPr>
            <a:r>
              <a:rPr lang="en-US" sz="2800"/>
              <a:t>Vasokontriksi arteri koroner</a:t>
            </a:r>
          </a:p>
          <a:p>
            <a:pPr algn="ctr">
              <a:lnSpc>
                <a:spcPct val="90000"/>
              </a:lnSpc>
            </a:pPr>
            <a:r>
              <a:rPr lang="en-US" sz="2800"/>
              <a:t>Konstriksi bronchiolus</a:t>
            </a:r>
          </a:p>
          <a:p>
            <a:pPr algn="ctr">
              <a:lnSpc>
                <a:spcPct val="90000"/>
              </a:lnSpc>
            </a:pPr>
            <a:r>
              <a:rPr lang="en-US" sz="2800"/>
              <a:t>Meningkatnya peristaltik dan sekresi cairan gastrointestinal.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Rot="1" noChangeArrowheads="1"/>
          </p:cNvSpPr>
          <p:nvPr>
            <p:ph type="body" idx="1"/>
          </p:nvPr>
        </p:nvSpPr>
        <p:spPr>
          <a:xfrm>
            <a:off x="457200" y="260350"/>
            <a:ext cx="8435975" cy="6337300"/>
          </a:xfrm>
        </p:spPr>
        <p:txBody>
          <a:bodyPr/>
          <a:lstStyle/>
          <a:p>
            <a:pPr algn="ctr">
              <a:lnSpc>
                <a:spcPct val="80000"/>
              </a:lnSpc>
              <a:buFont typeface="Arial" charset="0"/>
              <a:buNone/>
            </a:pPr>
            <a:r>
              <a:rPr lang="en-US" sz="2800" b="1">
                <a:solidFill>
                  <a:srgbClr val="FF00FF"/>
                </a:solidFill>
              </a:rPr>
              <a:t>PENGKAJIAN  </a:t>
            </a:r>
          </a:p>
          <a:p>
            <a:pPr algn="ctr">
              <a:lnSpc>
                <a:spcPct val="80000"/>
              </a:lnSpc>
            </a:pPr>
            <a:r>
              <a:rPr lang="en-US" sz="2800"/>
              <a:t>Gangguan persarafan dapat berentang dari sederhana sampai yang kompleks, sampai ke sistem saraf pusat. Beberapa gangguan persarafan menyebabkan gangguan/hambatan pada aktifitas hidup sehari-hari bahkan berbahaya.</a:t>
            </a:r>
          </a:p>
          <a:p>
            <a:pPr algn="ctr">
              <a:lnSpc>
                <a:spcPct val="80000"/>
              </a:lnSpc>
              <a:buFont typeface="Arial" charset="0"/>
              <a:buNone/>
            </a:pPr>
            <a:endParaRPr lang="it-IT" sz="2800"/>
          </a:p>
          <a:p>
            <a:pPr algn="ctr">
              <a:lnSpc>
                <a:spcPct val="80000"/>
              </a:lnSpc>
              <a:buFont typeface="Arial" charset="0"/>
              <a:buNone/>
            </a:pPr>
            <a:r>
              <a:rPr lang="it-IT" sz="2800"/>
              <a:t>Komponen utama pengkajian persarafan adalah :</a:t>
            </a:r>
            <a:endParaRPr lang="en-US" sz="2800"/>
          </a:p>
          <a:p>
            <a:pPr algn="ctr">
              <a:lnSpc>
                <a:spcPct val="80000"/>
              </a:lnSpc>
              <a:buFont typeface="Arial" charset="0"/>
              <a:buNone/>
            </a:pPr>
            <a:r>
              <a:rPr lang="en-US" sz="2800"/>
              <a:t>1.  Riwayat klien secara komprehensif</a:t>
            </a:r>
            <a:endParaRPr lang="de-DE" sz="2800"/>
          </a:p>
          <a:p>
            <a:pPr algn="ctr">
              <a:lnSpc>
                <a:spcPct val="80000"/>
              </a:lnSpc>
              <a:buFont typeface="Arial" charset="0"/>
              <a:buNone/>
            </a:pPr>
            <a:r>
              <a:rPr lang="de-DE" sz="2800"/>
              <a:t>2. Pemeriksaan fisik yang berhubungan dengan status persarafan</a:t>
            </a:r>
          </a:p>
          <a:p>
            <a:pPr algn="ctr">
              <a:lnSpc>
                <a:spcPct val="80000"/>
              </a:lnSpc>
              <a:buFont typeface="Arial" charset="0"/>
              <a:buNone/>
            </a:pPr>
            <a:r>
              <a:rPr lang="de-DE" sz="2800"/>
              <a:t>3. Diagnostik test yang berhubungan dengan persarafan baik bersifat spesifik maupun bersifat umum. </a:t>
            </a:r>
            <a:endParaRPr lang="de-DE" sz="2800" b="1"/>
          </a:p>
          <a:p>
            <a:pPr algn="ctr">
              <a:lnSpc>
                <a:spcPct val="80000"/>
              </a:lnSpc>
              <a:buFont typeface="Arial" charset="0"/>
              <a:buNone/>
            </a:pPr>
            <a:endParaRPr lang="en-US" sz="2800" b="1"/>
          </a:p>
          <a:p>
            <a:pPr>
              <a:lnSpc>
                <a:spcPct val="80000"/>
              </a:lnSpc>
              <a:buFont typeface="Arial" charset="0"/>
              <a:buNone/>
            </a:pPr>
            <a:endParaRPr lang="en-US" sz="28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Rot="1" noChangeArrowheads="1"/>
          </p:cNvSpPr>
          <p:nvPr>
            <p:ph type="body" idx="1"/>
          </p:nvPr>
        </p:nvSpPr>
        <p:spPr>
          <a:xfrm>
            <a:off x="301625" y="260350"/>
            <a:ext cx="8540750" cy="5838825"/>
          </a:xfrm>
        </p:spPr>
        <p:txBody>
          <a:bodyPr/>
          <a:lstStyle/>
          <a:p>
            <a:pPr algn="ctr">
              <a:lnSpc>
                <a:spcPct val="90000"/>
              </a:lnSpc>
              <a:buFont typeface="Arial" charset="0"/>
              <a:buNone/>
            </a:pPr>
            <a:r>
              <a:rPr lang="en-US" sz="2400">
                <a:solidFill>
                  <a:srgbClr val="FF00FF"/>
                </a:solidFill>
              </a:rPr>
              <a:t>Pengkajian pola fungsional kes.</a:t>
            </a:r>
          </a:p>
          <a:p>
            <a:pPr algn="ctr">
              <a:lnSpc>
                <a:spcPct val="90000"/>
              </a:lnSpc>
              <a:buFont typeface="Arial" charset="0"/>
              <a:buNone/>
            </a:pPr>
            <a:r>
              <a:rPr lang="en-US" sz="2400">
                <a:solidFill>
                  <a:srgbClr val="FF00FF"/>
                </a:solidFill>
              </a:rPr>
              <a:t>Pola persepsi  klien thd kes.nya dan pola penanganan kes.</a:t>
            </a:r>
          </a:p>
          <a:p>
            <a:pPr algn="ctr">
              <a:lnSpc>
                <a:spcPct val="90000"/>
              </a:lnSpc>
            </a:pPr>
            <a:r>
              <a:rPr lang="en-US" sz="2400"/>
              <a:t>Kaji aktifitas sehari-hari</a:t>
            </a:r>
          </a:p>
          <a:p>
            <a:pPr algn="ctr">
              <a:lnSpc>
                <a:spcPct val="90000"/>
              </a:lnSpc>
            </a:pPr>
            <a:r>
              <a:rPr lang="en-US" sz="2400"/>
              <a:t>Apakah klien menggunakan obat2 tertentu</a:t>
            </a:r>
          </a:p>
          <a:p>
            <a:pPr algn="ctr">
              <a:lnSpc>
                <a:spcPct val="90000"/>
              </a:lnSpc>
            </a:pPr>
            <a:r>
              <a:rPr lang="en-US" sz="2400"/>
              <a:t>Tindakan pengamanan dilakukan klien saat mengendarai kendaraan</a:t>
            </a:r>
          </a:p>
          <a:p>
            <a:pPr algn="ctr">
              <a:lnSpc>
                <a:spcPct val="90000"/>
              </a:lnSpc>
            </a:pPr>
            <a:r>
              <a:rPr lang="en-US" sz="2400"/>
              <a:t>Apakah klien hipertensi, jika ya,bgm mengontrol</a:t>
            </a:r>
          </a:p>
          <a:p>
            <a:pPr algn="ctr">
              <a:lnSpc>
                <a:spcPct val="90000"/>
              </a:lnSpc>
            </a:pPr>
            <a:r>
              <a:rPr lang="en-US" sz="2400"/>
              <a:t>Pernakah dirawat di RS s/d masalah persarafan</a:t>
            </a:r>
          </a:p>
          <a:p>
            <a:pPr algn="ctr">
              <a:lnSpc>
                <a:spcPct val="90000"/>
              </a:lnSpc>
            </a:pPr>
            <a:r>
              <a:rPr lang="en-US" sz="2400"/>
              <a:t>Apa pengaruh tempat tinggal</a:t>
            </a:r>
          </a:p>
          <a:p>
            <a:pPr algn="ctr">
              <a:lnSpc>
                <a:spcPct val="90000"/>
              </a:lnSpc>
              <a:buFont typeface="Arial" charset="0"/>
              <a:buNone/>
            </a:pPr>
            <a:endParaRPr lang="en-US" sz="2400"/>
          </a:p>
          <a:p>
            <a:pPr algn="ctr">
              <a:lnSpc>
                <a:spcPct val="90000"/>
              </a:lnSpc>
              <a:buFont typeface="Arial" charset="0"/>
              <a:buNone/>
            </a:pPr>
            <a:r>
              <a:rPr lang="en-US" sz="2400">
                <a:solidFill>
                  <a:srgbClr val="FF00FF"/>
                </a:solidFill>
              </a:rPr>
              <a:t>Pola nutrisi dan metabolik</a:t>
            </a:r>
          </a:p>
          <a:p>
            <a:pPr algn="ctr">
              <a:lnSpc>
                <a:spcPct val="90000"/>
              </a:lnSpc>
            </a:pPr>
            <a:r>
              <a:rPr lang="en-US" sz="2400"/>
              <a:t>Pola makan pasien setiap hari</a:t>
            </a:r>
          </a:p>
          <a:p>
            <a:pPr algn="ctr">
              <a:lnSpc>
                <a:spcPct val="90000"/>
              </a:lnSpc>
            </a:pPr>
            <a:r>
              <a:rPr lang="en-US" sz="2400"/>
              <a:t>Apakah klien mengalami masalah s/d nutrisi yg edekuat </a:t>
            </a:r>
            <a:r>
              <a:rPr lang="en-US" sz="2400">
                <a:sym typeface="Wingdings" pitchFamily="2" charset="2"/>
              </a:rPr>
              <a:t> mengunyah, kesulitan menelan, paralisis saraf wajah, koordinasi otot yang kurang</a:t>
            </a:r>
            <a:endParaRPr lang="en-US" sz="24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Rot="1" noChangeArrowheads="1"/>
          </p:cNvSpPr>
          <p:nvPr>
            <p:ph type="body" idx="1"/>
          </p:nvPr>
        </p:nvSpPr>
        <p:spPr>
          <a:xfrm>
            <a:off x="301625" y="260350"/>
            <a:ext cx="8540750" cy="6408738"/>
          </a:xfrm>
        </p:spPr>
        <p:txBody>
          <a:bodyPr/>
          <a:lstStyle/>
          <a:p>
            <a:pPr algn="ctr">
              <a:lnSpc>
                <a:spcPct val="90000"/>
              </a:lnSpc>
            </a:pPr>
            <a:r>
              <a:rPr lang="en-US" sz="2400"/>
              <a:t>Apakah klien mampu makan sendiri tanpa bantuan</a:t>
            </a:r>
          </a:p>
          <a:p>
            <a:pPr algn="ctr">
              <a:lnSpc>
                <a:spcPct val="90000"/>
              </a:lnSpc>
              <a:buFont typeface="Arial" charset="0"/>
              <a:buNone/>
            </a:pPr>
            <a:r>
              <a:rPr lang="en-US" sz="2400"/>
              <a:t>Pola eliminasi</a:t>
            </a:r>
          </a:p>
          <a:p>
            <a:pPr algn="ctr">
              <a:lnSpc>
                <a:spcPct val="90000"/>
              </a:lnSpc>
            </a:pPr>
            <a:r>
              <a:rPr lang="en-US" sz="2400"/>
              <a:t>Apakah klien mengalami inkontinen bab/bak, jika ya jelaskan secara detail</a:t>
            </a:r>
          </a:p>
          <a:p>
            <a:pPr algn="ctr">
              <a:lnSpc>
                <a:spcPct val="90000"/>
              </a:lnSpc>
            </a:pPr>
            <a:r>
              <a:rPr lang="en-US" sz="2400"/>
              <a:t>Adakah tindakan agar klien mampu mengontrol inkotinen</a:t>
            </a:r>
          </a:p>
          <a:p>
            <a:pPr algn="ctr">
              <a:lnSpc>
                <a:spcPct val="90000"/>
              </a:lnSpc>
            </a:pPr>
            <a:r>
              <a:rPr lang="en-US" sz="2400"/>
              <a:t>Apakah klien mengalami gg berkemih/defekasi</a:t>
            </a:r>
          </a:p>
          <a:p>
            <a:pPr algn="ctr">
              <a:lnSpc>
                <a:spcPct val="90000"/>
              </a:lnSpc>
            </a:pPr>
            <a:r>
              <a:rPr lang="en-US" sz="2400"/>
              <a:t>Adakah masalah neurologis yg membuat kesulitan untuk ketoilet</a:t>
            </a:r>
          </a:p>
          <a:p>
            <a:pPr algn="ctr">
              <a:lnSpc>
                <a:spcPct val="90000"/>
              </a:lnSpc>
            </a:pPr>
            <a:r>
              <a:rPr lang="en-US" sz="2400"/>
              <a:t>Apakah klien menggunakan obat s/d masalah neurologis</a:t>
            </a:r>
          </a:p>
          <a:p>
            <a:pPr algn="ctr">
              <a:lnSpc>
                <a:spcPct val="90000"/>
              </a:lnSpc>
              <a:buFont typeface="Arial" charset="0"/>
              <a:buNone/>
            </a:pPr>
            <a:endParaRPr lang="en-US" sz="2400">
              <a:solidFill>
                <a:srgbClr val="FF00FF"/>
              </a:solidFill>
            </a:endParaRPr>
          </a:p>
          <a:p>
            <a:pPr algn="ctr">
              <a:lnSpc>
                <a:spcPct val="90000"/>
              </a:lnSpc>
              <a:buFont typeface="Arial" charset="0"/>
              <a:buNone/>
            </a:pPr>
            <a:r>
              <a:rPr lang="en-US" sz="2400">
                <a:solidFill>
                  <a:srgbClr val="FF00FF"/>
                </a:solidFill>
              </a:rPr>
              <a:t>Pola aktifitas dan olah raga</a:t>
            </a:r>
          </a:p>
          <a:p>
            <a:pPr algn="ctr">
              <a:lnSpc>
                <a:spcPct val="90000"/>
              </a:lnSpc>
            </a:pPr>
            <a:r>
              <a:rPr lang="en-US" sz="2400"/>
              <a:t>Gambarkan masalah2 yang dialami s/d aktifitas/olah raga akibat masalah neurologis</a:t>
            </a:r>
          </a:p>
          <a:p>
            <a:pPr algn="ctr">
              <a:lnSpc>
                <a:spcPct val="90000"/>
              </a:lnSpc>
            </a:pPr>
            <a:r>
              <a:rPr lang="en-US" sz="2400"/>
              <a:t>Apakah klien mengalami kelemahan atau gg koordinasi s/d masalah neurologis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Rot="1" noChangeArrowheads="1"/>
          </p:cNvSpPr>
          <p:nvPr>
            <p:ph type="body" idx="1"/>
          </p:nvPr>
        </p:nvSpPr>
        <p:spPr>
          <a:xfrm>
            <a:off x="301625" y="260350"/>
            <a:ext cx="8540750" cy="6408738"/>
          </a:xfrm>
        </p:spPr>
        <p:txBody>
          <a:bodyPr/>
          <a:lstStyle/>
          <a:p>
            <a:pPr algn="ctr">
              <a:lnSpc>
                <a:spcPct val="90000"/>
              </a:lnSpc>
            </a:pPr>
            <a:r>
              <a:rPr lang="en-US" sz="2400"/>
              <a:t>Apakah dg masalah meurologis klien mengalami ketergantungan dalam  memenuhi kebutuhannya</a:t>
            </a:r>
          </a:p>
          <a:p>
            <a:pPr algn="ctr">
              <a:lnSpc>
                <a:spcPct val="90000"/>
              </a:lnSpc>
              <a:buFont typeface="Arial" charset="0"/>
              <a:buNone/>
            </a:pPr>
            <a:endParaRPr lang="en-US" sz="2400">
              <a:solidFill>
                <a:srgbClr val="FF00FF"/>
              </a:solidFill>
            </a:endParaRPr>
          </a:p>
          <a:p>
            <a:pPr algn="ctr">
              <a:lnSpc>
                <a:spcPct val="90000"/>
              </a:lnSpc>
              <a:buFont typeface="Arial" charset="0"/>
              <a:buNone/>
            </a:pPr>
            <a:r>
              <a:rPr lang="en-US" sz="2400">
                <a:solidFill>
                  <a:srgbClr val="FF00FF"/>
                </a:solidFill>
              </a:rPr>
              <a:t>Pola tidur dan istirahat</a:t>
            </a:r>
          </a:p>
          <a:p>
            <a:pPr algn="ctr">
              <a:lnSpc>
                <a:spcPct val="90000"/>
              </a:lnSpc>
            </a:pPr>
            <a:r>
              <a:rPr lang="en-US" sz="2400"/>
              <a:t>Gambarkan berbagai masalah s/d kebut.tidur</a:t>
            </a:r>
          </a:p>
          <a:p>
            <a:pPr algn="ctr">
              <a:lnSpc>
                <a:spcPct val="90000"/>
              </a:lnSpc>
            </a:pPr>
            <a:r>
              <a:rPr lang="en-US" sz="2400"/>
              <a:t>Bila klien susah untuk memmulai tidur, apa yang dilakukan klien</a:t>
            </a:r>
          </a:p>
          <a:p>
            <a:pPr algn="ctr">
              <a:lnSpc>
                <a:spcPct val="90000"/>
              </a:lnSpc>
              <a:buFont typeface="Arial" charset="0"/>
              <a:buNone/>
            </a:pPr>
            <a:endParaRPr lang="en-US" sz="2400">
              <a:solidFill>
                <a:srgbClr val="FF00FF"/>
              </a:solidFill>
            </a:endParaRPr>
          </a:p>
          <a:p>
            <a:pPr algn="ctr">
              <a:lnSpc>
                <a:spcPct val="90000"/>
              </a:lnSpc>
              <a:buFont typeface="Arial" charset="0"/>
              <a:buNone/>
            </a:pPr>
            <a:r>
              <a:rPr lang="en-US" sz="2400">
                <a:solidFill>
                  <a:srgbClr val="FF00FF"/>
                </a:solidFill>
              </a:rPr>
              <a:t>Pola kognitif dan perseptual</a:t>
            </a:r>
          </a:p>
          <a:p>
            <a:pPr algn="ctr">
              <a:lnSpc>
                <a:spcPct val="90000"/>
              </a:lnSpc>
            </a:pPr>
            <a:r>
              <a:rPr lang="en-US" sz="2400"/>
              <a:t>Apakah klien dapat menyebutkan berbagai perubahan memori</a:t>
            </a:r>
          </a:p>
          <a:p>
            <a:pPr algn="ctr">
              <a:lnSpc>
                <a:spcPct val="90000"/>
              </a:lnSpc>
            </a:pPr>
            <a:r>
              <a:rPr lang="en-US" sz="2400"/>
              <a:t>Apakah klien mengalami vertigo, sensitifitas dingin dan hangat</a:t>
            </a:r>
          </a:p>
          <a:p>
            <a:pPr algn="ctr">
              <a:lnSpc>
                <a:spcPct val="90000"/>
              </a:lnSpc>
            </a:pPr>
            <a:r>
              <a:rPr lang="en-US" sz="2400"/>
              <a:t>Gambarkan nyeri yang dialami klien dalam 6 bulan yg lalu</a:t>
            </a:r>
          </a:p>
          <a:p>
            <a:pPr algn="ctr">
              <a:lnSpc>
                <a:spcPct val="90000"/>
              </a:lnSpc>
            </a:pPr>
            <a:r>
              <a:rPr lang="en-US" sz="2400"/>
              <a:t>Apakah klien mengalami kesulita komunikasi verbal atau tulisan</a:t>
            </a:r>
          </a:p>
          <a:p>
            <a:pPr algn="ctr">
              <a:lnSpc>
                <a:spcPct val="90000"/>
              </a:lnSpc>
            </a:pPr>
            <a:endParaRPr lang="en-US" sz="24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Rot="1" noChangeArrowheads="1"/>
          </p:cNvSpPr>
          <p:nvPr>
            <p:ph type="body" idx="1"/>
          </p:nvPr>
        </p:nvSpPr>
        <p:spPr>
          <a:xfrm>
            <a:off x="301625" y="404813"/>
            <a:ext cx="8540750" cy="5694362"/>
          </a:xfrm>
        </p:spPr>
        <p:txBody>
          <a:bodyPr/>
          <a:lstStyle/>
          <a:p>
            <a:pPr algn="ctr">
              <a:lnSpc>
                <a:spcPct val="80000"/>
              </a:lnSpc>
              <a:buFont typeface="Arial" charset="0"/>
              <a:buNone/>
            </a:pPr>
            <a:r>
              <a:rPr lang="en-US" sz="2400">
                <a:solidFill>
                  <a:srgbClr val="FF00FF"/>
                </a:solidFill>
              </a:rPr>
              <a:t>Pola persepsi diri dan konsepm diri</a:t>
            </a:r>
          </a:p>
          <a:p>
            <a:pPr algn="ctr">
              <a:lnSpc>
                <a:spcPct val="80000"/>
              </a:lnSpc>
            </a:pPr>
            <a:r>
              <a:rPr lang="en-US" sz="2400"/>
              <a:t>Adakah pengaruh masalah neurologis thd diri pribadi klien/thd kemampuan/thd diri sendiri</a:t>
            </a:r>
          </a:p>
          <a:p>
            <a:pPr algn="ctr">
              <a:lnSpc>
                <a:spcPct val="80000"/>
              </a:lnSpc>
            </a:pPr>
            <a:r>
              <a:rPr lang="en-US" sz="2400"/>
              <a:t>Gambarkan pola perubahan emosi klien secara umum</a:t>
            </a:r>
          </a:p>
          <a:p>
            <a:pPr algn="ctr">
              <a:lnSpc>
                <a:spcPct val="80000"/>
              </a:lnSpc>
              <a:buFont typeface="Arial" charset="0"/>
              <a:buNone/>
            </a:pPr>
            <a:endParaRPr lang="en-US" sz="2400">
              <a:solidFill>
                <a:srgbClr val="FF00FF"/>
              </a:solidFill>
            </a:endParaRPr>
          </a:p>
          <a:p>
            <a:pPr algn="ctr">
              <a:lnSpc>
                <a:spcPct val="80000"/>
              </a:lnSpc>
              <a:buFont typeface="Arial" charset="0"/>
              <a:buNone/>
            </a:pPr>
            <a:r>
              <a:rPr lang="en-US" sz="2400">
                <a:solidFill>
                  <a:srgbClr val="FF00FF"/>
                </a:solidFill>
              </a:rPr>
              <a:t>Pola peran dan hubungan</a:t>
            </a:r>
          </a:p>
          <a:p>
            <a:pPr algn="ctr">
              <a:lnSpc>
                <a:spcPct val="80000"/>
              </a:lnSpc>
            </a:pPr>
            <a:r>
              <a:rPr lang="en-US" sz="2400"/>
              <a:t>Apakah klien mengalami pola peruahan peran dg pasangannya, atau ortu s/d masalah neurologis yg diderita</a:t>
            </a:r>
          </a:p>
          <a:p>
            <a:pPr algn="ctr">
              <a:lnSpc>
                <a:spcPct val="80000"/>
              </a:lnSpc>
            </a:pPr>
            <a:r>
              <a:rPr lang="en-US" sz="2400"/>
              <a:t> bgm klien merasakan adanya perubahan tersebut</a:t>
            </a:r>
          </a:p>
          <a:p>
            <a:pPr algn="ctr">
              <a:lnSpc>
                <a:spcPct val="80000"/>
              </a:lnSpc>
              <a:buFont typeface="Arial" charset="0"/>
              <a:buNone/>
            </a:pPr>
            <a:endParaRPr lang="en-US" sz="2400">
              <a:solidFill>
                <a:srgbClr val="FF00FF"/>
              </a:solidFill>
            </a:endParaRPr>
          </a:p>
          <a:p>
            <a:pPr algn="ctr">
              <a:lnSpc>
                <a:spcPct val="80000"/>
              </a:lnSpc>
              <a:buFont typeface="Arial" charset="0"/>
              <a:buNone/>
            </a:pPr>
            <a:r>
              <a:rPr lang="en-US" sz="2400">
                <a:solidFill>
                  <a:srgbClr val="FF00FF"/>
                </a:solidFill>
              </a:rPr>
              <a:t>Pola seksual dan reproduksi</a:t>
            </a:r>
          </a:p>
          <a:p>
            <a:pPr algn="ctr">
              <a:lnSpc>
                <a:spcPct val="80000"/>
              </a:lnSpc>
            </a:pPr>
            <a:r>
              <a:rPr lang="en-US" sz="2400"/>
              <a:t>Apakah klien merasa bahagia dg kondisi fungsi seksual. Gambarkan masalah yg dialami s/d seksualitas dan fungsi seksual</a:t>
            </a:r>
          </a:p>
          <a:p>
            <a:pPr algn="ctr">
              <a:lnSpc>
                <a:spcPct val="80000"/>
              </a:lnSpc>
            </a:pPr>
            <a:r>
              <a:rPr lang="en-US" sz="2400"/>
              <a:t>Apakah masalah yang b/d fungsi seksual menyebabkan ketegangan dan berhubungan dg pasangan</a:t>
            </a:r>
          </a:p>
          <a:p>
            <a:pPr algn="ctr">
              <a:lnSpc>
                <a:spcPct val="80000"/>
              </a:lnSpc>
            </a:pPr>
            <a:endParaRPr lang="en-US" sz="2400"/>
          </a:p>
          <a:p>
            <a:pPr>
              <a:lnSpc>
                <a:spcPct val="80000"/>
              </a:lnSpc>
            </a:pPr>
            <a:endParaRPr lang="en-US" sz="24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Rot="1" noChangeArrowheads="1"/>
          </p:cNvSpPr>
          <p:nvPr>
            <p:ph type="body" idx="1"/>
          </p:nvPr>
        </p:nvSpPr>
        <p:spPr>
          <a:xfrm>
            <a:off x="301625" y="260350"/>
            <a:ext cx="8540750" cy="5838825"/>
          </a:xfrm>
        </p:spPr>
        <p:txBody>
          <a:bodyPr/>
          <a:lstStyle/>
          <a:p>
            <a:pPr algn="ctr">
              <a:lnSpc>
                <a:spcPct val="90000"/>
              </a:lnSpc>
            </a:pPr>
            <a:r>
              <a:rPr lang="en-US" sz="2800"/>
              <a:t>Apakah klien memerlukan konseling dari tenaga ahli s/d masalah fungsi seksual</a:t>
            </a:r>
          </a:p>
          <a:p>
            <a:pPr algn="ctr">
              <a:lnSpc>
                <a:spcPct val="90000"/>
              </a:lnSpc>
            </a:pPr>
            <a:r>
              <a:rPr lang="en-US" sz="2800"/>
              <a:t>Apakah klien menggunakan berbagai metoda alternatif untuk meningkatkan kenikmatan seksual</a:t>
            </a:r>
          </a:p>
          <a:p>
            <a:pPr algn="ctr">
              <a:lnSpc>
                <a:spcPct val="90000"/>
              </a:lnSpc>
              <a:buFont typeface="Arial" charset="0"/>
              <a:buNone/>
            </a:pPr>
            <a:endParaRPr lang="en-US" sz="2800">
              <a:solidFill>
                <a:srgbClr val="FF00FF"/>
              </a:solidFill>
            </a:endParaRPr>
          </a:p>
          <a:p>
            <a:pPr algn="ctr">
              <a:lnSpc>
                <a:spcPct val="90000"/>
              </a:lnSpc>
              <a:buFont typeface="Arial" charset="0"/>
              <a:buNone/>
            </a:pPr>
            <a:r>
              <a:rPr lang="en-US" sz="2800">
                <a:solidFill>
                  <a:srgbClr val="FF00FF"/>
                </a:solidFill>
              </a:rPr>
              <a:t>Pola koping dan toleransi stress</a:t>
            </a:r>
          </a:p>
          <a:p>
            <a:pPr algn="ctr">
              <a:lnSpc>
                <a:spcPct val="90000"/>
              </a:lnSpc>
            </a:pPr>
            <a:r>
              <a:rPr lang="en-US" sz="2800"/>
              <a:t>Gambarkan pola koping yg digunakan klien</a:t>
            </a:r>
          </a:p>
          <a:p>
            <a:pPr algn="ctr">
              <a:lnSpc>
                <a:spcPct val="90000"/>
              </a:lnSpc>
            </a:pPr>
            <a:r>
              <a:rPr lang="en-US" sz="2800"/>
              <a:t>Apakah yg klien fikirkan bahwa pola koping yg digunakan sekarang adalah adekuat untuk menghadapi stressor s/d masalah neurologis</a:t>
            </a:r>
          </a:p>
          <a:p>
            <a:pPr algn="ctr">
              <a:lnSpc>
                <a:spcPct val="90000"/>
              </a:lnSpc>
            </a:pPr>
            <a:r>
              <a:rPr lang="en-US" sz="2800"/>
              <a:t>Apakah sistem pendukung cukup membantu untuk memenuhi kebutuhan klien, jika tidak kebutuhan apa yg tidak terpenuhi</a:t>
            </a:r>
          </a:p>
          <a:p>
            <a:pPr>
              <a:lnSpc>
                <a:spcPct val="90000"/>
              </a:lnSpc>
              <a:buFont typeface="Arial" charset="0"/>
              <a:buNone/>
            </a:pPr>
            <a:endParaRPr lang="en-US" sz="28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Rot="1" noChangeArrowheads="1"/>
          </p:cNvSpPr>
          <p:nvPr>
            <p:ph type="body" idx="1"/>
          </p:nvPr>
        </p:nvSpPr>
        <p:spPr>
          <a:xfrm>
            <a:off x="301625" y="188913"/>
            <a:ext cx="8540750" cy="5910262"/>
          </a:xfrm>
        </p:spPr>
        <p:txBody>
          <a:bodyPr/>
          <a:lstStyle/>
          <a:p>
            <a:pPr algn="ctr">
              <a:buFont typeface="Arial" charset="0"/>
              <a:buNone/>
            </a:pPr>
            <a:r>
              <a:rPr lang="en-US">
                <a:solidFill>
                  <a:srgbClr val="FF00FF"/>
                </a:solidFill>
              </a:rPr>
              <a:t>Pola nilai dan keyakinan</a:t>
            </a:r>
          </a:p>
          <a:p>
            <a:pPr algn="ctr"/>
            <a:r>
              <a:rPr lang="en-US"/>
              <a:t>Gambarkan budaya2 keyakinan secara spesifik dan sikap2 yang mempengaruhi dalam pengobatan klien s/d status neurologis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Rot="1" noChangeArrowheads="1"/>
          </p:cNvSpPr>
          <p:nvPr>
            <p:ph type="body" idx="1"/>
          </p:nvPr>
        </p:nvSpPr>
        <p:spPr>
          <a:xfrm>
            <a:off x="457200" y="333375"/>
            <a:ext cx="8229600" cy="5792788"/>
          </a:xfrm>
        </p:spPr>
        <p:txBody>
          <a:bodyPr/>
          <a:lstStyle/>
          <a:p>
            <a:pPr algn="ctr">
              <a:buFont typeface="Arial" charset="0"/>
              <a:buNone/>
            </a:pPr>
            <a:r>
              <a:rPr lang="de-DE" sz="2800" b="1">
                <a:solidFill>
                  <a:srgbClr val="FF00FF"/>
                </a:solidFill>
              </a:rPr>
              <a:t>PENGKAJIAN FISIK DAN  TEST DIAGNOSTIK</a:t>
            </a:r>
            <a:endParaRPr lang="en-US" sz="2800" b="1">
              <a:solidFill>
                <a:srgbClr val="FF00FF"/>
              </a:solidFill>
            </a:endParaRPr>
          </a:p>
          <a:p>
            <a:pPr algn="ctr"/>
            <a:r>
              <a:rPr lang="de-DE" sz="2800"/>
              <a:t>Pemeriksan fisik s/d sistem persarafan untuk mendeteksi gangguan fungsi persarafan. Dengan cara inspeksi, palpasi dan perkusi menggunakan refleks hammer.</a:t>
            </a:r>
          </a:p>
          <a:p>
            <a:pPr algn="ctr"/>
            <a:r>
              <a:rPr lang="de-DE" sz="2800"/>
              <a:t>Pemeriksaan pada sistem persarafan secara menyeluruh meliputi : status mental, komunikasi dan bahasa, pengkajian saraf kranial, respon motorik, respon sensorik dan tanda-tanda vital.</a:t>
            </a:r>
          </a:p>
          <a:p>
            <a:pPr algn="ctr"/>
            <a:r>
              <a:rPr lang="de-DE" sz="2800"/>
              <a:t>Secara umum dalam pemeriksaan fisik klien gangguan sistem persarafan, dilakukan pemeriksaan :</a:t>
            </a:r>
            <a:endParaRPr lang="en-US" sz="2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Rot="1" noChangeArrowheads="1"/>
          </p:cNvSpPr>
          <p:nvPr>
            <p:ph type="body" idx="1"/>
          </p:nvPr>
        </p:nvSpPr>
        <p:spPr>
          <a:xfrm>
            <a:off x="457200" y="260350"/>
            <a:ext cx="8229600" cy="5865813"/>
          </a:xfrm>
        </p:spPr>
        <p:txBody>
          <a:bodyPr/>
          <a:lstStyle/>
          <a:p>
            <a:pPr marL="609600" indent="-609600">
              <a:buFont typeface="Arial" charset="0"/>
              <a:buNone/>
            </a:pPr>
            <a:endParaRPr lang="en-US" sz="2800" b="1" u="sng"/>
          </a:p>
          <a:p>
            <a:pPr marL="609600" indent="-609600" algn="ctr">
              <a:buFont typeface="Arial" charset="0"/>
              <a:buNone/>
            </a:pPr>
            <a:r>
              <a:rPr lang="en-US" sz="2800"/>
              <a:t>Sistem persarafan dapat dibagi kedalam : </a:t>
            </a:r>
          </a:p>
          <a:p>
            <a:pPr marL="609600" indent="-609600" algn="ctr">
              <a:buFontTx/>
              <a:buAutoNum type="arabicPeriod"/>
            </a:pPr>
            <a:r>
              <a:rPr lang="en-US" sz="2800"/>
              <a:t>Sistem saraf pusat (central nervous system = CNS)</a:t>
            </a:r>
          </a:p>
          <a:p>
            <a:pPr marL="609600" indent="-609600" algn="ctr">
              <a:buFontTx/>
              <a:buAutoNum type="arabicPeriod"/>
            </a:pPr>
            <a:r>
              <a:rPr lang="en-US" sz="2800"/>
              <a:t>2. Sistem saraf perifer (peripheral nervous system = PNS)</a:t>
            </a:r>
          </a:p>
          <a:p>
            <a:pPr marL="609600" indent="-609600" algn="ctr">
              <a:buFontTx/>
              <a:buNone/>
            </a:pPr>
            <a:endParaRPr lang="en-US" sz="2800"/>
          </a:p>
          <a:p>
            <a:pPr marL="609600" indent="-609600" algn="ctr">
              <a:buFont typeface="Arial" charset="0"/>
              <a:buNone/>
            </a:pPr>
            <a:r>
              <a:rPr lang="en-US" sz="2800" b="1">
                <a:solidFill>
                  <a:srgbClr val="FF00FF"/>
                </a:solidFill>
              </a:rPr>
              <a:t>Fungsi :</a:t>
            </a:r>
          </a:p>
          <a:p>
            <a:pPr marL="990600" lvl="1" indent="-533400" algn="ctr"/>
            <a:r>
              <a:rPr lang="en-US" sz="2400"/>
              <a:t>Menerima informasi  </a:t>
            </a:r>
          </a:p>
          <a:p>
            <a:pPr marL="990600" lvl="1" indent="-533400" algn="ctr"/>
            <a:r>
              <a:rPr lang="en-US" sz="2400"/>
              <a:t> Mengkomunikasikan informasi  </a:t>
            </a:r>
          </a:p>
          <a:p>
            <a:pPr marL="990600" lvl="1" indent="-533400" algn="ctr"/>
            <a:r>
              <a:rPr lang="en-US" sz="2400"/>
              <a:t>Mengolah informasi  </a:t>
            </a:r>
          </a:p>
          <a:p>
            <a:pPr marL="990600" lvl="1" indent="-533400" algn="ctr"/>
            <a:r>
              <a:rPr lang="en-US" sz="2400"/>
              <a:t> Menghantarkan informasi</a:t>
            </a:r>
            <a:r>
              <a:rPr lang="en-US"/>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Rot="1" noChangeArrowheads="1"/>
          </p:cNvSpPr>
          <p:nvPr>
            <p:ph type="body" idx="1"/>
          </p:nvPr>
        </p:nvSpPr>
        <p:spPr>
          <a:xfrm>
            <a:off x="0" y="260350"/>
            <a:ext cx="9144000" cy="6597650"/>
          </a:xfrm>
        </p:spPr>
        <p:txBody>
          <a:bodyPr/>
          <a:lstStyle/>
          <a:p>
            <a:pPr algn="ctr">
              <a:lnSpc>
                <a:spcPct val="90000"/>
              </a:lnSpc>
              <a:buFont typeface="Arial" charset="0"/>
              <a:buNone/>
            </a:pPr>
            <a:r>
              <a:rPr lang="de-DE" sz="2400" b="1">
                <a:solidFill>
                  <a:srgbClr val="FF00FF"/>
                </a:solidFill>
              </a:rPr>
              <a:t>Status mental :</a:t>
            </a:r>
            <a:endParaRPr lang="de-DE" sz="2400">
              <a:solidFill>
                <a:srgbClr val="FF00FF"/>
              </a:solidFill>
            </a:endParaRPr>
          </a:p>
          <a:p>
            <a:pPr algn="ctr">
              <a:lnSpc>
                <a:spcPct val="90000"/>
              </a:lnSpc>
            </a:pPr>
            <a:r>
              <a:rPr lang="de-DE" sz="2400"/>
              <a:t>Status mental, termasuk kemampuan berkomunikasi dan berbahasa serta tingkat kesadaran dilakukan dengan pemeriksaan Glasgow Coma Scale (GCS).</a:t>
            </a:r>
            <a:endParaRPr lang="en-US" sz="2400" b="1" i="1"/>
          </a:p>
          <a:p>
            <a:pPr algn="ctr">
              <a:lnSpc>
                <a:spcPct val="90000"/>
              </a:lnSpc>
              <a:buFont typeface="Arial" charset="0"/>
              <a:buNone/>
            </a:pPr>
            <a:r>
              <a:rPr lang="en-US" sz="2400" b="1" i="1">
                <a:solidFill>
                  <a:srgbClr val="FF00FF"/>
                </a:solidFill>
              </a:rPr>
              <a:t>Gangguan berkomunikasi :</a:t>
            </a:r>
            <a:endParaRPr lang="en-US" sz="2400">
              <a:solidFill>
                <a:srgbClr val="FF00FF"/>
              </a:solidFill>
            </a:endParaRPr>
          </a:p>
          <a:p>
            <a:pPr algn="ctr">
              <a:lnSpc>
                <a:spcPct val="90000"/>
              </a:lnSpc>
            </a:pPr>
            <a:r>
              <a:rPr lang="en-US" sz="2400"/>
              <a:t>Cara berkomunikasi dengan verbal atau lisan, tertulis atau visual dan internal. </a:t>
            </a:r>
          </a:p>
          <a:p>
            <a:pPr algn="ctr">
              <a:lnSpc>
                <a:spcPct val="90000"/>
              </a:lnSpc>
            </a:pPr>
            <a:r>
              <a:rPr lang="en-US" sz="2400"/>
              <a:t>Membaca, klien diminta membaca sebuah kalimat dengan suara keras, kemudian diminta menjawab pertanyaan dengan jawaban ya atau tidak untuk mengetahui adanya gangguan pengertian (afasia sensorik). Gangguan membaca disebut alexia.</a:t>
            </a:r>
          </a:p>
          <a:p>
            <a:pPr algn="ctr">
              <a:lnSpc>
                <a:spcPct val="90000"/>
              </a:lnSpc>
            </a:pPr>
            <a:r>
              <a:rPr lang="en-US" sz="2400"/>
              <a:t>Menulis, klien diminta menulis huruf atau angka yang didiktekan oleh pemeriksa, bila berhasil bisa dilanjutkan dengan menulis kata atau kalimat. Gangguan menulis disebut agraphia.</a:t>
            </a:r>
          </a:p>
          <a:p>
            <a:pPr algn="ctr">
              <a:lnSpc>
                <a:spcPct val="90000"/>
              </a:lnSpc>
            </a:pPr>
            <a:r>
              <a:rPr lang="en-US" sz="2400"/>
              <a:t>Fungsi membaca dan menulis ini dihubungkan dengan latar belakang pendidikan klien.</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Rot="1" noChangeArrowheads="1"/>
          </p:cNvSpPr>
          <p:nvPr>
            <p:ph type="body" idx="1"/>
          </p:nvPr>
        </p:nvSpPr>
        <p:spPr>
          <a:xfrm>
            <a:off x="0" y="404813"/>
            <a:ext cx="8820150" cy="6048375"/>
          </a:xfrm>
        </p:spPr>
        <p:txBody>
          <a:bodyPr/>
          <a:lstStyle/>
          <a:p>
            <a:pPr algn="ctr">
              <a:lnSpc>
                <a:spcPct val="80000"/>
              </a:lnSpc>
              <a:buFont typeface="Arial" charset="0"/>
              <a:buNone/>
            </a:pPr>
            <a:r>
              <a:rPr lang="en-US" sz="2800" b="1" i="1">
                <a:solidFill>
                  <a:srgbClr val="FF00FF"/>
                </a:solidFill>
              </a:rPr>
              <a:t>Gangguan berbahasa (afasia</a:t>
            </a:r>
            <a:r>
              <a:rPr lang="en-US" sz="2800" i="1">
                <a:solidFill>
                  <a:srgbClr val="FF00FF"/>
                </a:solidFill>
              </a:rPr>
              <a:t>) :</a:t>
            </a:r>
            <a:endParaRPr lang="en-US" sz="2800">
              <a:solidFill>
                <a:srgbClr val="FF00FF"/>
              </a:solidFill>
            </a:endParaRPr>
          </a:p>
          <a:p>
            <a:pPr algn="ctr">
              <a:lnSpc>
                <a:spcPct val="80000"/>
              </a:lnSpc>
            </a:pPr>
            <a:r>
              <a:rPr lang="en-US" sz="2800">
                <a:solidFill>
                  <a:srgbClr val="FF00FF"/>
                </a:solidFill>
              </a:rPr>
              <a:t>Afasia motorik</a:t>
            </a:r>
            <a:r>
              <a:rPr lang="en-US" sz="2800"/>
              <a:t>, karena lesi di area Broca, klien tidak mampu menyatakan pikiran dengan kata-kata, namun mengerti bahasa verbal dan visual serta  dapat melaksanakan sesuatu sesuai perintah.</a:t>
            </a:r>
          </a:p>
          <a:p>
            <a:pPr algn="ctr">
              <a:lnSpc>
                <a:spcPct val="80000"/>
              </a:lnSpc>
            </a:pPr>
            <a:r>
              <a:rPr lang="en-US" sz="2800">
                <a:solidFill>
                  <a:srgbClr val="FF00FF"/>
                </a:solidFill>
              </a:rPr>
              <a:t>Afasia sensorik / perseptif</a:t>
            </a:r>
            <a:r>
              <a:rPr lang="en-US" sz="2800"/>
              <a:t>, karena lesi pada area Wernicke, ditandai dengan hilangnya kemampuan untuk mengerti bahasa verbal dan visual tapi memiliki kemampuan secara aktif mengucapkan kata-kata dan menuliskannya. Apa yang diucapkan dan ditulis tidal mempunyai arti apa-apa.</a:t>
            </a:r>
          </a:p>
          <a:p>
            <a:pPr algn="ctr">
              <a:lnSpc>
                <a:spcPct val="80000"/>
              </a:lnSpc>
            </a:pPr>
            <a:r>
              <a:rPr lang="en-US" sz="2800">
                <a:solidFill>
                  <a:srgbClr val="FF00FF"/>
                </a:solidFill>
              </a:rPr>
              <a:t>Disatria</a:t>
            </a:r>
            <a:r>
              <a:rPr lang="en-US" sz="2800"/>
              <a:t>, gangguan pengucapan kata-kata secara jelas dan tegas karena lesi pada upper motor neuron (UMN) lateral bersifat ringan dan lesi UMN bilateral bersifat berat.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Rot="1" noChangeArrowheads="1"/>
          </p:cNvSpPr>
          <p:nvPr>
            <p:ph type="body" idx="1"/>
          </p:nvPr>
        </p:nvSpPr>
        <p:spPr>
          <a:xfrm>
            <a:off x="0" y="333375"/>
            <a:ext cx="9144000" cy="6524625"/>
          </a:xfrm>
        </p:spPr>
        <p:txBody>
          <a:bodyPr/>
          <a:lstStyle/>
          <a:p>
            <a:pPr>
              <a:lnSpc>
                <a:spcPct val="80000"/>
              </a:lnSpc>
              <a:buFont typeface="Arial" charset="0"/>
              <a:buNone/>
            </a:pPr>
            <a:endParaRPr lang="en-US" sz="2800" b="1" i="1"/>
          </a:p>
          <a:p>
            <a:pPr algn="ctr">
              <a:lnSpc>
                <a:spcPct val="80000"/>
              </a:lnSpc>
              <a:buFont typeface="Arial" charset="0"/>
              <a:buNone/>
            </a:pPr>
            <a:r>
              <a:rPr lang="en-US" sz="2800" b="1" i="1">
                <a:solidFill>
                  <a:srgbClr val="FF00FF"/>
                </a:solidFill>
              </a:rPr>
              <a:t>Tingkat kesadaran</a:t>
            </a:r>
            <a:r>
              <a:rPr lang="en-US" sz="2800" i="1">
                <a:solidFill>
                  <a:srgbClr val="FF00FF"/>
                </a:solidFill>
              </a:rPr>
              <a:t> :</a:t>
            </a:r>
            <a:endParaRPr lang="en-US" sz="2800">
              <a:solidFill>
                <a:srgbClr val="FF00FF"/>
              </a:solidFill>
            </a:endParaRPr>
          </a:p>
          <a:p>
            <a:pPr algn="ctr">
              <a:lnSpc>
                <a:spcPct val="80000"/>
              </a:lnSpc>
            </a:pPr>
            <a:r>
              <a:rPr lang="en-US" sz="2800"/>
              <a:t>Alert : Composmentis / kesadaran penuh</a:t>
            </a:r>
          </a:p>
          <a:p>
            <a:pPr algn="ctr">
              <a:lnSpc>
                <a:spcPct val="80000"/>
              </a:lnSpc>
            </a:pPr>
            <a:r>
              <a:rPr lang="en-US" sz="2800"/>
              <a:t>Pasien berespon secara tepat terhadap stimulus minimal, tanpa stimuli individu terjaga dan sadar terhadap diri dan lingkungan.</a:t>
            </a:r>
          </a:p>
          <a:p>
            <a:pPr algn="ctr">
              <a:lnSpc>
                <a:spcPct val="80000"/>
              </a:lnSpc>
            </a:pPr>
            <a:r>
              <a:rPr lang="en-US" sz="2800"/>
              <a:t>Lethargic : Kesadaran</a:t>
            </a:r>
            <a:endParaRPr lang="it-IT" sz="2800"/>
          </a:p>
          <a:p>
            <a:pPr algn="ctr">
              <a:lnSpc>
                <a:spcPct val="80000"/>
              </a:lnSpc>
            </a:pPr>
            <a:r>
              <a:rPr lang="it-IT" sz="2800"/>
              <a:t>Klien seperti tertidur jika tidak di stimuli, tampak seperti enggan bicara.</a:t>
            </a:r>
            <a:endParaRPr lang="de-DE" sz="2800"/>
          </a:p>
          <a:p>
            <a:pPr algn="ctr">
              <a:lnSpc>
                <a:spcPct val="80000"/>
              </a:lnSpc>
            </a:pPr>
            <a:r>
              <a:rPr lang="de-DE" sz="2800"/>
              <a:t>Dengan sentuhan ringan, verbal, stimulus minimal, mungkin klien dapat berespon dengan cepat.</a:t>
            </a:r>
          </a:p>
          <a:p>
            <a:pPr algn="ctr">
              <a:lnSpc>
                <a:spcPct val="80000"/>
              </a:lnSpc>
            </a:pPr>
            <a:r>
              <a:rPr lang="de-DE" sz="2800"/>
              <a:t>Dengan pertanyaan kompleks akan tampak bingung.</a:t>
            </a:r>
            <a:endParaRPr lang="en-US" sz="2800"/>
          </a:p>
          <a:p>
            <a:pPr algn="ctr">
              <a:lnSpc>
                <a:spcPct val="80000"/>
              </a:lnSpc>
            </a:pPr>
            <a:r>
              <a:rPr lang="en-US" sz="2800"/>
              <a:t>Obtuned</a:t>
            </a:r>
            <a:endParaRPr lang="de-DE" sz="2800"/>
          </a:p>
          <a:p>
            <a:pPr algn="ctr">
              <a:lnSpc>
                <a:spcPct val="80000"/>
              </a:lnSpc>
            </a:pPr>
            <a:r>
              <a:rPr lang="de-DE" sz="2800"/>
              <a:t>Klien memerlukan rangsangan yang lebih besar agar dapat memberikan respon misalnya rangsangan sakit, respon verbal dan kalimat membingungkan.</a:t>
            </a:r>
            <a:endParaRPr lang="en-US" sz="280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Rot="1" noChangeArrowheads="1"/>
          </p:cNvSpPr>
          <p:nvPr>
            <p:ph type="body" idx="1"/>
          </p:nvPr>
        </p:nvSpPr>
        <p:spPr>
          <a:xfrm>
            <a:off x="457200" y="333375"/>
            <a:ext cx="8229600" cy="6524625"/>
          </a:xfrm>
        </p:spPr>
        <p:txBody>
          <a:bodyPr/>
          <a:lstStyle/>
          <a:p>
            <a:pPr marL="609600" indent="-609600" algn="ctr">
              <a:lnSpc>
                <a:spcPct val="90000"/>
              </a:lnSpc>
            </a:pPr>
            <a:r>
              <a:rPr lang="en-US" sz="2800"/>
              <a:t>Stuporus</a:t>
            </a:r>
            <a:endParaRPr lang="de-DE" sz="2800"/>
          </a:p>
          <a:p>
            <a:pPr marL="609600" indent="-609600" algn="ctr">
              <a:lnSpc>
                <a:spcPct val="90000"/>
              </a:lnSpc>
            </a:pPr>
            <a:r>
              <a:rPr lang="de-DE" sz="2800"/>
              <a:t>Klien dengan rangsang kuat tidak akan memberikan rangsang verbal.</a:t>
            </a:r>
          </a:p>
          <a:p>
            <a:pPr marL="609600" indent="-609600" algn="ctr">
              <a:lnSpc>
                <a:spcPct val="90000"/>
              </a:lnSpc>
            </a:pPr>
            <a:r>
              <a:rPr lang="de-DE" sz="2800"/>
              <a:t>Pergerakan tidak berarti berhubungan dengan stimulus.</a:t>
            </a:r>
            <a:endParaRPr lang="en-US" sz="2800"/>
          </a:p>
          <a:p>
            <a:pPr marL="609600" indent="-609600" algn="ctr">
              <a:lnSpc>
                <a:spcPct val="90000"/>
              </a:lnSpc>
            </a:pPr>
            <a:r>
              <a:rPr lang="en-US" sz="2800"/>
              <a:t>Koma</a:t>
            </a:r>
          </a:p>
          <a:p>
            <a:pPr marL="609600" indent="-609600" algn="ctr">
              <a:lnSpc>
                <a:spcPct val="90000"/>
              </a:lnSpc>
            </a:pPr>
            <a:r>
              <a:rPr lang="en-US" sz="2800"/>
              <a:t>Tidak dapat memberikan respon walaupun dengan stimulus maksimal, tanda vital mungkin tidak stabil.</a:t>
            </a:r>
            <a:endParaRPr lang="en-US" sz="2800" b="1" i="1"/>
          </a:p>
          <a:p>
            <a:pPr marL="609600" indent="-609600" algn="ctr">
              <a:lnSpc>
                <a:spcPct val="90000"/>
              </a:lnSpc>
              <a:buFont typeface="Arial" charset="0"/>
              <a:buNone/>
            </a:pPr>
            <a:endParaRPr lang="en-US" sz="2800" b="1" i="1"/>
          </a:p>
          <a:p>
            <a:pPr marL="609600" indent="-609600" algn="ctr">
              <a:lnSpc>
                <a:spcPct val="90000"/>
              </a:lnSpc>
              <a:buFont typeface="Arial" charset="0"/>
              <a:buNone/>
            </a:pPr>
            <a:r>
              <a:rPr lang="en-US" sz="2800" b="1" i="1">
                <a:solidFill>
                  <a:srgbClr val="FF00FF"/>
                </a:solidFill>
              </a:rPr>
              <a:t>Glasgow Coma Scale (GCS) :</a:t>
            </a:r>
            <a:endParaRPr lang="it-IT" sz="2800">
              <a:solidFill>
                <a:srgbClr val="FF00FF"/>
              </a:solidFill>
            </a:endParaRPr>
          </a:p>
          <a:p>
            <a:pPr marL="609600" indent="-609600" algn="ctr">
              <a:lnSpc>
                <a:spcPct val="90000"/>
              </a:lnSpc>
            </a:pPr>
            <a:r>
              <a:rPr lang="it-IT" sz="2800"/>
              <a:t>Didasarkan pada respon dari membuka mata (eye open = E), respon motorik (motorik response = M), dan respon verbal (verbal response = V). </a:t>
            </a:r>
            <a:endParaRPr lang="en-US" sz="280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Rot="1" noChangeArrowheads="1"/>
          </p:cNvSpPr>
          <p:nvPr>
            <p:ph type="body" idx="1"/>
          </p:nvPr>
        </p:nvSpPr>
        <p:spPr>
          <a:xfrm>
            <a:off x="457200" y="333375"/>
            <a:ext cx="8229600" cy="5792788"/>
          </a:xfrm>
        </p:spPr>
        <p:txBody>
          <a:bodyPr/>
          <a:lstStyle/>
          <a:p>
            <a:pPr marL="609600" indent="-609600" algn="ctr">
              <a:lnSpc>
                <a:spcPct val="90000"/>
              </a:lnSpc>
            </a:pPr>
            <a:r>
              <a:rPr lang="en-US"/>
              <a:t>Dimana masing-masing mempunyai “scoring” tertentu mulai dari yang paling baik (normal) sampai yang paling jelek. Jumlah “total scoring” paling jelek adalah 3 (tiga) sedangkan paling baik (normal) adalah 15.  </a:t>
            </a:r>
          </a:p>
          <a:p>
            <a:pPr marL="609600" indent="-609600" algn="ctr">
              <a:lnSpc>
                <a:spcPct val="90000"/>
              </a:lnSpc>
            </a:pPr>
            <a:r>
              <a:rPr lang="en-US"/>
              <a:t>Score : 3 – 4 : vegetatif, hanya organ otonom yang bekerja</a:t>
            </a:r>
          </a:p>
          <a:p>
            <a:pPr marL="609600" indent="-609600" algn="ctr">
              <a:lnSpc>
                <a:spcPct val="90000"/>
              </a:lnSpc>
            </a:pPr>
            <a:r>
              <a:rPr lang="en-US"/>
              <a:t>&lt; 7	: koma</a:t>
            </a:r>
          </a:p>
          <a:p>
            <a:pPr marL="609600" indent="-609600" algn="ctr">
              <a:lnSpc>
                <a:spcPct val="90000"/>
              </a:lnSpc>
            </a:pPr>
            <a:r>
              <a:rPr lang="en-US"/>
              <a:t>&gt; 11	: moderate disability : composmentis</a:t>
            </a:r>
          </a:p>
          <a:p>
            <a:pPr marL="609600" indent="-609600" algn="ctr">
              <a:lnSpc>
                <a:spcPct val="90000"/>
              </a:lnSpc>
            </a:pPr>
            <a:r>
              <a:rPr lang="en-US"/>
              <a:t>Adapun scoring tersebut adalah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185" name="Group 33"/>
          <p:cNvGraphicFramePr>
            <a:graphicFrameLocks noGrp="1"/>
          </p:cNvGraphicFramePr>
          <p:nvPr>
            <p:ph idx="1"/>
          </p:nvPr>
        </p:nvGraphicFramePr>
        <p:xfrm>
          <a:off x="301625" y="0"/>
          <a:ext cx="8540750" cy="7024688"/>
        </p:xfrm>
        <a:graphic>
          <a:graphicData uri="http://schemas.openxmlformats.org/drawingml/2006/table">
            <a:tbl>
              <a:tblPr/>
              <a:tblGrid>
                <a:gridCol w="7007225"/>
                <a:gridCol w="1533525"/>
              </a:tblGrid>
              <a:tr h="2317750">
                <a:tc>
                  <a:txBody>
                    <a:bodyPr/>
                    <a:lstStyle/>
                    <a:p>
                      <a:pPr marL="533400" marR="0" lvl="0" indent="-53340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charset="0"/>
                        </a:rPr>
                        <a:t>Respon</a:t>
                      </a:r>
                    </a:p>
                    <a:p>
                      <a:pPr marL="533400" marR="0" lvl="0" indent="-533400" algn="l" defTabSz="914400" rtl="0" eaLnBrk="1" fontAlgn="base" latinLnBrk="0" hangingPunct="1">
                        <a:lnSpc>
                          <a:spcPct val="100000"/>
                        </a:lnSpc>
                        <a:spcBef>
                          <a:spcPct val="20000"/>
                        </a:spcBef>
                        <a:spcAft>
                          <a:spcPct val="0"/>
                        </a:spcAft>
                        <a:buClr>
                          <a:schemeClr val="hlink"/>
                        </a:buClr>
                        <a:buSzPct val="80000"/>
                        <a:buFont typeface="Arial" charset="0"/>
                        <a:buAutoNum type="arabicPeriod"/>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charset="0"/>
                        </a:rPr>
                        <a:t>Respon membuka mata=Eye open (E) </a:t>
                      </a:r>
                    </a:p>
                    <a:p>
                      <a:pPr marL="533400" marR="0" lvl="0" indent="-53340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       - Spontan membuka mata</a:t>
                      </a:r>
                    </a:p>
                    <a:p>
                      <a:pPr marL="533400" marR="0" lvl="0" indent="-53340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       - Terhadap suara membuka mata</a:t>
                      </a:r>
                    </a:p>
                    <a:p>
                      <a:pPr marL="533400" marR="0" lvl="0" indent="-53340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       - Terhadap nyeri membuka mata</a:t>
                      </a:r>
                    </a:p>
                    <a:p>
                      <a:pPr marL="533400" marR="0" lvl="0" indent="-53340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       - Tidak ada respon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charset="0"/>
                        </a:rPr>
                        <a:t>Scoring</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charset="0"/>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charset="0"/>
                        </a:rPr>
                        <a:t>4</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charset="0"/>
                        </a:rPr>
                        <a:t>3</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charset="0"/>
                        </a:rPr>
                        <a:t>2</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860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2.   </a:t>
                      </a: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charset="0"/>
                        </a:rPr>
                        <a:t>Respon motorik = Motoric response (M)</a:t>
                      </a:r>
                    </a:p>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      - Menurut perintah</a:t>
                      </a:r>
                    </a:p>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      - Dapat melokalisir rangsang sensorik dikulit (raba)</a:t>
                      </a:r>
                    </a:p>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      - Menolak rangsang nyeri pada anggota gerak</a:t>
                      </a:r>
                    </a:p>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      - Menjauhi rangsang nyeri (fleksi abnormal)</a:t>
                      </a:r>
                    </a:p>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      - Ekstensi abnormal</a:t>
                      </a:r>
                    </a:p>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      - Tidak ada respon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6</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5</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4</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3</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2</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20888">
                <a:tc>
                  <a:txBody>
                    <a:bodyPr/>
                    <a:lstStyle/>
                    <a:p>
                      <a:pPr marL="533400" marR="0" lvl="0" indent="-533400" algn="l" defTabSz="914400" rtl="0" eaLnBrk="1" fontAlgn="base" latinLnBrk="0" hangingPunct="1">
                        <a:lnSpc>
                          <a:spcPct val="100000"/>
                        </a:lnSpc>
                        <a:spcBef>
                          <a:spcPct val="20000"/>
                        </a:spcBef>
                        <a:spcAft>
                          <a:spcPct val="0"/>
                        </a:spcAft>
                        <a:buClr>
                          <a:schemeClr val="hlink"/>
                        </a:buClr>
                        <a:buSzPct val="80000"/>
                        <a:buFont typeface="Arial" charset="0"/>
                        <a:buAutoNum type="arabicPeriod" startAt="3"/>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Tahoma" charset="0"/>
                        </a:rPr>
                        <a:t>Respon Verbal = Verbal response (V)</a:t>
                      </a:r>
                    </a:p>
                    <a:p>
                      <a:pPr marL="533400" marR="0" lvl="0" indent="-53340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     - Orientasi baik</a:t>
                      </a:r>
                    </a:p>
                    <a:p>
                      <a:pPr marL="533400" marR="0" lvl="0" indent="-53340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     - Bingung</a:t>
                      </a:r>
                    </a:p>
                    <a:p>
                      <a:pPr marL="533400" marR="0" lvl="0" indent="-53340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     - Kata2 respon tidak tepat</a:t>
                      </a:r>
                    </a:p>
                    <a:p>
                      <a:pPr marL="533400" marR="0" lvl="0" indent="-53340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     - Respon suara tidak bermakna</a:t>
                      </a:r>
                    </a:p>
                    <a:p>
                      <a:pPr marL="533400" marR="0" lvl="0" indent="-53340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     - Tidak ada respon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5</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4</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3</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2</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Rot="1" noChangeArrowheads="1"/>
          </p:cNvSpPr>
          <p:nvPr>
            <p:ph type="body" idx="1"/>
          </p:nvPr>
        </p:nvSpPr>
        <p:spPr>
          <a:xfrm>
            <a:off x="457200" y="333375"/>
            <a:ext cx="8229600" cy="6524625"/>
          </a:xfrm>
        </p:spPr>
        <p:txBody>
          <a:bodyPr/>
          <a:lstStyle/>
          <a:p>
            <a:pPr marL="609600" indent="-609600" algn="ctr">
              <a:lnSpc>
                <a:spcPct val="80000"/>
              </a:lnSpc>
              <a:buFont typeface="Arial" charset="0"/>
              <a:buNone/>
            </a:pPr>
            <a:r>
              <a:rPr lang="en-US" sz="2400" b="1">
                <a:solidFill>
                  <a:srgbClr val="FF00FF"/>
                </a:solidFill>
              </a:rPr>
              <a:t>Saraf kranial :</a:t>
            </a:r>
            <a:endParaRPr lang="en-US" sz="2400" i="1">
              <a:solidFill>
                <a:srgbClr val="FF00FF"/>
              </a:solidFill>
            </a:endParaRPr>
          </a:p>
          <a:p>
            <a:pPr marL="609600" indent="-609600" algn="ctr">
              <a:lnSpc>
                <a:spcPct val="80000"/>
              </a:lnSpc>
              <a:buFont typeface="Arial" charset="0"/>
              <a:buNone/>
            </a:pPr>
            <a:r>
              <a:rPr lang="en-US" sz="2400" i="1">
                <a:solidFill>
                  <a:srgbClr val="FF00FF"/>
                </a:solidFill>
              </a:rPr>
              <a:t>Test nervus I (Olfactory)</a:t>
            </a:r>
            <a:endParaRPr lang="en-US" sz="2400">
              <a:solidFill>
                <a:srgbClr val="FF00FF"/>
              </a:solidFill>
            </a:endParaRPr>
          </a:p>
          <a:p>
            <a:pPr marL="609600" indent="-609600" algn="ctr">
              <a:lnSpc>
                <a:spcPct val="80000"/>
              </a:lnSpc>
            </a:pPr>
            <a:r>
              <a:rPr lang="en-US" sz="2400"/>
              <a:t>Fungsi penciuman</a:t>
            </a:r>
          </a:p>
          <a:p>
            <a:pPr marL="609600" indent="-609600" algn="ctr">
              <a:lnSpc>
                <a:spcPct val="80000"/>
              </a:lnSpc>
            </a:pPr>
            <a:r>
              <a:rPr lang="en-US" sz="2400"/>
              <a:t>Test pemeriksaan, klien tutup mata dan minta klien mencium benda yang baunya mudah dikenal seperti sabun, tembakau, kopi dan sebagainya.</a:t>
            </a:r>
            <a:endParaRPr lang="de-DE" sz="2400"/>
          </a:p>
          <a:p>
            <a:pPr marL="609600" indent="-609600" algn="ctr">
              <a:lnSpc>
                <a:spcPct val="80000"/>
              </a:lnSpc>
            </a:pPr>
            <a:r>
              <a:rPr lang="de-DE" sz="2400"/>
              <a:t>Bandingkan dengan hidung bagian kiri dan kanan.</a:t>
            </a:r>
            <a:endParaRPr lang="en-US" sz="2400" i="1"/>
          </a:p>
          <a:p>
            <a:pPr marL="609600" indent="-609600" algn="ctr">
              <a:lnSpc>
                <a:spcPct val="80000"/>
              </a:lnSpc>
              <a:buFont typeface="Arial" charset="0"/>
              <a:buNone/>
            </a:pPr>
            <a:endParaRPr lang="en-US" sz="2400" i="1">
              <a:solidFill>
                <a:srgbClr val="FF00FF"/>
              </a:solidFill>
            </a:endParaRPr>
          </a:p>
          <a:p>
            <a:pPr marL="609600" indent="-609600" algn="ctr">
              <a:lnSpc>
                <a:spcPct val="80000"/>
              </a:lnSpc>
              <a:buFont typeface="Arial" charset="0"/>
              <a:buNone/>
            </a:pPr>
            <a:r>
              <a:rPr lang="en-US" sz="2400" i="1">
                <a:solidFill>
                  <a:srgbClr val="FF00FF"/>
                </a:solidFill>
              </a:rPr>
              <a:t>Test nervus II ( Optikus)</a:t>
            </a:r>
            <a:endParaRPr lang="de-DE" sz="2400">
              <a:solidFill>
                <a:srgbClr val="FF00FF"/>
              </a:solidFill>
            </a:endParaRPr>
          </a:p>
          <a:p>
            <a:pPr marL="609600" indent="-609600" algn="ctr">
              <a:lnSpc>
                <a:spcPct val="80000"/>
              </a:lnSpc>
            </a:pPr>
            <a:r>
              <a:rPr lang="de-DE" sz="2400"/>
              <a:t>Fungsi aktifitas visual dan lapang pandang</a:t>
            </a:r>
          </a:p>
          <a:p>
            <a:pPr marL="609600" indent="-609600" algn="ctr">
              <a:lnSpc>
                <a:spcPct val="80000"/>
              </a:lnSpc>
            </a:pPr>
            <a:r>
              <a:rPr lang="de-DE" sz="2400"/>
              <a:t>Test aktifitas visual, tutup satu mata klien kemudian suruh baca dua baris di koran, ulangi untuk satunya.</a:t>
            </a:r>
            <a:endParaRPr lang="de-DE" sz="2400" i="1"/>
          </a:p>
          <a:p>
            <a:pPr marL="609600" indent="-609600" algn="ctr">
              <a:lnSpc>
                <a:spcPct val="80000"/>
              </a:lnSpc>
            </a:pPr>
            <a:r>
              <a:rPr lang="de-DE" sz="2400" i="1"/>
              <a:t>Test lapang pandang, klien tutup mata kiri, pemeriksa di kanan, klien memandang hidung pemeriksa yang memegang pena warna cerah, gerakkan perlahan obyek tersebut, informasikan agar klien langsung memberitahu klien melihat benda tersebut, ulangi mata kedua</a:t>
            </a:r>
            <a:r>
              <a:rPr lang="en-US" sz="2400"/>
              <a:t>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Rot="1" noChangeArrowheads="1"/>
          </p:cNvSpPr>
          <p:nvPr>
            <p:ph type="body" idx="1"/>
          </p:nvPr>
        </p:nvSpPr>
        <p:spPr>
          <a:xfrm>
            <a:off x="457200" y="404813"/>
            <a:ext cx="8229600" cy="5721350"/>
          </a:xfrm>
        </p:spPr>
        <p:txBody>
          <a:bodyPr/>
          <a:lstStyle/>
          <a:p>
            <a:pPr marL="609600" indent="-609600" algn="ctr">
              <a:lnSpc>
                <a:spcPct val="80000"/>
              </a:lnSpc>
              <a:buFont typeface="Arial" charset="0"/>
              <a:buNone/>
            </a:pPr>
            <a:r>
              <a:rPr lang="en-US" sz="2800" i="1">
                <a:solidFill>
                  <a:srgbClr val="FF00FF"/>
                </a:solidFill>
              </a:rPr>
              <a:t>Test nervus III, IV, VI (Oculomotorius, Trochlear dan Abducens)</a:t>
            </a:r>
            <a:endParaRPr lang="en-US" sz="2800">
              <a:solidFill>
                <a:srgbClr val="FF00FF"/>
              </a:solidFill>
            </a:endParaRPr>
          </a:p>
          <a:p>
            <a:pPr marL="609600" indent="-609600" algn="ctr">
              <a:lnSpc>
                <a:spcPct val="80000"/>
              </a:lnSpc>
            </a:pPr>
            <a:r>
              <a:rPr lang="en-US" sz="2800"/>
              <a:t>Fungsi koordinasi gerakan mata dan kontriksi pupil mata (N III).</a:t>
            </a:r>
          </a:p>
          <a:p>
            <a:pPr marL="609600" indent="-609600" algn="ctr">
              <a:lnSpc>
                <a:spcPct val="80000"/>
              </a:lnSpc>
            </a:pPr>
            <a:r>
              <a:rPr lang="en-US" sz="2800">
                <a:solidFill>
                  <a:srgbClr val="FF00FF"/>
                </a:solidFill>
              </a:rPr>
              <a:t>Test N III</a:t>
            </a:r>
            <a:r>
              <a:rPr lang="en-US" sz="2800"/>
              <a:t> (respon pupil terhadap cahaya), menyorotkan senter kedalam tiap pupil mulai menyinari dari arah belakang dari sisi klien dan sinari satu mata (jangan keduanya), perhatikan kontriksi pupil kena sinar.</a:t>
            </a:r>
          </a:p>
          <a:p>
            <a:pPr marL="609600" indent="-609600" algn="ctr">
              <a:lnSpc>
                <a:spcPct val="80000"/>
              </a:lnSpc>
            </a:pPr>
            <a:r>
              <a:rPr lang="en-US" sz="2800">
                <a:solidFill>
                  <a:srgbClr val="FF00FF"/>
                </a:solidFill>
              </a:rPr>
              <a:t>Test N IV,</a:t>
            </a:r>
            <a:r>
              <a:rPr lang="en-US" sz="2800"/>
              <a:t> kepala tegak lurus, letakkan obyek kurang lebih 60 cm sejajar mid line mata, gerakkan obyek kearah kanan. Observasi adanya deviasi bola mata, diplopia, nistagmus.</a:t>
            </a:r>
          </a:p>
          <a:p>
            <a:pPr marL="609600" indent="-609600" algn="ctr">
              <a:lnSpc>
                <a:spcPct val="80000"/>
              </a:lnSpc>
            </a:pPr>
            <a:r>
              <a:rPr lang="en-US" sz="2800">
                <a:solidFill>
                  <a:srgbClr val="FF00FF"/>
                </a:solidFill>
              </a:rPr>
              <a:t>Test N VI</a:t>
            </a:r>
            <a:r>
              <a:rPr lang="en-US" sz="2800"/>
              <a:t>, minta klien untuk melihat kearah kiri dan kanan tanpa menengok.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Rot="1" noChangeArrowheads="1"/>
          </p:cNvSpPr>
          <p:nvPr>
            <p:ph type="body" idx="1"/>
          </p:nvPr>
        </p:nvSpPr>
        <p:spPr>
          <a:xfrm>
            <a:off x="457200" y="404813"/>
            <a:ext cx="8229600" cy="5721350"/>
          </a:xfrm>
        </p:spPr>
        <p:txBody>
          <a:bodyPr/>
          <a:lstStyle/>
          <a:p>
            <a:pPr marL="609600" indent="-609600" algn="ctr">
              <a:lnSpc>
                <a:spcPct val="80000"/>
              </a:lnSpc>
              <a:buFont typeface="Arial" charset="0"/>
              <a:buNone/>
            </a:pPr>
            <a:r>
              <a:rPr lang="en-US" sz="2800" i="1">
                <a:solidFill>
                  <a:srgbClr val="FF00FF"/>
                </a:solidFill>
              </a:rPr>
              <a:t>Test nervus V (Trigeminus)</a:t>
            </a:r>
            <a:endParaRPr lang="en-US" sz="2800">
              <a:solidFill>
                <a:srgbClr val="FF00FF"/>
              </a:solidFill>
            </a:endParaRPr>
          </a:p>
          <a:p>
            <a:pPr marL="609600" indent="-609600" algn="ctr">
              <a:lnSpc>
                <a:spcPct val="80000"/>
              </a:lnSpc>
            </a:pPr>
            <a:r>
              <a:rPr lang="en-US" sz="2800"/>
              <a:t>Fungsi sensasi, caranya : dengan mengusap pilihan kapas pada kelopak mata atas dan bawah.</a:t>
            </a:r>
            <a:endParaRPr lang="de-DE" sz="2800"/>
          </a:p>
          <a:p>
            <a:pPr marL="609600" indent="-609600" algn="ctr">
              <a:lnSpc>
                <a:spcPct val="80000"/>
              </a:lnSpc>
            </a:pPr>
            <a:r>
              <a:rPr lang="de-DE" sz="2800"/>
              <a:t>Refleks kornea langsung maka gerakan mengedip ipsilateral.</a:t>
            </a:r>
          </a:p>
          <a:p>
            <a:pPr marL="609600" indent="-609600" algn="ctr">
              <a:lnSpc>
                <a:spcPct val="80000"/>
              </a:lnSpc>
            </a:pPr>
            <a:r>
              <a:rPr lang="de-DE" sz="2800"/>
              <a:t>Refleks kornea consensual maka gerakan mengedip kontralateral.</a:t>
            </a:r>
          </a:p>
          <a:p>
            <a:pPr marL="609600" indent="-609600" algn="ctr">
              <a:lnSpc>
                <a:spcPct val="80000"/>
              </a:lnSpc>
            </a:pPr>
            <a:r>
              <a:rPr lang="de-DE" sz="2800"/>
              <a:t>Usap pula dengan pilihan kapas pada maxilla dan mandibula dengan mata klien tertutup. Perhatikan apakah klien merasakan adanya sentuhan.</a:t>
            </a:r>
          </a:p>
          <a:p>
            <a:pPr marL="609600" indent="-609600" algn="ctr">
              <a:lnSpc>
                <a:spcPct val="80000"/>
              </a:lnSpc>
            </a:pPr>
            <a:r>
              <a:rPr lang="de-DE" sz="2800"/>
              <a:t>Fungsi motorik, caranya : klien disuruh mengunyah, pemeriksa melakukan palpasi pada otot temporal dan masseter.</a:t>
            </a:r>
            <a:endParaRPr lang="en-US" sz="280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Rot="1" noChangeArrowheads="1"/>
          </p:cNvSpPr>
          <p:nvPr>
            <p:ph type="body" idx="1"/>
          </p:nvPr>
        </p:nvSpPr>
        <p:spPr>
          <a:xfrm>
            <a:off x="457200" y="404813"/>
            <a:ext cx="8229600" cy="5721350"/>
          </a:xfrm>
        </p:spPr>
        <p:txBody>
          <a:bodyPr/>
          <a:lstStyle/>
          <a:p>
            <a:pPr marL="609600" indent="-609600" algn="ctr">
              <a:buFont typeface="Arial" charset="0"/>
              <a:buNone/>
            </a:pPr>
            <a:r>
              <a:rPr lang="en-US" sz="2800" i="1">
                <a:solidFill>
                  <a:srgbClr val="FF00FF"/>
                </a:solidFill>
              </a:rPr>
              <a:t>Test nervus VII (Facialis)</a:t>
            </a:r>
            <a:endParaRPr lang="en-US" sz="2800">
              <a:solidFill>
                <a:srgbClr val="FF00FF"/>
              </a:solidFill>
            </a:endParaRPr>
          </a:p>
          <a:p>
            <a:pPr marL="609600" indent="-609600" algn="ctr"/>
            <a:r>
              <a:rPr lang="en-US" sz="2800"/>
              <a:t>Fungsi sensasi, kaji sensasi rasa bagian anterior lidah, terhadap asam, manis, asin pahit. Klien tutup mata, usapkan larutan berasa dengan kapas/teteskan, klien tidak boleh menarik masuk lidahnya karena akan merangsang pula sisi yang sehat.</a:t>
            </a:r>
          </a:p>
          <a:p>
            <a:pPr marL="609600" indent="-609600" algn="ctr"/>
            <a:r>
              <a:rPr lang="en-US" sz="2800"/>
              <a:t>Otonom, lakrimasi dan salivasi</a:t>
            </a:r>
          </a:p>
          <a:p>
            <a:pPr marL="609600" indent="-609600" algn="ctr"/>
            <a:r>
              <a:rPr lang="en-US" sz="2800"/>
              <a:t>Fungsi motorik, kontrol ekspresi muka dengancara meminta klien untuk : tersenyum, mengerutkan dahi, menutup mata sementara pemeriksa berusaha membukanya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Rot="1" noChangeArrowheads="1"/>
          </p:cNvSpPr>
          <p:nvPr>
            <p:ph type="body" idx="1"/>
          </p:nvPr>
        </p:nvSpPr>
        <p:spPr>
          <a:xfrm>
            <a:off x="457200" y="333375"/>
            <a:ext cx="8229600" cy="5792788"/>
          </a:xfrm>
        </p:spPr>
        <p:txBody>
          <a:bodyPr/>
          <a:lstStyle/>
          <a:p>
            <a:pPr algn="ctr">
              <a:lnSpc>
                <a:spcPct val="80000"/>
              </a:lnSpc>
              <a:buFont typeface="Arial" charset="0"/>
              <a:buNone/>
            </a:pPr>
            <a:r>
              <a:rPr lang="en-US" sz="2400" b="1" i="1">
                <a:solidFill>
                  <a:srgbClr val="FF00FF"/>
                </a:solidFill>
              </a:rPr>
              <a:t>SEL-SEL SISTEM PERSYARAFAN</a:t>
            </a:r>
            <a:endParaRPr lang="en-US" sz="2400" b="1">
              <a:solidFill>
                <a:srgbClr val="FF00FF"/>
              </a:solidFill>
            </a:endParaRPr>
          </a:p>
          <a:p>
            <a:pPr algn="ctr">
              <a:lnSpc>
                <a:spcPct val="80000"/>
              </a:lnSpc>
            </a:pPr>
            <a:r>
              <a:rPr lang="en-US" sz="2400" b="1">
                <a:solidFill>
                  <a:srgbClr val="FF00FF"/>
                </a:solidFill>
              </a:rPr>
              <a:t>Neuron</a:t>
            </a:r>
            <a:endParaRPr lang="en-US" sz="2400">
              <a:solidFill>
                <a:srgbClr val="FF00FF"/>
              </a:solidFill>
            </a:endParaRPr>
          </a:p>
          <a:p>
            <a:pPr algn="ctr">
              <a:lnSpc>
                <a:spcPct val="80000"/>
              </a:lnSpc>
              <a:buFont typeface="Arial" charset="0"/>
              <a:buNone/>
            </a:pPr>
            <a:r>
              <a:rPr lang="en-US" sz="2400"/>
              <a:t>Struktur dasar dan unit fungsional sistem persarafan ad/ </a:t>
            </a:r>
            <a:r>
              <a:rPr lang="en-US" sz="2400" b="1"/>
              <a:t>neuron</a:t>
            </a:r>
            <a:r>
              <a:rPr lang="en-US" sz="2400"/>
              <a:t>, yang merupakan sel yang sangat khusus dan berbeda tetapi memiliki semua dasar biologi dan kimia yang dimiliki sel tubuh lainnya. Neuron pada umumnya tidak bermitosis dan mempunyai karakteristik yaitu :</a:t>
            </a:r>
          </a:p>
          <a:p>
            <a:pPr algn="ctr">
              <a:lnSpc>
                <a:spcPct val="80000"/>
              </a:lnSpc>
              <a:buFont typeface="Arial" charset="0"/>
              <a:buNone/>
            </a:pPr>
            <a:r>
              <a:rPr lang="en-US" sz="2400"/>
              <a:t> </a:t>
            </a:r>
            <a:endParaRPr lang="en-US" sz="2400" b="1"/>
          </a:p>
          <a:p>
            <a:pPr algn="ctr">
              <a:lnSpc>
                <a:spcPct val="80000"/>
              </a:lnSpc>
            </a:pPr>
            <a:r>
              <a:rPr lang="en-US" sz="2400" b="1">
                <a:solidFill>
                  <a:srgbClr val="FF00FF"/>
                </a:solidFill>
              </a:rPr>
              <a:t>Neuroglia</a:t>
            </a:r>
            <a:endParaRPr lang="en-US" sz="2400">
              <a:solidFill>
                <a:srgbClr val="FF00FF"/>
              </a:solidFill>
            </a:endParaRPr>
          </a:p>
          <a:p>
            <a:pPr algn="ctr">
              <a:lnSpc>
                <a:spcPct val="80000"/>
              </a:lnSpc>
              <a:buFont typeface="Arial" charset="0"/>
              <a:buNone/>
            </a:pPr>
            <a:r>
              <a:rPr lang="en-US" sz="2400"/>
              <a:t>Disebut juga sel glia yang memberikan dukungan, nutrisi dan melindungi neuron. Sel-sel glia jumlahnya sangat banyak kira-kira 5 – 10 kali lebih banyak dibandingkan dengan neuron, oleh karena itu sebagian besar membentuk massa otak dan spinal cord.</a:t>
            </a:r>
          </a:p>
          <a:p>
            <a:pPr algn="ctr">
              <a:lnSpc>
                <a:spcPct val="80000"/>
              </a:lnSpc>
              <a:buFont typeface="Arial" charset="0"/>
              <a:buNone/>
            </a:pPr>
            <a:r>
              <a:rPr lang="en-US" sz="2400"/>
              <a:t>Jenis sel-sel glia yaitu oligodendroglia, astrosit, sel ependymal dan mikroglia yang masing-masing mempunyai fungsi spesifik.</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Rot="1" noChangeArrowheads="1"/>
          </p:cNvSpPr>
          <p:nvPr>
            <p:ph type="body" idx="1"/>
          </p:nvPr>
        </p:nvSpPr>
        <p:spPr>
          <a:xfrm>
            <a:off x="457200" y="333375"/>
            <a:ext cx="8229600" cy="5792788"/>
          </a:xfrm>
        </p:spPr>
        <p:txBody>
          <a:bodyPr/>
          <a:lstStyle/>
          <a:p>
            <a:pPr marL="609600" indent="-609600" algn="ctr">
              <a:buFont typeface="Arial" charset="0"/>
              <a:buNone/>
            </a:pPr>
            <a:r>
              <a:rPr lang="en-US" i="1">
                <a:solidFill>
                  <a:srgbClr val="FF00FF"/>
                </a:solidFill>
              </a:rPr>
              <a:t>Test nervus VIII (Acustikus)</a:t>
            </a:r>
            <a:endParaRPr lang="en-US">
              <a:solidFill>
                <a:srgbClr val="FF00FF"/>
              </a:solidFill>
            </a:endParaRPr>
          </a:p>
          <a:p>
            <a:pPr marL="609600" indent="-609600" algn="ctr">
              <a:buFont typeface="Arial" charset="0"/>
              <a:buNone/>
            </a:pPr>
            <a:r>
              <a:rPr lang="en-US"/>
              <a:t>Fungsi sensoris :</a:t>
            </a:r>
          </a:p>
          <a:p>
            <a:pPr marL="609600" indent="-609600" algn="ctr"/>
            <a:r>
              <a:rPr lang="en-US"/>
              <a:t>Cochlear (mengkaji pendengaran), tutup satu telinga klien, pemeriksa berbisik di satu telinga lain, atau menggesekkan jari bergantian kanan-kiri.</a:t>
            </a:r>
          </a:p>
          <a:p>
            <a:pPr marL="609600" indent="-609600" algn="ctr"/>
            <a:r>
              <a:rPr lang="en-US"/>
              <a:t>Vestibulator (mengkaji keseimbangan), klien diminta berjalan lurus, apakah dapat melakukan atau tidak.</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Rot="1" noChangeArrowheads="1"/>
          </p:cNvSpPr>
          <p:nvPr>
            <p:ph type="body" idx="1"/>
          </p:nvPr>
        </p:nvSpPr>
        <p:spPr>
          <a:xfrm>
            <a:off x="457200" y="404813"/>
            <a:ext cx="8229600" cy="5976937"/>
          </a:xfrm>
        </p:spPr>
        <p:txBody>
          <a:bodyPr/>
          <a:lstStyle/>
          <a:p>
            <a:pPr marL="609600" indent="-609600" algn="ctr">
              <a:lnSpc>
                <a:spcPct val="80000"/>
              </a:lnSpc>
              <a:buFont typeface="Arial" charset="0"/>
              <a:buNone/>
            </a:pPr>
            <a:r>
              <a:rPr lang="en-US" sz="2800" i="1">
                <a:solidFill>
                  <a:srgbClr val="FF00FF"/>
                </a:solidFill>
              </a:rPr>
              <a:t>Test nervus IX (Glossopharingeal) dan nervus X (Vagus)</a:t>
            </a:r>
            <a:endParaRPr lang="en-US" sz="2800">
              <a:solidFill>
                <a:srgbClr val="FF00FF"/>
              </a:solidFill>
            </a:endParaRPr>
          </a:p>
          <a:p>
            <a:pPr marL="609600" indent="-609600" algn="ctr">
              <a:lnSpc>
                <a:spcPct val="80000"/>
              </a:lnSpc>
            </a:pPr>
            <a:r>
              <a:rPr lang="en-US" sz="2800"/>
              <a:t>N IX, mempersarafi perasaan mengecap pada 1/3 posterior lidah, tapi bagian ini sulit di test demikian pula dengan M.Stylopharingeus. Bagian parasimpatik N IX mempersarafi M. Salivarius inferior.</a:t>
            </a:r>
          </a:p>
          <a:p>
            <a:pPr marL="609600" indent="-609600" algn="ctr">
              <a:lnSpc>
                <a:spcPct val="80000"/>
              </a:lnSpc>
            </a:pPr>
            <a:r>
              <a:rPr lang="en-US" sz="2800"/>
              <a:t>N X, mempersarafi organ viseral dan thoracal, pergerakan ovula, palatum lunak, sensasi pharynx, tonsil dan palatum lunak.</a:t>
            </a:r>
          </a:p>
          <a:p>
            <a:pPr marL="609600" indent="-609600" algn="ctr">
              <a:lnSpc>
                <a:spcPct val="80000"/>
              </a:lnSpc>
            </a:pPr>
            <a:r>
              <a:rPr lang="en-US" sz="2800"/>
              <a:t>Test : inspeksi gerakan ovula (saat klien menguapkan “ah”) apakah simetris dan tertarik keatas.</a:t>
            </a:r>
          </a:p>
          <a:p>
            <a:pPr marL="609600" indent="-609600" algn="ctr">
              <a:lnSpc>
                <a:spcPct val="80000"/>
              </a:lnSpc>
            </a:pPr>
            <a:r>
              <a:rPr lang="en-US" sz="2800"/>
              <a:t>Refleks menelan : dengan cara menekan posterior dinding pharynx dengan tong spatel, akan terlihat klien seperti menelan.</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Rot="1" noChangeArrowheads="1"/>
          </p:cNvSpPr>
          <p:nvPr>
            <p:ph type="body" idx="1"/>
          </p:nvPr>
        </p:nvSpPr>
        <p:spPr>
          <a:xfrm>
            <a:off x="457200" y="333375"/>
            <a:ext cx="8229600" cy="6524625"/>
          </a:xfrm>
        </p:spPr>
        <p:txBody>
          <a:bodyPr/>
          <a:lstStyle/>
          <a:p>
            <a:pPr marL="609600" indent="-609600" algn="ctr">
              <a:lnSpc>
                <a:spcPct val="80000"/>
              </a:lnSpc>
              <a:buFont typeface="Arial" charset="0"/>
              <a:buNone/>
            </a:pPr>
            <a:r>
              <a:rPr lang="en-US" sz="2800" i="1">
                <a:solidFill>
                  <a:srgbClr val="FF00FF"/>
                </a:solidFill>
              </a:rPr>
              <a:t>Test nervus XI (Accessorius)</a:t>
            </a:r>
            <a:endParaRPr lang="en-US" sz="2800">
              <a:solidFill>
                <a:srgbClr val="FF00FF"/>
              </a:solidFill>
            </a:endParaRPr>
          </a:p>
          <a:p>
            <a:pPr marL="609600" indent="-609600" algn="ctr">
              <a:lnSpc>
                <a:spcPct val="80000"/>
              </a:lnSpc>
            </a:pPr>
            <a:r>
              <a:rPr lang="en-US" sz="2800"/>
              <a:t>Klien disuruh menoleh kesamping melawan tahanan. Apakah Sternocledomastodeus dapat terlihat ? apakah atropi ? kemudian palpasi kekuatannya.</a:t>
            </a:r>
          </a:p>
          <a:p>
            <a:pPr marL="609600" indent="-609600" algn="ctr">
              <a:lnSpc>
                <a:spcPct val="80000"/>
              </a:lnSpc>
            </a:pPr>
            <a:r>
              <a:rPr lang="en-US" sz="2800"/>
              <a:t>Minta klien mengangkat bahu dan pemeriksa berusaha menahan ---- test otot trapezius.</a:t>
            </a:r>
            <a:endParaRPr lang="en-US" sz="2800" i="1"/>
          </a:p>
          <a:p>
            <a:pPr marL="609600" indent="-609600" algn="ctr">
              <a:lnSpc>
                <a:spcPct val="80000"/>
              </a:lnSpc>
              <a:buFont typeface="Arial" charset="0"/>
              <a:buNone/>
            </a:pPr>
            <a:endParaRPr lang="en-US" sz="2800" i="1">
              <a:solidFill>
                <a:srgbClr val="FF00FF"/>
              </a:solidFill>
            </a:endParaRPr>
          </a:p>
          <a:p>
            <a:pPr marL="609600" indent="-609600" algn="ctr">
              <a:lnSpc>
                <a:spcPct val="80000"/>
              </a:lnSpc>
              <a:buFont typeface="Arial" charset="0"/>
              <a:buNone/>
            </a:pPr>
            <a:r>
              <a:rPr lang="en-US" sz="2800" i="1">
                <a:solidFill>
                  <a:srgbClr val="FF00FF"/>
                </a:solidFill>
              </a:rPr>
              <a:t>Nervus XII (Hypoglosus)</a:t>
            </a:r>
            <a:endParaRPr lang="de-DE" sz="2800">
              <a:solidFill>
                <a:srgbClr val="FF00FF"/>
              </a:solidFill>
            </a:endParaRPr>
          </a:p>
          <a:p>
            <a:pPr marL="609600" indent="-609600" algn="ctr">
              <a:lnSpc>
                <a:spcPct val="80000"/>
              </a:lnSpc>
            </a:pPr>
            <a:r>
              <a:rPr lang="de-DE" sz="2800"/>
              <a:t>Mengkaji gerakan lidah saat bicara dan menelan</a:t>
            </a:r>
            <a:endParaRPr lang="it-IT" sz="2800"/>
          </a:p>
          <a:p>
            <a:pPr marL="609600" indent="-609600" algn="ctr">
              <a:lnSpc>
                <a:spcPct val="80000"/>
              </a:lnSpc>
            </a:pPr>
            <a:r>
              <a:rPr lang="it-IT" sz="2800"/>
              <a:t>Inspeksi posisi lidah (mormal, asimetris / deviasi)</a:t>
            </a:r>
          </a:p>
          <a:p>
            <a:pPr marL="609600" indent="-609600" algn="ctr">
              <a:lnSpc>
                <a:spcPct val="80000"/>
              </a:lnSpc>
            </a:pPr>
            <a:r>
              <a:rPr lang="it-IT" sz="2800"/>
              <a:t>Keluarkan lidah klien (oleh sendiri) dan memasukkan dengan cepat dan minta untuk menggerakkan ke kiri dan ke kanan.</a:t>
            </a:r>
            <a:endParaRPr lang="en-US" sz="280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Rot="1" noChangeArrowheads="1"/>
          </p:cNvSpPr>
          <p:nvPr>
            <p:ph type="body" idx="1"/>
          </p:nvPr>
        </p:nvSpPr>
        <p:spPr>
          <a:xfrm>
            <a:off x="457200" y="260350"/>
            <a:ext cx="8686800" cy="6597650"/>
          </a:xfrm>
        </p:spPr>
        <p:txBody>
          <a:bodyPr/>
          <a:lstStyle/>
          <a:p>
            <a:pPr algn="ctr">
              <a:lnSpc>
                <a:spcPct val="80000"/>
              </a:lnSpc>
              <a:buFont typeface="Arial" charset="0"/>
              <a:buNone/>
            </a:pPr>
            <a:r>
              <a:rPr lang="it-IT" sz="2800" b="1">
                <a:solidFill>
                  <a:srgbClr val="FF00FF"/>
                </a:solidFill>
              </a:rPr>
              <a:t>Fungsi sensorik :</a:t>
            </a:r>
            <a:endParaRPr lang="it-IT" sz="2800">
              <a:solidFill>
                <a:srgbClr val="FF00FF"/>
              </a:solidFill>
            </a:endParaRPr>
          </a:p>
          <a:p>
            <a:pPr algn="ctr">
              <a:lnSpc>
                <a:spcPct val="80000"/>
              </a:lnSpc>
            </a:pPr>
            <a:r>
              <a:rPr lang="it-IT" sz="2800"/>
              <a:t>Pem. sensorik </a:t>
            </a:r>
            <a:r>
              <a:rPr lang="it-IT" sz="2800">
                <a:sym typeface="Wingdings" pitchFamily="2" charset="2"/>
              </a:rPr>
              <a:t></a:t>
            </a:r>
            <a:r>
              <a:rPr lang="it-IT" sz="2800"/>
              <a:t> yang paling sulit diantara pemeriksaan sistem persarafan yang lain, karena sangat subyektif sekali. Oleh sebab itu sebaiknya dilakukan paling akhir dan perlu diulang pada kesempatan yang lain (tetapi ada yang menganjurkan dilakukan pada permulaan pemeriksaan karena pasien belum lelah dan masih bisa konsentrasi dengan baik).</a:t>
            </a:r>
          </a:p>
          <a:p>
            <a:pPr algn="ctr">
              <a:lnSpc>
                <a:spcPct val="80000"/>
              </a:lnSpc>
            </a:pPr>
            <a:r>
              <a:rPr lang="it-IT" sz="2800"/>
              <a:t>Gejala paresthesia (keluhan sensorik) oleh klien digambarkan sebagai perasaan geli (tingling), mati rasa (numbless), rasa terbakar/panas (burning), rasa dingin (coldness) atau perasaan-perasaan abnormal yang lain. Bahkan tidak jarang keluhan motorik (kelemahan otot, twitching / kedutan, miotonia, cramp dan sebagainya) disajikan oleh klien sebagai keluhan sensorik. </a:t>
            </a:r>
            <a:r>
              <a:rPr lang="en-US" sz="2800"/>
              <a:t>Bahan yang dipakai untuk pemeriksaan sensorik meliputi:</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Rot="1" noChangeArrowheads="1"/>
          </p:cNvSpPr>
          <p:nvPr>
            <p:ph type="body" idx="1"/>
          </p:nvPr>
        </p:nvSpPr>
        <p:spPr>
          <a:xfrm>
            <a:off x="457200" y="333375"/>
            <a:ext cx="8229600" cy="5792788"/>
          </a:xfrm>
        </p:spPr>
        <p:txBody>
          <a:bodyPr/>
          <a:lstStyle/>
          <a:p>
            <a:pPr marL="609600" indent="-609600" algn="ctr">
              <a:lnSpc>
                <a:spcPct val="80000"/>
              </a:lnSpc>
            </a:pPr>
            <a:r>
              <a:rPr lang="en-US" sz="2800"/>
              <a:t>Jarum yang ujungnya tajam dan tumpul (jarum bundel atau jarum pada perlengkapan refleks hammer), untuk rasa nyeri superfisial.</a:t>
            </a:r>
          </a:p>
          <a:p>
            <a:pPr marL="609600" indent="-609600" algn="ctr">
              <a:lnSpc>
                <a:spcPct val="80000"/>
              </a:lnSpc>
            </a:pPr>
            <a:r>
              <a:rPr lang="en-US" sz="2800"/>
              <a:t>Kapas untuk rasa raba.</a:t>
            </a:r>
          </a:p>
          <a:p>
            <a:pPr marL="609600" indent="-609600" algn="ctr">
              <a:lnSpc>
                <a:spcPct val="80000"/>
              </a:lnSpc>
            </a:pPr>
            <a:r>
              <a:rPr lang="en-US" sz="2800"/>
              <a:t>Botol berisi air hangat / panas dan air dingin, untuk rasa suhu.</a:t>
            </a:r>
            <a:endParaRPr lang="it-IT" sz="2800"/>
          </a:p>
          <a:p>
            <a:pPr marL="609600" indent="-609600" algn="ctr">
              <a:lnSpc>
                <a:spcPct val="80000"/>
              </a:lnSpc>
            </a:pPr>
            <a:r>
              <a:rPr lang="it-IT" sz="2800"/>
              <a:t>Garpu tala, untuk rasa getar.</a:t>
            </a:r>
          </a:p>
          <a:p>
            <a:pPr marL="609600" indent="-609600" algn="ctr">
              <a:lnSpc>
                <a:spcPct val="80000"/>
              </a:lnSpc>
              <a:buFont typeface="Arial" charset="0"/>
              <a:buNone/>
            </a:pPr>
            <a:endParaRPr lang="it-IT" sz="2800"/>
          </a:p>
          <a:p>
            <a:pPr marL="609600" indent="-609600" algn="ctr">
              <a:lnSpc>
                <a:spcPct val="80000"/>
              </a:lnSpc>
              <a:buFont typeface="Arial" charset="0"/>
              <a:buNone/>
            </a:pPr>
            <a:r>
              <a:rPr lang="it-IT" sz="2800"/>
              <a:t> </a:t>
            </a:r>
            <a:r>
              <a:rPr lang="en-US" sz="2800" b="1" u="sng">
                <a:solidFill>
                  <a:srgbClr val="FF00FF"/>
                </a:solidFill>
              </a:rPr>
              <a:t>Sistem Motorik :</a:t>
            </a:r>
            <a:endParaRPr lang="en-US" sz="2800" u="sng">
              <a:solidFill>
                <a:srgbClr val="FF00FF"/>
              </a:solidFill>
            </a:endParaRPr>
          </a:p>
          <a:p>
            <a:pPr marL="609600" indent="-609600" algn="ctr">
              <a:lnSpc>
                <a:spcPct val="80000"/>
              </a:lnSpc>
            </a:pPr>
            <a:r>
              <a:rPr lang="en-US" sz="2800"/>
              <a:t>Sistem motorik sangat kompleks, berasal dari daerah motorik di corteks cerebri, impuls berjalan ke kapsula interna, bersilangan di batang traktus pyramidal medulla spinalis dan bersinaps dengan lower motor neuron.</a:t>
            </a:r>
          </a:p>
          <a:p>
            <a:pPr marL="609600" indent="-609600" algn="ctr">
              <a:lnSpc>
                <a:spcPct val="80000"/>
              </a:lnSpc>
            </a:pPr>
            <a:endParaRPr lang="de-DE" sz="2800"/>
          </a:p>
          <a:p>
            <a:pPr marL="609600" indent="-609600" algn="ctr">
              <a:lnSpc>
                <a:spcPct val="80000"/>
              </a:lnSpc>
              <a:buFont typeface="Arial" charset="0"/>
              <a:buNone/>
            </a:pPr>
            <a:endParaRPr lang="en-US" sz="280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Rot="1" noChangeArrowheads="1"/>
          </p:cNvSpPr>
          <p:nvPr>
            <p:ph type="body" idx="1"/>
          </p:nvPr>
        </p:nvSpPr>
        <p:spPr>
          <a:xfrm>
            <a:off x="457200" y="260350"/>
            <a:ext cx="8686800" cy="6597650"/>
          </a:xfrm>
        </p:spPr>
        <p:txBody>
          <a:bodyPr/>
          <a:lstStyle/>
          <a:p>
            <a:pPr marL="609600" indent="-609600" algn="ctr">
              <a:lnSpc>
                <a:spcPct val="90000"/>
              </a:lnSpc>
            </a:pPr>
            <a:r>
              <a:rPr lang="en-US"/>
              <a:t>Pemeriksaan motorik dilakukan dengan cara observasi dan pemeriksaan kekuatan.</a:t>
            </a:r>
            <a:endParaRPr lang="it-IT"/>
          </a:p>
          <a:p>
            <a:pPr marL="609600" indent="-609600" algn="ctr">
              <a:lnSpc>
                <a:spcPct val="90000"/>
              </a:lnSpc>
            </a:pPr>
            <a:r>
              <a:rPr lang="it-IT"/>
              <a:t>Massa otot : hypertropi, normal dan atropi</a:t>
            </a:r>
            <a:endParaRPr lang="en-US"/>
          </a:p>
          <a:p>
            <a:pPr marL="609600" indent="-609600" algn="ctr">
              <a:lnSpc>
                <a:spcPct val="90000"/>
              </a:lnSpc>
              <a:buFont typeface="Arial" charset="0"/>
              <a:buNone/>
            </a:pPr>
            <a:endParaRPr lang="en-US">
              <a:solidFill>
                <a:srgbClr val="FF00FF"/>
              </a:solidFill>
            </a:endParaRPr>
          </a:p>
          <a:p>
            <a:pPr marL="609600" indent="-609600" algn="ctr">
              <a:lnSpc>
                <a:spcPct val="90000"/>
              </a:lnSpc>
              <a:buFont typeface="Arial" charset="0"/>
              <a:buNone/>
            </a:pPr>
            <a:r>
              <a:rPr lang="en-US">
                <a:solidFill>
                  <a:srgbClr val="FF00FF"/>
                </a:solidFill>
              </a:rPr>
              <a:t>Tonus otot :</a:t>
            </a:r>
            <a:endParaRPr lang="it-IT">
              <a:solidFill>
                <a:srgbClr val="FF00FF"/>
              </a:solidFill>
            </a:endParaRPr>
          </a:p>
          <a:p>
            <a:pPr marL="609600" indent="-609600" algn="ctr">
              <a:lnSpc>
                <a:spcPct val="90000"/>
              </a:lnSpc>
            </a:pPr>
            <a:r>
              <a:rPr lang="it-IT"/>
              <a:t>Dapat dikaji dengan jalan menggerakkan anggota gerak pada berbagai persendian secara pasif. Bila tangan / tungkai klien ditekuk secara berganti-ganti dan berulang dapat dirasakan oleh pemeriksa suatu tenaga yang agak menahan pergerakan pasif sehingga tenaga itu mencerminkan tonus otot.</a:t>
            </a:r>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Rot="1" noChangeArrowheads="1"/>
          </p:cNvSpPr>
          <p:nvPr>
            <p:ph type="body" idx="1"/>
          </p:nvPr>
        </p:nvSpPr>
        <p:spPr>
          <a:xfrm>
            <a:off x="457200" y="333375"/>
            <a:ext cx="8229600" cy="5792788"/>
          </a:xfrm>
        </p:spPr>
        <p:txBody>
          <a:bodyPr/>
          <a:lstStyle/>
          <a:p>
            <a:pPr algn="ctr">
              <a:lnSpc>
                <a:spcPct val="90000"/>
              </a:lnSpc>
            </a:pPr>
            <a:r>
              <a:rPr lang="it-IT" sz="2800"/>
              <a:t>Bila tenaga itu terasa jelas maka tonus otot adalah tinggi. Keadaan otot disebut kaku. Bila kekuatan otot klien tidak dapat berubah, melainkan tetap sama. Pada tiap gerakan pasif dinamakan kekuatan spastis. Suatu kondisi dimana kekuatan otot tidak tetap tapi bergelombang dalam melakukan fleksi dan ekstensi extremitas klien.</a:t>
            </a:r>
          </a:p>
          <a:p>
            <a:pPr algn="ctr">
              <a:lnSpc>
                <a:spcPct val="90000"/>
              </a:lnSpc>
            </a:pPr>
            <a:r>
              <a:rPr lang="it-IT" sz="2800"/>
              <a:t>Sementara penderita dalam keadaan rileks, lakukan test untuk menguji tahanan terhadap fleksi pasif sendi siku, sendi lutut dan sendi pergelangan tangan. </a:t>
            </a:r>
            <a:endParaRPr lang="en-US" sz="2800"/>
          </a:p>
          <a:p>
            <a:pPr algn="ctr">
              <a:lnSpc>
                <a:spcPct val="90000"/>
              </a:lnSpc>
            </a:pPr>
            <a:r>
              <a:rPr lang="en-US" sz="2800"/>
              <a:t>Normal, terhadap tahanan pasif yang ringan / minimal dan halus.</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Rot="1" noChangeArrowheads="1"/>
          </p:cNvSpPr>
          <p:nvPr>
            <p:ph type="body" idx="1"/>
          </p:nvPr>
        </p:nvSpPr>
        <p:spPr>
          <a:xfrm>
            <a:off x="457200" y="260350"/>
            <a:ext cx="8229600" cy="5865813"/>
          </a:xfrm>
        </p:spPr>
        <p:txBody>
          <a:bodyPr/>
          <a:lstStyle/>
          <a:p>
            <a:pPr marL="609600" indent="-609600" algn="ctr">
              <a:lnSpc>
                <a:spcPct val="80000"/>
              </a:lnSpc>
              <a:buFont typeface="Arial" charset="0"/>
              <a:buNone/>
            </a:pPr>
            <a:r>
              <a:rPr lang="en-US" sz="2800">
                <a:solidFill>
                  <a:srgbClr val="FF00FF"/>
                </a:solidFill>
              </a:rPr>
              <a:t>Kekuatan otot :</a:t>
            </a:r>
          </a:p>
          <a:p>
            <a:pPr marL="609600" indent="-609600" algn="ctr">
              <a:lnSpc>
                <a:spcPct val="80000"/>
              </a:lnSpc>
            </a:pPr>
            <a:r>
              <a:rPr lang="en-US" sz="2800"/>
              <a:t>Aturlah posisi klien agar tercapai fungsi optimal yang diuji. Klien secara aktif menahan tenaga yang ditemukan oleh sipemeriksa. Otot yang diuji biasanya dapat dilihat dan diraba. Gunakan penentuan singkat kekuatan otot dengan skala Lovett’s (memiliki nilai 0 – 5)</a:t>
            </a:r>
            <a:endParaRPr lang="de-DE" sz="2800"/>
          </a:p>
          <a:p>
            <a:pPr marL="609600" indent="-609600" algn="ctr">
              <a:lnSpc>
                <a:spcPct val="80000"/>
              </a:lnSpc>
              <a:buFont typeface="Arial" charset="0"/>
              <a:buNone/>
            </a:pPr>
            <a:r>
              <a:rPr lang="de-DE" sz="2800"/>
              <a:t>0	=	tidak ada kontraksi sama sekali.</a:t>
            </a:r>
          </a:p>
          <a:p>
            <a:pPr marL="609600" indent="-609600" algn="ctr">
              <a:lnSpc>
                <a:spcPct val="80000"/>
              </a:lnSpc>
              <a:buFont typeface="Arial" charset="0"/>
              <a:buNone/>
            </a:pPr>
            <a:r>
              <a:rPr lang="de-DE" sz="2800"/>
              <a:t>1	=	gerakan kontraksi.</a:t>
            </a:r>
          </a:p>
          <a:p>
            <a:pPr marL="609600" indent="-609600" algn="ctr">
              <a:lnSpc>
                <a:spcPct val="80000"/>
              </a:lnSpc>
              <a:buFont typeface="Arial" charset="0"/>
              <a:buNone/>
            </a:pPr>
            <a:r>
              <a:rPr lang="de-DE" sz="2800"/>
              <a:t>2	=	kemampuan untuk bergerak, tetapi tidak kuat kalau melawan tahanan atau gravitasi.</a:t>
            </a:r>
            <a:endParaRPr lang="it-IT" sz="2800"/>
          </a:p>
          <a:p>
            <a:pPr marL="609600" indent="-609600" algn="ctr">
              <a:lnSpc>
                <a:spcPct val="80000"/>
              </a:lnSpc>
              <a:buFont typeface="Arial" charset="0"/>
              <a:buNone/>
            </a:pPr>
            <a:r>
              <a:rPr lang="it-IT" sz="2800"/>
              <a:t>3	=	cukup kuat untuk mengatasi gravitasi.</a:t>
            </a:r>
          </a:p>
          <a:p>
            <a:pPr marL="609600" indent="-609600" algn="ctr">
              <a:lnSpc>
                <a:spcPct val="80000"/>
              </a:lnSpc>
              <a:buFont typeface="Arial" charset="0"/>
              <a:buNone/>
            </a:pPr>
            <a:r>
              <a:rPr lang="it-IT" sz="2800"/>
              <a:t>4	=	cukup kuat tetapi bukan kekuatan penuh.</a:t>
            </a:r>
            <a:endParaRPr lang="de-DE" sz="2800"/>
          </a:p>
          <a:p>
            <a:pPr marL="609600" indent="-609600" algn="ctr">
              <a:lnSpc>
                <a:spcPct val="80000"/>
              </a:lnSpc>
              <a:buFont typeface="Arial" charset="0"/>
              <a:buNone/>
            </a:pPr>
            <a:r>
              <a:rPr lang="de-DE" sz="2800"/>
              <a:t>5	=	kekuatan kontraksi yang penuh.</a:t>
            </a:r>
            <a:endParaRPr lang="en-US" sz="280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Rot="1" noChangeArrowheads="1"/>
          </p:cNvSpPr>
          <p:nvPr>
            <p:ph type="body" idx="1"/>
          </p:nvPr>
        </p:nvSpPr>
        <p:spPr>
          <a:xfrm>
            <a:off x="457200" y="404813"/>
            <a:ext cx="8229600" cy="5721350"/>
          </a:xfrm>
        </p:spPr>
        <p:txBody>
          <a:bodyPr/>
          <a:lstStyle/>
          <a:p>
            <a:pPr algn="ctr">
              <a:buFont typeface="Arial" charset="0"/>
              <a:buNone/>
            </a:pPr>
            <a:r>
              <a:rPr lang="de-DE" sz="2800" b="1">
                <a:solidFill>
                  <a:srgbClr val="FF00FF"/>
                </a:solidFill>
              </a:rPr>
              <a:t>Aktifitas refleks :</a:t>
            </a:r>
            <a:endParaRPr lang="de-DE" sz="2800">
              <a:solidFill>
                <a:srgbClr val="FF00FF"/>
              </a:solidFill>
            </a:endParaRPr>
          </a:p>
          <a:p>
            <a:pPr algn="ctr"/>
            <a:r>
              <a:rPr lang="de-DE" sz="2800"/>
              <a:t>Pemeriksaan aktifitas refleks dengan ketukan pada tendon menggunakan refleks hammer. Skala untuk peringkat refleks yaitu :</a:t>
            </a:r>
          </a:p>
          <a:p>
            <a:pPr algn="ctr">
              <a:buFont typeface="Arial" charset="0"/>
              <a:buNone/>
            </a:pPr>
            <a:r>
              <a:rPr lang="de-DE" sz="2800"/>
              <a:t>0	=	tidak ada respon</a:t>
            </a:r>
          </a:p>
          <a:p>
            <a:pPr algn="ctr">
              <a:buFont typeface="Arial" charset="0"/>
              <a:buNone/>
            </a:pPr>
            <a:r>
              <a:rPr lang="de-DE" sz="2800"/>
              <a:t>1	=	hypoactive / penurunan respon, kelemahan ( + )</a:t>
            </a:r>
          </a:p>
          <a:p>
            <a:pPr algn="ctr">
              <a:buFont typeface="Arial" charset="0"/>
              <a:buNone/>
            </a:pPr>
            <a:r>
              <a:rPr lang="it-IT" sz="2800"/>
              <a:t>2	= 	normal ( ++ )</a:t>
            </a:r>
          </a:p>
          <a:p>
            <a:pPr algn="ctr">
              <a:buFont typeface="Arial" charset="0"/>
              <a:buNone/>
            </a:pPr>
            <a:r>
              <a:rPr lang="it-IT" sz="2800"/>
              <a:t>3	=	lebih cepat dari rata-rata, tidak perlu dianggap abnormal ( +++ )</a:t>
            </a:r>
          </a:p>
          <a:p>
            <a:pPr algn="ctr">
              <a:buFont typeface="Arial" charset="0"/>
              <a:buNone/>
            </a:pPr>
            <a:r>
              <a:rPr lang="it-IT" sz="2800"/>
              <a:t>4	=	hyperaktif, dengan klonus ( ++++)</a:t>
            </a:r>
            <a:endParaRPr lang="en-US" sz="280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Rot="1" noChangeArrowheads="1"/>
          </p:cNvSpPr>
          <p:nvPr>
            <p:ph type="body" idx="1"/>
          </p:nvPr>
        </p:nvSpPr>
        <p:spPr>
          <a:xfrm>
            <a:off x="0" y="260350"/>
            <a:ext cx="9144000" cy="6597650"/>
          </a:xfrm>
        </p:spPr>
        <p:txBody>
          <a:bodyPr/>
          <a:lstStyle/>
          <a:p>
            <a:pPr marL="609600" indent="-609600" algn="ctr">
              <a:lnSpc>
                <a:spcPct val="90000"/>
              </a:lnSpc>
              <a:buFont typeface="Arial" charset="0"/>
              <a:buNone/>
            </a:pPr>
            <a:r>
              <a:rPr lang="it-IT" sz="2400" b="1">
                <a:solidFill>
                  <a:srgbClr val="FF00FF"/>
                </a:solidFill>
              </a:rPr>
              <a:t>Refleks-refleks yang diperiksa adalah :</a:t>
            </a:r>
            <a:endParaRPr lang="en-US" sz="2400" i="1">
              <a:solidFill>
                <a:srgbClr val="FF00FF"/>
              </a:solidFill>
            </a:endParaRPr>
          </a:p>
          <a:p>
            <a:pPr marL="609600" indent="-609600" algn="ctr">
              <a:lnSpc>
                <a:spcPct val="90000"/>
              </a:lnSpc>
              <a:buFont typeface="Arial" charset="0"/>
              <a:buNone/>
            </a:pPr>
            <a:r>
              <a:rPr lang="en-US" sz="2400" i="1">
                <a:solidFill>
                  <a:srgbClr val="FF00FF"/>
                </a:solidFill>
              </a:rPr>
              <a:t>Refleks patella</a:t>
            </a:r>
            <a:endParaRPr lang="de-DE" sz="2400">
              <a:solidFill>
                <a:srgbClr val="FF00FF"/>
              </a:solidFill>
            </a:endParaRPr>
          </a:p>
          <a:p>
            <a:pPr marL="609600" indent="-609600" algn="ctr">
              <a:lnSpc>
                <a:spcPct val="90000"/>
              </a:lnSpc>
            </a:pPr>
            <a:r>
              <a:rPr lang="de-DE" sz="2400"/>
              <a:t>Pasien berbaring terlentang, lutut diangkat ke atas sampai fleksi kurang lebih 300. </a:t>
            </a:r>
            <a:r>
              <a:rPr lang="it-IT" sz="2400"/>
              <a:t>Tendon patella (ditengah-tengah patella dan tuberositas tibiae) dipukul dengan refleks hammer. Respon berupa kontraksi otot quadriceps femoris yaitu ekstensi dari lutut.</a:t>
            </a:r>
            <a:endParaRPr lang="en-US" sz="2400" i="1"/>
          </a:p>
          <a:p>
            <a:pPr marL="609600" indent="-609600" algn="ctr">
              <a:lnSpc>
                <a:spcPct val="90000"/>
              </a:lnSpc>
              <a:buFont typeface="Arial" charset="0"/>
              <a:buNone/>
            </a:pPr>
            <a:r>
              <a:rPr lang="en-US" sz="2400" i="1">
                <a:solidFill>
                  <a:srgbClr val="FF00FF"/>
                </a:solidFill>
              </a:rPr>
              <a:t>Refleks biceps</a:t>
            </a:r>
            <a:endParaRPr lang="en-US" sz="2400">
              <a:solidFill>
                <a:srgbClr val="FF00FF"/>
              </a:solidFill>
            </a:endParaRPr>
          </a:p>
          <a:p>
            <a:pPr marL="609600" indent="-609600" algn="ctr">
              <a:lnSpc>
                <a:spcPct val="90000"/>
              </a:lnSpc>
            </a:pPr>
            <a:r>
              <a:rPr lang="en-US" sz="2400"/>
              <a:t>Lengan difleksikan terhadap siku dengan sudut 900 , supinasi dan lengan bawah ditopang pada alas tertentu (meja periksa). Jari pemeriksa ditempatkan pada tendon m. biceps (diatas lipatan siku), kemudian dipukul dengan refleks hammer.</a:t>
            </a:r>
          </a:p>
          <a:p>
            <a:pPr marL="609600" indent="-609600" algn="ctr">
              <a:lnSpc>
                <a:spcPct val="90000"/>
              </a:lnSpc>
            </a:pPr>
            <a:r>
              <a:rPr lang="en-US" sz="2400"/>
              <a:t>Normal timbul kontraksi otot biceps, sedikit meningkat bila terjadi fleksi sebagian dan gerakan pronasi. Bila hyperaktif maka akan terjadi penyebaran gerakan fleksi pada lengan dan jari-jari atau sendi bahu.</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Rot="1" noChangeArrowheads="1"/>
          </p:cNvSpPr>
          <p:nvPr>
            <p:ph type="body" idx="1"/>
          </p:nvPr>
        </p:nvSpPr>
        <p:spPr>
          <a:xfrm>
            <a:off x="457200" y="404813"/>
            <a:ext cx="8229600" cy="5721350"/>
          </a:xfrm>
        </p:spPr>
        <p:txBody>
          <a:bodyPr/>
          <a:lstStyle/>
          <a:p>
            <a:pPr algn="ctr">
              <a:lnSpc>
                <a:spcPct val="90000"/>
              </a:lnSpc>
            </a:pPr>
            <a:r>
              <a:rPr lang="it-IT" sz="2400" b="1"/>
              <a:t>Oligodendroglia </a:t>
            </a:r>
            <a:r>
              <a:rPr lang="it-IT" sz="2400"/>
              <a:t>memproduk lap. myelin pada serabut saraf pada CNS dan terutama ditemukan pada white matter pada CNS.</a:t>
            </a:r>
            <a:endParaRPr lang="it-IT" sz="2400" b="1"/>
          </a:p>
          <a:p>
            <a:pPr algn="ctr">
              <a:lnSpc>
                <a:spcPct val="90000"/>
              </a:lnSpc>
            </a:pPr>
            <a:r>
              <a:rPr lang="it-IT" sz="2400" b="1"/>
              <a:t>Astrosit </a:t>
            </a:r>
            <a:r>
              <a:rPr lang="it-IT" sz="2400"/>
              <a:t>ditemukan terutama pada gray matter berfuingsi memberikan dukungan struktur neuron dan memainkan peranan secara tidak langsung pada transmisi di sinaps (membentuk impuls diantara neuron). Saat otak mengalami cedera, astrosit akan mempagositosis sel-sel neuron yang mati dan menghancurkannya. Membantu perbaikan kembali sel-sel glia. Proliferasi astrosit menyebabkan terbentuknya jaringan parut pada CNS.</a:t>
            </a:r>
            <a:endParaRPr lang="it-IT" sz="2400" b="1"/>
          </a:p>
          <a:p>
            <a:pPr algn="ctr">
              <a:lnSpc>
                <a:spcPct val="90000"/>
              </a:lnSpc>
            </a:pPr>
            <a:r>
              <a:rPr lang="it-IT" sz="2400" b="1"/>
              <a:t>Sel ependymal</a:t>
            </a:r>
            <a:r>
              <a:rPr lang="it-IT" sz="2400"/>
              <a:t> terdapat pada ventrikel otak dan berperan dalam sekresi cairan otak (cerebrospinal fluid).</a:t>
            </a:r>
            <a:endParaRPr lang="en-US" sz="240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Rot="1" noChangeArrowheads="1"/>
          </p:cNvSpPr>
          <p:nvPr>
            <p:ph type="body" idx="1"/>
          </p:nvPr>
        </p:nvSpPr>
        <p:spPr>
          <a:xfrm>
            <a:off x="457200" y="260350"/>
            <a:ext cx="8229600" cy="5865813"/>
          </a:xfrm>
        </p:spPr>
        <p:txBody>
          <a:bodyPr/>
          <a:lstStyle/>
          <a:p>
            <a:pPr marL="609600" indent="-609600" algn="ctr">
              <a:lnSpc>
                <a:spcPct val="80000"/>
              </a:lnSpc>
              <a:buFont typeface="Arial" charset="0"/>
              <a:buNone/>
            </a:pPr>
            <a:r>
              <a:rPr lang="en-US" sz="2400" i="1">
                <a:solidFill>
                  <a:srgbClr val="FF00FF"/>
                </a:solidFill>
              </a:rPr>
              <a:t>Refleks triceps</a:t>
            </a:r>
            <a:endParaRPr lang="en-US" sz="2400">
              <a:solidFill>
                <a:srgbClr val="FF00FF"/>
              </a:solidFill>
            </a:endParaRPr>
          </a:p>
          <a:p>
            <a:pPr marL="609600" indent="-609600" algn="ctr">
              <a:lnSpc>
                <a:spcPct val="80000"/>
              </a:lnSpc>
            </a:pPr>
            <a:r>
              <a:rPr lang="en-US" sz="2400"/>
              <a:t>Lengan ditopang dan difleksikan pada sudut 900  ,tendon triceps diketok dengan refleks hammer (tendon triceps berada pada jarak 1-2 cm diatas olekranon). </a:t>
            </a:r>
          </a:p>
          <a:p>
            <a:pPr marL="609600" indent="-609600" algn="ctr">
              <a:lnSpc>
                <a:spcPct val="80000"/>
              </a:lnSpc>
            </a:pPr>
            <a:r>
              <a:rPr lang="en-US" sz="2400"/>
              <a:t>Respon yang normal adalah kontraksi otot triceps, sedikit meningkat bila ekstensi ringan dan hyperaktif bila ekstensi siku tersebut menyebar keatas sampai otot-otot bahu atau mungkin ada klonus yang sementara.</a:t>
            </a:r>
            <a:endParaRPr lang="en-US" sz="2400" i="1"/>
          </a:p>
          <a:p>
            <a:pPr marL="609600" indent="-609600" algn="ctr">
              <a:lnSpc>
                <a:spcPct val="80000"/>
              </a:lnSpc>
              <a:buFont typeface="Arial" charset="0"/>
              <a:buNone/>
            </a:pPr>
            <a:r>
              <a:rPr lang="en-US" sz="2400" i="1">
                <a:solidFill>
                  <a:srgbClr val="FF00FF"/>
                </a:solidFill>
              </a:rPr>
              <a:t>Refleks achilles</a:t>
            </a:r>
            <a:endParaRPr lang="en-US" sz="2400">
              <a:solidFill>
                <a:srgbClr val="FF00FF"/>
              </a:solidFill>
            </a:endParaRPr>
          </a:p>
          <a:p>
            <a:pPr marL="609600" indent="-609600" algn="ctr">
              <a:lnSpc>
                <a:spcPct val="80000"/>
              </a:lnSpc>
            </a:pPr>
            <a:r>
              <a:rPr lang="en-US" sz="2400"/>
              <a:t>Posisi kaki adalah dorsofleksi, untuk memudahkan pemeriksaan refleks ini kaki yang diperiksa bisa diletakkan / disilangkan diatas tungkai bawah kontralateral.</a:t>
            </a:r>
          </a:p>
          <a:p>
            <a:pPr marL="609600" indent="-609600" algn="ctr">
              <a:lnSpc>
                <a:spcPct val="80000"/>
              </a:lnSpc>
            </a:pPr>
            <a:r>
              <a:rPr lang="en-US" sz="2400"/>
              <a:t>Tendon achilles dipukul dengan refleks hammer, respon normal berupa gerakan plantar fleksi kaki.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Rot="1" noChangeArrowheads="1"/>
          </p:cNvSpPr>
          <p:nvPr>
            <p:ph type="body" idx="1"/>
          </p:nvPr>
        </p:nvSpPr>
        <p:spPr>
          <a:xfrm>
            <a:off x="457200" y="260350"/>
            <a:ext cx="8229600" cy="5865813"/>
          </a:xfrm>
        </p:spPr>
        <p:txBody>
          <a:bodyPr/>
          <a:lstStyle/>
          <a:p>
            <a:pPr marL="609600" indent="-609600" algn="ctr">
              <a:lnSpc>
                <a:spcPct val="80000"/>
              </a:lnSpc>
              <a:buFont typeface="Arial" charset="0"/>
              <a:buNone/>
            </a:pPr>
            <a:r>
              <a:rPr lang="en-US" sz="2800" i="1">
                <a:solidFill>
                  <a:srgbClr val="FF00FF"/>
                </a:solidFill>
              </a:rPr>
              <a:t>Refleks abdominal</a:t>
            </a:r>
            <a:endParaRPr lang="de-DE" sz="2800">
              <a:solidFill>
                <a:srgbClr val="FF00FF"/>
              </a:solidFill>
            </a:endParaRPr>
          </a:p>
          <a:p>
            <a:pPr marL="609600" indent="-609600" algn="ctr">
              <a:lnSpc>
                <a:spcPct val="80000"/>
              </a:lnSpc>
            </a:pPr>
            <a:r>
              <a:rPr lang="de-DE" sz="2800"/>
              <a:t>Dilakukan dengan menggores abdomen diatas dan dibawah umbilikus. Kalau digores seperti itu, umbilikus akan bergerak keatas dan kearah daerah yang digores.</a:t>
            </a:r>
            <a:endParaRPr lang="en-US" sz="2800" i="1"/>
          </a:p>
          <a:p>
            <a:pPr marL="609600" indent="-609600" algn="ctr">
              <a:lnSpc>
                <a:spcPct val="80000"/>
              </a:lnSpc>
              <a:buFont typeface="Arial" charset="0"/>
              <a:buNone/>
            </a:pPr>
            <a:r>
              <a:rPr lang="en-US" sz="2800" i="1">
                <a:solidFill>
                  <a:srgbClr val="FF00FF"/>
                </a:solidFill>
              </a:rPr>
              <a:t>Refleks Babinski</a:t>
            </a:r>
            <a:endParaRPr lang="en-US" sz="2800">
              <a:solidFill>
                <a:srgbClr val="FF00FF"/>
              </a:solidFill>
            </a:endParaRPr>
          </a:p>
          <a:p>
            <a:pPr marL="609600" indent="-609600" algn="ctr">
              <a:lnSpc>
                <a:spcPct val="80000"/>
              </a:lnSpc>
            </a:pPr>
            <a:r>
              <a:rPr lang="en-US" sz="2800"/>
              <a:t>Merupakan refleks yang paling penting . Ia hanya dijumpai pada penyakit traktus kortikospinal. Untuk melakukan test ini, goreslah kuat-kuat bagian lateral telapak kaki dari tumit kearah jari kelingking dan kemudian melintasi bagian jantung kaki. Respon Babinski timbul jika ibu jari kaki melakukan dorsifleksi dan jari-jari lainnya tersebar. Respon yang normal adalah fleksi plantar semua jari kaki. </a:t>
            </a:r>
            <a:endParaRPr lang="en-US" sz="2800" i="1"/>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Rot="1" noChangeArrowheads="1"/>
          </p:cNvSpPr>
          <p:nvPr>
            <p:ph type="body" idx="1"/>
          </p:nvPr>
        </p:nvSpPr>
        <p:spPr>
          <a:xfrm>
            <a:off x="457200" y="404813"/>
            <a:ext cx="8229600" cy="6453187"/>
          </a:xfrm>
        </p:spPr>
        <p:txBody>
          <a:bodyPr/>
          <a:lstStyle/>
          <a:p>
            <a:pPr marL="609600" indent="-609600" algn="ctr">
              <a:lnSpc>
                <a:spcPct val="80000"/>
              </a:lnSpc>
              <a:buFont typeface="Arial" charset="0"/>
              <a:buNone/>
            </a:pPr>
            <a:r>
              <a:rPr lang="en-US" sz="2800" b="1">
                <a:solidFill>
                  <a:srgbClr val="FF00FF"/>
                </a:solidFill>
              </a:rPr>
              <a:t>Pemeriksaan  khusus sistem persarafan</a:t>
            </a:r>
          </a:p>
          <a:p>
            <a:pPr marL="609600" indent="-609600" algn="ctr">
              <a:lnSpc>
                <a:spcPct val="80000"/>
              </a:lnSpc>
            </a:pPr>
            <a:r>
              <a:rPr lang="en-US" sz="2800"/>
              <a:t>Untuk mengetahui rangsangan selaput otak (misalnya pada meningitis) dilakukan pemeriksaan :</a:t>
            </a:r>
            <a:endParaRPr lang="en-US" sz="2800" i="1"/>
          </a:p>
          <a:p>
            <a:pPr marL="609600" indent="-609600" algn="ctr">
              <a:lnSpc>
                <a:spcPct val="80000"/>
              </a:lnSpc>
              <a:buFont typeface="Arial" charset="0"/>
              <a:buNone/>
            </a:pPr>
            <a:r>
              <a:rPr lang="en-US" sz="2800" i="1">
                <a:solidFill>
                  <a:srgbClr val="FF00FF"/>
                </a:solidFill>
              </a:rPr>
              <a:t>Kaku kuduk</a:t>
            </a:r>
            <a:endParaRPr lang="en-US" sz="2800">
              <a:solidFill>
                <a:srgbClr val="FF00FF"/>
              </a:solidFill>
            </a:endParaRPr>
          </a:p>
          <a:p>
            <a:pPr marL="609600" indent="-609600" algn="ctr">
              <a:lnSpc>
                <a:spcPct val="80000"/>
              </a:lnSpc>
            </a:pPr>
            <a:r>
              <a:rPr lang="en-US" sz="2800"/>
              <a:t>Bila leher ditekuk secara pasif terdapat tahanan, sehingga dagu tidak dapat menempel pada dada ---- kaku kuduk positif (+).   </a:t>
            </a:r>
            <a:endParaRPr lang="en-US" sz="2800" i="1"/>
          </a:p>
          <a:p>
            <a:pPr marL="609600" indent="-609600" algn="ctr">
              <a:lnSpc>
                <a:spcPct val="80000"/>
              </a:lnSpc>
              <a:buFont typeface="Arial" charset="0"/>
              <a:buNone/>
            </a:pPr>
            <a:r>
              <a:rPr lang="en-US" sz="2800" i="1">
                <a:solidFill>
                  <a:srgbClr val="FF00FF"/>
                </a:solidFill>
              </a:rPr>
              <a:t>Tanda Brudzinski I</a:t>
            </a:r>
            <a:endParaRPr lang="en-US" sz="2800">
              <a:solidFill>
                <a:srgbClr val="FF00FF"/>
              </a:solidFill>
            </a:endParaRPr>
          </a:p>
          <a:p>
            <a:pPr marL="609600" indent="-609600" algn="ctr">
              <a:lnSpc>
                <a:spcPct val="80000"/>
              </a:lnSpc>
            </a:pPr>
            <a:r>
              <a:rPr lang="en-US" sz="2800"/>
              <a:t>Letakkan satu tangan pemeriksa dibawah kepala klien dan tangan lain didada klien untuk mencegah badan tidak terangkat. Kemudian kepala klien difleksikan kedada secara pasif. Brudzinski I positif (+) bila kedua tungkai bawah akan fleksi pada sendi panggul dan sendi lutut.</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Rot="1" noChangeArrowheads="1"/>
          </p:cNvSpPr>
          <p:nvPr>
            <p:ph type="body" idx="1"/>
          </p:nvPr>
        </p:nvSpPr>
        <p:spPr>
          <a:xfrm>
            <a:off x="457200" y="333375"/>
            <a:ext cx="8229600" cy="5792788"/>
          </a:xfrm>
        </p:spPr>
        <p:txBody>
          <a:bodyPr/>
          <a:lstStyle/>
          <a:p>
            <a:pPr marL="609600" indent="-609600" algn="ctr">
              <a:lnSpc>
                <a:spcPct val="90000"/>
              </a:lnSpc>
              <a:buFont typeface="Arial" charset="0"/>
              <a:buNone/>
            </a:pPr>
            <a:r>
              <a:rPr lang="en-US" sz="2400" i="1">
                <a:solidFill>
                  <a:srgbClr val="FF00FF"/>
                </a:solidFill>
              </a:rPr>
              <a:t>Tanda Brudzinski II</a:t>
            </a:r>
            <a:endParaRPr lang="en-US" sz="2400">
              <a:solidFill>
                <a:srgbClr val="FF00FF"/>
              </a:solidFill>
            </a:endParaRPr>
          </a:p>
          <a:p>
            <a:pPr marL="609600" indent="-609600" algn="ctr">
              <a:lnSpc>
                <a:spcPct val="90000"/>
              </a:lnSpc>
            </a:pPr>
            <a:r>
              <a:rPr lang="en-US" sz="2400"/>
              <a:t>Tanda Brudzinski II positif (+) bila fleksi tungkai klien pada sendi panggul secara pasif akan diikuti oleh fleksi tungkai lainnya pada sendi panggul dan lutut.</a:t>
            </a:r>
            <a:endParaRPr lang="en-US" sz="2400" i="1"/>
          </a:p>
          <a:p>
            <a:pPr marL="609600" indent="-609600" algn="ctr">
              <a:lnSpc>
                <a:spcPct val="90000"/>
              </a:lnSpc>
              <a:buFont typeface="Arial" charset="0"/>
              <a:buNone/>
            </a:pPr>
            <a:r>
              <a:rPr lang="en-US" sz="2400" i="1">
                <a:solidFill>
                  <a:srgbClr val="FF00FF"/>
                </a:solidFill>
              </a:rPr>
              <a:t>Tanda Kernig</a:t>
            </a:r>
            <a:endParaRPr lang="en-US" sz="2400">
              <a:solidFill>
                <a:srgbClr val="FF00FF"/>
              </a:solidFill>
            </a:endParaRPr>
          </a:p>
          <a:p>
            <a:pPr marL="609600" indent="-609600" algn="ctr">
              <a:lnSpc>
                <a:spcPct val="90000"/>
              </a:lnSpc>
            </a:pPr>
            <a:r>
              <a:rPr lang="en-US" sz="2400"/>
              <a:t>Fleksi tungkai atas tegak lurus, lalu dicoba meluruskan tungkai bawah pada sendi lutut. Normal, bila tungkai bawah membentuk sudut 135 drj terhadap tungkai atas.</a:t>
            </a:r>
          </a:p>
          <a:p>
            <a:pPr marL="609600" indent="-609600" algn="ctr">
              <a:lnSpc>
                <a:spcPct val="90000"/>
              </a:lnSpc>
            </a:pPr>
            <a:r>
              <a:rPr lang="en-US" sz="2400"/>
              <a:t>Kernig + bila ekstensi lutut pasif akan menyebabkan rasa sakit terhadap hambatan.</a:t>
            </a:r>
            <a:endParaRPr lang="en-US" sz="2400" i="1"/>
          </a:p>
          <a:p>
            <a:pPr marL="609600" indent="-609600" algn="ctr">
              <a:lnSpc>
                <a:spcPct val="90000"/>
              </a:lnSpc>
              <a:buFont typeface="Arial" charset="0"/>
              <a:buNone/>
            </a:pPr>
            <a:r>
              <a:rPr lang="en-US" sz="2400" i="1">
                <a:solidFill>
                  <a:srgbClr val="FF00FF"/>
                </a:solidFill>
              </a:rPr>
              <a:t>Test Laseque </a:t>
            </a:r>
            <a:endParaRPr lang="en-US" sz="2400">
              <a:solidFill>
                <a:srgbClr val="FF00FF"/>
              </a:solidFill>
            </a:endParaRPr>
          </a:p>
          <a:p>
            <a:pPr marL="609600" indent="-609600" algn="ctr">
              <a:lnSpc>
                <a:spcPct val="90000"/>
              </a:lnSpc>
            </a:pPr>
            <a:r>
              <a:rPr lang="en-US" sz="2400"/>
              <a:t>Fleksi sendi paha dengan sendi lutut yang lurus akan menimbulkan nyeri sepanjang m. ischiadicus.</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Rot="1" noChangeArrowheads="1"/>
          </p:cNvSpPr>
          <p:nvPr>
            <p:ph type="body" idx="1"/>
          </p:nvPr>
        </p:nvSpPr>
        <p:spPr>
          <a:xfrm>
            <a:off x="457200" y="404813"/>
            <a:ext cx="8229600" cy="5721350"/>
          </a:xfrm>
        </p:spPr>
        <p:txBody>
          <a:bodyPr/>
          <a:lstStyle/>
          <a:p>
            <a:pPr marL="609600" indent="-609600" algn="ctr">
              <a:lnSpc>
                <a:spcPct val="90000"/>
              </a:lnSpc>
              <a:buFont typeface="Arial" charset="0"/>
              <a:buNone/>
            </a:pPr>
            <a:r>
              <a:rPr lang="en-US" sz="2800" b="1">
                <a:solidFill>
                  <a:srgbClr val="FF00FF"/>
                </a:solidFill>
              </a:rPr>
              <a:t>TEST DIAGNOSTIK</a:t>
            </a:r>
          </a:p>
          <a:p>
            <a:pPr marL="609600" indent="-609600" algn="ctr">
              <a:lnSpc>
                <a:spcPct val="90000"/>
              </a:lnSpc>
            </a:pPr>
            <a:r>
              <a:rPr lang="en-US" sz="2800"/>
              <a:t>Test diagnostik memberikan informasi yang penting bagi perawat guna memonitor kondisi klien dan membuat rencana keperawatan yang tepat. Hasilnya dipertimbangkan sebagai data objektif.</a:t>
            </a:r>
          </a:p>
          <a:p>
            <a:pPr marL="609600" indent="-609600" algn="ctr">
              <a:lnSpc>
                <a:spcPct val="90000"/>
              </a:lnSpc>
            </a:pPr>
            <a:r>
              <a:rPr lang="en-US" sz="2800"/>
              <a:t>Pemeriksaan yang dilakukan antara lain : punctie lumbal, X-ray, EEG, EMG, CT-Scan dan MRI (Magnetic Resonance Imaging)</a:t>
            </a:r>
            <a:endParaRPr lang="de-DE" sz="2800" i="1"/>
          </a:p>
          <a:p>
            <a:pPr marL="609600" indent="-609600" algn="ctr">
              <a:lnSpc>
                <a:spcPct val="90000"/>
              </a:lnSpc>
              <a:buFont typeface="Arial" charset="0"/>
              <a:buNone/>
            </a:pPr>
            <a:r>
              <a:rPr lang="de-DE" sz="2800" i="1">
                <a:solidFill>
                  <a:srgbClr val="FF00FF"/>
                </a:solidFill>
              </a:rPr>
              <a:t>Foto tengkorak dan tulang belakang : </a:t>
            </a:r>
            <a:endParaRPr lang="de-DE" sz="2800">
              <a:solidFill>
                <a:srgbClr val="FF00FF"/>
              </a:solidFill>
            </a:endParaRPr>
          </a:p>
          <a:p>
            <a:pPr marL="609600" indent="-609600" algn="ctr">
              <a:lnSpc>
                <a:spcPct val="90000"/>
              </a:lnSpc>
            </a:pPr>
            <a:r>
              <a:rPr lang="de-DE" sz="2800"/>
              <a:t>Ukuran tengkorak, sutura pada bayi, fraktur tulang tengkorak , calcifikasi tulang belakang, dislokasi, kompresi tulang, proses degeneratif.</a:t>
            </a:r>
            <a:endParaRPr lang="en-US" sz="280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Rot="1" noChangeArrowheads="1"/>
          </p:cNvSpPr>
          <p:nvPr>
            <p:ph type="body" idx="1"/>
          </p:nvPr>
        </p:nvSpPr>
        <p:spPr>
          <a:xfrm>
            <a:off x="0" y="333375"/>
            <a:ext cx="9144000" cy="6524625"/>
          </a:xfrm>
        </p:spPr>
        <p:txBody>
          <a:bodyPr/>
          <a:lstStyle/>
          <a:p>
            <a:pPr marL="609600" indent="-609600" algn="ctr">
              <a:lnSpc>
                <a:spcPct val="80000"/>
              </a:lnSpc>
              <a:buFont typeface="Arial" charset="0"/>
              <a:buNone/>
            </a:pPr>
            <a:r>
              <a:rPr lang="en-US" sz="2400" i="1">
                <a:solidFill>
                  <a:srgbClr val="FF00FF"/>
                </a:solidFill>
              </a:rPr>
              <a:t>CT-Scan dan MRI :</a:t>
            </a:r>
            <a:endParaRPr lang="en-US" sz="2400">
              <a:solidFill>
                <a:srgbClr val="FF00FF"/>
              </a:solidFill>
            </a:endParaRPr>
          </a:p>
          <a:p>
            <a:pPr marL="609600" indent="-609600" algn="ctr">
              <a:lnSpc>
                <a:spcPct val="80000"/>
              </a:lnSpc>
            </a:pPr>
            <a:r>
              <a:rPr lang="en-US" sz="2400"/>
              <a:t>Tujuan utama CT-Scan adalah mendeteksi perdarahan intra kranial, adanya lesi, edema cerebral, struktur otak, infark, hidrocephalus dan atropi cerebral. Perbedaan dengan CT-Scan, maka MRI lebih memberikan gambaran yang detail daripada dilakukan dengan CT-Scan.</a:t>
            </a:r>
            <a:endParaRPr lang="en-US" sz="2400" i="1"/>
          </a:p>
          <a:p>
            <a:pPr marL="609600" indent="-609600" algn="ctr">
              <a:lnSpc>
                <a:spcPct val="80000"/>
              </a:lnSpc>
              <a:buFont typeface="Arial" charset="0"/>
              <a:buNone/>
            </a:pPr>
            <a:r>
              <a:rPr lang="en-US" sz="2400" i="1">
                <a:solidFill>
                  <a:srgbClr val="FF00FF"/>
                </a:solidFill>
              </a:rPr>
              <a:t>EEG (Eletroencephalography) :</a:t>
            </a:r>
            <a:endParaRPr lang="en-US" sz="2400">
              <a:solidFill>
                <a:srgbClr val="FF00FF"/>
              </a:solidFill>
            </a:endParaRPr>
          </a:p>
          <a:p>
            <a:pPr marL="609600" indent="-609600" algn="ctr">
              <a:lnSpc>
                <a:spcPct val="80000"/>
              </a:lnSpc>
            </a:pPr>
            <a:r>
              <a:rPr lang="en-US" sz="2400"/>
              <a:t>Yaitu mengetahui aktifitas elektric pada lapisan permukaan corteks cerebral. Elektroda ditusukkan kedalam kulit kepala. Aktifitas otak akan dicacat oleh EEG hubungannya dengan aliran darah cerebral. </a:t>
            </a:r>
          </a:p>
          <a:p>
            <a:pPr marL="609600" indent="-609600" algn="ctr">
              <a:lnSpc>
                <a:spcPct val="80000"/>
              </a:lnSpc>
            </a:pPr>
            <a:r>
              <a:rPr lang="en-US" sz="2400"/>
              <a:t>Suplai oksigen yang cukup, darah dan glukosa diperlukan untuk kebutuhan metabolisme otak. Menurunnya aliran darah cerebral menyebabkan otak mengalami hipoksia dan menyebabkan adanya perubahan mental  dan menurunnya katifitas listrik otak yang dapat diketahui melalui EEG. EEG juga dapat mendeteksi adanya hipoksia pada otak terutama  sebagai akibat kerusakan yang permanen pada jaringan cerebral.</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Rot="1" noChangeArrowheads="1"/>
          </p:cNvSpPr>
          <p:nvPr>
            <p:ph type="body" idx="1"/>
          </p:nvPr>
        </p:nvSpPr>
        <p:spPr>
          <a:xfrm>
            <a:off x="457200" y="333375"/>
            <a:ext cx="8229600" cy="5792788"/>
          </a:xfrm>
        </p:spPr>
        <p:txBody>
          <a:bodyPr/>
          <a:lstStyle/>
          <a:p>
            <a:pPr marL="609600" indent="-609600" algn="ctr">
              <a:lnSpc>
                <a:spcPct val="90000"/>
              </a:lnSpc>
              <a:buFont typeface="Arial" charset="0"/>
              <a:buNone/>
            </a:pPr>
            <a:r>
              <a:rPr lang="en-US" sz="2400" i="1">
                <a:solidFill>
                  <a:srgbClr val="FF00FF"/>
                </a:solidFill>
              </a:rPr>
              <a:t>Punctie lumbal :</a:t>
            </a:r>
            <a:endParaRPr lang="en-US" sz="2400">
              <a:solidFill>
                <a:srgbClr val="FF00FF"/>
              </a:solidFill>
            </a:endParaRPr>
          </a:p>
          <a:p>
            <a:pPr marL="609600" indent="-609600" algn="ctr">
              <a:lnSpc>
                <a:spcPct val="90000"/>
              </a:lnSpc>
            </a:pPr>
            <a:r>
              <a:rPr lang="en-US" sz="2400"/>
              <a:t>Yaitu memasukkan jarum kedalam ruang subarachnoid pada daerah lumbal. Cairan lumbal keluar melalui jarum lumbal. Oleh karena itu prosedur ini dilakukan untuk memperoleh informasi tentang cairan otak (cerebrospinal fluid = CSF).</a:t>
            </a:r>
          </a:p>
          <a:p>
            <a:pPr marL="609600" indent="-609600" algn="ctr">
              <a:lnSpc>
                <a:spcPct val="90000"/>
              </a:lnSpc>
            </a:pPr>
            <a:r>
              <a:rPr lang="en-US" sz="2400"/>
              <a:t> Meningitis atau adanya perdarahan subarachnoid diketahui melalui pemeriksaan ini. </a:t>
            </a:r>
            <a:r>
              <a:rPr lang="it-IT" sz="2400"/>
              <a:t>Prosedur ini juga dapat digunakan untuk tindakan pengobatan atau juga anestesi (lumbal anestesi)</a:t>
            </a:r>
            <a:endParaRPr lang="en-US" sz="2400" i="1"/>
          </a:p>
          <a:p>
            <a:pPr marL="609600" indent="-609600" algn="ctr">
              <a:lnSpc>
                <a:spcPct val="90000"/>
              </a:lnSpc>
              <a:buFont typeface="Arial" charset="0"/>
              <a:buNone/>
            </a:pPr>
            <a:r>
              <a:rPr lang="en-US" sz="2400" i="1">
                <a:solidFill>
                  <a:srgbClr val="FF00FF"/>
                </a:solidFill>
              </a:rPr>
              <a:t>EMG (Electromyography) :</a:t>
            </a:r>
            <a:endParaRPr lang="en-US" sz="2400">
              <a:solidFill>
                <a:srgbClr val="FF00FF"/>
              </a:solidFill>
            </a:endParaRPr>
          </a:p>
          <a:p>
            <a:pPr marL="609600" indent="-609600" algn="ctr">
              <a:lnSpc>
                <a:spcPct val="90000"/>
              </a:lnSpc>
            </a:pPr>
            <a:r>
              <a:rPr lang="en-US" sz="2400"/>
              <a:t>Digunakan untuk mengukur dan mencatat rangsang listrik yang dihasilkan oleh otot rangka atau yang disebut potensi aksi otot. Jarum kecil disuntikkan kedalam otot rangka dan selanjutnya dapat diketahui potensial listrik pada otot yang bersangkutan.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Rot="1" noChangeArrowheads="1"/>
          </p:cNvSpPr>
          <p:nvPr>
            <p:ph type="body" idx="1"/>
          </p:nvPr>
        </p:nvSpPr>
        <p:spPr>
          <a:xfrm>
            <a:off x="457200" y="404813"/>
            <a:ext cx="8229600" cy="5721350"/>
          </a:xfrm>
        </p:spPr>
        <p:txBody>
          <a:bodyPr/>
          <a:lstStyle/>
          <a:p>
            <a:pPr algn="ctr">
              <a:lnSpc>
                <a:spcPct val="90000"/>
              </a:lnSpc>
            </a:pPr>
            <a:r>
              <a:rPr lang="it-IT" sz="2400" b="1"/>
              <a:t>Microglia</a:t>
            </a:r>
            <a:r>
              <a:rPr lang="it-IT" sz="2400" b="1">
                <a:sym typeface="Wingdings" pitchFamily="2" charset="2"/>
              </a:rPr>
              <a:t></a:t>
            </a:r>
            <a:r>
              <a:rPr lang="it-IT" sz="2400"/>
              <a:t> merupakan makropag, jarang terdapat pada jaringan normal CNS. Akan bermigrasi pada area CNS yang rusak dan melakukan pagositosis. Tumor CNS terjadi pada neuroglia dan jarang pada sel neuron (tidak bermitosis).</a:t>
            </a:r>
          </a:p>
          <a:p>
            <a:pPr algn="ctr">
              <a:lnSpc>
                <a:spcPct val="90000"/>
              </a:lnSpc>
              <a:buFont typeface="Arial" charset="0"/>
              <a:buNone/>
            </a:pPr>
            <a:endParaRPr lang="it-IT" sz="2400" b="1" i="1"/>
          </a:p>
          <a:p>
            <a:pPr algn="ctr">
              <a:lnSpc>
                <a:spcPct val="90000"/>
              </a:lnSpc>
              <a:buFont typeface="Arial" charset="0"/>
              <a:buNone/>
            </a:pPr>
            <a:r>
              <a:rPr lang="it-IT" sz="2400" b="1" i="1">
                <a:solidFill>
                  <a:srgbClr val="FF00FF"/>
                </a:solidFill>
              </a:rPr>
              <a:t>IMPULS SARAF</a:t>
            </a:r>
            <a:endParaRPr lang="it-IT" sz="2400" b="1">
              <a:solidFill>
                <a:srgbClr val="FF00FF"/>
              </a:solidFill>
            </a:endParaRPr>
          </a:p>
          <a:p>
            <a:pPr algn="ctr">
              <a:lnSpc>
                <a:spcPct val="90000"/>
              </a:lnSpc>
            </a:pPr>
            <a:r>
              <a:rPr lang="it-IT" sz="2400" b="1">
                <a:solidFill>
                  <a:srgbClr val="FF00FF"/>
                </a:solidFill>
              </a:rPr>
              <a:t>Sinaps</a:t>
            </a:r>
          </a:p>
          <a:p>
            <a:pPr algn="ctr">
              <a:lnSpc>
                <a:spcPct val="90000"/>
              </a:lnSpc>
              <a:buFont typeface="Arial" charset="0"/>
              <a:buNone/>
            </a:pPr>
            <a:r>
              <a:rPr lang="it-IT" sz="2400"/>
              <a:t>struktur yang terdapat diantara neuron. Impuls ditransmisi dari neuron ke neuron lain dan pada organ tubuh yang berhubungan.</a:t>
            </a:r>
            <a:endParaRPr lang="de-DE" sz="2400" b="1"/>
          </a:p>
          <a:p>
            <a:pPr algn="ctr">
              <a:lnSpc>
                <a:spcPct val="90000"/>
              </a:lnSpc>
            </a:pPr>
            <a:r>
              <a:rPr lang="de-DE" sz="2400" b="1"/>
              <a:t>Neurotransmitter</a:t>
            </a:r>
          </a:p>
          <a:p>
            <a:pPr algn="ctr">
              <a:lnSpc>
                <a:spcPct val="90000"/>
              </a:lnSpc>
              <a:buFont typeface="Arial" charset="0"/>
              <a:buNone/>
            </a:pPr>
            <a:r>
              <a:rPr lang="de-DE" sz="2400"/>
              <a:t> agen kimiawi yang berperan dalam transmisi impuls melalui sinaps. </a:t>
            </a:r>
            <a:endParaRPr lang="en-US" sz="2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Rot="1" noChangeArrowheads="1"/>
          </p:cNvSpPr>
          <p:nvPr>
            <p:ph type="body" idx="1"/>
          </p:nvPr>
        </p:nvSpPr>
        <p:spPr>
          <a:xfrm>
            <a:off x="457200" y="260350"/>
            <a:ext cx="8229600" cy="6408738"/>
          </a:xfrm>
        </p:spPr>
        <p:txBody>
          <a:bodyPr/>
          <a:lstStyle/>
          <a:p>
            <a:pPr algn="ctr">
              <a:lnSpc>
                <a:spcPct val="80000"/>
              </a:lnSpc>
              <a:buFont typeface="Arial" charset="0"/>
              <a:buNone/>
            </a:pPr>
            <a:r>
              <a:rPr lang="en-US" sz="2800" b="1" i="1">
                <a:solidFill>
                  <a:srgbClr val="FF00FF"/>
                </a:solidFill>
              </a:rPr>
              <a:t>SISTEM SARAF PUSAT (CENTRAL NERVOUS SYSTEM = CNS)</a:t>
            </a:r>
          </a:p>
          <a:p>
            <a:pPr algn="ctr">
              <a:lnSpc>
                <a:spcPct val="80000"/>
              </a:lnSpc>
            </a:pPr>
            <a:r>
              <a:rPr lang="en-US" sz="2800" b="1" i="1">
                <a:solidFill>
                  <a:srgbClr val="FF00FF"/>
                </a:solidFill>
              </a:rPr>
              <a:t>Otak (Brain)</a:t>
            </a:r>
            <a:endParaRPr lang="en-US" sz="2800">
              <a:solidFill>
                <a:srgbClr val="FF00FF"/>
              </a:solidFill>
            </a:endParaRPr>
          </a:p>
          <a:p>
            <a:pPr algn="ctr">
              <a:lnSpc>
                <a:spcPct val="80000"/>
              </a:lnSpc>
              <a:buFont typeface="Arial" charset="0"/>
              <a:buNone/>
            </a:pPr>
            <a:r>
              <a:rPr lang="en-US" sz="2800"/>
              <a:t> Cerebrum (otak besar), Brain stem (batang otak) dan Cerebelum (otak kecil) .</a:t>
            </a:r>
          </a:p>
          <a:p>
            <a:pPr algn="ctr">
              <a:lnSpc>
                <a:spcPct val="80000"/>
              </a:lnSpc>
              <a:buFont typeface="Arial" charset="0"/>
              <a:buNone/>
            </a:pPr>
            <a:endParaRPr lang="en-US" sz="2800" b="1"/>
          </a:p>
          <a:p>
            <a:pPr algn="ctr">
              <a:lnSpc>
                <a:spcPct val="80000"/>
              </a:lnSpc>
            </a:pPr>
            <a:r>
              <a:rPr lang="en-US" sz="2800" b="1">
                <a:solidFill>
                  <a:srgbClr val="FF00FF"/>
                </a:solidFill>
              </a:rPr>
              <a:t>Cerebrum (otak besar)</a:t>
            </a:r>
          </a:p>
          <a:p>
            <a:pPr algn="ctr">
              <a:lnSpc>
                <a:spcPct val="80000"/>
              </a:lnSpc>
              <a:buFont typeface="Arial" charset="0"/>
              <a:buNone/>
            </a:pPr>
            <a:r>
              <a:rPr lang="en-US" sz="2800"/>
              <a:t>Secara garis besar struktur cerebrum  terbagi menjadi corteks cerebri dan diensephalon (sub cortikal). Dan cerebrum terdiri dari 2 (dua) belahan yang disebut hemispher (kiri dan kanan). Pada permukaan nampak lipatan-lipatan yang disebut gyrus. Kedua hemispher dihubungkan oleh corpus callosum sehingga kedua hemispher ini dapat berhubungan. Dan setiap hemispher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Rot="1" noChangeArrowheads="1"/>
          </p:cNvSpPr>
          <p:nvPr>
            <p:ph type="body" idx="1"/>
          </p:nvPr>
        </p:nvSpPr>
        <p:spPr>
          <a:xfrm>
            <a:off x="457200" y="549275"/>
            <a:ext cx="8229600" cy="5576888"/>
          </a:xfrm>
        </p:spPr>
        <p:txBody>
          <a:bodyPr/>
          <a:lstStyle/>
          <a:p>
            <a:pPr algn="ctr">
              <a:buFont typeface="Arial" charset="0"/>
              <a:buNone/>
            </a:pPr>
            <a:r>
              <a:rPr lang="en-US" sz="2800"/>
              <a:t>serebral terbagi dalam lobus-lobus yang diberi nama sesuai dengan tulang diatasnya dan mempunyai fungsi yang berbeda-beda. Lobus tersebut yaitu lobus frontal, lobus parietal, lobus temporal dan lobus oksipital </a:t>
            </a:r>
            <a:r>
              <a:rPr lang="en-US" sz="2800" i="1"/>
              <a:t>.</a:t>
            </a:r>
            <a:endParaRPr lang="en-US" sz="2800"/>
          </a:p>
          <a:p>
            <a:pPr algn="ctr"/>
            <a:r>
              <a:rPr lang="en-US" sz="2800"/>
              <a:t>	Setiap hemispher menerima impuls sensorik dan motorik dari tubuh yang berlawanan (tubuh bagian kiri, diterima oleh hemispher kanan dan sebaliknya). </a:t>
            </a:r>
          </a:p>
          <a:p>
            <a:pPr algn="ctr"/>
            <a:r>
              <a:rPr lang="en-US" sz="2800"/>
              <a:t>Pada seseorang, salah satu dari hemispher ini lebih berkembang dari hemispher lainnya.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mpass">
  <a:themeElements>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Compass</Template>
  <TotalTime>175</TotalTime>
  <Words>4819</Words>
  <Application>Microsoft Office PowerPoint</Application>
  <PresentationFormat>On-screen Show (4:3)</PresentationFormat>
  <Paragraphs>393</Paragraphs>
  <Slides>66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66</vt:i4>
      </vt:variant>
    </vt:vector>
  </HeadingPairs>
  <TitlesOfParts>
    <vt:vector size="71" baseType="lpstr">
      <vt:lpstr>Arial</vt:lpstr>
      <vt:lpstr>Tahoma</vt:lpstr>
      <vt:lpstr>Times New Roman</vt:lpstr>
      <vt:lpstr>Wingdings</vt:lpstr>
      <vt:lpstr>Compass</vt:lpstr>
      <vt:lpstr>ASUHAN KEPERAWATAN klien DENGAN gg kognitif-perseptual</vt:lpstr>
      <vt:lpstr>Respon klien terhadap gg kognitif-perseptual</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vector>
  </TitlesOfParts>
  <Company>SATELLITE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Asuhan keperawatan klien gg persepsi-sensorik</dc:title>
  <dc:creator>TOSHIBA</dc:creator>
  <cp:lastModifiedBy>user_2</cp:lastModifiedBy>
  <cp:revision>13</cp:revision>
  <dcterms:created xsi:type="dcterms:W3CDTF">2006-01-08T14:03:43Z</dcterms:created>
  <dcterms:modified xsi:type="dcterms:W3CDTF">2017-12-11T06:42:58Z</dcterms:modified>
</cp:coreProperties>
</file>