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handoutMasterIdLst>
    <p:handoutMasterId r:id="rId45"/>
  </p:handoutMasterIdLst>
  <p:sldIdLst>
    <p:sldId id="290" r:id="rId2"/>
    <p:sldId id="291" r:id="rId3"/>
    <p:sldId id="292" r:id="rId4"/>
    <p:sldId id="293" r:id="rId5"/>
    <p:sldId id="294" r:id="rId6"/>
    <p:sldId id="295" r:id="rId7"/>
    <p:sldId id="304" r:id="rId8"/>
    <p:sldId id="305" r:id="rId9"/>
    <p:sldId id="306" r:id="rId10"/>
    <p:sldId id="307" r:id="rId11"/>
    <p:sldId id="308" r:id="rId12"/>
    <p:sldId id="296" r:id="rId13"/>
    <p:sldId id="297" r:id="rId14"/>
    <p:sldId id="336" r:id="rId15"/>
    <p:sldId id="299" r:id="rId16"/>
    <p:sldId id="300" r:id="rId17"/>
    <p:sldId id="301" r:id="rId18"/>
    <p:sldId id="302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37" r:id="rId35"/>
    <p:sldId id="326" r:id="rId36"/>
    <p:sldId id="327" r:id="rId37"/>
    <p:sldId id="328" r:id="rId38"/>
    <p:sldId id="329" r:id="rId39"/>
    <p:sldId id="330" r:id="rId40"/>
    <p:sldId id="331" r:id="rId41"/>
    <p:sldId id="335" r:id="rId42"/>
    <p:sldId id="303" r:id="rId43"/>
    <p:sldId id="309" r:id="rId44"/>
  </p:sldIdLst>
  <p:sldSz cx="9144000" cy="6858000" type="overhead"/>
  <p:notesSz cx="6858000" cy="9144000"/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3300"/>
    <a:srgbClr val="F50B21"/>
    <a:srgbClr val="FA92E5"/>
    <a:srgbClr val="FBFD9F"/>
    <a:srgbClr val="E1E75F"/>
    <a:srgbClr val="F949F5"/>
    <a:srgbClr val="F474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699" autoAdjust="0"/>
  </p:normalViewPr>
  <p:slideViewPr>
    <p:cSldViewPr>
      <p:cViewPr>
        <p:scale>
          <a:sx n="75" d="100"/>
          <a:sy n="75" d="100"/>
        </p:scale>
        <p:origin x="-179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D3DB8DA-CBE6-47D5-B14A-4CA70A03E9A9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872C-EBE6-4154-BFEB-6FDFC759E1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2B84B-507A-4308-90B3-09E82E6D5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5E8D-E18D-49B2-88FB-A40D0341D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FF58-C351-4115-8277-BA66BDDF9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2283660-673B-45BD-A7D2-6E0108401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AF584-56C5-4546-848E-7432A61E5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DF305-B915-41D0-9438-37C00294FE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5C0A-86CF-4E85-A779-1F6F44830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4A525-02AA-4E45-AD9E-50183DDAC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E19-6BF6-40A7-82A8-1192597D3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3738-2AB6-4C5C-B4B2-1F4F716D3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37B09A-9492-4A09-AABA-1DAF48D9A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patfis%20CK.do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162800" cy="1295400"/>
          </a:xfrm>
        </p:spPr>
        <p:txBody>
          <a:bodyPr/>
          <a:lstStyle/>
          <a:p>
            <a:r>
              <a:rPr lang="en-US" b="1" dirty="0" smtClean="0"/>
              <a:t>CKB</a:t>
            </a:r>
            <a:endParaRPr lang="en-US" b="1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 smtClean="0"/>
              <a:t>Ns Chandra W </a:t>
            </a:r>
            <a:r>
              <a:rPr lang="en-US" dirty="0" err="1" smtClean="0"/>
              <a:t>SKp</a:t>
            </a:r>
            <a:r>
              <a:rPr lang="en-US" dirty="0" smtClean="0"/>
              <a:t> </a:t>
            </a:r>
            <a:r>
              <a:rPr lang="en-US" dirty="0" err="1" smtClean="0"/>
              <a:t>Mkep</a:t>
            </a:r>
            <a:r>
              <a:rPr lang="en-US" dirty="0" smtClean="0"/>
              <a:t> Sp Mat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4724400" y="2895600"/>
          <a:ext cx="3886200" cy="2293938"/>
        </p:xfrm>
        <a:graphic>
          <a:graphicData uri="http://schemas.openxmlformats.org/presentationml/2006/ole">
            <p:oleObj spid="_x0000_s101381" name="Clip" r:id="rId4" imgW="4573440" imgH="3055320" progId="MS_ClipArt_Gallery.5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Letak Perdarahan</a:t>
            </a:r>
          </a:p>
        </p:txBody>
      </p:sp>
      <p:pic>
        <p:nvPicPr>
          <p:cNvPr id="118788" name="Picture 4" descr="Subdural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0" y="1668462"/>
            <a:ext cx="6096000" cy="4572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Letak Perdarahan</a:t>
            </a:r>
          </a:p>
        </p:txBody>
      </p:sp>
      <p:pic>
        <p:nvPicPr>
          <p:cNvPr id="119812" name="Picture 4" descr="Ich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0" y="1668462"/>
            <a:ext cx="6096000" cy="4572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533400"/>
            <a:ext cx="74676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4. Berdasarkan GCS </a:t>
            </a:r>
          </a:p>
          <a:p>
            <a:pPr>
              <a:buFont typeface="Wingdings" pitchFamily="2" charset="2"/>
              <a:buNone/>
            </a:pPr>
            <a:r>
              <a:rPr lang="en-US"/>
              <a:t>	* Cedra kelapa ringan GCS 13-15</a:t>
            </a:r>
          </a:p>
          <a:p>
            <a:pPr>
              <a:buFont typeface="Wingdings" pitchFamily="2" charset="2"/>
              <a:buNone/>
            </a:pPr>
            <a:r>
              <a:rPr lang="en-US"/>
              <a:t>	   Kesadaran menurun &lt; 10 menit/=</a:t>
            </a:r>
          </a:p>
          <a:p>
            <a:pPr>
              <a:buFont typeface="Wingdings" pitchFamily="2" charset="2"/>
              <a:buNone/>
            </a:pPr>
            <a:r>
              <a:rPr lang="en-US"/>
              <a:t>	* Cedra kelapa sedang GCS 9-12</a:t>
            </a:r>
          </a:p>
          <a:p>
            <a:pPr>
              <a:buFont typeface="Wingdings" pitchFamily="2" charset="2"/>
              <a:buNone/>
            </a:pPr>
            <a:r>
              <a:rPr lang="en-US"/>
              <a:t>	   Kesadaran menurun &gt; 10 menit s/d 6 jam</a:t>
            </a:r>
          </a:p>
          <a:p>
            <a:pPr>
              <a:buFont typeface="Wingdings" pitchFamily="2" charset="2"/>
              <a:buNone/>
            </a:pPr>
            <a:r>
              <a:rPr lang="en-US"/>
              <a:t>	* Cedra kepala berat GCS 3-8 </a:t>
            </a:r>
          </a:p>
          <a:p>
            <a:pPr>
              <a:buFont typeface="Wingdings" pitchFamily="2" charset="2"/>
              <a:buNone/>
            </a:pPr>
            <a:r>
              <a:rPr lang="en-US"/>
              <a:t>	   Kesadaran menurun &gt; 6 jam </a:t>
            </a:r>
          </a:p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Etiologi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Jatuh, olah raga, kll</a:t>
            </a:r>
          </a:p>
          <a:p>
            <a:pPr>
              <a:buFontTx/>
              <a:buChar char="-"/>
            </a:pPr>
            <a:r>
              <a:rPr lang="en-US"/>
              <a:t>Usia </a:t>
            </a:r>
          </a:p>
          <a:p>
            <a:pPr>
              <a:buFontTx/>
              <a:buChar char="-"/>
            </a:pPr>
            <a:r>
              <a:rPr lang="en-US"/>
              <a:t>Gender </a:t>
            </a:r>
          </a:p>
          <a:p>
            <a:pPr>
              <a:buFontTx/>
              <a:buChar char="-"/>
            </a:pPr>
            <a:r>
              <a:rPr lang="en-US"/>
              <a:t>Gaya hidup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Patofisiologi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 action="ppaction://hlinkfile"/>
              </a:rPr>
              <a:t>patfis CK.doc</a:t>
            </a:r>
            <a:endParaRPr lang="en-US"/>
          </a:p>
          <a:p>
            <a:r>
              <a:rPr lang="en-US">
                <a:hlinkClick r:id="rId2" action="ppaction://hlinkfile"/>
              </a:rPr>
              <a:t>patfis CK.doc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Manifestasi Klinik 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/>
              <a:t>Cedra kelapa ringan 13-15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* Mula kecelakaan penurunan 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   kesadaran &lt; 10 menit /=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* Defisit neorologis (-)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   Pusing, sakit kelapa, vertigo, muntah,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* CT Scan Normal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2. 	Cedra kelapa sedang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* Lama penurunan kesardaran &gt; 10 menit s/d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  &lt; 6 jam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* Defisit neorlogis (+)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* CT Scan abnormal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* LCS berdarah</a:t>
            </a:r>
            <a:r>
              <a:rPr lang="en-US" sz="2800"/>
              <a:t>   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609600"/>
            <a:ext cx="7010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3.	  Cedra kepala berat </a:t>
            </a:r>
          </a:p>
          <a:p>
            <a:pPr>
              <a:buFont typeface="Wingdings" pitchFamily="2" charset="2"/>
              <a:buNone/>
            </a:pPr>
            <a:r>
              <a:rPr lang="en-US"/>
              <a:t>	* Lama penurunan kesardaran &gt; 6 jam </a:t>
            </a:r>
          </a:p>
          <a:p>
            <a:pPr>
              <a:buFont typeface="Wingdings" pitchFamily="2" charset="2"/>
              <a:buNone/>
            </a:pPr>
            <a:r>
              <a:rPr lang="en-US"/>
              <a:t>	* Defisit neorologis (+)</a:t>
            </a:r>
          </a:p>
          <a:p>
            <a:pPr>
              <a:buFont typeface="Wingdings" pitchFamily="2" charset="2"/>
              <a:buNone/>
            </a:pPr>
            <a:r>
              <a:rPr lang="en-US"/>
              <a:t>	* CT Scan abnormal </a:t>
            </a:r>
          </a:p>
          <a:p>
            <a:pPr>
              <a:buFont typeface="Wingdings" pitchFamily="2" charset="2"/>
              <a:buNone/>
            </a:pPr>
            <a:r>
              <a:rPr lang="en-US"/>
              <a:t>	* LCS berdarah</a:t>
            </a:r>
          </a:p>
          <a:p>
            <a:pPr>
              <a:buFont typeface="Wingdings" pitchFamily="2" charset="2"/>
              <a:buNone/>
            </a:pPr>
            <a:r>
              <a:rPr lang="en-US"/>
              <a:t>	* Coma</a:t>
            </a:r>
          </a:p>
          <a:p>
            <a:pPr>
              <a:buFont typeface="Wingdings" pitchFamily="2" charset="2"/>
              <a:buNone/>
            </a:pPr>
            <a:r>
              <a:rPr lang="en-US"/>
              <a:t>	* TTIK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Pemeriksaan Diagnostik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CT Scan </a:t>
            </a:r>
          </a:p>
          <a:p>
            <a:pPr>
              <a:buFontTx/>
              <a:buChar char="•"/>
            </a:pPr>
            <a:r>
              <a:rPr lang="en-US"/>
              <a:t>MRI </a:t>
            </a:r>
          </a:p>
          <a:p>
            <a:pPr>
              <a:buFontTx/>
              <a:buChar char="•"/>
            </a:pPr>
            <a:r>
              <a:rPr lang="en-US"/>
              <a:t>Lab: DPL, Gds, Ur/Cr, Elektrolit </a:t>
            </a:r>
          </a:p>
          <a:p>
            <a:pPr>
              <a:buFontTx/>
              <a:buChar char="•"/>
            </a:pPr>
            <a:r>
              <a:rPr lang="en-US"/>
              <a:t>Foto kepala </a:t>
            </a:r>
          </a:p>
          <a:p>
            <a:pPr>
              <a:buFontTx/>
              <a:buChar char="•"/>
            </a:pPr>
            <a:r>
              <a:rPr lang="en-US"/>
              <a:t>Foto Cervikal </a:t>
            </a:r>
          </a:p>
          <a:p>
            <a:pPr>
              <a:buFontTx/>
              <a:buChar char="•"/>
            </a:pPr>
            <a:r>
              <a:rPr lang="en-US"/>
              <a:t>EEG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Penatalaksanaan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848600" cy="5791200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sz="2000"/>
              <a:t>Tindakan awal diasumsikan mengalami cedra cervikal 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000"/>
              <a:t>	* Memindahkan pasien kepala dan 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000"/>
              <a:t>	  leher sejajar 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000"/>
              <a:t>2. 	Memperbaiki/mempertahankan fungsi vital 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000"/>
              <a:t>	* Usahakan agar jalan nafas selalu  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000"/>
              <a:t>	  bebas (ABC) </a:t>
            </a:r>
          </a:p>
          <a:p>
            <a:pPr marL="533400" indent="-533400">
              <a:buFont typeface="Wingdings" pitchFamily="2" charset="2"/>
              <a:buAutoNum type="arabicPeriod" startAt="3"/>
            </a:pPr>
            <a:r>
              <a:rPr lang="en-US" sz="2000"/>
              <a:t>Tirah baring posisi kepala elvasi 30</a:t>
            </a:r>
            <a:r>
              <a:rPr lang="en-US" sz="2000" baseline="30000"/>
              <a:t>0 </a:t>
            </a:r>
            <a:r>
              <a:rPr lang="en-US" sz="2000"/>
              <a:t>dan netral</a:t>
            </a:r>
          </a:p>
          <a:p>
            <a:pPr marL="533400" indent="-533400">
              <a:buFont typeface="Wingdings" pitchFamily="2" charset="2"/>
              <a:buAutoNum type="arabicPeriod" startAt="3"/>
            </a:pPr>
            <a:r>
              <a:rPr lang="en-US" sz="2000"/>
              <a:t>Monitoring status neorlogis dan vital sign dan tanda-tanda TTIK </a:t>
            </a:r>
          </a:p>
          <a:p>
            <a:pPr marL="533400" indent="-533400">
              <a:buFont typeface="Wingdings" pitchFamily="2" charset="2"/>
              <a:buAutoNum type="arabicPeriod" startAt="3"/>
            </a:pPr>
            <a:r>
              <a:rPr lang="en-US" sz="2000"/>
              <a:t>Kolaborasi pemberian monitol </a:t>
            </a:r>
          </a:p>
          <a:p>
            <a:pPr marL="533400" indent="-533400">
              <a:buFont typeface="Wingdings" pitchFamily="2" charset="2"/>
              <a:buAutoNum type="arabicPeriod" startAt="3"/>
            </a:pPr>
            <a:r>
              <a:rPr lang="en-US" sz="2000"/>
              <a:t>Intervensi pembedahan bila ada EDH, SDH lebih dari 30cc dan fungsi batang otak masih baik.</a:t>
            </a:r>
          </a:p>
          <a:p>
            <a:pPr marL="533400" indent="-533400">
              <a:buFont typeface="Wingdings" pitchFamily="2" charset="2"/>
              <a:buAutoNum type="arabicPeriod" startAt="3"/>
            </a:pPr>
            <a:endParaRPr lang="en-US" sz="2000"/>
          </a:p>
          <a:p>
            <a:pPr marL="533400" indent="-533400"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6100"/>
          </a:xfrm>
        </p:spPr>
        <p:txBody>
          <a:bodyPr/>
          <a:lstStyle/>
          <a:p>
            <a:r>
              <a:rPr lang="en-US" sz="3600"/>
              <a:t>PENATALAKSANAAN CEDERA KEPALA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000"/>
              <a:t>Penanganan harus ditangani sejak dari tempat kecelakaan, selama transportasi, diruang gawat darurat, kamar Ro, sampai ruang operasi, ruang perawatan/ ICU</a:t>
            </a:r>
          </a:p>
          <a:p>
            <a:pPr marL="533400" indent="-533400">
              <a:lnSpc>
                <a:spcPct val="80000"/>
              </a:lnSpc>
            </a:pPr>
            <a:r>
              <a:rPr lang="en-US" sz="2000"/>
              <a:t>Monitor : derajat kesadaran, vital sign,kemunduran motorik, reflek batang otak, monitor tekanan intrakranial.</a:t>
            </a:r>
          </a:p>
          <a:p>
            <a:pPr marL="533400" indent="-533400">
              <a:lnSpc>
                <a:spcPct val="80000"/>
              </a:lnSpc>
            </a:pPr>
            <a:r>
              <a:rPr lang="en-US" sz="2000"/>
              <a:t>Monitor tekanan intrakranial diperlukan pada: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000"/>
              <a:t>Koma dengan perdarahan intrakranial atau kontusio otak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000"/>
              <a:t>Skala Koma Glasgow &lt;6 (motorik &lt; 4)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000"/>
              <a:t>Hilangnya bayangan ventrikel III dan sisterne basalis pada CT skan otak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000"/>
              <a:t>“Tight brain” setelah evakuasi hematom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000"/>
              <a:t>Trauma multipel sehingga memerlukan ventilasi tekanan positif intermitten (IPPV)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Pengertian Cedra Kepala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/>
              <a:t>	Merupakan terauma yang mengenai otak akibat kekuaan fisik ektsernal yang mengakibatkan keterbatasan atau gangguan tingkat kesadaran (Dona D Ignata Vicius 1999).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06425"/>
          </a:xfrm>
        </p:spPr>
        <p:txBody>
          <a:bodyPr/>
          <a:lstStyle/>
          <a:p>
            <a:r>
              <a:rPr lang="en-US" sz="3600"/>
              <a:t>PENATALAKSANAAN CEDERA KEPALA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8955088" cy="5065713"/>
          </a:xfrm>
        </p:spPr>
        <p:txBody>
          <a:bodyPr/>
          <a:lstStyle/>
          <a:p>
            <a:pPr marL="609600" indent="-609600"/>
            <a:r>
              <a:rPr lang="en-US"/>
              <a:t>Indikasi CT san: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Skala Koma Glasgow (GCS) ≤ 14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GCS 15 dengan: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a. Adanya riwayat penurunan kesadaran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b. Traumatik Amnesia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c. Defisit neurologi fokal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d. Tanda dari fraktur basis kranii atau tulang kepala. 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PENATALAKSANAAN CEDERA KEPALA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800"/>
              <a:t>Pasien dalam keadaan sadar (GCS 15)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Simple head injury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	Pasien tanpa diikuti ggn kesadaran, amnesia, maupun gejala serebral lain hanya perawatan luka, Ro hanya atas indikasi, keluarga diminta observasi kesadaran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2. Kesadaran terganggu sesaat.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Riwayat penurunan kesadaran sesaat setelah trauma tetapi saat diperiksa sudah sadar kembali : Ro kepala, penatalaksanaan selanjutnya seperti simple head injury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27037"/>
          </a:xfrm>
        </p:spPr>
        <p:txBody>
          <a:bodyPr/>
          <a:lstStyle/>
          <a:p>
            <a:r>
              <a:rPr lang="en-US" sz="2800" b="1"/>
              <a:t>PENATALAKSANAAN CEDERA KEPALA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726488" cy="5294313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/>
              <a:t>Pasien dalam keadaan menurun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Cedera kepala ringan (GCS 15-13)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Kesadaran disorientasi, atau </a:t>
            </a:r>
            <a:r>
              <a:rPr lang="en-US" i="1"/>
              <a:t>not obey</a:t>
            </a:r>
            <a:r>
              <a:rPr lang="en-US"/>
              <a:t> </a:t>
            </a:r>
            <a:r>
              <a:rPr lang="en-US" i="1"/>
              <a:t>command</a:t>
            </a:r>
            <a:r>
              <a:rPr lang="en-US"/>
              <a:t>, tanpa defisit neurologi fokal: Peratan luka, Ro kepala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CT scan: bila dicurigai adanya lucid interval (hematom intrakranial), follow up kesadaran semakin menurun, timbul lateralisasi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Observasi: keadaran (GCS), tanda vital, pupil, gejala fokal serebral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06425"/>
          </a:xfrm>
        </p:spPr>
        <p:txBody>
          <a:bodyPr/>
          <a:lstStyle/>
          <a:p>
            <a:r>
              <a:rPr lang="en-US" sz="2800" b="1"/>
              <a:t>PENATALAKSANAAN CEDERA KEPALA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650288" cy="57912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/>
              <a:t>2. Cedera kepala sedang GCS 9-12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Biasanya mengalami ggn kardiopulmoner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800"/>
              <a:t>Periksa dan atasi ggn jalan nafas, pernafasan, sirkulasi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800"/>
              <a:t>Pemeriksaan keadaran, pupil, tanda fokal serebral, dan cedera organ lain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800"/>
              <a:t>Fiksasi leher dan patah tulang ekstremitas jika ada.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800"/>
              <a:t>Ro kepala, bila perlu bagian tubuh yang lain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800"/>
              <a:t>CT scan bila dicurigai hematom intrakranial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800"/>
              <a:t>Observasi tanda vital, kesadaran, pupil, defisit fokal serebral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6100"/>
          </a:xfrm>
        </p:spPr>
        <p:txBody>
          <a:bodyPr/>
          <a:lstStyle/>
          <a:p>
            <a:r>
              <a:rPr lang="en-US" sz="2800" b="1"/>
              <a:t>PENATALAKSANAAN CEDERA KEPALA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650288" cy="4913313"/>
          </a:xfrm>
        </p:spPr>
        <p:txBody>
          <a:bodyPr/>
          <a:lstStyle/>
          <a:p>
            <a:r>
              <a:rPr lang="en-US"/>
              <a:t>3. Cedera kepala berat GCS 3-8</a:t>
            </a:r>
          </a:p>
          <a:p>
            <a:pPr>
              <a:buFont typeface="Wingdings" pitchFamily="2" charset="2"/>
              <a:buNone/>
            </a:pPr>
            <a:r>
              <a:rPr lang="en-US"/>
              <a:t>Biasanya disertai cedera multipel, disamping kelainan serebral juga ada kelainan sistemik</a:t>
            </a:r>
          </a:p>
          <a:p>
            <a:pPr>
              <a:buFont typeface="Wingdings" pitchFamily="2" charset="2"/>
              <a:buNone/>
            </a:pPr>
            <a:r>
              <a:rPr lang="en-US"/>
              <a:t>a. Resusitasi jantung paru (airway, breathing, circulation/ABC). Pasien CK berat sering dalam keadaan hipotensi, hipoksia, hiperkapnea akibat ggn pulmoner. Tindakan resusitasi ABC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6100"/>
          </a:xfrm>
        </p:spPr>
        <p:txBody>
          <a:bodyPr/>
          <a:lstStyle/>
          <a:p>
            <a:r>
              <a:rPr lang="en-US" sz="4000"/>
              <a:t>Tindakan resusitasi ABC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2400"/>
              <a:t>a.</a:t>
            </a:r>
            <a:r>
              <a:rPr lang="en-US" sz="2400"/>
              <a:t>Jalan nafas (airway)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Jalan nafas dibebaskan dari lidah yang turun kebelakang dengan posisi kepala ekstensi, kalau perlu pasang pipa or</a:t>
            </a:r>
            <a:r>
              <a:rPr lang="id-ID" sz="2400"/>
              <a:t>o</a:t>
            </a:r>
            <a:r>
              <a:rPr lang="en-US" sz="2400"/>
              <a:t>pharing</a:t>
            </a:r>
            <a:r>
              <a:rPr lang="id-ID" sz="2400"/>
              <a:t> (OPA )</a:t>
            </a:r>
            <a:r>
              <a:rPr lang="en-US" sz="2400"/>
              <a:t>/ endotrakheal, bersihkan sisa muntah, darah ,lendir, atau gigi palsu. Isi lambung dikosongkan melalui pipa NGT untuk menghindari aspirasi muntahan dan kalau ada stress ulcer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b. Pernafasan (breathing)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Ggn sentral : lesi medula oblongata, nafas cheyne stokes, dan central neurogenik hiperventilasi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Ggn perifer: aspirasi, trauma dada, edema paru, DIC, emboli paru, infeksi.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Tindakan Oksigen, cari dan atasi faktor penyebab, kalau perlu ventilator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7362"/>
          </a:xfrm>
        </p:spPr>
        <p:txBody>
          <a:bodyPr/>
          <a:lstStyle/>
          <a:p>
            <a:r>
              <a:rPr lang="en-US" sz="4000"/>
              <a:t>Tindakan resusitasi ABC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574088" cy="5943600"/>
          </a:xfrm>
        </p:spPr>
        <p:txBody>
          <a:bodyPr/>
          <a:lstStyle/>
          <a:p>
            <a:r>
              <a:rPr lang="en-US"/>
              <a:t>3. Sirkulasi (circulation)</a:t>
            </a:r>
          </a:p>
          <a:p>
            <a:pPr>
              <a:buFont typeface="Wingdings" pitchFamily="2" charset="2"/>
              <a:buNone/>
            </a:pPr>
            <a:r>
              <a:rPr lang="en-US"/>
              <a:t>Hipotensi– iskemik—kerusakan sekunder otak. Hipotensi jarang akibat kelainan intrakranial, sering ekstrakranial, akibat hipovolemi, perdarahan luar, ruptur organ dalam, trauma dada disertai tamponade jantung atau pneumotorak, shock septik.</a:t>
            </a:r>
          </a:p>
          <a:p>
            <a:pPr>
              <a:buFont typeface="Wingdings" pitchFamily="2" charset="2"/>
              <a:buNone/>
            </a:pPr>
            <a:r>
              <a:rPr lang="en-US"/>
              <a:t>Tindakan: hentikan sumber perdarahan, perbaiki fungsi jantung ,menggantidarah yang hilang dengan plasma, darah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65162"/>
          </a:xfrm>
        </p:spPr>
        <p:txBody>
          <a:bodyPr/>
          <a:lstStyle/>
          <a:p>
            <a:r>
              <a:rPr lang="en-US" sz="2800" b="1"/>
              <a:t>PENATALAKSANAAN CEDERA KEPALA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954088"/>
            <a:ext cx="9144000" cy="506571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/>
              <a:t>Tekanan Intra Kranial meninggi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Terjadi akibat vasodilatasi, udem otak, hematom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Untuk mengukurnya sebaiknya dipasang monitor TIK. TIK normal adalah 0-15 mmHg. Diatas 20 mmHg sudah harus diturunkan dengan: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Hiperventilasi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Setelah resusitasi ABC lakukan hiperventilasi terkontrol dengan pCO2 27-30 mmHg. Dipertahankan selama 48-72 jam lalu dicoba dilepas, bila TIK naik lagi diteruskan selama 24-48 jam. Bila tidak turun periksa AGD dan CT scan untuk menyingkirkan hematom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65162"/>
          </a:xfrm>
        </p:spPr>
        <p:txBody>
          <a:bodyPr/>
          <a:lstStyle/>
          <a:p>
            <a:r>
              <a:rPr lang="en-US" sz="3200" b="1"/>
              <a:t>PENATALAKSANAAN TIK meningkat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915400" cy="4989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2. Drainase cairan serebro spinal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Dilakukan bila hiperventilasi tidak berhasil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3. Terapi Diuretik osmotik Manitol 20%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Bolus 0,5-1 gr/kgBB dalam 20 menit dilanjutkan 0,25-0,5 gr/kgBB setiap 6 jam selama 24-48 jam.Monitor osmolaritas tidak melebihi 310 mOsm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Diuretik Furosemid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Menghambat pembentukan LCS, menarik cairan interstitial udema serebri. Pemberian bersama manitol punya efek sinergik dan memper[anjang efek osmotik serum oleh manitol. Dosis 40mg/hari IV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6100"/>
          </a:xfrm>
        </p:spPr>
        <p:txBody>
          <a:bodyPr/>
          <a:lstStyle/>
          <a:p>
            <a:r>
              <a:rPr lang="en-US" sz="3200" b="1"/>
              <a:t>PENATALAKSANAAN TIK meningkat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726488" cy="5943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4. Steroid</a:t>
            </a:r>
          </a:p>
          <a:p>
            <a:pPr>
              <a:buFont typeface="Wingdings" pitchFamily="2" charset="2"/>
              <a:buNone/>
            </a:pPr>
            <a:r>
              <a:rPr lang="en-US"/>
              <a:t>Manfaat tidak terbukti pada Cedera kepala</a:t>
            </a:r>
          </a:p>
          <a:p>
            <a:pPr>
              <a:buFont typeface="Wingdings" pitchFamily="2" charset="2"/>
              <a:buNone/>
            </a:pPr>
            <a:r>
              <a:rPr lang="en-US"/>
              <a:t>5. Posisi kepala. Ditinggikan 20-30 derajat dengan kepala dan dada pada satu bidang, jangan fleksi atau laterofleksi supaya vena leher tidak terjepit sehingga drainase vena otak lancar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Mekanisme Trauma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/>
              <a:t>Aselerasi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/>
              <a:t>Deselerasi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/>
              <a:t>Deformasi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/>
              <a:t>Trauma Coup dan Caunter Coup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7362"/>
          </a:xfrm>
        </p:spPr>
        <p:txBody>
          <a:bodyPr/>
          <a:lstStyle/>
          <a:p>
            <a:r>
              <a:rPr lang="en-US" sz="2800" b="1"/>
              <a:t>PENATALAKSANAAN CEDERA KEPALA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8955088" cy="5141913"/>
          </a:xfrm>
        </p:spPr>
        <p:txBody>
          <a:bodyPr/>
          <a:lstStyle/>
          <a:p>
            <a:r>
              <a:rPr lang="en-US"/>
              <a:t>Keseimbangan elektrolit</a:t>
            </a:r>
          </a:p>
          <a:p>
            <a:pPr>
              <a:buFont typeface="Wingdings" pitchFamily="2" charset="2"/>
              <a:buNone/>
            </a:pPr>
            <a:r>
              <a:rPr lang="en-US"/>
              <a:t>Pada saat awal masuk dikurangi untuk mencegah udem otak, 1500-2000 ml/hari parenteraldengan cairan koloid , kristaloid Nacl 0,9%, ringer laktat. Jangan diberikan yang mengandung glukosa – hiperglikemi, menambah udem otak</a:t>
            </a:r>
          </a:p>
          <a:p>
            <a:pPr>
              <a:buFont typeface="Wingdings" pitchFamily="2" charset="2"/>
              <a:buNone/>
            </a:pPr>
            <a:r>
              <a:rPr lang="en-US"/>
              <a:t>Pantau keseimbangan cairan, elektrolit darah.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06425"/>
          </a:xfrm>
        </p:spPr>
        <p:txBody>
          <a:bodyPr/>
          <a:lstStyle/>
          <a:p>
            <a:r>
              <a:rPr lang="en-US" sz="2800" b="1"/>
              <a:t>PENATALAKSANAAN CEDERA KEPALA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839200" cy="51419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Profilaksis: diberikan pada CK berat dengan fraktur impresi, hematom intrakranial, PTA yang panjang</a:t>
            </a:r>
          </a:p>
          <a:p>
            <a:pPr>
              <a:lnSpc>
                <a:spcPct val="80000"/>
              </a:lnSpc>
            </a:pPr>
            <a:r>
              <a:rPr lang="en-US" sz="2800"/>
              <a:t>Komplikasi sistemik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Demam, Kelanan gastrointestinal, kelainan hematologis perlu ditanggulangi segera.</a:t>
            </a:r>
          </a:p>
          <a:p>
            <a:pPr>
              <a:lnSpc>
                <a:spcPct val="80000"/>
              </a:lnSpc>
            </a:pPr>
            <a:r>
              <a:rPr lang="en-US" sz="2800"/>
              <a:t>Obat Neuroprotektor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Manfaat obat pada CK berat masih diteliti manfaatnya seperti lazaroid, antagonis kalsium, glutamat, citikolin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  <p:bldP spid="15360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REHABILITASI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Berbaring lama dan inaktiviti bisa menimbulkan komplikasi gerakan seperti kontraktur, osteoporosis, dekubitus, edema, infeksi, trombophlebitis,  infeksi saluran kencing.</a:t>
            </a:r>
          </a:p>
          <a:p>
            <a:r>
              <a:rPr lang="en-US" sz="2800"/>
              <a:t>Goal jangka pendek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Meningkatkan spesifik area seperti kekuatan, koordinasi, ROM, balans, dan posture untuk mobilitas dan keamanan.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Pengobatan tergantung kondisi pasien kestabilan kardiopulmoner, fungsi musculoskletal, defisit neurologi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06425"/>
          </a:xfrm>
        </p:spPr>
        <p:txBody>
          <a:bodyPr/>
          <a:lstStyle/>
          <a:p>
            <a:r>
              <a:rPr lang="en-US"/>
              <a:t>REHABILITASI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58888"/>
            <a:ext cx="8839200" cy="4989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Rehabilitasi dini pada fase akut terutama untuk menghindari komplikasi seperti kontraktur dengan terapi fisik pengaturan posis, melakukan gerakan ROM (pergerakan sendi) dan mobilisasi dini</a:t>
            </a:r>
          </a:p>
          <a:p>
            <a:pPr>
              <a:lnSpc>
                <a:spcPct val="80000"/>
              </a:lnSpc>
            </a:pPr>
            <a:r>
              <a:rPr lang="en-US" sz="2400"/>
              <a:t>Terapi ini kemudian dilanjutkan dengan home program terapi yang melibatkan lingkungan dirumah</a:t>
            </a:r>
          </a:p>
          <a:p>
            <a:pPr>
              <a:lnSpc>
                <a:spcPct val="80000"/>
              </a:lnSpc>
            </a:pPr>
            <a:r>
              <a:rPr lang="en-US" sz="2400"/>
              <a:t>Pada pasien tidak sadar dilakukan dengan strategi terapi coma management dan program </a:t>
            </a:r>
            <a:r>
              <a:rPr lang="en-US" sz="2400" i="1"/>
              <a:t>sensory stimulation</a:t>
            </a:r>
          </a:p>
          <a:p>
            <a:pPr>
              <a:lnSpc>
                <a:spcPct val="80000"/>
              </a:lnSpc>
            </a:pPr>
            <a:r>
              <a:rPr lang="en-US" sz="2400" i="1"/>
              <a:t>Penanganan dilakukan oleh tim secara terpadu dan terorganisis :  dokter ,terapis, ahli gizi, perawat, pasien dan keluarga.</a:t>
            </a:r>
          </a:p>
          <a:p>
            <a:pPr>
              <a:lnSpc>
                <a:spcPct val="80000"/>
              </a:lnSpc>
            </a:pPr>
            <a:r>
              <a:rPr lang="en-US" sz="2400"/>
              <a:t>Melakukan mobilisasi dini, rehabilitasi termasuk stimulasi, suport nutrisi yang adekuat, edukasi keluarga.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Diagnosa Keperawatan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Penurunan adaptasi kapasitas intrakranial berhubungan dengan trauma/gangguan neurologi</a:t>
            </a:r>
          </a:p>
          <a:p>
            <a:pPr>
              <a:lnSpc>
                <a:spcPct val="80000"/>
              </a:lnSpc>
            </a:pPr>
            <a:r>
              <a:rPr lang="en-US" sz="2400"/>
              <a:t>Inefektif perfusi jaringan serebral berhubungan dengan peningkatan ICP, penurunan aliran darah</a:t>
            </a:r>
          </a:p>
          <a:p>
            <a:pPr>
              <a:lnSpc>
                <a:spcPct val="80000"/>
              </a:lnSpc>
            </a:pPr>
            <a:r>
              <a:rPr lang="en-US" sz="2400"/>
              <a:t>Gangguan pertukaran gas berhubungan dengan penurunan suplai oksigen dan peningkatan produksi CO2 sekunder terhadap penurunan pengendalian pusat pernafasan</a:t>
            </a:r>
          </a:p>
          <a:p>
            <a:pPr>
              <a:lnSpc>
                <a:spcPct val="80000"/>
              </a:lnSpc>
            </a:pPr>
            <a:r>
              <a:rPr lang="en-US" sz="2400"/>
              <a:t>Risiko ketidakseimbangan volume cairan berhubungan dengan pemberian cairan/medikasi</a:t>
            </a:r>
          </a:p>
          <a:p>
            <a:pPr>
              <a:lnSpc>
                <a:spcPct val="80000"/>
              </a:lnSpc>
            </a:pPr>
            <a:r>
              <a:rPr lang="en-US" sz="2400"/>
              <a:t>Ketidakseimbangan nutrisi: kurang dari kebutuhan tubuh berhubungan dengan peningkatan status metabolik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Resiko/aktual pening-katan intrakranial berhubungan dengan :</a:t>
            </a:r>
          </a:p>
          <a:p>
            <a:r>
              <a:rPr lang="en-US"/>
              <a:t>Adanya proses desakan ruang dalam otak akibat penumpukan cairan </a:t>
            </a:r>
          </a:p>
          <a:p>
            <a:r>
              <a:rPr lang="en-US"/>
              <a:t>Kelainan sirkulasi serebrospinal</a:t>
            </a:r>
          </a:p>
          <a:p>
            <a:r>
              <a:rPr lang="en-US"/>
              <a:t>Vasodilatasi pembuluh darah otak akibat asidosis metabolik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Gangguan keseimbangan cairan dan elektrolit berhubungan </a:t>
            </a:r>
          </a:p>
          <a:p>
            <a:r>
              <a:rPr lang="en-US"/>
              <a:t>Penurunan produksi anti diuretik hormon(ADH)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9747" name="Picture 3" descr="brain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0"/>
            <a:ext cx="8382000" cy="6553200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69937"/>
          </a:xfrm>
        </p:spPr>
        <p:txBody>
          <a:bodyPr/>
          <a:lstStyle/>
          <a:p>
            <a:r>
              <a:rPr lang="en-US" b="1"/>
              <a:t>LOBUS OTAK</a:t>
            </a:r>
          </a:p>
        </p:txBody>
      </p:sp>
      <p:pic>
        <p:nvPicPr>
          <p:cNvPr id="160771" name="Picture 3" descr="lobesum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25" y="3349625"/>
            <a:ext cx="4857750" cy="1209675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35025"/>
          </a:xfrm>
        </p:spPr>
        <p:txBody>
          <a:bodyPr/>
          <a:lstStyle/>
          <a:p>
            <a:r>
              <a:rPr lang="en-US"/>
              <a:t>Fungsional otak</a:t>
            </a:r>
          </a:p>
        </p:txBody>
      </p:sp>
      <p:pic>
        <p:nvPicPr>
          <p:cNvPr id="1617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8362" y="2878137"/>
            <a:ext cx="4867275" cy="2152650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Beberpa Kleasifikasi 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/>
              <a:t>Berdasarkan ceredra kepala primer dan sekunder 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/>
              <a:t>	* Primer -&gt; Gaya mekanik -&gt; Akut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/>
              <a:t>	   		  ~ Kll (mobil, motor, KA, dsb).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/>
              <a:t>	   		  ~ Jatuh dari ketinggian 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/>
              <a:t>		         	  ~ Berkelahi 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/>
              <a:t>			  ~ Luka tembak 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01700"/>
          </a:xfrm>
        </p:spPr>
        <p:txBody>
          <a:bodyPr/>
          <a:lstStyle/>
          <a:p>
            <a:r>
              <a:rPr lang="en-US"/>
              <a:t>CAIRAN OTAK</a:t>
            </a:r>
          </a:p>
        </p:txBody>
      </p:sp>
      <p:pic>
        <p:nvPicPr>
          <p:cNvPr id="1628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447800"/>
            <a:ext cx="7467600" cy="5410200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4" name="Picture 2" descr="Ih apa 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"/>
            <a:ext cx="7543800" cy="56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Masalah Keperawatan 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Resiko tidak efektifnya pola nafas berhubungan dengan :Kerusakan pusat pernafasan di medula oblongata</a:t>
            </a:r>
          </a:p>
          <a:p>
            <a:pPr>
              <a:lnSpc>
                <a:spcPct val="90000"/>
              </a:lnSpc>
            </a:pPr>
            <a:r>
              <a:rPr lang="en-US" sz="2800"/>
              <a:t>Perubahan perfusi jaringan serebral berhubuang dengan: trauma intraserebri</a:t>
            </a:r>
          </a:p>
          <a:p>
            <a:pPr>
              <a:lnSpc>
                <a:spcPct val="90000"/>
              </a:lnSpc>
            </a:pPr>
            <a:r>
              <a:rPr lang="en-US" sz="2800"/>
              <a:t>Resiko/aktual pening-katan intrakranial berhubungan dengan Adanya proses desakan ruang dalam otak akibat penumpukan cairan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81200"/>
            <a:ext cx="79248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8800" b="1" i="1">
                <a:latin typeface="Courier New" pitchFamily="49" charset="0"/>
              </a:rPr>
              <a:t>Terima Kasih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990600"/>
            <a:ext cx="7239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* Sekunder -&gt; Non Mekanik </a:t>
            </a:r>
          </a:p>
          <a:p>
            <a:pPr>
              <a:buFont typeface="Wingdings" pitchFamily="2" charset="2"/>
              <a:buNone/>
            </a:pPr>
            <a:r>
              <a:rPr lang="en-US"/>
              <a:t>			     ~ Lanjutan cerda primer</a:t>
            </a:r>
          </a:p>
          <a:p>
            <a:pPr>
              <a:buFont typeface="Wingdings" pitchFamily="2" charset="2"/>
              <a:buNone/>
            </a:pPr>
            <a:r>
              <a:rPr lang="en-US"/>
              <a:t>			     ~ Proses inflamasi -&gt; demam</a:t>
            </a:r>
          </a:p>
          <a:p>
            <a:pPr>
              <a:buFont typeface="Wingdings" pitchFamily="2" charset="2"/>
              <a:buNone/>
            </a:pPr>
            <a:r>
              <a:rPr lang="en-US"/>
              <a:t>			     ~ Proses sistemik -&gt; Iskemia, </a:t>
            </a:r>
          </a:p>
          <a:p>
            <a:pPr>
              <a:buFont typeface="Wingdings" pitchFamily="2" charset="2"/>
              <a:buNone/>
            </a:pPr>
            <a:r>
              <a:rPr lang="en-US"/>
              <a:t>			        hipoksia, hipotensi</a:t>
            </a:r>
          </a:p>
          <a:p>
            <a:pPr>
              <a:buFont typeface="Wingdings" pitchFamily="2" charset="2"/>
              <a:buNone/>
            </a:pPr>
            <a:r>
              <a:rPr lang="en-US"/>
              <a:t>			</a:t>
            </a:r>
          </a:p>
          <a:p>
            <a:pPr>
              <a:buFont typeface="Wingdings" pitchFamily="2" charset="2"/>
              <a:buNone/>
            </a:pPr>
            <a:r>
              <a:rPr lang="en-US"/>
              <a:t>	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1027"/>
          <p:cNvSpPr>
            <a:spLocks noGrp="1" noChangeArrowheads="1"/>
          </p:cNvSpPr>
          <p:nvPr>
            <p:ph idx="1"/>
          </p:nvPr>
        </p:nvSpPr>
        <p:spPr>
          <a:xfrm>
            <a:off x="1600200" y="609600"/>
            <a:ext cx="7010400" cy="5867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2. Berdasarkan Patologi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* Komusio serebri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* Kontusio serebri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* Laserasi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3. Berdasarkan Lokaso Lesi (Hematoma Intra Kranial)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* Hematoma Epidural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* Hematioma Subdural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* Hematoma Subaranoid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* Hematoma Intra Serebri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4100" b="1"/>
              <a:t>REVIEU ANATOMI</a:t>
            </a:r>
            <a:endParaRPr lang="en-US" sz="4100" b="1"/>
          </a:p>
        </p:txBody>
      </p:sp>
      <p:pic>
        <p:nvPicPr>
          <p:cNvPr id="115716" name="Picture 4" descr="MENINGEN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8487" y="2897187"/>
            <a:ext cx="2867025" cy="21145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4100" b="1"/>
              <a:t>REVIEU ANATOMI</a:t>
            </a:r>
            <a:endParaRPr lang="en-US" sz="4100" b="1"/>
          </a:p>
        </p:txBody>
      </p:sp>
      <p:pic>
        <p:nvPicPr>
          <p:cNvPr id="116740" name="Picture 4" descr="skull21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09558" y="1600200"/>
            <a:ext cx="6324884" cy="47085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Letak Perdarahan </a:t>
            </a:r>
          </a:p>
        </p:txBody>
      </p:sp>
      <p:pic>
        <p:nvPicPr>
          <p:cNvPr id="117764" name="Picture 4" descr="Epidural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0" y="1668462"/>
            <a:ext cx="6096000" cy="4572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834</TotalTime>
  <Words>1180</Words>
  <Application>Microsoft PowerPoint</Application>
  <PresentationFormat>Overhead</PresentationFormat>
  <Paragraphs>213</Paragraphs>
  <Slides>43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Times New Roman</vt:lpstr>
      <vt:lpstr>Verdana</vt:lpstr>
      <vt:lpstr>Wingdings</vt:lpstr>
      <vt:lpstr>Courier New</vt:lpstr>
      <vt:lpstr>Apex</vt:lpstr>
      <vt:lpstr>Microsoft Clip Gallery</vt:lpstr>
      <vt:lpstr>CKB</vt:lpstr>
      <vt:lpstr>Pengertian Cedra Kepala</vt:lpstr>
      <vt:lpstr>Mekanisme Trauma </vt:lpstr>
      <vt:lpstr>Beberpa Kleasifikasi </vt:lpstr>
      <vt:lpstr>Slide 5</vt:lpstr>
      <vt:lpstr>Slide 6</vt:lpstr>
      <vt:lpstr>REVIEU ANATOMI</vt:lpstr>
      <vt:lpstr>REVIEU ANATOMI</vt:lpstr>
      <vt:lpstr>Letak Perdarahan </vt:lpstr>
      <vt:lpstr>Letak Perdarahan</vt:lpstr>
      <vt:lpstr>Letak Perdarahan</vt:lpstr>
      <vt:lpstr>Slide 12</vt:lpstr>
      <vt:lpstr>Etiologi </vt:lpstr>
      <vt:lpstr>Patofisiologi</vt:lpstr>
      <vt:lpstr>Manifestasi Klinik </vt:lpstr>
      <vt:lpstr>Slide 16</vt:lpstr>
      <vt:lpstr>Pemeriksaan Diagnostik </vt:lpstr>
      <vt:lpstr>Penatalaksanaan </vt:lpstr>
      <vt:lpstr>PENATALAKSANAAN CEDERA KEPALA</vt:lpstr>
      <vt:lpstr>PENATALAKSANAAN CEDERA KEPALA</vt:lpstr>
      <vt:lpstr>PENATALAKSANAAN CEDERA KEPALA</vt:lpstr>
      <vt:lpstr>PENATALAKSANAAN CEDERA KEPALA</vt:lpstr>
      <vt:lpstr>PENATALAKSANAAN CEDERA KEPALA</vt:lpstr>
      <vt:lpstr>PENATALAKSANAAN CEDERA KEPALA</vt:lpstr>
      <vt:lpstr>Tindakan resusitasi ABC</vt:lpstr>
      <vt:lpstr>Tindakan resusitasi ABC</vt:lpstr>
      <vt:lpstr>PENATALAKSANAAN CEDERA KEPALA</vt:lpstr>
      <vt:lpstr>PENATALAKSANAAN TIK meningkat</vt:lpstr>
      <vt:lpstr>PENATALAKSANAAN TIK meningkat</vt:lpstr>
      <vt:lpstr>PENATALAKSANAAN CEDERA KEPALA</vt:lpstr>
      <vt:lpstr>PENATALAKSANAAN CEDERA KEPALA</vt:lpstr>
      <vt:lpstr>REHABILITASI</vt:lpstr>
      <vt:lpstr>REHABILITASI</vt:lpstr>
      <vt:lpstr>Diagnosa Keperawatan</vt:lpstr>
      <vt:lpstr>Slide 35</vt:lpstr>
      <vt:lpstr>Slide 36</vt:lpstr>
      <vt:lpstr>Slide 37</vt:lpstr>
      <vt:lpstr>LOBUS OTAK</vt:lpstr>
      <vt:lpstr>Fungsional otak</vt:lpstr>
      <vt:lpstr>CAIRAN OTAK</vt:lpstr>
      <vt:lpstr>Slide 41</vt:lpstr>
      <vt:lpstr>Masalah Keperawatan </vt:lpstr>
      <vt:lpstr>Slide 43</vt:lpstr>
    </vt:vector>
  </TitlesOfParts>
  <Company>RSCM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INFEKSI SUSUNAN SYARAF</dc:title>
  <dc:creator>Mirnawaty</dc:creator>
  <cp:lastModifiedBy>user_2</cp:lastModifiedBy>
  <cp:revision>38</cp:revision>
  <dcterms:created xsi:type="dcterms:W3CDTF">2007-07-02T04:15:20Z</dcterms:created>
  <dcterms:modified xsi:type="dcterms:W3CDTF">2017-12-11T06:44:53Z</dcterms:modified>
</cp:coreProperties>
</file>