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305" r:id="rId2"/>
    <p:sldId id="320" r:id="rId3"/>
    <p:sldId id="257" r:id="rId4"/>
    <p:sldId id="258" r:id="rId5"/>
    <p:sldId id="312" r:id="rId6"/>
    <p:sldId id="259" r:id="rId7"/>
    <p:sldId id="260" r:id="rId8"/>
    <p:sldId id="261" r:id="rId9"/>
    <p:sldId id="306" r:id="rId10"/>
    <p:sldId id="262" r:id="rId11"/>
    <p:sldId id="263" r:id="rId12"/>
    <p:sldId id="264" r:id="rId13"/>
    <p:sldId id="265" r:id="rId14"/>
    <p:sldId id="266" r:id="rId15"/>
    <p:sldId id="267" r:id="rId16"/>
    <p:sldId id="321" r:id="rId17"/>
    <p:sldId id="325" r:id="rId18"/>
    <p:sldId id="331" r:id="rId19"/>
    <p:sldId id="330" r:id="rId20"/>
    <p:sldId id="307" r:id="rId21"/>
    <p:sldId id="308" r:id="rId22"/>
    <p:sldId id="313" r:id="rId23"/>
    <p:sldId id="314" r:id="rId24"/>
    <p:sldId id="327" r:id="rId25"/>
    <p:sldId id="269" r:id="rId26"/>
    <p:sldId id="292" r:id="rId27"/>
    <p:sldId id="275" r:id="rId28"/>
    <p:sldId id="332" r:id="rId29"/>
    <p:sldId id="293" r:id="rId30"/>
    <p:sldId id="310" r:id="rId31"/>
    <p:sldId id="294" r:id="rId32"/>
    <p:sldId id="296" r:id="rId33"/>
    <p:sldId id="304" r:id="rId34"/>
    <p:sldId id="279" r:id="rId35"/>
    <p:sldId id="297" r:id="rId36"/>
    <p:sldId id="280" r:id="rId37"/>
    <p:sldId id="282" r:id="rId38"/>
    <p:sldId id="303" r:id="rId39"/>
    <p:sldId id="298" r:id="rId40"/>
    <p:sldId id="328" r:id="rId41"/>
    <p:sldId id="329" r:id="rId42"/>
    <p:sldId id="311" r:id="rId43"/>
    <p:sldId id="299" r:id="rId44"/>
    <p:sldId id="283" r:id="rId45"/>
    <p:sldId id="333" r:id="rId46"/>
    <p:sldId id="284" r:id="rId47"/>
    <p:sldId id="285" r:id="rId48"/>
    <p:sldId id="286" r:id="rId49"/>
    <p:sldId id="287" r:id="rId50"/>
    <p:sldId id="302"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D983D5"/>
    <a:srgbClr val="663300"/>
    <a:srgbClr val="F6E7E6"/>
    <a:srgbClr val="FF00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94660"/>
  </p:normalViewPr>
  <p:slideViewPr>
    <p:cSldViewPr>
      <p:cViewPr varScale="1">
        <p:scale>
          <a:sx n="86" d="100"/>
          <a:sy n="86" d="100"/>
        </p:scale>
        <p:origin x="-14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B2295E7E-DAE1-46E6-9859-6A9F788B03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F315C7-D81E-414A-8079-035FD457FD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33892C6-DA05-4896-9C1F-26A0B69609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DD01366-D36B-4A3C-AB1F-1A16B4C8D3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1DEFDDB-E459-45C8-8A95-CF7A4894AA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8266B81-A6BE-4447-AB7C-545FEDF9D5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87CE71-ECC4-4033-9793-2F9E523DDF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19ECEB8-8010-4FB5-8573-86678B5C01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29EF125-EA9C-4225-BFA6-7997962C0E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A2AA1DBD-D98F-407E-9970-343170160A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8C45654-A59C-4EC2-91FF-18EA3EEEC3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E3B08157-744A-4A63-AC73-699E7D40BAD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4" r:id="rId1"/>
    <p:sldLayoutId id="2147483808" r:id="rId2"/>
    <p:sldLayoutId id="2147483815" r:id="rId3"/>
    <p:sldLayoutId id="2147483809" r:id="rId4"/>
    <p:sldLayoutId id="2147483816" r:id="rId5"/>
    <p:sldLayoutId id="2147483810" r:id="rId6"/>
    <p:sldLayoutId id="2147483811" r:id="rId7"/>
    <p:sldLayoutId id="2147483817" r:id="rId8"/>
    <p:sldLayoutId id="2147483818" r:id="rId9"/>
    <p:sldLayoutId id="2147483812" r:id="rId10"/>
    <p:sldLayoutId id="2147483813"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id.wikipedia.org/w/index.php?title=Trauma&amp;action=edit&amp;redlink=1" TargetMode="External"/><Relationship Id="rId2" Type="http://schemas.openxmlformats.org/officeDocument/2006/relationships/hyperlink" Target="http://id.wikipedia.org/wiki/Jaringan" TargetMode="External"/><Relationship Id="rId1" Type="http://schemas.openxmlformats.org/officeDocument/2006/relationships/slideLayout" Target="../slideLayouts/slideLayout4.xml"/><Relationship Id="rId4" Type="http://schemas.openxmlformats.org/officeDocument/2006/relationships/hyperlink" Target="http://id.wikipedia.org/wiki/Infeks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flickr.com/photos/rudi_helmansyah/337858471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medicom.blogdetik.com/files/2009/03/clip-image012-thumb1.jpg" TargetMode="External"/><Relationship Id="rId1" Type="http://schemas.openxmlformats.org/officeDocument/2006/relationships/slideLayout" Target="../slideLayouts/slideLayout2.xml"/><Relationship Id="rId6" Type="http://schemas.openxmlformats.org/officeDocument/2006/relationships/hyperlink" Target="http://images.google.co.id/imgres?imgurl=http://shitumon.mmquest.com/pic/paronikia2.gif&amp;imgrefurl=http://shitumon.mmquest.com/post_3.html&amp;usg=__VAA2ouZa98E8xRowSvRHIkguhjc=&amp;h=139&amp;w=114&amp;sz=14&amp;hl=id&amp;start=11&amp;tbnid=QSfLeEXtT8mBeM:&amp;tbnh=93&amp;tbnw=76&amp;prev=/images?q=paronkia&amp;gbv=2&amp;hl=id" TargetMode="External"/><Relationship Id="rId5" Type="http://schemas.openxmlformats.org/officeDocument/2006/relationships/image" Target="../media/image22.jpeg"/><Relationship Id="rId4" Type="http://schemas.openxmlformats.org/officeDocument/2006/relationships/hyperlink" Target="http://medicastore.com/images/paronikia_kandida.jp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co.id/imgres?imgurl=http://www.ukimagehost.com/uploads/7910575f1d.jpg&amp;imgrefurl=http://www.kaskus.us/showthread.php?t=2266203&amp;usg=__e2ZPF2R3cEyvZ9EP4ATsViiR0RQ=&amp;h=269&amp;w=400&amp;sz=17&amp;hl=id&amp;start=2&amp;tbnid=NB7q7GZn2QJglM:&amp;tbnh=83&amp;tbnw=124&amp;prev=/images?q=kuku+terry%27s&amp;gbv=2&amp;hl=id"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images.google.co.id/imgres?imgurl=http://www.ukimagehost.com/uploads/c87a860e0a.jpg&amp;imgrefurl=http://www.kaskus.us/showthread.php?t=2266203&amp;usg=__UjbW-4Ceay70GdblwZQWqFlHm80=&amp;h=333&amp;w=512&amp;sz=30&amp;hl=id&amp;start=5&amp;tbnid=8KaLcvIlBOqMGM:&amp;tbnh=85&amp;tbnw=131&amp;prev=/images?q=kuku+terry%27s&amp;gbv=2&amp;hl=i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a/ac/ClubbingFingers1.jpg"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images.google.co.id/imgres?imgurl=http://www.lib.uiowa.edu/HARDIN/MD/pictures22/dermnet/64_finger_clubbing_01.jpg&amp;imgrefurl=http://www.lib.uiowa.edu/HARDIN/MD/dermnet/nails10.html&amp;usg=__k4tHvU5FbcFBkpj82FDwBwybZ7s=&amp;h=341&amp;w=512&amp;sz=26&amp;hl=id&amp;start=16&amp;tbnid=kLBAt25JKN2XkM:&amp;tbnh=87&amp;tbnw=131&amp;prev=/images?q=clubbing+finger&amp;gbv=2&amp;hl=i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id/imgres?imgurl=http://missinglink.ucsf.edu/lm/DermatologyGlossary/img/Dermatology%20Glossary/Glossary%20Clinical%20Images/Nail_Pitting-_Psoriasis-S.jpg&amp;imgrefurl=http://missinglink.ucsf.edu/lm/DermatologyGlossary/psoriasis.html&amp;usg=__dvECaVL6AWSqPayMzUxN3nHtErw=&amp;h=450&amp;w=600&amp;sz=67&amp;hl=id&amp;start=3&amp;tbnid=X84HByN-XFQm4M:&amp;tbnh=101&amp;tbnw=135&amp;prev=/images?q=pitting&amp;gbv=2&amp;hl=i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images.google.co.id/imgres?imgurl=http://www.emedicine.com/derm/images/1048885-1090631-1091351-1091444.jpg&amp;imgrefurl=http://zulkiflithamrin.blogspot.com/&amp;usg=__lUFr6ii0lEAVaDB8l3IOT2KLH3w=&amp;h=504&amp;w=691&amp;sz=176&amp;hl=id&amp;start=6&amp;tbnid=CQW7w4JBww_yiM:&amp;tbnh=101&amp;tbnw=139&amp;prev=/images?q=alopesia&amp;gbv=2&amp;hl=id" TargetMode="External"/><Relationship Id="rId1" Type="http://schemas.openxmlformats.org/officeDocument/2006/relationships/slideLayout" Target="../slideLayouts/slideLayout2.xml"/><Relationship Id="rId6" Type="http://schemas.openxmlformats.org/officeDocument/2006/relationships/hyperlink" Target="http://medicom.blogdetik.com/files/2009/03/clip-image0041.jpg" TargetMode="External"/><Relationship Id="rId5" Type="http://schemas.openxmlformats.org/officeDocument/2006/relationships/image" Target="../media/image31.jpeg"/><Relationship Id="rId4" Type="http://schemas.openxmlformats.org/officeDocument/2006/relationships/hyperlink" Target="http://images.google.co.id/imgres?imgurl=http://3.bp.blogspot.com/_RgYH9RTMI-o/SB9WCQ1o3iI/AAAAAAAAAD0/ndvqp7yeVZQ/s200/alopecia.jpg&amp;imgrefurl=http://medbeauty.blogspot.com/2008/05/botak-oh-no-solusinya.html&amp;usg=__aTQQB9vw0hNZ64ifm0iNd115Mhw=&amp;h=142&amp;w=130&amp;sz=4&amp;hl=id&amp;start=5&amp;tbnid=TbuQNOuMaJRflM:&amp;tbnh=94&amp;tbnw=86&amp;prev=/images?q=alopesia&amp;gbv=2&amp;hl=i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7170" name="Picture 2" descr="E:\nGJAR BARU\sistem-integumen_files\inegumen_functions.png"/>
          <p:cNvPicPr>
            <a:picLocks noChangeAspect="1" noChangeArrowheads="1"/>
          </p:cNvPicPr>
          <p:nvPr/>
        </p:nvPicPr>
        <p:blipFill>
          <a:blip r:embed="rId2"/>
          <a:srcRect/>
          <a:stretch>
            <a:fillRect/>
          </a:stretch>
        </p:blipFill>
        <p:spPr bwMode="auto">
          <a:xfrm>
            <a:off x="5500688" y="0"/>
            <a:ext cx="3643312" cy="3714750"/>
          </a:xfrm>
          <a:prstGeom prst="rect">
            <a:avLst/>
          </a:prstGeom>
          <a:noFill/>
          <a:ln w="9525">
            <a:noFill/>
            <a:miter lim="800000"/>
            <a:headEnd/>
            <a:tailEnd/>
          </a:ln>
        </p:spPr>
      </p:pic>
      <p:sp>
        <p:nvSpPr>
          <p:cNvPr id="7171" name="Rectangle 3"/>
          <p:cNvSpPr>
            <a:spLocks noGrp="1" noChangeArrowheads="1"/>
          </p:cNvSpPr>
          <p:nvPr>
            <p:ph type="subTitle" sz="quarter" idx="1"/>
          </p:nvPr>
        </p:nvSpPr>
        <p:spPr>
          <a:xfrm>
            <a:off x="214313" y="3214688"/>
            <a:ext cx="8072437" cy="3143250"/>
          </a:xfrm>
        </p:spPr>
        <p:txBody>
          <a:bodyPr/>
          <a:lstStyle/>
          <a:p>
            <a:pPr algn="ctr" eaLnBrk="1" hangingPunct="1">
              <a:lnSpc>
                <a:spcPct val="90000"/>
              </a:lnSpc>
            </a:pPr>
            <a:r>
              <a:rPr lang="en-US" sz="2400" b="1" dirty="0" smtClean="0">
                <a:solidFill>
                  <a:srgbClr val="00B050"/>
                </a:solidFill>
              </a:rPr>
              <a:t>Ns. </a:t>
            </a:r>
            <a:r>
              <a:rPr lang="en-US" sz="2400" b="1" dirty="0" smtClean="0">
                <a:solidFill>
                  <a:srgbClr val="00B050"/>
                </a:solidFill>
              </a:rPr>
              <a:t>Chandra W </a:t>
            </a:r>
            <a:r>
              <a:rPr lang="en-US" sz="2400" b="1" dirty="0" err="1" smtClean="0">
                <a:solidFill>
                  <a:srgbClr val="00B050"/>
                </a:solidFill>
              </a:rPr>
              <a:t>SKp</a:t>
            </a:r>
            <a:r>
              <a:rPr lang="en-US" sz="2400" b="1" dirty="0" smtClean="0">
                <a:solidFill>
                  <a:srgbClr val="00B050"/>
                </a:solidFill>
              </a:rPr>
              <a:t>.</a:t>
            </a:r>
            <a:r>
              <a:rPr lang="id-ID" sz="2400" b="1" dirty="0" smtClean="0">
                <a:solidFill>
                  <a:srgbClr val="00B050"/>
                </a:solidFill>
              </a:rPr>
              <a:t>Mkep</a:t>
            </a:r>
            <a:r>
              <a:rPr lang="en-AU" sz="2400" b="1" dirty="0" smtClean="0">
                <a:solidFill>
                  <a:srgbClr val="00B050"/>
                </a:solidFill>
              </a:rPr>
              <a:t>,Sp Mat</a:t>
            </a:r>
            <a:endParaRPr lang="id-ID" sz="2400" b="1" dirty="0" smtClean="0">
              <a:solidFill>
                <a:srgbClr val="00B050"/>
              </a:solidFill>
            </a:endParaRPr>
          </a:p>
          <a:p>
            <a:pPr algn="ctr" eaLnBrk="1" hangingPunct="1">
              <a:lnSpc>
                <a:spcPct val="90000"/>
              </a:lnSpc>
            </a:pPr>
            <a:r>
              <a:rPr lang="id-ID" sz="2400" b="1" dirty="0" smtClean="0">
                <a:solidFill>
                  <a:srgbClr val="00B050"/>
                </a:solidFill>
              </a:rPr>
              <a:t>Fakultas </a:t>
            </a:r>
            <a:r>
              <a:rPr lang="id-ID" sz="2400" b="1" dirty="0" smtClean="0">
                <a:solidFill>
                  <a:srgbClr val="00B050"/>
                </a:solidFill>
              </a:rPr>
              <a:t>Ilmu Kesehatan</a:t>
            </a:r>
          </a:p>
          <a:p>
            <a:pPr algn="ctr" eaLnBrk="1" hangingPunct="1">
              <a:lnSpc>
                <a:spcPct val="90000"/>
              </a:lnSpc>
            </a:pPr>
            <a:r>
              <a:rPr lang="id-ID" sz="2400" b="1" dirty="0" smtClean="0">
                <a:solidFill>
                  <a:srgbClr val="00B050"/>
                </a:solidFill>
              </a:rPr>
              <a:t>Universitas </a:t>
            </a:r>
            <a:r>
              <a:rPr lang="en-AU" sz="2400" b="1" dirty="0" err="1" smtClean="0">
                <a:solidFill>
                  <a:srgbClr val="00B050"/>
                </a:solidFill>
              </a:rPr>
              <a:t>Esa</a:t>
            </a:r>
            <a:r>
              <a:rPr lang="en-AU" sz="2400" b="1" dirty="0" smtClean="0">
                <a:solidFill>
                  <a:srgbClr val="00B050"/>
                </a:solidFill>
              </a:rPr>
              <a:t> </a:t>
            </a:r>
            <a:r>
              <a:rPr lang="en-AU" sz="2400" b="1" smtClean="0">
                <a:solidFill>
                  <a:srgbClr val="00B050"/>
                </a:solidFill>
              </a:rPr>
              <a:t>Ungguk</a:t>
            </a:r>
            <a:endParaRPr lang="en-US" sz="2400" b="1" dirty="0" smtClean="0">
              <a:solidFill>
                <a:srgbClr val="00B050"/>
              </a:solidFill>
            </a:endParaRPr>
          </a:p>
          <a:p>
            <a:pPr algn="ctr" eaLnBrk="1" hangingPunct="1">
              <a:lnSpc>
                <a:spcPct val="90000"/>
              </a:lnSpc>
            </a:pPr>
            <a:endParaRPr lang="en-US" sz="3800" b="1" dirty="0" smtClean="0"/>
          </a:p>
        </p:txBody>
      </p:sp>
      <p:sp>
        <p:nvSpPr>
          <p:cNvPr id="5" name="Rectangle 3"/>
          <p:cNvSpPr txBox="1">
            <a:spLocks noChangeArrowheads="1"/>
          </p:cNvSpPr>
          <p:nvPr/>
        </p:nvSpPr>
        <p:spPr bwMode="auto">
          <a:xfrm>
            <a:off x="0" y="2071688"/>
            <a:ext cx="8569325" cy="785812"/>
          </a:xfrm>
          <a:prstGeom prst="rect">
            <a:avLst/>
          </a:prstGeom>
          <a:noFill/>
          <a:ln w="9525">
            <a:noFill/>
            <a:miter lim="800000"/>
            <a:headEnd/>
            <a:tailEnd/>
          </a:ln>
          <a:effectLst/>
        </p:spPr>
        <p:txBody>
          <a:bodyPr/>
          <a:lstStyle/>
          <a:p>
            <a:pPr algn="ctr">
              <a:lnSpc>
                <a:spcPct val="90000"/>
              </a:lnSpc>
              <a:spcBef>
                <a:spcPct val="20000"/>
              </a:spcBef>
              <a:buClr>
                <a:schemeClr val="tx2"/>
              </a:buClr>
              <a:buSzPct val="115000"/>
              <a:buFont typeface="Wingdings" pitchFamily="2" charset="2"/>
              <a:buNone/>
              <a:defRPr/>
            </a:pPr>
            <a:endParaRPr lang="en-US" sz="3200" kern="0" dirty="0">
              <a:effectLst>
                <a:outerShdw blurRad="38100" dist="38100" dir="2700000" algn="tl">
                  <a:srgbClr val="000000"/>
                </a:outerShdw>
              </a:effectLst>
              <a:latin typeface="+mn-lt"/>
            </a:endParaRPr>
          </a:p>
          <a:p>
            <a:pPr algn="ctr">
              <a:lnSpc>
                <a:spcPct val="90000"/>
              </a:lnSpc>
              <a:spcBef>
                <a:spcPct val="20000"/>
              </a:spcBef>
              <a:buClr>
                <a:schemeClr val="tx2"/>
              </a:buClr>
              <a:buSzPct val="115000"/>
              <a:buFont typeface="Wingdings" pitchFamily="2" charset="2"/>
              <a:buNone/>
              <a:defRPr/>
            </a:pPr>
            <a:endParaRPr lang="en-US" sz="3200" kern="0" dirty="0">
              <a:effectLst>
                <a:outerShdw blurRad="38100" dist="38100" dir="2700000" algn="tl">
                  <a:srgbClr val="000000"/>
                </a:outerShdw>
              </a:effectLst>
              <a:latin typeface="+mn-lt"/>
            </a:endParaRPr>
          </a:p>
        </p:txBody>
      </p:sp>
      <p:sp>
        <p:nvSpPr>
          <p:cNvPr id="9" name="Rectangle 2"/>
          <p:cNvSpPr txBox="1">
            <a:spLocks noChangeArrowheads="1"/>
          </p:cNvSpPr>
          <p:nvPr/>
        </p:nvSpPr>
        <p:spPr>
          <a:xfrm>
            <a:off x="500034" y="428604"/>
            <a:ext cx="6843738" cy="1470025"/>
          </a:xfrm>
          <a:prstGeom prst="rect">
            <a:avLst/>
          </a:prstGeom>
        </p:spPr>
        <p:txBody>
          <a:bodyPr lIns="45720" rIns="45720">
            <a:normAutofit/>
          </a:bodyPr>
          <a:lstStyle/>
          <a:p>
            <a:pPr eaLnBrk="1" fontAlgn="auto" hangingPunct="1">
              <a:spcAft>
                <a:spcPts val="0"/>
              </a:spcAft>
              <a:defRPr/>
            </a:pPr>
            <a:r>
              <a:rPr lang="en-US" sz="4400" b="1" cap="all" dirty="0">
                <a:ln w="5000" cmpd="sng">
                  <a:solidFill>
                    <a:schemeClr val="accent1">
                      <a:tint val="80000"/>
                      <a:shade val="99000"/>
                      <a:satMod val="500000"/>
                    </a:schemeClr>
                  </a:solidFill>
                  <a:prstDash val="solid"/>
                </a:ln>
                <a:solidFill>
                  <a:srgbClr val="0070C0"/>
                </a:solidFill>
                <a:latin typeface="Copperplate Gothic Bold" pitchFamily="34" charset="0"/>
                <a:ea typeface="+mj-ea"/>
                <a:cs typeface="Aharoni" pitchFamily="2" charset="-79"/>
              </a:rPr>
              <a:t>  Pengkajian Fisik </a:t>
            </a:r>
            <a:br>
              <a:rPr lang="en-US" sz="4400" b="1" cap="all" dirty="0">
                <a:ln w="5000" cmpd="sng">
                  <a:solidFill>
                    <a:schemeClr val="accent1">
                      <a:tint val="80000"/>
                      <a:shade val="99000"/>
                      <a:satMod val="500000"/>
                    </a:schemeClr>
                  </a:solidFill>
                  <a:prstDash val="solid"/>
                </a:ln>
                <a:solidFill>
                  <a:srgbClr val="0070C0"/>
                </a:solidFill>
                <a:latin typeface="Copperplate Gothic Bold" pitchFamily="34" charset="0"/>
                <a:ea typeface="+mj-ea"/>
                <a:cs typeface="Aharoni" pitchFamily="2" charset="-79"/>
              </a:rPr>
            </a:br>
            <a:r>
              <a:rPr lang="en-US" sz="4400" b="1" cap="all" dirty="0">
                <a:ln w="5000" cmpd="sng">
                  <a:solidFill>
                    <a:schemeClr val="accent1">
                      <a:tint val="80000"/>
                      <a:shade val="99000"/>
                      <a:satMod val="500000"/>
                    </a:schemeClr>
                  </a:solidFill>
                  <a:prstDash val="solid"/>
                </a:ln>
                <a:solidFill>
                  <a:srgbClr val="0070C0"/>
                </a:solidFill>
                <a:latin typeface="Copperplate Gothic Bold" pitchFamily="34" charset="0"/>
                <a:ea typeface="+mj-ea"/>
                <a:cs typeface="Aharoni" pitchFamily="2" charset="-79"/>
              </a:rPr>
              <a:t>Sistem integumen</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RIWAYAT KESEHATAN</a:t>
            </a:r>
          </a:p>
        </p:txBody>
      </p:sp>
      <p:sp>
        <p:nvSpPr>
          <p:cNvPr id="16387" name="Rectangle 3"/>
          <p:cNvSpPr>
            <a:spLocks noGrp="1" noChangeArrowheads="1"/>
          </p:cNvSpPr>
          <p:nvPr>
            <p:ph idx="1"/>
          </p:nvPr>
        </p:nvSpPr>
        <p:spPr/>
        <p:txBody>
          <a:bodyPr/>
          <a:lstStyle/>
          <a:p>
            <a:pPr eaLnBrk="1" hangingPunct="1"/>
            <a:r>
              <a:rPr lang="en-US" smtClean="0"/>
              <a:t>Pertanyaan dimulai dengan masalah atau keluhan yg dirasakan. </a:t>
            </a:r>
          </a:p>
          <a:p>
            <a:pPr eaLnBrk="1" hangingPunct="1">
              <a:buFont typeface="Wingdings 2" pitchFamily="18" charset="2"/>
              <a:buNone/>
            </a:pPr>
            <a:r>
              <a:rPr lang="en-US" smtClean="0"/>
              <a:t>    Misal : </a:t>
            </a:r>
          </a:p>
          <a:p>
            <a:pPr eaLnBrk="1" hangingPunct="1">
              <a:buFont typeface="Wingdings" pitchFamily="2" charset="2"/>
              <a:buNone/>
            </a:pPr>
            <a:r>
              <a:rPr lang="en-US" smtClean="0"/>
              <a:t>	gatal-gatal ?</a:t>
            </a:r>
          </a:p>
          <a:p>
            <a:pPr eaLnBrk="1" hangingPunct="1">
              <a:buFont typeface="Wingdings" pitchFamily="2" charset="2"/>
              <a:buNone/>
            </a:pPr>
            <a:r>
              <a:rPr lang="en-US" smtClean="0"/>
              <a:t>	benjolan di kulit ?</a:t>
            </a:r>
          </a:p>
          <a:p>
            <a:pPr eaLnBrk="1" hangingPunct="1">
              <a:buClr>
                <a:schemeClr val="tx1"/>
              </a:buClr>
            </a:pPr>
            <a:r>
              <a:rPr lang="en-US" smtClean="0"/>
              <a:t>Pengkajian pola sehat sakit</a:t>
            </a:r>
          </a:p>
          <a:p>
            <a:pPr eaLnBrk="1" hangingPunct="1">
              <a:buClr>
                <a:schemeClr val="tx1"/>
              </a:buClr>
            </a:pPr>
            <a:r>
              <a:rPr lang="en-US" smtClean="0"/>
              <a:t>Pola pemeliharaan kesehatan</a:t>
            </a:r>
          </a:p>
          <a:p>
            <a:pPr eaLnBrk="1" hangingPunct="1">
              <a:buClr>
                <a:schemeClr val="tx1"/>
              </a:buClr>
            </a:pPr>
            <a:r>
              <a:rPr lang="en-US" smtClean="0"/>
              <a:t>Pola peran kekerabatan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000" b="1" smtClean="0">
                <a:solidFill>
                  <a:srgbClr val="00B050"/>
                </a:solidFill>
              </a:rPr>
              <a:t>PENGKAJIAN POLA SEHAT-SAKIT</a:t>
            </a:r>
          </a:p>
        </p:txBody>
      </p:sp>
      <p:sp>
        <p:nvSpPr>
          <p:cNvPr id="17411" name="Rectangle 3"/>
          <p:cNvSpPr>
            <a:spLocks noGrp="1" noChangeArrowheads="1"/>
          </p:cNvSpPr>
          <p:nvPr>
            <p:ph idx="1"/>
          </p:nvPr>
        </p:nvSpPr>
        <p:spPr>
          <a:xfrm>
            <a:off x="500063" y="1500188"/>
            <a:ext cx="7467600" cy="4525962"/>
          </a:xfrm>
        </p:spPr>
        <p:txBody>
          <a:bodyPr/>
          <a:lstStyle/>
          <a:p>
            <a:pPr marL="0" indent="0" algn="just" eaLnBrk="1" hangingPunct="1">
              <a:buFont typeface="Wingdings" pitchFamily="2" charset="2"/>
              <a:buNone/>
            </a:pPr>
            <a:r>
              <a:rPr lang="en-US" sz="3200" smtClean="0"/>
              <a:t>Untuk Mengkaji POLA SEHAT-SAKIT Pertanyaan Yang Diajukan Meliputi:</a:t>
            </a:r>
          </a:p>
          <a:p>
            <a:pPr marL="0" indent="0" algn="just" eaLnBrk="1" hangingPunct="1">
              <a:buClr>
                <a:schemeClr val="tx1"/>
              </a:buClr>
            </a:pPr>
            <a:r>
              <a:rPr lang="en-US" sz="3200" smtClean="0"/>
              <a:t> Riwayat kesehatan sekarang</a:t>
            </a:r>
          </a:p>
          <a:p>
            <a:pPr marL="0" indent="0" algn="just" eaLnBrk="1" hangingPunct="1">
              <a:buClr>
                <a:schemeClr val="tx1"/>
              </a:buClr>
            </a:pPr>
            <a:r>
              <a:rPr lang="en-US" sz="3200" smtClean="0"/>
              <a:t> Riwayat kesehatan dahulu</a:t>
            </a:r>
          </a:p>
          <a:p>
            <a:pPr marL="0" indent="0" algn="just" eaLnBrk="1" hangingPunct="1">
              <a:buClr>
                <a:schemeClr val="tx1"/>
              </a:buClr>
            </a:pPr>
            <a:r>
              <a:rPr lang="en-US" sz="3200" smtClean="0"/>
              <a:t> Riwayat kesehatan keluarga</a:t>
            </a:r>
          </a:p>
          <a:p>
            <a:pPr marL="0" indent="0" algn="just" eaLnBrk="1" hangingPunct="1">
              <a:buClr>
                <a:schemeClr val="tx1"/>
              </a:buClr>
            </a:pPr>
            <a:r>
              <a:rPr lang="en-US" sz="3200" smtClean="0"/>
              <a:t> Status perkembangan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z="3400" b="1" smtClean="0">
                <a:solidFill>
                  <a:srgbClr val="00FF00"/>
                </a:solidFill>
              </a:rPr>
              <a:t>RIWAYAT KESEHATAN SEKARANG</a:t>
            </a:r>
          </a:p>
        </p:txBody>
      </p:sp>
      <p:sp>
        <p:nvSpPr>
          <p:cNvPr id="18435" name="Rectangle 3"/>
          <p:cNvSpPr>
            <a:spLocks noGrp="1" noChangeArrowheads="1"/>
          </p:cNvSpPr>
          <p:nvPr>
            <p:ph idx="1"/>
          </p:nvPr>
        </p:nvSpPr>
        <p:spPr>
          <a:xfrm>
            <a:off x="357188" y="1571625"/>
            <a:ext cx="7467600" cy="2143125"/>
          </a:xfrm>
        </p:spPr>
        <p:txBody>
          <a:bodyPr/>
          <a:lstStyle/>
          <a:p>
            <a:pPr algn="just" eaLnBrk="1" hangingPunct="1"/>
            <a:r>
              <a:rPr lang="en-US" sz="3200" smtClean="0"/>
              <a:t>Untuk menanyakan riwayat kesehatan sekarang dan keluhan pasien ?</a:t>
            </a:r>
          </a:p>
          <a:p>
            <a:pPr algn="just" eaLnBrk="1" hangingPunct="1">
              <a:buFont typeface="Wingdings 2" pitchFamily="18" charset="2"/>
              <a:buNone/>
            </a:pPr>
            <a:r>
              <a:rPr lang="en-US" sz="3200" smtClean="0"/>
              <a:t>   Tanyakan akan adanya , demam, lesi, kemerahan, memar dll.</a:t>
            </a:r>
          </a:p>
          <a:p>
            <a:pPr algn="just" eaLnBrk="1" hangingPunct="1">
              <a:buFont typeface="Wingdings" pitchFamily="2" charset="2"/>
              <a:buNone/>
            </a:pPr>
            <a:r>
              <a:rPr lang="en-US" smtClean="0"/>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rgbClr val="FFFF00"/>
                </a:solidFill>
              </a:rPr>
              <a:t>Riwayat Penyakit Dahulu</a:t>
            </a:r>
          </a:p>
        </p:txBody>
      </p:sp>
      <p:sp>
        <p:nvSpPr>
          <p:cNvPr id="11267" name="Rectangle 3"/>
          <p:cNvSpPr>
            <a:spLocks noGrp="1" noChangeArrowheads="1"/>
          </p:cNvSpPr>
          <p:nvPr>
            <p:ph idx="1"/>
          </p:nvPr>
        </p:nvSpPr>
        <p:spPr>
          <a:xfrm>
            <a:off x="285750" y="1600200"/>
            <a:ext cx="8429625" cy="4525963"/>
          </a:xfrm>
        </p:spPr>
        <p:txBody>
          <a:bodyPr>
            <a:normAutofit/>
          </a:bodyPr>
          <a:lstStyle/>
          <a:p>
            <a:pPr marL="268288" indent="-268288" algn="just" eaLnBrk="1" fontAlgn="auto" hangingPunct="1">
              <a:spcAft>
                <a:spcPts val="0"/>
              </a:spcAft>
              <a:buFont typeface="Wingdings" pitchFamily="2" charset="2"/>
              <a:buNone/>
              <a:defRPr/>
            </a:pPr>
            <a:r>
              <a:rPr lang="en-US" sz="2800" dirty="0"/>
              <a:t>	</a:t>
            </a:r>
            <a:r>
              <a:rPr lang="en-US" sz="2800" dirty="0">
                <a:solidFill>
                  <a:srgbClr val="00B050"/>
                </a:solidFill>
                <a:cs typeface="Arial" pitchFamily="34" charset="0"/>
              </a:rPr>
              <a:t>Untuk informasi masalah kesehatan dahulu, dapat diajukan pertanyaan-pertanyaan </a:t>
            </a:r>
            <a:r>
              <a:rPr lang="en-US" sz="2800" dirty="0" smtClean="0">
                <a:solidFill>
                  <a:srgbClr val="00B050"/>
                </a:solidFill>
                <a:cs typeface="Arial" pitchFamily="34" charset="0"/>
              </a:rPr>
              <a:t>tentang :</a:t>
            </a:r>
            <a:endParaRPr lang="en-US" sz="2800" dirty="0">
              <a:solidFill>
                <a:srgbClr val="00B050"/>
              </a:solidFill>
              <a:cs typeface="Arial" pitchFamily="34" charset="0"/>
            </a:endParaRPr>
          </a:p>
          <a:p>
            <a:pPr marL="268288" indent="-268288" algn="just" eaLnBrk="1" fontAlgn="auto" hangingPunct="1">
              <a:spcAft>
                <a:spcPts val="0"/>
              </a:spcAft>
              <a:buFont typeface="Wingdings" pitchFamily="2" charset="2"/>
              <a:buNone/>
              <a:defRPr/>
            </a:pPr>
            <a:endParaRPr lang="en-US" sz="2800" dirty="0">
              <a:cs typeface="Arial" pitchFamily="34" charset="0"/>
            </a:endParaRPr>
          </a:p>
          <a:p>
            <a:pPr marL="708025" indent="-365125" algn="just" eaLnBrk="1" fontAlgn="auto" hangingPunct="1">
              <a:spcAft>
                <a:spcPts val="0"/>
              </a:spcAft>
              <a:buClr>
                <a:schemeClr val="tx1"/>
              </a:buClr>
              <a:buFont typeface="Wingdings 2"/>
              <a:buChar char=""/>
              <a:defRPr/>
            </a:pPr>
            <a:r>
              <a:rPr lang="en-US" sz="2800" dirty="0">
                <a:cs typeface="Arial" pitchFamily="34" charset="0"/>
              </a:rPr>
              <a:t>Masalah kesehatan yang pernah dialami,  </a:t>
            </a:r>
            <a:r>
              <a:rPr lang="en-US" sz="2800" dirty="0" smtClean="0">
                <a:cs typeface="Arial" pitchFamily="34" charset="0"/>
              </a:rPr>
              <a:t>Riwayat penyakit spt DM, MH, Hepatitis dll,, pernapasan ?</a:t>
            </a:r>
            <a:endParaRPr lang="en-US" sz="2800" dirty="0">
              <a:cs typeface="Arial" pitchFamily="34" charset="0"/>
            </a:endParaRPr>
          </a:p>
          <a:p>
            <a:pPr marL="708025" indent="-365125" algn="just" eaLnBrk="1" fontAlgn="auto" hangingPunct="1">
              <a:spcAft>
                <a:spcPts val="0"/>
              </a:spcAft>
              <a:buClr>
                <a:schemeClr val="tx1"/>
              </a:buClr>
              <a:buFont typeface="Wingdings" pitchFamily="2" charset="2"/>
              <a:buNone/>
              <a:defRPr/>
            </a:pPr>
            <a:endParaRPr lang="en-US" sz="2800" dirty="0">
              <a:cs typeface="Arial" pitchFamily="34" charset="0"/>
            </a:endParaRPr>
          </a:p>
          <a:p>
            <a:pPr marL="708025" indent="-365125" algn="just" eaLnBrk="1" fontAlgn="auto" hangingPunct="1">
              <a:spcAft>
                <a:spcPts val="0"/>
              </a:spcAft>
              <a:buClr>
                <a:schemeClr val="tx1"/>
              </a:buClr>
              <a:buFont typeface="Wingdings 2"/>
              <a:buChar char=""/>
              <a:defRPr/>
            </a:pPr>
            <a:r>
              <a:rPr lang="en-US" sz="2800" dirty="0">
                <a:cs typeface="Arial" pitchFamily="34" charset="0"/>
              </a:rPr>
              <a:t>Riwayat alergi pasien? Alergi terhadap </a:t>
            </a:r>
            <a:r>
              <a:rPr lang="en-US" sz="2800" dirty="0" smtClean="0"/>
              <a:t>Makanan, Obat, Kosmetik</a:t>
            </a:r>
            <a:r>
              <a:rPr lang="en-US" sz="2800" dirty="0"/>
              <a:t>, dll?</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sz="3400" b="1" smtClean="0">
                <a:solidFill>
                  <a:srgbClr val="FFFF00"/>
                </a:solidFill>
              </a:rPr>
              <a:t>RIWAYAT KESEHATAN KELUARGA</a:t>
            </a:r>
          </a:p>
        </p:txBody>
      </p:sp>
      <p:sp>
        <p:nvSpPr>
          <p:cNvPr id="12291" name="Rectangle 3"/>
          <p:cNvSpPr>
            <a:spLocks noGrp="1" noChangeArrowheads="1"/>
          </p:cNvSpPr>
          <p:nvPr>
            <p:ph idx="1"/>
          </p:nvPr>
        </p:nvSpPr>
        <p:spPr>
          <a:xfrm>
            <a:off x="285750" y="1600200"/>
            <a:ext cx="8358188" cy="4757738"/>
          </a:xfrm>
        </p:spPr>
        <p:txBody>
          <a:bodyPr>
            <a:normAutofit/>
          </a:bodyPr>
          <a:lstStyle/>
          <a:p>
            <a:pPr marL="268288" indent="-268288" eaLnBrk="1" fontAlgn="auto" hangingPunct="1">
              <a:spcAft>
                <a:spcPts val="0"/>
              </a:spcAft>
              <a:buFont typeface="Wingdings" pitchFamily="2" charset="2"/>
              <a:buNone/>
              <a:defRPr/>
            </a:pPr>
            <a:r>
              <a:rPr lang="en-US" sz="2800" dirty="0"/>
              <a:t>	</a:t>
            </a:r>
            <a:r>
              <a:rPr lang="en-US" sz="2800" dirty="0" smtClean="0">
                <a:solidFill>
                  <a:srgbClr val="00B050"/>
                </a:solidFill>
              </a:rPr>
              <a:t>Status Kesehatan Keluarga Ditanyakan Tentang </a:t>
            </a:r>
            <a:r>
              <a:rPr lang="en-US" sz="2800" dirty="0" smtClean="0"/>
              <a:t>: </a:t>
            </a:r>
          </a:p>
          <a:p>
            <a:pPr marL="268288" indent="-268288" eaLnBrk="1" fontAlgn="auto" hangingPunct="1">
              <a:spcAft>
                <a:spcPts val="0"/>
              </a:spcAft>
              <a:buFont typeface="Wingdings" pitchFamily="2" charset="2"/>
              <a:buNone/>
              <a:defRPr/>
            </a:pPr>
            <a:endParaRPr lang="en-US" sz="2800" dirty="0"/>
          </a:p>
          <a:p>
            <a:pPr marL="892175" indent="-458788" algn="just" eaLnBrk="1" fontAlgn="auto" hangingPunct="1">
              <a:spcAft>
                <a:spcPts val="0"/>
              </a:spcAft>
              <a:buClr>
                <a:schemeClr val="tx1"/>
              </a:buClr>
              <a:buFont typeface="Wingdings 2"/>
              <a:buChar char=""/>
              <a:defRPr/>
            </a:pPr>
            <a:r>
              <a:rPr lang="en-US" sz="2800" dirty="0"/>
              <a:t>Apakah ada anggota keluarga yang menderita   penyakit kulit ? Kapan </a:t>
            </a:r>
            <a:r>
              <a:rPr lang="en-US" sz="2800" dirty="0" smtClean="0"/>
              <a:t>mulainya ?</a:t>
            </a:r>
            <a:endParaRPr lang="en-US" sz="2800" dirty="0"/>
          </a:p>
          <a:p>
            <a:pPr marL="892175" indent="-458788" algn="just" eaLnBrk="1" fontAlgn="auto" hangingPunct="1">
              <a:spcAft>
                <a:spcPts val="0"/>
              </a:spcAft>
              <a:buClr>
                <a:schemeClr val="tx1"/>
              </a:buClr>
              <a:buFont typeface="Wingdings 2"/>
              <a:buChar char=""/>
              <a:defRPr/>
            </a:pPr>
            <a:r>
              <a:rPr lang="en-US" sz="2800" dirty="0"/>
              <a:t>Apakah ada anggota keluarga yg menderita </a:t>
            </a:r>
            <a:r>
              <a:rPr lang="en-US" sz="2800" dirty="0" smtClean="0"/>
              <a:t> alergi </a:t>
            </a:r>
            <a:r>
              <a:rPr lang="en-US" sz="2800" dirty="0"/>
              <a:t>?</a:t>
            </a:r>
          </a:p>
          <a:p>
            <a:pPr marL="268288" indent="-268288" eaLnBrk="1" fontAlgn="auto" hangingPunct="1">
              <a:spcAft>
                <a:spcPts val="0"/>
              </a:spcAft>
              <a:buClr>
                <a:schemeClr val="tx1"/>
              </a:buClr>
              <a:buFont typeface="Wingdings" pitchFamily="2" charset="2"/>
              <a:buNone/>
              <a:defRPr/>
            </a:pPr>
            <a:endParaRPr lang="en-US" sz="2800" dirty="0"/>
          </a:p>
          <a:p>
            <a:pPr marL="268288" indent="-268288" eaLnBrk="1" fontAlgn="auto" hangingPunct="1">
              <a:spcAft>
                <a:spcPts val="0"/>
              </a:spcAft>
              <a:buClr>
                <a:schemeClr val="tx1"/>
              </a:buClr>
              <a:buFont typeface="Wingdings 2"/>
              <a:buChar char=""/>
              <a:defRPr/>
            </a:pPr>
            <a:endParaRPr lang="en-US" sz="2800" dirty="0"/>
          </a:p>
          <a:p>
            <a:pPr marL="268288" indent="-268288" eaLnBrk="1" fontAlgn="auto" hangingPunct="1">
              <a:spcAft>
                <a:spcPts val="0"/>
              </a:spcAft>
              <a:buClr>
                <a:schemeClr val="tx1"/>
              </a:buClr>
              <a:buFont typeface="Wingdings 2"/>
              <a:buChar char=""/>
              <a:defRPr/>
            </a:pP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549275"/>
            <a:ext cx="8229600" cy="5808663"/>
          </a:xfrm>
        </p:spPr>
        <p:txBody>
          <a:bodyPr>
            <a:normAutofit/>
          </a:bodyPr>
          <a:lstStyle/>
          <a:p>
            <a:pPr marL="174625" indent="-174625" algn="just" eaLnBrk="1" fontAlgn="auto" hangingPunct="1">
              <a:spcAft>
                <a:spcPts val="0"/>
              </a:spcAft>
              <a:buFont typeface="Wingdings" pitchFamily="2" charset="2"/>
              <a:buNone/>
              <a:defRPr/>
            </a:pPr>
            <a:r>
              <a:rPr lang="en-US" dirty="0"/>
              <a:t> </a:t>
            </a:r>
            <a:r>
              <a:rPr lang="en-US" dirty="0" smtClean="0">
                <a:solidFill>
                  <a:srgbClr val="00B050"/>
                </a:solidFill>
              </a:rPr>
              <a:t>Kebiasaan </a:t>
            </a:r>
            <a:r>
              <a:rPr lang="en-US" dirty="0">
                <a:solidFill>
                  <a:srgbClr val="00B050"/>
                </a:solidFill>
              </a:rPr>
              <a:t>pasien dan aktivitas sehari-hari </a:t>
            </a:r>
            <a:r>
              <a:rPr lang="en-US" dirty="0" smtClean="0">
                <a:solidFill>
                  <a:srgbClr val="00B050"/>
                </a:solidFill>
              </a:rPr>
              <a:t>pasien,  Misalnya  :</a:t>
            </a:r>
            <a:endParaRPr lang="en-US" dirty="0">
              <a:solidFill>
                <a:srgbClr val="00B050"/>
              </a:solidFill>
            </a:endParaRPr>
          </a:p>
          <a:p>
            <a:pPr marL="982663" indent="-365125" algn="just" eaLnBrk="1" fontAlgn="auto" hangingPunct="1">
              <a:spcAft>
                <a:spcPts val="0"/>
              </a:spcAft>
              <a:buClr>
                <a:schemeClr val="tx1"/>
              </a:buClr>
              <a:buFont typeface="Wingdings 2"/>
              <a:buChar char=""/>
              <a:defRPr/>
            </a:pPr>
            <a:r>
              <a:rPr lang="en-US" dirty="0"/>
              <a:t>Kebersihan diri ?</a:t>
            </a:r>
          </a:p>
          <a:p>
            <a:pPr marL="982663" indent="-365125" algn="just" eaLnBrk="1" fontAlgn="auto" hangingPunct="1">
              <a:spcAft>
                <a:spcPts val="0"/>
              </a:spcAft>
              <a:buClr>
                <a:schemeClr val="tx1"/>
              </a:buClr>
              <a:buFont typeface="Wingdings 2"/>
              <a:buChar char=""/>
              <a:defRPr/>
            </a:pPr>
            <a:r>
              <a:rPr lang="en-US" dirty="0"/>
              <a:t>Gaya hidup klien </a:t>
            </a:r>
            <a:r>
              <a:rPr lang="en-US" dirty="0" smtClean="0"/>
              <a:t>?</a:t>
            </a:r>
          </a:p>
          <a:p>
            <a:pPr marL="982663" indent="-365125" algn="just" eaLnBrk="1" fontAlgn="auto" hangingPunct="1">
              <a:spcAft>
                <a:spcPts val="0"/>
              </a:spcAft>
              <a:buClr>
                <a:schemeClr val="tx1"/>
              </a:buClr>
              <a:buFont typeface="Wingdings 2"/>
              <a:buChar char=""/>
              <a:defRPr/>
            </a:pPr>
            <a:r>
              <a:rPr lang="en-US" dirty="0" smtClean="0"/>
              <a:t>Pekerjaan ? </a:t>
            </a:r>
            <a:endParaRPr lang="en-US" dirty="0"/>
          </a:p>
          <a:p>
            <a:pPr marL="982663" indent="-365125" algn="just" eaLnBrk="1" fontAlgn="auto" hangingPunct="1">
              <a:spcAft>
                <a:spcPts val="0"/>
              </a:spcAft>
              <a:buClr>
                <a:schemeClr val="tx1"/>
              </a:buClr>
              <a:buFont typeface="Wingdings 2"/>
              <a:buChar char=""/>
              <a:defRPr/>
            </a:pPr>
            <a:r>
              <a:rPr lang="en-US" dirty="0"/>
              <a:t>Apakah gangguan kulit dapat mempengaruhi aktivitas sehari-hari?</a:t>
            </a:r>
          </a:p>
          <a:p>
            <a:pPr marL="982663" indent="-365125" algn="just" eaLnBrk="1" fontAlgn="auto" hangingPunct="1">
              <a:spcAft>
                <a:spcPts val="0"/>
              </a:spcAft>
              <a:buClr>
                <a:schemeClr val="tx1"/>
              </a:buClr>
              <a:buFont typeface="Wingdings 2"/>
              <a:buChar char=""/>
              <a:defRPr/>
            </a:pPr>
            <a:r>
              <a:rPr lang="en-US" dirty="0"/>
              <a:t>Apakah gangguan kulit mempengaruhi peran dalam kehidupannya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7467600" cy="868362"/>
          </a:xfrm>
        </p:spPr>
        <p:txBody>
          <a:bodyPr/>
          <a:lstStyle/>
          <a:p>
            <a:pPr algn="ctr" eaLnBrk="1" hangingPunct="1"/>
            <a:r>
              <a:rPr lang="en-US" smtClean="0">
                <a:solidFill>
                  <a:srgbClr val="00FF00"/>
                </a:solidFill>
              </a:rPr>
              <a:t>Karakteristik Kulit Normal</a:t>
            </a:r>
          </a:p>
        </p:txBody>
      </p:sp>
      <p:sp>
        <p:nvSpPr>
          <p:cNvPr id="22531" name="Content Placeholder 2"/>
          <p:cNvSpPr>
            <a:spLocks noGrp="1"/>
          </p:cNvSpPr>
          <p:nvPr>
            <p:ph idx="1"/>
          </p:nvPr>
        </p:nvSpPr>
        <p:spPr>
          <a:xfrm>
            <a:off x="457200" y="1214438"/>
            <a:ext cx="8115300" cy="4911725"/>
          </a:xfrm>
        </p:spPr>
        <p:txBody>
          <a:bodyPr/>
          <a:lstStyle/>
          <a:p>
            <a:pPr eaLnBrk="1" hangingPunct="1"/>
            <a:r>
              <a:rPr lang="en-US" smtClean="0">
                <a:solidFill>
                  <a:srgbClr val="FFFF00"/>
                </a:solidFill>
              </a:rPr>
              <a:t>Warna</a:t>
            </a:r>
            <a:r>
              <a:rPr lang="en-US" smtClean="0"/>
              <a:t> : Warna Kulit bervariasi antara orang yang satu dengan yang lain tergantung ras (Merah muda - Hitam)</a:t>
            </a:r>
          </a:p>
          <a:p>
            <a:pPr eaLnBrk="1" hangingPunct="1"/>
            <a:r>
              <a:rPr lang="en-US" smtClean="0">
                <a:solidFill>
                  <a:srgbClr val="FF0000"/>
                </a:solidFill>
              </a:rPr>
              <a:t>Tekstur Kulit </a:t>
            </a:r>
            <a:r>
              <a:rPr lang="en-US" smtClean="0">
                <a:sym typeface="Wingdings" pitchFamily="2" charset="2"/>
              </a:rPr>
              <a:t> </a:t>
            </a:r>
            <a:r>
              <a:rPr lang="en-US" smtClean="0"/>
              <a:t>Lembut Kering, normal juga  Elastis.</a:t>
            </a:r>
          </a:p>
          <a:p>
            <a:pPr eaLnBrk="1" hangingPunct="1"/>
            <a:r>
              <a:rPr lang="en-US" smtClean="0">
                <a:solidFill>
                  <a:srgbClr val="0070C0"/>
                </a:solidFill>
              </a:rPr>
              <a:t>Suhu</a:t>
            </a:r>
            <a:r>
              <a:rPr lang="en-US" smtClean="0"/>
              <a:t> : Suhu Normal Hangat </a:t>
            </a:r>
            <a:r>
              <a:rPr lang="en-US" smtClean="0">
                <a:sym typeface="Wingdings" pitchFamily="2" charset="2"/>
              </a:rPr>
              <a:t> pada konsisi tertentu bisa berubah</a:t>
            </a:r>
          </a:p>
          <a:p>
            <a:pPr eaLnBrk="1" hangingPunct="1"/>
            <a:r>
              <a:rPr lang="en-US" smtClean="0">
                <a:solidFill>
                  <a:srgbClr val="D983D5"/>
                </a:solidFill>
                <a:sym typeface="Wingdings" pitchFamily="2" charset="2"/>
              </a:rPr>
              <a:t>Kelembaban</a:t>
            </a:r>
            <a:r>
              <a:rPr lang="en-US" smtClean="0">
                <a:sym typeface="Wingdings" pitchFamily="2" charset="2"/>
              </a:rPr>
              <a:t>  Akan teraba kering  dpt meningkat jika aktivitas meningkat</a:t>
            </a:r>
          </a:p>
          <a:p>
            <a:pPr eaLnBrk="1" hangingPunct="1"/>
            <a:r>
              <a:rPr lang="en-US" smtClean="0">
                <a:solidFill>
                  <a:srgbClr val="00B050"/>
                </a:solidFill>
                <a:sym typeface="Wingdings" pitchFamily="2" charset="2"/>
              </a:rPr>
              <a:t>Bau</a:t>
            </a:r>
            <a:r>
              <a:rPr lang="en-US" smtClean="0">
                <a:sym typeface="Wingdings" pitchFamily="2" charset="2"/>
              </a:rPr>
              <a:t> : Normal Tidak Berbau</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B1C83E0B-0E0B-4884-A73C-67B4B7FBC2F9}" type="slidenum">
              <a:rPr lang="ar-SA" smtClean="0"/>
              <a:pPr>
                <a:defRPr/>
              </a:pPr>
              <a:t>17</a:t>
            </a:fld>
            <a:endParaRPr lang="en-US" smtClean="0"/>
          </a:p>
        </p:txBody>
      </p:sp>
      <p:sp>
        <p:nvSpPr>
          <p:cNvPr id="23555" name="Rectangle 2"/>
          <p:cNvSpPr>
            <a:spLocks noGrp="1" noChangeArrowheads="1"/>
          </p:cNvSpPr>
          <p:nvPr>
            <p:ph type="title"/>
          </p:nvPr>
        </p:nvSpPr>
        <p:spPr>
          <a:xfrm>
            <a:off x="785813" y="642938"/>
            <a:ext cx="6967537" cy="1143000"/>
          </a:xfrm>
        </p:spPr>
        <p:txBody>
          <a:bodyPr/>
          <a:lstStyle/>
          <a:p>
            <a:pPr eaLnBrk="1" hangingPunct="1"/>
            <a:r>
              <a:rPr lang="en-US" b="1" smtClean="0">
                <a:solidFill>
                  <a:srgbClr val="00FF00"/>
                </a:solidFill>
              </a:rPr>
              <a:t>KULIT</a:t>
            </a:r>
            <a:br>
              <a:rPr lang="en-US" b="1" smtClean="0">
                <a:solidFill>
                  <a:srgbClr val="00FF00"/>
                </a:solidFill>
              </a:rPr>
            </a:br>
            <a:r>
              <a:rPr lang="en-US" smtClean="0">
                <a:solidFill>
                  <a:srgbClr val="FFFF00"/>
                </a:solidFill>
              </a:rPr>
              <a:t>Inspeksi</a:t>
            </a:r>
          </a:p>
        </p:txBody>
      </p:sp>
      <p:sp>
        <p:nvSpPr>
          <p:cNvPr id="23556" name="Rectangle 3"/>
          <p:cNvSpPr>
            <a:spLocks noGrp="1" noChangeArrowheads="1"/>
          </p:cNvSpPr>
          <p:nvPr>
            <p:ph type="body" idx="1"/>
          </p:nvPr>
        </p:nvSpPr>
        <p:spPr>
          <a:xfrm>
            <a:off x="785813" y="2214563"/>
            <a:ext cx="7210425" cy="3983037"/>
          </a:xfrm>
        </p:spPr>
        <p:txBody>
          <a:bodyPr/>
          <a:lstStyle/>
          <a:p>
            <a:pPr marL="609600" indent="-609600" eaLnBrk="1" hangingPunct="1">
              <a:buFontTx/>
              <a:buAutoNum type="arabicPeriod"/>
            </a:pPr>
            <a:r>
              <a:rPr lang="fi-FI" altLang="zh-CN" smtClean="0">
                <a:ea typeface="SimSun" pitchFamily="2" charset="-122"/>
              </a:rPr>
              <a:t>Warna Kulit</a:t>
            </a:r>
          </a:p>
          <a:p>
            <a:pPr marL="609600" indent="-609600" eaLnBrk="1" hangingPunct="1">
              <a:buFontTx/>
              <a:buAutoNum type="arabicPeriod"/>
            </a:pPr>
            <a:r>
              <a:rPr lang="fi-FI" altLang="zh-CN" smtClean="0">
                <a:ea typeface="SimSun" pitchFamily="2" charset="-122"/>
              </a:rPr>
              <a:t>Vaskularisasi</a:t>
            </a:r>
          </a:p>
          <a:p>
            <a:pPr marL="609600" indent="-609600" eaLnBrk="1" hangingPunct="1">
              <a:buFontTx/>
              <a:buAutoNum type="arabicPeriod"/>
            </a:pPr>
            <a:r>
              <a:rPr lang="fi-FI" altLang="zh-CN" smtClean="0">
                <a:ea typeface="SimSun" pitchFamily="2" charset="-122"/>
              </a:rPr>
              <a:t>Keringat</a:t>
            </a:r>
          </a:p>
          <a:p>
            <a:pPr marL="609600" indent="-609600" eaLnBrk="1" hangingPunct="1">
              <a:buFontTx/>
              <a:buAutoNum type="arabicPeriod"/>
            </a:pPr>
            <a:r>
              <a:rPr lang="fi-FI" altLang="zh-CN" smtClean="0">
                <a:ea typeface="SimSun" pitchFamily="2" charset="-122"/>
              </a:rPr>
              <a:t>Edema</a:t>
            </a:r>
          </a:p>
          <a:p>
            <a:pPr marL="609600" indent="-609600" eaLnBrk="1" hangingPunct="1">
              <a:buFontTx/>
              <a:buAutoNum type="arabicPeriod"/>
            </a:pPr>
            <a:r>
              <a:rPr lang="fi-FI" altLang="zh-CN" smtClean="0">
                <a:ea typeface="SimSun" pitchFamily="2" charset="-122"/>
              </a:rPr>
              <a:t>Injuri</a:t>
            </a:r>
          </a:p>
          <a:p>
            <a:pPr marL="609600" indent="-609600" eaLnBrk="1" hangingPunct="1">
              <a:buFontTx/>
              <a:buAutoNum type="arabicPeriod"/>
            </a:pPr>
            <a:r>
              <a:rPr lang="fi-FI" altLang="zh-CN" smtClean="0">
                <a:ea typeface="SimSun" pitchFamily="2" charset="-122"/>
              </a:rPr>
              <a:t>Perlukaan/Lesi Pada Kulit </a:t>
            </a:r>
            <a:endParaRPr lang="fi-FI"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E2496F71-B24F-47CF-B292-F6F7F3EC8847}" type="slidenum">
              <a:rPr lang="ar-SA" smtClean="0"/>
              <a:pPr>
                <a:defRPr/>
              </a:pPr>
              <a:t>18</a:t>
            </a:fld>
            <a:endParaRPr lang="en-US" smtClean="0"/>
          </a:p>
        </p:txBody>
      </p:sp>
      <p:sp>
        <p:nvSpPr>
          <p:cNvPr id="24579" name="Rectangle 2"/>
          <p:cNvSpPr>
            <a:spLocks noGrp="1" noChangeArrowheads="1"/>
          </p:cNvSpPr>
          <p:nvPr>
            <p:ph type="title"/>
          </p:nvPr>
        </p:nvSpPr>
        <p:spPr/>
        <p:txBody>
          <a:bodyPr/>
          <a:lstStyle/>
          <a:p>
            <a:pPr eaLnBrk="1" hangingPunct="1"/>
            <a:r>
              <a:rPr lang="en-US" b="1" smtClean="0">
                <a:solidFill>
                  <a:srgbClr val="FFFF00"/>
                </a:solidFill>
              </a:rPr>
              <a:t>PALPASI</a:t>
            </a:r>
          </a:p>
        </p:txBody>
      </p:sp>
      <p:sp>
        <p:nvSpPr>
          <p:cNvPr id="24580" name="Rectangle 3"/>
          <p:cNvSpPr>
            <a:spLocks noGrp="1" noChangeArrowheads="1"/>
          </p:cNvSpPr>
          <p:nvPr>
            <p:ph type="body" idx="1"/>
          </p:nvPr>
        </p:nvSpPr>
        <p:spPr>
          <a:xfrm>
            <a:off x="357188" y="1428750"/>
            <a:ext cx="8286750" cy="4525963"/>
          </a:xfrm>
        </p:spPr>
        <p:txBody>
          <a:bodyPr/>
          <a:lstStyle/>
          <a:p>
            <a:pPr marL="609600" indent="-609600" eaLnBrk="1" hangingPunct="1">
              <a:lnSpc>
                <a:spcPct val="90000"/>
              </a:lnSpc>
              <a:buFontTx/>
              <a:buNone/>
            </a:pPr>
            <a:r>
              <a:rPr lang="sv-SE" altLang="zh-CN" smtClean="0">
                <a:ea typeface="SimSun" pitchFamily="2" charset="-122"/>
              </a:rPr>
              <a:t>Catat :</a:t>
            </a:r>
          </a:p>
          <a:p>
            <a:pPr marL="609600" indent="-609600" eaLnBrk="1" hangingPunct="1">
              <a:lnSpc>
                <a:spcPct val="90000"/>
              </a:lnSpc>
              <a:buFontTx/>
              <a:buAutoNum type="arabicPeriod"/>
            </a:pPr>
            <a:r>
              <a:rPr lang="sv-SE" altLang="zh-CN" smtClean="0">
                <a:ea typeface="SimSun" pitchFamily="2" charset="-122"/>
              </a:rPr>
              <a:t>Perubahan dalam Suhu / Temperatur</a:t>
            </a:r>
          </a:p>
          <a:p>
            <a:pPr marL="609600" indent="-609600" eaLnBrk="1" hangingPunct="1">
              <a:lnSpc>
                <a:spcPct val="90000"/>
              </a:lnSpc>
              <a:buFontTx/>
              <a:buAutoNum type="arabicPeriod"/>
            </a:pPr>
            <a:r>
              <a:rPr lang="sv-SE" altLang="zh-CN" smtClean="0">
                <a:ea typeface="SimSun" pitchFamily="2" charset="-122"/>
              </a:rPr>
              <a:t>Kelembaban. Kering pada dehidrasi</a:t>
            </a:r>
          </a:p>
          <a:p>
            <a:pPr marL="609600" indent="-609600" eaLnBrk="1" hangingPunct="1">
              <a:lnSpc>
                <a:spcPct val="90000"/>
              </a:lnSpc>
              <a:buFontTx/>
              <a:buAutoNum type="arabicPeriod"/>
            </a:pPr>
            <a:r>
              <a:rPr lang="sv-SE" altLang="zh-CN" smtClean="0">
                <a:ea typeface="SimSun" pitchFamily="2" charset="-122"/>
              </a:rPr>
              <a:t>Periksa Adanya Nyeri Tekan</a:t>
            </a:r>
          </a:p>
          <a:p>
            <a:pPr marL="609600" indent="-609600" eaLnBrk="1" hangingPunct="1">
              <a:lnSpc>
                <a:spcPct val="90000"/>
              </a:lnSpc>
              <a:buFontTx/>
              <a:buAutoNum type="arabicPeriod"/>
            </a:pPr>
            <a:r>
              <a:rPr lang="sv-SE" altLang="zh-CN" smtClean="0">
                <a:ea typeface="SimSun" pitchFamily="2" charset="-122"/>
              </a:rPr>
              <a:t>Tekstur. Mengacu pada Halus atau kasar. Kasar dan kering pada  hipotyroid. Lembut dan halus pada hiperthyroid</a:t>
            </a:r>
          </a:p>
          <a:p>
            <a:pPr marL="609600" indent="-609600" eaLnBrk="1" hangingPunct="1">
              <a:lnSpc>
                <a:spcPct val="90000"/>
              </a:lnSpc>
              <a:buFontTx/>
              <a:buAutoNum type="arabicPeriod"/>
            </a:pPr>
            <a:r>
              <a:rPr lang="sv-SE" altLang="zh-CN" smtClean="0">
                <a:ea typeface="SimSun" pitchFamily="2" charset="-122"/>
              </a:rPr>
              <a:t>Turgor </a:t>
            </a:r>
            <a:r>
              <a:rPr lang="sv-SE" altLang="zh-CN" smtClean="0">
                <a:ea typeface="SimSun" pitchFamily="2" charset="-122"/>
                <a:sym typeface="Wingdings" pitchFamily="2" charset="2"/>
              </a:rPr>
              <a:t> </a:t>
            </a:r>
            <a:r>
              <a:rPr lang="sv-SE" altLang="zh-CN" smtClean="0">
                <a:ea typeface="SimSun" pitchFamily="2" charset="-122"/>
              </a:rPr>
              <a:t>Mengacu pada elastisitas kulit.</a:t>
            </a:r>
          </a:p>
          <a:p>
            <a:pPr marL="609600" indent="-609600" eaLnBrk="1" hangingPunct="1">
              <a:lnSpc>
                <a:spcPct val="90000"/>
              </a:lnSpc>
              <a:buFontTx/>
              <a:buAutoNum type="arabicPeriod"/>
            </a:pPr>
            <a:r>
              <a:rPr lang="sv-SE" altLang="zh-CN" smtClean="0">
                <a:ea typeface="SimSun" pitchFamily="2" charset="-122"/>
              </a:rPr>
              <a:t>Adanya Lesi </a:t>
            </a:r>
            <a:r>
              <a:rPr lang="sv-SE" altLang="zh-CN" smtClean="0">
                <a:ea typeface="SimSun" pitchFamily="2" charset="-122"/>
                <a:sym typeface="Wingdings" pitchFamily="2" charset="2"/>
              </a:rPr>
              <a:t> </a:t>
            </a:r>
            <a:r>
              <a:rPr lang="sv-SE" altLang="zh-CN" smtClean="0">
                <a:ea typeface="SimSun" pitchFamily="2" charset="-122"/>
              </a:rPr>
              <a:t> Distribusi, tipe, warna </a:t>
            </a:r>
            <a:endParaRPr lang="sv-SE"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57188" y="285750"/>
            <a:ext cx="8329612" cy="5768975"/>
          </a:xfrm>
        </p:spPr>
        <p:txBody>
          <a:bodyPr/>
          <a:lstStyle/>
          <a:p>
            <a:r>
              <a:rPr lang="en-US" smtClean="0"/>
              <a:t>Elastisitas kulit atau turgor menggambarkan keadaan keseimbangan cairan tubuh . secara sederhana dengan melakukan pemeriksaan turgor kulit . dapat diketahui derajat kekurangan cairan tubuh ( dehidrasi ).</a:t>
            </a:r>
          </a:p>
          <a:p>
            <a:pPr>
              <a:buFont typeface="Wingdings 2" pitchFamily="18" charset="2"/>
              <a:buNone/>
            </a:pPr>
            <a:r>
              <a:rPr lang="en-US" b="1" smtClean="0"/>
              <a:t>    cara pemeriksaan</a:t>
            </a:r>
            <a:endParaRPr lang="en-US" smtClean="0"/>
          </a:p>
          <a:p>
            <a:pPr>
              <a:buFont typeface="Wingdings 2" pitchFamily="18" charset="2"/>
              <a:buNone/>
            </a:pPr>
            <a:r>
              <a:rPr lang="en-US" smtClean="0"/>
              <a:t>1. Pastikan bagian ( lengan / perut ) yang akan diperiksa terbuka </a:t>
            </a:r>
          </a:p>
          <a:p>
            <a:pPr>
              <a:buFont typeface="Wingdings 2" pitchFamily="18" charset="2"/>
              <a:buNone/>
            </a:pPr>
            <a:r>
              <a:rPr lang="en-US" smtClean="0"/>
              <a:t>2. Pemeriksa menjepitkan ibu jari dan telunjuk pada kulit,</a:t>
            </a:r>
          </a:p>
          <a:p>
            <a:pPr>
              <a:buFont typeface="Wingdings 2" pitchFamily="18" charset="2"/>
              <a:buNone/>
            </a:pPr>
            <a:r>
              <a:rPr lang="en-US" smtClean="0"/>
              <a:t>3. Lepaskan jepitan dan perhatikan waktu yang diperlukan kulit untuk kembali seperti semula ( dalam detik )</a:t>
            </a:r>
          </a:p>
          <a:p>
            <a:pPr>
              <a:buFont typeface="Wingdings 2" pitchFamily="18"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42938" y="1071563"/>
            <a:ext cx="7572375" cy="4500562"/>
          </a:xfrm>
        </p:spPr>
        <p:txBody>
          <a:bodyPr/>
          <a:lstStyle/>
          <a:p>
            <a:pPr eaLnBrk="1" hangingPunct="1"/>
            <a:r>
              <a:rPr lang="en-US" sz="3200" smtClean="0">
                <a:solidFill>
                  <a:srgbClr val="FFFF00"/>
                </a:solidFill>
              </a:rPr>
              <a:t>Kulit</a:t>
            </a:r>
            <a:r>
              <a:rPr lang="en-US" sz="3200" smtClean="0"/>
              <a:t> adalah salah satu jendela mendeteksi kondisi pasien  </a:t>
            </a:r>
            <a:r>
              <a:rPr lang="en-US" sz="3200" smtClean="0">
                <a:sym typeface="Wingdings" pitchFamily="2" charset="2"/>
              </a:rPr>
              <a:t> peribahan pada oksigenasi, sirkulasi, krusakan jaringan dan hidrasi.</a:t>
            </a:r>
          </a:p>
          <a:p>
            <a:pPr eaLnBrk="1" hangingPunct="1">
              <a:buFont typeface="Wingdings 2" pitchFamily="18" charset="2"/>
              <a:buNone/>
            </a:pPr>
            <a:endParaRPr lang="en-US" sz="3200" smtClean="0">
              <a:sym typeface="Wingdings" pitchFamily="2" charset="2"/>
            </a:endParaRPr>
          </a:p>
          <a:p>
            <a:pPr eaLnBrk="1" hangingPunct="1"/>
            <a:r>
              <a:rPr lang="en-US" sz="3200" smtClean="0">
                <a:sym typeface="Wingdings" pitchFamily="2" charset="2"/>
              </a:rPr>
              <a:t>Px rawat inap lansia   Implikasi peningkatan trauma pada kulit saat perawatan.</a:t>
            </a:r>
            <a:endParaRPr lang="en-US" sz="32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p:txBody>
          <a:bodyPr/>
          <a:lstStyle/>
          <a:p>
            <a:pPr>
              <a:defRPr/>
            </a:pPr>
            <a:fld id="{43FE78F9-E0D7-41E0-8D22-3ABE49115626}" type="slidenum">
              <a:rPr lang="ar-SA" smtClean="0"/>
              <a:pPr>
                <a:defRPr/>
              </a:pPr>
              <a:t>20</a:t>
            </a:fld>
            <a:endParaRPr lang="en-US" smtClean="0"/>
          </a:p>
        </p:txBody>
      </p:sp>
      <p:sp>
        <p:nvSpPr>
          <p:cNvPr id="26627" name="Rectangle 3"/>
          <p:cNvSpPr>
            <a:spLocks noGrp="1" noChangeArrowheads="1"/>
          </p:cNvSpPr>
          <p:nvPr>
            <p:ph type="body" idx="1"/>
          </p:nvPr>
        </p:nvSpPr>
        <p:spPr>
          <a:xfrm>
            <a:off x="457200" y="1214438"/>
            <a:ext cx="8115300" cy="4911725"/>
          </a:xfrm>
        </p:spPr>
        <p:txBody>
          <a:bodyPr/>
          <a:lstStyle/>
          <a:p>
            <a:pPr eaLnBrk="1" hangingPunct="1">
              <a:lnSpc>
                <a:spcPct val="80000"/>
              </a:lnSpc>
              <a:buFontTx/>
              <a:buNone/>
            </a:pPr>
            <a:r>
              <a:rPr lang="sv-SE" altLang="zh-CN" sz="2900" b="1" smtClean="0">
                <a:solidFill>
                  <a:srgbClr val="0070C0"/>
                </a:solidFill>
                <a:ea typeface="SimSun" pitchFamily="2" charset="-122"/>
              </a:rPr>
              <a:t>Cyanosis</a:t>
            </a:r>
            <a:r>
              <a:rPr lang="sv-SE" altLang="zh-CN" sz="2900" smtClean="0">
                <a:ea typeface="SimSun" pitchFamily="2" charset="-122"/>
              </a:rPr>
              <a:t>, Warna kebiruan-biruan, mungkin terlihat di bawah kuku, bibir, dan mukosa mulut. Terjadi karena penurunanan ikatan oksihemoglobin, atau penurunan oksigenasi darah. Dapat disebabkan oleh penyakit paru, penyakit jantung, abnormalitas hemoglobin, atau karena udara dingin.</a:t>
            </a:r>
          </a:p>
          <a:p>
            <a:pPr eaLnBrk="1" hangingPunct="1">
              <a:lnSpc>
                <a:spcPct val="80000"/>
              </a:lnSpc>
              <a:buFontTx/>
              <a:buNone/>
            </a:pPr>
            <a:endParaRPr lang="sv-SE" altLang="zh-CN" sz="2900" smtClean="0">
              <a:ea typeface="SimSun" pitchFamily="2" charset="-122"/>
            </a:endParaRPr>
          </a:p>
          <a:p>
            <a:pPr eaLnBrk="1" hangingPunct="1">
              <a:lnSpc>
                <a:spcPct val="80000"/>
              </a:lnSpc>
              <a:buFontTx/>
              <a:buNone/>
            </a:pPr>
            <a:r>
              <a:rPr lang="fi-FI" altLang="zh-CN" sz="2900" b="1" smtClean="0">
                <a:solidFill>
                  <a:srgbClr val="FFFF00"/>
                </a:solidFill>
                <a:ea typeface="SimSun" pitchFamily="2" charset="-122"/>
              </a:rPr>
              <a:t>Jaundice / Ikterik</a:t>
            </a:r>
            <a:r>
              <a:rPr lang="fi-FI" altLang="zh-CN" sz="2900" smtClean="0">
                <a:ea typeface="SimSun" pitchFamily="2" charset="-122"/>
              </a:rPr>
              <a:t>, Warna kuning atau kehijauan. </a:t>
            </a:r>
            <a:r>
              <a:rPr lang="sv-SE" altLang="zh-CN" sz="2900" smtClean="0">
                <a:ea typeface="SimSun" pitchFamily="2" charset="-122"/>
              </a:rPr>
              <a:t>Terjadi ketika biliribin jaringan meningkat dan dapat pertama kali terlihat di sklera kemudian membran mukosa, dan kulit</a:t>
            </a:r>
          </a:p>
        </p:txBody>
      </p:sp>
      <p:sp>
        <p:nvSpPr>
          <p:cNvPr id="26628" name="Text Box 4"/>
          <p:cNvSpPr txBox="1">
            <a:spLocks noChangeArrowheads="1"/>
          </p:cNvSpPr>
          <p:nvPr/>
        </p:nvSpPr>
        <p:spPr bwMode="auto">
          <a:xfrm>
            <a:off x="1857375" y="357188"/>
            <a:ext cx="4972050" cy="584200"/>
          </a:xfrm>
          <a:prstGeom prst="rect">
            <a:avLst/>
          </a:prstGeom>
          <a:noFill/>
          <a:ln w="9525">
            <a:noFill/>
            <a:miter lim="800000"/>
            <a:headEnd/>
            <a:tailEnd/>
          </a:ln>
        </p:spPr>
        <p:txBody>
          <a:bodyPr>
            <a:spAutoFit/>
          </a:bodyPr>
          <a:lstStyle/>
          <a:p>
            <a:pPr>
              <a:spcBef>
                <a:spcPct val="50000"/>
              </a:spcBef>
            </a:pPr>
            <a:r>
              <a:rPr lang="en-US" sz="3200" b="1">
                <a:solidFill>
                  <a:srgbClr val="FFFF00"/>
                </a:solidFill>
              </a:rPr>
              <a:t>PERUBAHAN WARNA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428625"/>
            <a:ext cx="8329613" cy="5697538"/>
          </a:xfrm>
        </p:spPr>
        <p:txBody>
          <a:bodyPr/>
          <a:lstStyle/>
          <a:p>
            <a:pPr eaLnBrk="1" hangingPunct="1">
              <a:lnSpc>
                <a:spcPct val="80000"/>
              </a:lnSpc>
              <a:buFont typeface="Wingdings 2" pitchFamily="18" charset="2"/>
              <a:buNone/>
            </a:pPr>
            <a:r>
              <a:rPr lang="sv-SE" altLang="zh-CN" sz="3200" b="1" smtClean="0">
                <a:solidFill>
                  <a:srgbClr val="F6E7E6"/>
                </a:solidFill>
                <a:ea typeface="SimSun" pitchFamily="2" charset="-122"/>
              </a:rPr>
              <a:t>Pallor (Pucat)</a:t>
            </a:r>
            <a:r>
              <a:rPr lang="sv-SE" altLang="zh-CN" sz="3200" smtClean="0">
                <a:solidFill>
                  <a:srgbClr val="F6E7E6"/>
                </a:solidFill>
                <a:ea typeface="SimSun" pitchFamily="2" charset="-122"/>
              </a:rPr>
              <a:t>, </a:t>
            </a:r>
            <a:r>
              <a:rPr lang="sv-SE" altLang="zh-CN" sz="2800" smtClean="0">
                <a:ea typeface="SimSun" pitchFamily="2" charset="-122"/>
              </a:rPr>
              <a:t>Penurunan warna kulit. Terjadi karena penurunan aliran darah ke pembuluh darah superfisial atau penurunan jumlah hemoglobin dalam darah. Pucat mungkin terjadi di muka, palpebra konjunctiva, mulut dan di bawah kuku </a:t>
            </a:r>
          </a:p>
          <a:p>
            <a:pPr eaLnBrk="1" hangingPunct="1">
              <a:lnSpc>
                <a:spcPct val="80000"/>
              </a:lnSpc>
              <a:buFont typeface="Wingdings 2" pitchFamily="18" charset="2"/>
              <a:buNone/>
            </a:pPr>
            <a:endParaRPr lang="sv-SE" altLang="zh-CN" sz="2800" smtClean="0">
              <a:ea typeface="SimSun" pitchFamily="2" charset="-122"/>
            </a:endParaRPr>
          </a:p>
          <a:p>
            <a:pPr eaLnBrk="1" hangingPunct="1">
              <a:lnSpc>
                <a:spcPct val="80000"/>
              </a:lnSpc>
              <a:buFont typeface="Wingdings 2" pitchFamily="18" charset="2"/>
              <a:buNone/>
            </a:pPr>
            <a:endParaRPr lang="sv-SE" altLang="zh-CN" sz="2800" smtClean="0">
              <a:ea typeface="SimSun" pitchFamily="2" charset="-122"/>
            </a:endParaRPr>
          </a:p>
          <a:p>
            <a:pPr eaLnBrk="1" hangingPunct="1">
              <a:lnSpc>
                <a:spcPct val="80000"/>
              </a:lnSpc>
              <a:buFont typeface="Wingdings 2" pitchFamily="18" charset="2"/>
              <a:buNone/>
            </a:pPr>
            <a:r>
              <a:rPr lang="sv-SE" altLang="zh-CN" sz="3200" b="1" smtClean="0">
                <a:solidFill>
                  <a:srgbClr val="FF0000"/>
                </a:solidFill>
                <a:ea typeface="SimSun" pitchFamily="2" charset="-122"/>
              </a:rPr>
              <a:t>Ery</a:t>
            </a:r>
            <a:r>
              <a:rPr lang="fi-FI" altLang="zh-CN" sz="3200" b="1" smtClean="0">
                <a:solidFill>
                  <a:srgbClr val="FF0000"/>
                </a:solidFill>
                <a:ea typeface="SimSun" pitchFamily="2" charset="-122"/>
              </a:rPr>
              <a:t>tema</a:t>
            </a:r>
            <a:r>
              <a:rPr lang="fi-FI" altLang="zh-CN" sz="3200" smtClean="0">
                <a:ea typeface="SimSun" pitchFamily="2" charset="-122"/>
              </a:rPr>
              <a:t>, </a:t>
            </a:r>
            <a:r>
              <a:rPr lang="fi-FI" altLang="zh-CN" sz="2800" smtClean="0">
                <a:ea typeface="SimSun" pitchFamily="2" charset="-122"/>
              </a:rPr>
              <a:t>Warna kemerahan di kulit. </a:t>
            </a:r>
            <a:r>
              <a:rPr lang="sv-SE" altLang="zh-CN" sz="2800" smtClean="0">
                <a:ea typeface="SimSun" pitchFamily="2" charset="-122"/>
              </a:rPr>
              <a:t>Mungkin terjadi secara general maupun lokal.</a:t>
            </a:r>
            <a:r>
              <a:rPr lang="sv-SE" altLang="zh-CN" sz="2800" b="1" smtClean="0">
                <a:ea typeface="SimSun" pitchFamily="2" charset="-122"/>
              </a:rPr>
              <a:t> </a:t>
            </a:r>
            <a:r>
              <a:rPr lang="sv-SE" altLang="zh-CN" sz="2800" smtClean="0">
                <a:ea typeface="SimSun" pitchFamily="2" charset="-122"/>
              </a:rPr>
              <a:t>Eritema general disebabkan karena demam, sedangkan eritema lokal disebabkan karena infeksi lokal atau terbakar matahari </a:t>
            </a:r>
            <a:endParaRPr lang="en-US" sz="2800" smtClean="0"/>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285750"/>
            <a:ext cx="8186738" cy="5840413"/>
          </a:xfrm>
        </p:spPr>
        <p:txBody>
          <a:bodyPr/>
          <a:lstStyle/>
          <a:p>
            <a:pPr eaLnBrk="1" hangingPunct="1"/>
            <a:r>
              <a:rPr lang="en-US" b="1" smtClean="0">
                <a:solidFill>
                  <a:srgbClr val="D983D5"/>
                </a:solidFill>
              </a:rPr>
              <a:t>Warna ungu pada kulit </a:t>
            </a:r>
            <a:r>
              <a:rPr lang="en-US" b="1" smtClean="0"/>
              <a:t>: mungkin adanya beberapa pembuluh darah yang pecah dan dapat terjadi karena masalah sirkulasi atau kekurangan vitamin C</a:t>
            </a:r>
          </a:p>
          <a:p>
            <a:pPr eaLnBrk="1" hangingPunct="1"/>
            <a:r>
              <a:rPr lang="en-US" sz="2800" b="1" smtClean="0">
                <a:solidFill>
                  <a:srgbClr val="FF0000"/>
                </a:solidFill>
              </a:rPr>
              <a:t>Bintik merah menyerupai kupu-kupu pada wajah</a:t>
            </a:r>
            <a:r>
              <a:rPr lang="en-US" sz="2800" b="1" smtClean="0"/>
              <a:t> </a:t>
            </a:r>
            <a:r>
              <a:rPr lang="en-US" sz="2800" b="1" smtClean="0">
                <a:sym typeface="Wingdings" pitchFamily="2" charset="2"/>
              </a:rPr>
              <a:t></a:t>
            </a:r>
            <a:r>
              <a:rPr lang="en-US" sz="2800" b="1" smtClean="0"/>
              <a:t> timbul di tulang (jembatan) hidung dan pipi, sering kali menjadi tanda pertama dari penyakit autoimun Lupus, yang merupakan suatu gangguan yang mengancam jiwa dan membutuhkan pengobatan yang tepat</a:t>
            </a:r>
            <a:endParaRPr lang="en-US"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500063" y="285750"/>
            <a:ext cx="8043862" cy="5197475"/>
          </a:xfrm>
        </p:spPr>
        <p:txBody>
          <a:bodyPr/>
          <a:lstStyle/>
          <a:p>
            <a:pPr eaLnBrk="1" hangingPunct="1"/>
            <a:r>
              <a:rPr lang="en-US" b="1" smtClean="0">
                <a:solidFill>
                  <a:srgbClr val="663300"/>
                </a:solidFill>
              </a:rPr>
              <a:t>Garis-garis gelap di Telapak Tangan </a:t>
            </a:r>
            <a:r>
              <a:rPr lang="en-US" b="1" smtClean="0"/>
              <a:t>: Garis hitam pada telapak tangan atau pendalaman pigmen dalam lipatan telapak tangan dapat mengindikasikan adanya insufisiensi adrenal, sebuah gangguan endokrin, yang dikenal juga sebagai penyakit Addison</a:t>
            </a:r>
            <a:endParaRPr lang="en-US" smtClean="0"/>
          </a:p>
        </p:txBody>
      </p:sp>
      <p:pic>
        <p:nvPicPr>
          <p:cNvPr id="29699" name="Picture 5" descr="addisons"/>
          <p:cNvPicPr>
            <a:picLocks noChangeAspect="1" noChangeArrowheads="1"/>
          </p:cNvPicPr>
          <p:nvPr/>
        </p:nvPicPr>
        <p:blipFill>
          <a:blip r:embed="rId2"/>
          <a:srcRect/>
          <a:stretch>
            <a:fillRect/>
          </a:stretch>
        </p:blipFill>
        <p:spPr bwMode="auto">
          <a:xfrm>
            <a:off x="0" y="3714750"/>
            <a:ext cx="9144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115300" cy="1143000"/>
          </a:xfrm>
        </p:spPr>
        <p:txBody>
          <a:bodyPr/>
          <a:lstStyle/>
          <a:p>
            <a:pPr algn="ctr" eaLnBrk="1" hangingPunct="1"/>
            <a:r>
              <a:rPr lang="en-US" sz="3400" b="1" smtClean="0"/>
              <a:t>VARIASI PERUBAHAN WARNA KULIT</a:t>
            </a:r>
          </a:p>
        </p:txBody>
      </p:sp>
      <p:sp>
        <p:nvSpPr>
          <p:cNvPr id="30723" name="Rectangle 3"/>
          <p:cNvSpPr>
            <a:spLocks noGrp="1" noChangeArrowheads="1"/>
          </p:cNvSpPr>
          <p:nvPr>
            <p:ph idx="1"/>
          </p:nvPr>
        </p:nvSpPr>
        <p:spPr/>
        <p:txBody>
          <a:bodyPr/>
          <a:lstStyle/>
          <a:p>
            <a:pPr eaLnBrk="1" hangingPunct="1"/>
            <a:endParaRPr lang="id-ID" smtClean="0"/>
          </a:p>
        </p:txBody>
      </p:sp>
      <p:pic>
        <p:nvPicPr>
          <p:cNvPr id="30724" name="Picture 5" descr="kerokan"/>
          <p:cNvPicPr>
            <a:picLocks noChangeAspect="1" noChangeArrowheads="1"/>
          </p:cNvPicPr>
          <p:nvPr/>
        </p:nvPicPr>
        <p:blipFill>
          <a:blip r:embed="rId2"/>
          <a:srcRect/>
          <a:stretch>
            <a:fillRect/>
          </a:stretch>
        </p:blipFill>
        <p:spPr bwMode="auto">
          <a:xfrm>
            <a:off x="468313" y="1557338"/>
            <a:ext cx="8207375" cy="4535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777875"/>
          </a:xfrm>
        </p:spPr>
        <p:txBody>
          <a:bodyPr>
            <a:normAutofit fontScale="90000"/>
          </a:bodyPr>
          <a:lstStyle/>
          <a:p>
            <a:pPr algn="ctr" eaLnBrk="1" fontAlgn="auto" hangingPunct="1">
              <a:spcAft>
                <a:spcPts val="0"/>
              </a:spcAft>
              <a:defRPr/>
            </a:pPr>
            <a:r>
              <a:rPr lang="en-US" b="1" dirty="0"/>
              <a:t>PALPASI</a:t>
            </a:r>
          </a:p>
        </p:txBody>
      </p:sp>
      <p:graphicFrame>
        <p:nvGraphicFramePr>
          <p:cNvPr id="16425" name="Group 41"/>
          <p:cNvGraphicFramePr>
            <a:graphicFrameLocks noGrp="1"/>
          </p:cNvGraphicFramePr>
          <p:nvPr>
            <p:ph idx="1"/>
          </p:nvPr>
        </p:nvGraphicFramePr>
        <p:xfrm>
          <a:off x="0" y="1196975"/>
          <a:ext cx="9144000" cy="5661025"/>
        </p:xfrm>
        <a:graphic>
          <a:graphicData uri="http://schemas.openxmlformats.org/drawingml/2006/table">
            <a:tbl>
              <a:tblPr/>
              <a:tblGrid>
                <a:gridCol w="3048000"/>
                <a:gridCol w="3048000"/>
                <a:gridCol w="3048000"/>
              </a:tblGrid>
              <a:tr h="75307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dirty="0" smtClean="0">
                          <a:ln>
                            <a:noFill/>
                          </a:ln>
                          <a:solidFill>
                            <a:schemeClr val="bg1"/>
                          </a:solidFill>
                          <a:effectLst/>
                          <a:latin typeface="Arial" charset="0"/>
                        </a:rPr>
                        <a:t>KULIT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dirty="0" smtClean="0">
                          <a:ln>
                            <a:noFill/>
                          </a:ln>
                          <a:solidFill>
                            <a:schemeClr val="bg1"/>
                          </a:solidFill>
                          <a:effectLst/>
                          <a:latin typeface="Arial" charset="0"/>
                        </a:rPr>
                        <a:t>RAMBUT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dirty="0" smtClean="0">
                          <a:ln>
                            <a:noFill/>
                          </a:ln>
                          <a:solidFill>
                            <a:schemeClr val="bg1"/>
                          </a:solidFill>
                          <a:effectLst/>
                          <a:latin typeface="Arial" charset="0"/>
                        </a:rPr>
                        <a:t>KUKU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r>
              <a:tr h="4907947">
                <a:tc>
                  <a:txBody>
                    <a:bodyPr/>
                    <a:lstStyle/>
                    <a:p>
                      <a:pPr marL="274638" marR="0" lvl="0" indent="-274638"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pPr>
                      <a:r>
                        <a:rPr kumimoji="0" lang="en-US" sz="2400" b="1" i="0" u="none" strike="noStrike" cap="none" normalizeH="0" baseline="0" dirty="0" smtClean="0">
                          <a:ln>
                            <a:noFill/>
                          </a:ln>
                          <a:solidFill>
                            <a:srgbClr val="FFFF00"/>
                          </a:solidFill>
                          <a:effectLst/>
                          <a:latin typeface="Arial" charset="0"/>
                        </a:rPr>
                        <a:t>Adanya benjolan</a:t>
                      </a:r>
                    </a:p>
                    <a:p>
                      <a:pPr marL="274638" marR="0" lvl="0" indent="-274638"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pPr>
                      <a:r>
                        <a:rPr kumimoji="0" lang="en-US" sz="2400" b="1" i="0" u="none" strike="noStrike" cap="none" normalizeH="0" baseline="0" dirty="0" smtClean="0">
                          <a:ln>
                            <a:noFill/>
                          </a:ln>
                          <a:solidFill>
                            <a:srgbClr val="FFFF00"/>
                          </a:solidFill>
                          <a:effectLst/>
                          <a:latin typeface="Arial" charset="0"/>
                        </a:rPr>
                        <a:t>Tekstur kulit</a:t>
                      </a:r>
                    </a:p>
                    <a:p>
                      <a:pPr marL="274638" marR="0" lvl="0" indent="-274638"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pPr>
                      <a:r>
                        <a:rPr kumimoji="0" lang="en-US" sz="2400" b="1" i="0" u="none" strike="noStrike" cap="none" normalizeH="0" baseline="0" dirty="0" smtClean="0">
                          <a:ln>
                            <a:noFill/>
                          </a:ln>
                          <a:solidFill>
                            <a:srgbClr val="FFFF00"/>
                          </a:solidFill>
                          <a:effectLst/>
                          <a:latin typeface="Arial" charset="0"/>
                        </a:rPr>
                        <a:t>Adanya nyeri tekan</a:t>
                      </a:r>
                    </a:p>
                    <a:p>
                      <a:pPr marL="274638" marR="0" lvl="0" indent="-274638"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pPr>
                      <a:r>
                        <a:rPr kumimoji="0" lang="en-US" sz="2400" b="1" i="0" u="none" strike="noStrike" cap="none" normalizeH="0" baseline="0" dirty="0" smtClean="0">
                          <a:ln>
                            <a:noFill/>
                          </a:ln>
                          <a:solidFill>
                            <a:srgbClr val="FFFF00"/>
                          </a:solidFill>
                          <a:effectLst/>
                          <a:latin typeface="Arial" charset="0"/>
                        </a:rPr>
                        <a:t>Palpasi secara akurat dengan menggunakan metode EPUAP</a:t>
                      </a:r>
                    </a:p>
                    <a:p>
                      <a:pPr marL="274638" marR="0" lvl="0" indent="-274638"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pPr>
                      <a:r>
                        <a:rPr kumimoji="0" lang="en-US" sz="2400" b="1" i="0" u="none" strike="noStrike" cap="none" normalizeH="0" baseline="0" dirty="0" smtClean="0">
                          <a:ln>
                            <a:noFill/>
                          </a:ln>
                          <a:solidFill>
                            <a:srgbClr val="FFFF00"/>
                          </a:solidFill>
                          <a:effectLst/>
                          <a:latin typeface="Arial" charset="0"/>
                        </a:rPr>
                        <a:t>Mobilitas atau turgor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365125" marR="0" lvl="0" indent="-365125"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pPr>
                      <a:r>
                        <a:rPr kumimoji="0" lang="en-US" sz="2800" b="1" i="0" u="none" strike="noStrike" cap="none" normalizeH="0" baseline="0" dirty="0" smtClean="0">
                          <a:ln>
                            <a:noFill/>
                          </a:ln>
                          <a:solidFill>
                            <a:srgbClr val="FFFF00"/>
                          </a:solidFill>
                          <a:effectLst/>
                          <a:latin typeface="Arial" charset="0"/>
                        </a:rPr>
                        <a:t>Tekstur</a:t>
                      </a:r>
                    </a:p>
                    <a:p>
                      <a:pPr marL="365125" marR="0" lvl="0" indent="-365125"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pPr>
                      <a:r>
                        <a:rPr kumimoji="0" lang="en-US" sz="2800" b="1" i="0" u="none" strike="noStrike" cap="none" normalizeH="0" baseline="0" dirty="0" smtClean="0">
                          <a:ln>
                            <a:noFill/>
                          </a:ln>
                          <a:solidFill>
                            <a:srgbClr val="FFFF00"/>
                          </a:solidFill>
                          <a:effectLst/>
                          <a:latin typeface="Arial" charset="0"/>
                        </a:rPr>
                        <a:t>Kerontokan</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1" i="0" u="none" strike="noStrike" cap="none" normalizeH="0" baseline="0" dirty="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pPr>
                      <a:r>
                        <a:rPr kumimoji="0" lang="en-US" sz="2800" b="1" i="0" u="none" strike="noStrike" cap="none" normalizeH="0" baseline="0" dirty="0" smtClean="0">
                          <a:ln>
                            <a:noFill/>
                          </a:ln>
                          <a:solidFill>
                            <a:srgbClr val="FFFF00"/>
                          </a:solidFill>
                          <a:effectLst/>
                          <a:latin typeface="Arial" charset="0"/>
                        </a:rPr>
                        <a:t>Nyeri tekan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latin typeface="Algerian" pitchFamily="82" charset="0"/>
              </a:rPr>
              <a:t>Aku anak siapa ya??????</a:t>
            </a:r>
          </a:p>
        </p:txBody>
      </p:sp>
      <p:pic>
        <p:nvPicPr>
          <p:cNvPr id="32771" name="Picture 4" descr="17"/>
          <p:cNvPicPr>
            <a:picLocks noGrp="1" noChangeAspect="1" noChangeArrowheads="1"/>
          </p:cNvPicPr>
          <p:nvPr>
            <p:ph idx="1"/>
          </p:nvPr>
        </p:nvPicPr>
        <p:blipFill>
          <a:blip r:embed="rId2"/>
          <a:srcRect/>
          <a:stretch>
            <a:fillRect/>
          </a:stretch>
        </p:blipFill>
        <p:spPr>
          <a:xfrm>
            <a:off x="2443163" y="2262188"/>
            <a:ext cx="3495675" cy="3200400"/>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Panu, Oleskan saja………..</a:t>
            </a:r>
          </a:p>
        </p:txBody>
      </p:sp>
      <p:sp>
        <p:nvSpPr>
          <p:cNvPr id="33795" name="Rectangle 10"/>
          <p:cNvSpPr>
            <a:spLocks noGrp="1" noChangeArrowheads="1"/>
          </p:cNvSpPr>
          <p:nvPr>
            <p:ph sz="half" idx="1"/>
          </p:nvPr>
        </p:nvSpPr>
        <p:spPr/>
        <p:txBody>
          <a:bodyPr/>
          <a:lstStyle/>
          <a:p>
            <a:pPr eaLnBrk="1" hangingPunct="1"/>
            <a:endParaRPr lang="id-ID" smtClean="0"/>
          </a:p>
        </p:txBody>
      </p:sp>
      <p:sp>
        <p:nvSpPr>
          <p:cNvPr id="33796" name="Rectangle 11"/>
          <p:cNvSpPr>
            <a:spLocks noGrp="1" noChangeArrowheads="1"/>
          </p:cNvSpPr>
          <p:nvPr>
            <p:ph sz="half" idx="2"/>
          </p:nvPr>
        </p:nvSpPr>
        <p:spPr/>
        <p:txBody>
          <a:bodyPr/>
          <a:lstStyle/>
          <a:p>
            <a:pPr eaLnBrk="1" hangingPunct="1"/>
            <a:endParaRPr lang="id-ID" smtClean="0"/>
          </a:p>
        </p:txBody>
      </p:sp>
      <p:pic>
        <p:nvPicPr>
          <p:cNvPr id="33797" name="Picture 7" descr="vitiligo.jpg image by airafluff"/>
          <p:cNvPicPr>
            <a:picLocks noChangeAspect="1" noChangeArrowheads="1"/>
          </p:cNvPicPr>
          <p:nvPr/>
        </p:nvPicPr>
        <p:blipFill>
          <a:blip r:embed="rId2"/>
          <a:srcRect/>
          <a:stretch>
            <a:fillRect/>
          </a:stretch>
        </p:blipFill>
        <p:spPr bwMode="auto">
          <a:xfrm>
            <a:off x="468313" y="1628775"/>
            <a:ext cx="4032250" cy="4464050"/>
          </a:xfrm>
          <a:prstGeom prst="rect">
            <a:avLst/>
          </a:prstGeom>
          <a:noFill/>
          <a:ln w="9525">
            <a:noFill/>
            <a:miter lim="800000"/>
            <a:headEnd/>
            <a:tailEnd/>
          </a:ln>
        </p:spPr>
      </p:pic>
      <p:pic>
        <p:nvPicPr>
          <p:cNvPr id="33798" name="Picture 9" descr="kusta"/>
          <p:cNvPicPr>
            <a:picLocks noChangeAspect="1" noChangeArrowheads="1"/>
          </p:cNvPicPr>
          <p:nvPr/>
        </p:nvPicPr>
        <p:blipFill>
          <a:blip r:embed="rId3"/>
          <a:srcRect/>
          <a:stretch>
            <a:fillRect/>
          </a:stretch>
        </p:blipFill>
        <p:spPr bwMode="auto">
          <a:xfrm>
            <a:off x="4643438" y="1628775"/>
            <a:ext cx="4032250" cy="446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half" idx="1"/>
          </p:nvPr>
        </p:nvSpPr>
        <p:spPr>
          <a:xfrm>
            <a:off x="457200" y="1143000"/>
            <a:ext cx="8329613" cy="4983163"/>
          </a:xfrm>
        </p:spPr>
        <p:txBody>
          <a:bodyPr/>
          <a:lstStyle/>
          <a:p>
            <a:r>
              <a:rPr lang="en-US" sz="3200" b="1" smtClean="0">
                <a:solidFill>
                  <a:srgbClr val="FFFF00"/>
                </a:solidFill>
              </a:rPr>
              <a:t>Lesi</a:t>
            </a:r>
            <a:r>
              <a:rPr lang="en-US" sz="3200" smtClean="0"/>
              <a:t>  adalah istilah medis untuk merujuk pada keadaan </a:t>
            </a:r>
            <a:r>
              <a:rPr lang="en-US" sz="3200" smtClean="0">
                <a:hlinkClick r:id="rId2" tooltip="Jaringan"/>
              </a:rPr>
              <a:t>jaringan</a:t>
            </a:r>
            <a:r>
              <a:rPr lang="en-US" sz="3200" smtClean="0"/>
              <a:t> yang abnormal pada tubuh. Hal ini dapat terjadi karena proses beberapa penyakit seperti </a:t>
            </a:r>
            <a:r>
              <a:rPr lang="en-US" sz="3200" smtClean="0">
                <a:hlinkClick r:id="rId3" tooltip="Trauma (halaman belum tersedia)"/>
              </a:rPr>
              <a:t>trauma</a:t>
            </a:r>
            <a:r>
              <a:rPr lang="en-US" sz="3200" smtClean="0"/>
              <a:t> fisik, kimiawi, dan elektris; </a:t>
            </a:r>
            <a:r>
              <a:rPr lang="en-US" sz="3200" smtClean="0">
                <a:hlinkClick r:id="rId4" tooltip="Infeksi"/>
              </a:rPr>
              <a:t>infeksi</a:t>
            </a:r>
            <a:r>
              <a:rPr lang="en-US" sz="3200" smtClean="0"/>
              <a:t> dll.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TIPE-TIPE LESI</a:t>
            </a:r>
          </a:p>
        </p:txBody>
      </p:sp>
      <p:graphicFrame>
        <p:nvGraphicFramePr>
          <p:cNvPr id="52279" name="Group 55"/>
          <p:cNvGraphicFramePr>
            <a:graphicFrameLocks noGrp="1"/>
          </p:cNvGraphicFramePr>
          <p:nvPr>
            <p:ph idx="1"/>
          </p:nvPr>
        </p:nvGraphicFramePr>
        <p:xfrm>
          <a:off x="684213" y="2133600"/>
          <a:ext cx="8002587" cy="3558224"/>
        </p:xfrm>
        <a:graphic>
          <a:graphicData uri="http://schemas.openxmlformats.org/drawingml/2006/table">
            <a:tbl>
              <a:tblPr/>
              <a:tblGrid>
                <a:gridCol w="1655762"/>
                <a:gridCol w="6346825"/>
              </a:tblGrid>
              <a:tr h="2730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LESI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KETERANGAN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Makula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Perubahan warna kulit, tidak teraba dengan batas jelas, kurangh dari 1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Papula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Menonjol, batas jelas. Elevasi kulit yang padat. Kurang dari 0,5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Nodula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Tonjolan padat berbatas tegas, lebih besar daripada papula 0,5-2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Tumor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Tonjolan padat seperti nodula, lebih besar ukurannya.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Vesikula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Papula dengan cairan serosa di dalamnya.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Pustula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Papula dengan cairan pus di dalamnya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9" name="Rectangle 3"/>
          <p:cNvSpPr>
            <a:spLocks noGrp="1" noChangeArrowheads="1"/>
          </p:cNvSpPr>
          <p:nvPr>
            <p:ph type="body" idx="4294967295"/>
          </p:nvPr>
        </p:nvSpPr>
        <p:spPr>
          <a:xfrm>
            <a:off x="914400" y="1357313"/>
            <a:ext cx="8229600" cy="4725987"/>
          </a:xfrm>
        </p:spPr>
        <p:txBody>
          <a:bodyPr/>
          <a:lstStyle/>
          <a:p>
            <a:pPr marL="609600" indent="-609600" eaLnBrk="1" hangingPunct="1">
              <a:buFontTx/>
              <a:buAutoNum type="arabicPeriod"/>
            </a:pPr>
            <a:r>
              <a:rPr lang="en-US" smtClean="0"/>
              <a:t>LESI PRIMER</a:t>
            </a:r>
          </a:p>
          <a:p>
            <a:pPr marL="609600" indent="-609600" eaLnBrk="1" hangingPunct="1">
              <a:buFontTx/>
              <a:buNone/>
            </a:pPr>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TUJUAN INSTRUKSIONAL</a:t>
            </a:r>
          </a:p>
        </p:txBody>
      </p:sp>
      <p:sp>
        <p:nvSpPr>
          <p:cNvPr id="9219" name="Rectangle 3"/>
          <p:cNvSpPr>
            <a:spLocks noGrp="1" noChangeArrowheads="1"/>
          </p:cNvSpPr>
          <p:nvPr>
            <p:ph idx="1"/>
          </p:nvPr>
        </p:nvSpPr>
        <p:spPr>
          <a:xfrm>
            <a:off x="457200" y="1268413"/>
            <a:ext cx="8229600" cy="4530725"/>
          </a:xfrm>
        </p:spPr>
        <p:txBody>
          <a:bodyPr/>
          <a:lstStyle/>
          <a:p>
            <a:pPr algn="just" eaLnBrk="1" hangingPunct="1"/>
            <a:r>
              <a:rPr lang="en-US" smtClean="0"/>
              <a:t>Menjelaskan ciri-ciri normal kulit, rambut, dan kuku.</a:t>
            </a:r>
          </a:p>
          <a:p>
            <a:pPr algn="just" eaLnBrk="1" hangingPunct="1"/>
            <a:r>
              <a:rPr lang="en-US" smtClean="0"/>
              <a:t>Mengidentifikasi aspek yg dikaji dalam pengkajian kulit, rambut, dan kuku.</a:t>
            </a:r>
          </a:p>
          <a:p>
            <a:pPr algn="just" eaLnBrk="1" hangingPunct="1"/>
            <a:r>
              <a:rPr lang="en-US" smtClean="0"/>
              <a:t>Mengidentifikasi persiapan pengkajian.</a:t>
            </a:r>
          </a:p>
          <a:p>
            <a:pPr algn="just" eaLnBrk="1" hangingPunct="1"/>
            <a:r>
              <a:rPr lang="en-US" smtClean="0"/>
              <a:t>Mendemonstrasikan persiapan pengkajian kulit, rambut, dan kuku.</a:t>
            </a:r>
          </a:p>
          <a:p>
            <a:pPr algn="just" eaLnBrk="1" hangingPunct="1"/>
            <a:r>
              <a:rPr lang="en-US" smtClean="0"/>
              <a:t>Menganalisis hasil pengkajian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endParaRPr lang="id-ID" smtClean="0"/>
          </a:p>
        </p:txBody>
      </p:sp>
      <p:sp>
        <p:nvSpPr>
          <p:cNvPr id="36867" name="Content Placeholder 2"/>
          <p:cNvSpPr>
            <a:spLocks noGrp="1"/>
          </p:cNvSpPr>
          <p:nvPr>
            <p:ph idx="1"/>
          </p:nvPr>
        </p:nvSpPr>
        <p:spPr/>
        <p:txBody>
          <a:bodyPr/>
          <a:lstStyle/>
          <a:p>
            <a:pPr eaLnBrk="1" hangingPunct="1"/>
            <a:endParaRPr lang="id-ID" smtClean="0"/>
          </a:p>
        </p:txBody>
      </p:sp>
      <p:sp>
        <p:nvSpPr>
          <p:cNvPr id="18436" name="Slide Number Placeholder 3"/>
          <p:cNvSpPr>
            <a:spLocks noGrp="1"/>
          </p:cNvSpPr>
          <p:nvPr>
            <p:ph type="sldNum" sz="quarter" idx="12"/>
          </p:nvPr>
        </p:nvSpPr>
        <p:spPr/>
        <p:txBody>
          <a:bodyPr/>
          <a:lstStyle/>
          <a:p>
            <a:pPr>
              <a:defRPr/>
            </a:pPr>
            <a:fld id="{39E8E3F0-D3E2-4C14-BF1C-89C10AE8EA01}" type="slidenum">
              <a:rPr lang="ar-SA" smtClean="0"/>
              <a:pPr>
                <a:defRPr/>
              </a:pPr>
              <a:t>30</a:t>
            </a:fld>
            <a:endParaRPr lang="en-US" smtClean="0"/>
          </a:p>
        </p:txBody>
      </p:sp>
      <p:pic>
        <p:nvPicPr>
          <p:cNvPr id="36869" name="Picture 4"/>
          <p:cNvPicPr>
            <a:picLocks noChangeAspect="1" noChangeArrowheads="1"/>
          </p:cNvPicPr>
          <p:nvPr/>
        </p:nvPicPr>
        <p:blipFill>
          <a:blip r:embed="rId2"/>
          <a:srcRect/>
          <a:stretch>
            <a:fillRect/>
          </a:stretch>
        </p:blipFill>
        <p:spPr bwMode="auto">
          <a:xfrm>
            <a:off x="0" y="0"/>
            <a:ext cx="9144000" cy="6883400"/>
          </a:xfrm>
          <a:prstGeom prst="rect">
            <a:avLst/>
          </a:prstGeom>
          <a:noFill/>
          <a:ln w="9525">
            <a:noFill/>
            <a:miter lim="800000"/>
            <a:headEnd/>
            <a:tailEnd/>
          </a:ln>
        </p:spPr>
      </p:pic>
      <p:sp>
        <p:nvSpPr>
          <p:cNvPr id="6" name="TextBox 5"/>
          <p:cNvSpPr txBox="1"/>
          <p:nvPr/>
        </p:nvSpPr>
        <p:spPr>
          <a:xfrm>
            <a:off x="4876800" y="698500"/>
            <a:ext cx="1219200" cy="246063"/>
          </a:xfrm>
          <a:prstGeom prst="rect">
            <a:avLst/>
          </a:prstGeom>
          <a:noFill/>
        </p:spPr>
        <p:txBody>
          <a:bodyPr>
            <a:spAutoFit/>
          </a:bodyPr>
          <a:lstStyle/>
          <a:p>
            <a:pPr>
              <a:defRPr/>
            </a:pPr>
            <a:r>
              <a:rPr lang="en-US" sz="1000" b="1" dirty="0">
                <a:effectLst>
                  <a:outerShdw blurRad="38100" dist="38100" dir="2700000" algn="tl">
                    <a:srgbClr val="000000">
                      <a:alpha val="43137"/>
                    </a:srgbClr>
                  </a:outerShdw>
                </a:effectLst>
              </a:rPr>
              <a:t>(</a:t>
            </a:r>
            <a:r>
              <a:rPr lang="en-US" sz="1000" b="1" dirty="0" err="1">
                <a:effectLst>
                  <a:outerShdw blurRad="38100" dist="38100" dir="2700000" algn="tl">
                    <a:srgbClr val="000000">
                      <a:alpha val="43137"/>
                    </a:srgbClr>
                  </a:outerShdw>
                </a:effectLst>
              </a:rPr>
              <a:t>Bintik-bintik</a:t>
            </a:r>
            <a:r>
              <a:rPr lang="en-US" sz="1000" b="1" dirty="0">
                <a:effectLst>
                  <a:outerShdw blurRad="38100" dist="38100" dir="2700000" algn="tl">
                    <a:srgbClr val="000000">
                      <a:alpha val="43137"/>
                    </a:srgbClr>
                  </a:outerShdw>
                </a:effectLst>
              </a:rPr>
              <a:t>)</a:t>
            </a:r>
          </a:p>
        </p:txBody>
      </p:sp>
      <p:sp>
        <p:nvSpPr>
          <p:cNvPr id="36871" name="TextBox 6"/>
          <p:cNvSpPr txBox="1">
            <a:spLocks noChangeArrowheads="1"/>
          </p:cNvSpPr>
          <p:nvPr/>
        </p:nvSpPr>
        <p:spPr bwMode="auto">
          <a:xfrm>
            <a:off x="5181600" y="1447800"/>
            <a:ext cx="762000" cy="246063"/>
          </a:xfrm>
          <a:prstGeom prst="rect">
            <a:avLst/>
          </a:prstGeom>
          <a:noFill/>
          <a:ln w="9525">
            <a:noFill/>
            <a:miter lim="800000"/>
            <a:headEnd/>
            <a:tailEnd/>
          </a:ln>
        </p:spPr>
        <p:txBody>
          <a:bodyPr>
            <a:spAutoFit/>
          </a:bodyPr>
          <a:lstStyle/>
          <a:p>
            <a:pPr algn="ctr"/>
            <a:r>
              <a:rPr lang="en-US" sz="1000" b="1"/>
              <a:t>(kutil)</a:t>
            </a:r>
          </a:p>
        </p:txBody>
      </p:sp>
      <p:sp>
        <p:nvSpPr>
          <p:cNvPr id="8" name="TextBox 7"/>
          <p:cNvSpPr txBox="1"/>
          <p:nvPr/>
        </p:nvSpPr>
        <p:spPr>
          <a:xfrm>
            <a:off x="5384800" y="2344738"/>
            <a:ext cx="990600" cy="246062"/>
          </a:xfrm>
          <a:prstGeom prst="rect">
            <a:avLst/>
          </a:prstGeom>
          <a:noFill/>
        </p:spPr>
        <p:txBody>
          <a:bodyPr>
            <a:spAutoFit/>
          </a:bodyPr>
          <a:lstStyle/>
          <a:p>
            <a:pPr>
              <a:defRPr/>
            </a:pPr>
            <a:r>
              <a:rPr lang="en-US" sz="1000" b="1" dirty="0">
                <a:effectLst>
                  <a:outerShdw blurRad="38100" dist="38100" dir="2700000" algn="tl">
                    <a:srgbClr val="000000">
                      <a:alpha val="43137"/>
                    </a:srgbClr>
                  </a:outerShdw>
                </a:effectLst>
              </a:rPr>
              <a:t>(</a:t>
            </a:r>
            <a:r>
              <a:rPr lang="en-US" sz="1000" b="1" dirty="0" err="1">
                <a:effectLst>
                  <a:outerShdw blurRad="38100" dist="38100" dir="2700000" algn="tl">
                    <a:srgbClr val="000000">
                      <a:alpha val="43137"/>
                    </a:srgbClr>
                  </a:outerShdw>
                </a:effectLst>
              </a:rPr>
              <a:t>Lepuh</a:t>
            </a:r>
            <a:r>
              <a:rPr lang="en-US" sz="1000" b="1" dirty="0">
                <a:effectLst>
                  <a:outerShdw blurRad="38100" dist="38100" dir="2700000" algn="tl">
                    <a:srgbClr val="000000">
                      <a:alpha val="43137"/>
                    </a:srgbClr>
                  </a:outerShdw>
                </a:effectLst>
              </a:rPr>
              <a:t>)</a:t>
            </a:r>
          </a:p>
        </p:txBody>
      </p:sp>
      <p:sp>
        <p:nvSpPr>
          <p:cNvPr id="36873" name="Rectangle 8"/>
          <p:cNvSpPr>
            <a:spLocks noChangeArrowheads="1"/>
          </p:cNvSpPr>
          <p:nvPr/>
        </p:nvSpPr>
        <p:spPr bwMode="auto">
          <a:xfrm>
            <a:off x="1524000" y="3381375"/>
            <a:ext cx="4876800" cy="276225"/>
          </a:xfrm>
          <a:prstGeom prst="rect">
            <a:avLst/>
          </a:prstGeom>
          <a:noFill/>
          <a:ln w="9525">
            <a:noFill/>
            <a:miter lim="800000"/>
            <a:headEnd/>
            <a:tailEnd/>
          </a:ln>
        </p:spPr>
        <p:txBody>
          <a:bodyPr>
            <a:spAutoFit/>
          </a:bodyPr>
          <a:lstStyle/>
          <a:p>
            <a:r>
              <a:rPr lang="sv-SE" sz="1200" b="1"/>
              <a:t>rasa gatal dgn bintik-bintik merah dan bengkak</a:t>
            </a:r>
            <a:endParaRPr lang="en-US" sz="1200" b="1"/>
          </a:p>
        </p:txBody>
      </p:sp>
      <p:sp>
        <p:nvSpPr>
          <p:cNvPr id="10" name="TextBox 9"/>
          <p:cNvSpPr txBox="1"/>
          <p:nvPr/>
        </p:nvSpPr>
        <p:spPr>
          <a:xfrm>
            <a:off x="5257800" y="4097338"/>
            <a:ext cx="990600" cy="246062"/>
          </a:xfrm>
          <a:prstGeom prst="rect">
            <a:avLst/>
          </a:prstGeom>
          <a:noFill/>
        </p:spPr>
        <p:txBody>
          <a:bodyPr>
            <a:spAutoFit/>
          </a:bodyPr>
          <a:lstStyle/>
          <a:p>
            <a:pPr>
              <a:defRPr/>
            </a:pPr>
            <a:r>
              <a:rPr lang="en-US" sz="1000" b="1" dirty="0">
                <a:effectLst>
                  <a:outerShdw blurRad="38100" dist="38100" dir="2700000" algn="tl">
                    <a:srgbClr val="000000">
                      <a:alpha val="43137"/>
                    </a:srgbClr>
                  </a:outerShdw>
                </a:effectLst>
              </a:rPr>
              <a:t>/ </a:t>
            </a:r>
            <a:r>
              <a:rPr lang="en-US" sz="1000" b="1" dirty="0" err="1">
                <a:effectLst>
                  <a:outerShdw blurRad="38100" dist="38100" dir="2700000" algn="tl">
                    <a:srgbClr val="000000">
                      <a:alpha val="43137"/>
                    </a:srgbClr>
                  </a:outerShdw>
                </a:effectLst>
              </a:rPr>
              <a:t>bisul</a:t>
            </a:r>
            <a:endParaRPr lang="en-US" sz="1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3925713"/>
          <p:cNvPicPr>
            <a:picLocks noChangeAspect="1" noChangeArrowheads="1"/>
          </p:cNvPicPr>
          <p:nvPr/>
        </p:nvPicPr>
        <p:blipFill>
          <a:blip r:embed="rId2"/>
          <a:srcRect/>
          <a:stretch>
            <a:fillRect/>
          </a:stretch>
        </p:blipFill>
        <p:spPr bwMode="auto">
          <a:xfrm>
            <a:off x="755650" y="2133600"/>
            <a:ext cx="7705725" cy="4032250"/>
          </a:xfrm>
          <a:prstGeom prst="rect">
            <a:avLst/>
          </a:prstGeom>
          <a:noFill/>
          <a:ln w="9525">
            <a:noFill/>
            <a:miter lim="800000"/>
            <a:headEnd/>
            <a:tailEnd/>
          </a:ln>
        </p:spPr>
      </p:pic>
      <p:sp>
        <p:nvSpPr>
          <p:cNvPr id="37891" name="AutoShape 5"/>
          <p:cNvSpPr>
            <a:spLocks noChangeArrowheads="1"/>
          </p:cNvSpPr>
          <p:nvPr/>
        </p:nvSpPr>
        <p:spPr bwMode="auto">
          <a:xfrm>
            <a:off x="1116013" y="404813"/>
            <a:ext cx="7056437" cy="1223962"/>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sz="2400"/>
              <a:t>MAKULA………..</a:t>
            </a:r>
          </a:p>
          <a:p>
            <a:pPr algn="ctr" eaLnBrk="1" hangingPunct="1"/>
            <a:r>
              <a:rPr lang="en-US" sz="2400"/>
              <a:t>BIKIN GAK PEDE NICH</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bentoljuga"/>
          <p:cNvPicPr>
            <a:picLocks noChangeAspect="1" noChangeArrowheads="1"/>
          </p:cNvPicPr>
          <p:nvPr/>
        </p:nvPicPr>
        <p:blipFill>
          <a:blip r:embed="rId2"/>
          <a:srcRect/>
          <a:stretch>
            <a:fillRect/>
          </a:stretch>
        </p:blipFill>
        <p:spPr bwMode="auto">
          <a:xfrm>
            <a:off x="395288" y="2133600"/>
            <a:ext cx="3816350" cy="3240088"/>
          </a:xfrm>
          <a:prstGeom prst="rect">
            <a:avLst/>
          </a:prstGeom>
          <a:noFill/>
          <a:ln w="9525">
            <a:noFill/>
            <a:miter lim="800000"/>
            <a:headEnd/>
            <a:tailEnd/>
          </a:ln>
        </p:spPr>
      </p:pic>
      <p:pic>
        <p:nvPicPr>
          <p:cNvPr id="38915" name="Picture 6" descr="smallpox"/>
          <p:cNvPicPr>
            <a:picLocks noChangeAspect="1" noChangeArrowheads="1"/>
          </p:cNvPicPr>
          <p:nvPr/>
        </p:nvPicPr>
        <p:blipFill>
          <a:blip r:embed="rId3"/>
          <a:srcRect/>
          <a:stretch>
            <a:fillRect/>
          </a:stretch>
        </p:blipFill>
        <p:spPr bwMode="auto">
          <a:xfrm>
            <a:off x="4427538" y="2133600"/>
            <a:ext cx="4392612" cy="3240088"/>
          </a:xfrm>
          <a:prstGeom prst="rect">
            <a:avLst/>
          </a:prstGeom>
          <a:noFill/>
          <a:ln w="9525">
            <a:noFill/>
            <a:miter lim="800000"/>
            <a:headEnd/>
            <a:tailEnd/>
          </a:ln>
        </p:spPr>
      </p:pic>
      <p:sp>
        <p:nvSpPr>
          <p:cNvPr id="38916" name="AutoShape 7"/>
          <p:cNvSpPr>
            <a:spLocks noChangeArrowheads="1"/>
          </p:cNvSpPr>
          <p:nvPr/>
        </p:nvSpPr>
        <p:spPr bwMode="auto">
          <a:xfrm>
            <a:off x="684213" y="260350"/>
            <a:ext cx="3024187" cy="1441450"/>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sz="2400"/>
              <a:t>VESIKULA</a:t>
            </a:r>
          </a:p>
        </p:txBody>
      </p:sp>
      <p:sp>
        <p:nvSpPr>
          <p:cNvPr id="38917" name="AutoShape 8"/>
          <p:cNvSpPr>
            <a:spLocks noChangeArrowheads="1"/>
          </p:cNvSpPr>
          <p:nvPr/>
        </p:nvSpPr>
        <p:spPr bwMode="auto">
          <a:xfrm>
            <a:off x="4787900" y="260350"/>
            <a:ext cx="3382963" cy="1368425"/>
          </a:xfrm>
          <a:prstGeom prst="wedgeRoundRectCallout">
            <a:avLst>
              <a:gd name="adj1" fmla="val -30949"/>
              <a:gd name="adj2" fmla="val 69954"/>
              <a:gd name="adj3" fmla="val 16667"/>
            </a:avLst>
          </a:prstGeom>
          <a:solidFill>
            <a:schemeClr val="accent1"/>
          </a:solidFill>
          <a:ln w="9525">
            <a:solidFill>
              <a:schemeClr val="tx1"/>
            </a:solidFill>
            <a:miter lim="800000"/>
            <a:headEnd/>
            <a:tailEnd/>
          </a:ln>
        </p:spPr>
        <p:txBody>
          <a:bodyPr/>
          <a:lstStyle/>
          <a:p>
            <a:pPr algn="ctr" eaLnBrk="1" hangingPunct="1"/>
            <a:r>
              <a:rPr lang="en-US" sz="2800"/>
              <a:t>PUSTULA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descr="condyloma penis"/>
          <p:cNvPicPr>
            <a:picLocks noGrp="1" noChangeAspect="1" noChangeArrowheads="1"/>
          </p:cNvPicPr>
          <p:nvPr>
            <p:ph idx="1"/>
          </p:nvPr>
        </p:nvPicPr>
        <p:blipFill>
          <a:blip r:embed="rId2"/>
          <a:srcRect/>
          <a:stretch>
            <a:fillRect/>
          </a:stretch>
        </p:blipFill>
        <p:spPr>
          <a:xfrm>
            <a:off x="436563" y="2060575"/>
            <a:ext cx="3775075" cy="4530725"/>
          </a:xfrm>
          <a:noFill/>
        </p:spPr>
      </p:pic>
      <p:pic>
        <p:nvPicPr>
          <p:cNvPr id="39940" name="Picture 5" descr="kondiloma akuminata penis"/>
          <p:cNvPicPr>
            <a:picLocks noChangeAspect="1" noChangeArrowheads="1"/>
          </p:cNvPicPr>
          <p:nvPr/>
        </p:nvPicPr>
        <p:blipFill>
          <a:blip r:embed="rId3"/>
          <a:srcRect/>
          <a:stretch>
            <a:fillRect/>
          </a:stretch>
        </p:blipFill>
        <p:spPr bwMode="auto">
          <a:xfrm>
            <a:off x="4495800" y="2060575"/>
            <a:ext cx="4108450" cy="4537075"/>
          </a:xfrm>
          <a:prstGeom prst="rect">
            <a:avLst/>
          </a:prstGeom>
          <a:noFill/>
          <a:ln w="9525">
            <a:noFill/>
            <a:miter lim="800000"/>
            <a:headEnd/>
            <a:tailEnd/>
          </a:ln>
        </p:spPr>
      </p:pic>
      <p:sp>
        <p:nvSpPr>
          <p:cNvPr id="39941" name="AutoShape 6"/>
          <p:cNvSpPr>
            <a:spLocks noChangeArrowheads="1"/>
          </p:cNvSpPr>
          <p:nvPr/>
        </p:nvSpPr>
        <p:spPr bwMode="auto">
          <a:xfrm>
            <a:off x="468313" y="620713"/>
            <a:ext cx="8280400" cy="1439862"/>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sz="2400">
                <a:latin typeface="Berlin Sans FB" pitchFamily="34" charset="0"/>
              </a:rPr>
              <a:t>CONDILOMA (JENGGER AYAM)</a:t>
            </a:r>
          </a:p>
          <a:p>
            <a:pPr algn="ctr" eaLnBrk="1" hangingPunct="1"/>
            <a:r>
              <a:rPr lang="en-US" sz="2400">
                <a:latin typeface="Berlin Sans FB" pitchFamily="34" charset="0"/>
              </a:rPr>
              <a:t>JENIS LESI: VESIKULA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5" descr="pustula"/>
          <p:cNvPicPr>
            <a:picLocks noChangeAspect="1" noChangeArrowheads="1"/>
          </p:cNvPicPr>
          <p:nvPr/>
        </p:nvPicPr>
        <p:blipFill>
          <a:blip r:embed="rId2"/>
          <a:srcRect/>
          <a:stretch>
            <a:fillRect/>
          </a:stretch>
        </p:blipFill>
        <p:spPr bwMode="auto">
          <a:xfrm>
            <a:off x="395288" y="2276475"/>
            <a:ext cx="3816350" cy="4392613"/>
          </a:xfrm>
          <a:prstGeom prst="rect">
            <a:avLst/>
          </a:prstGeom>
          <a:noFill/>
          <a:ln w="9525">
            <a:noFill/>
            <a:miter lim="800000"/>
            <a:headEnd/>
            <a:tailEnd/>
          </a:ln>
        </p:spPr>
      </p:pic>
      <p:pic>
        <p:nvPicPr>
          <p:cNvPr id="40964" name="Picture 7" descr="756148-829613-897"/>
          <p:cNvPicPr>
            <a:picLocks noChangeAspect="1" noChangeArrowheads="1"/>
          </p:cNvPicPr>
          <p:nvPr/>
        </p:nvPicPr>
        <p:blipFill>
          <a:blip r:embed="rId3"/>
          <a:srcRect/>
          <a:stretch>
            <a:fillRect/>
          </a:stretch>
        </p:blipFill>
        <p:spPr bwMode="auto">
          <a:xfrm>
            <a:off x="4500563" y="2205038"/>
            <a:ext cx="4200525" cy="4321175"/>
          </a:xfrm>
          <a:prstGeom prst="rect">
            <a:avLst/>
          </a:prstGeom>
          <a:noFill/>
          <a:ln w="9525">
            <a:noFill/>
            <a:miter lim="800000"/>
            <a:headEnd/>
            <a:tailEnd/>
          </a:ln>
        </p:spPr>
      </p:pic>
      <p:sp>
        <p:nvSpPr>
          <p:cNvPr id="40965" name="AutoShape 9"/>
          <p:cNvSpPr>
            <a:spLocks noChangeArrowheads="1"/>
          </p:cNvSpPr>
          <p:nvPr/>
        </p:nvSpPr>
        <p:spPr bwMode="auto">
          <a:xfrm>
            <a:off x="0" y="428625"/>
            <a:ext cx="4176713" cy="1655763"/>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eaLnBrk="1" hangingPunct="1"/>
            <a:r>
              <a:rPr lang="en-US" sz="2000"/>
              <a:t>JARANG CUCI MUKA SICH……</a:t>
            </a:r>
          </a:p>
          <a:p>
            <a:pPr algn="ctr" eaLnBrk="1" hangingPunct="1"/>
            <a:r>
              <a:rPr lang="en-US" sz="2000"/>
              <a:t>JERAWATANKAN….</a:t>
            </a:r>
          </a:p>
        </p:txBody>
      </p:sp>
      <p:sp>
        <p:nvSpPr>
          <p:cNvPr id="40966" name="AutoShape 10"/>
          <p:cNvSpPr>
            <a:spLocks noChangeArrowheads="1"/>
          </p:cNvSpPr>
          <p:nvPr/>
        </p:nvSpPr>
        <p:spPr bwMode="auto">
          <a:xfrm>
            <a:off x="4716463" y="188913"/>
            <a:ext cx="3889375" cy="1944687"/>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sz="2000"/>
              <a:t>PAPULA……</a:t>
            </a:r>
          </a:p>
          <a:p>
            <a:pPr algn="ctr" eaLnBrk="1" hangingPunct="1"/>
            <a:r>
              <a:rPr lang="en-US" sz="2000"/>
              <a:t>SIAPA YANG BISA MENGHITUNG??????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mtClean="0"/>
              <a:t>TIPE-TIPE LESI CONT’</a:t>
            </a:r>
          </a:p>
        </p:txBody>
      </p:sp>
      <p:sp>
        <p:nvSpPr>
          <p:cNvPr id="41987" name="Rectangle 5"/>
          <p:cNvSpPr>
            <a:spLocks noGrp="1" noChangeArrowheads="1"/>
          </p:cNvSpPr>
          <p:nvPr>
            <p:ph sz="half" idx="1"/>
          </p:nvPr>
        </p:nvSpPr>
        <p:spPr/>
        <p:txBody>
          <a:bodyPr/>
          <a:lstStyle/>
          <a:p>
            <a:pPr eaLnBrk="1" hangingPunct="1">
              <a:buFont typeface="Wingdings" pitchFamily="2" charset="2"/>
              <a:buNone/>
            </a:pPr>
            <a:r>
              <a:rPr lang="en-US" smtClean="0"/>
              <a:t>2. LESI SEKUNDER</a:t>
            </a:r>
          </a:p>
          <a:p>
            <a:pPr eaLnBrk="1" hangingPunct="1">
              <a:buFont typeface="Wingdings" pitchFamily="2" charset="2"/>
              <a:buNone/>
            </a:pPr>
            <a:endParaRPr lang="en-US" smtClean="0"/>
          </a:p>
          <a:p>
            <a:pPr eaLnBrk="1" hangingPunct="1">
              <a:buFont typeface="Wingdings" pitchFamily="2" charset="2"/>
              <a:buNone/>
            </a:pPr>
            <a:endParaRPr lang="en-US" smtClean="0"/>
          </a:p>
        </p:txBody>
      </p:sp>
      <p:graphicFrame>
        <p:nvGraphicFramePr>
          <p:cNvPr id="57430" name="Group 86"/>
          <p:cNvGraphicFramePr>
            <a:graphicFrameLocks noGrp="1"/>
          </p:cNvGraphicFramePr>
          <p:nvPr>
            <p:ph sz="half" idx="2"/>
          </p:nvPr>
        </p:nvGraphicFramePr>
        <p:xfrm>
          <a:off x="468313" y="2133600"/>
          <a:ext cx="8218487" cy="3337878"/>
        </p:xfrm>
        <a:graphic>
          <a:graphicData uri="http://schemas.openxmlformats.org/drawingml/2006/table">
            <a:tbl>
              <a:tblPr/>
              <a:tblGrid>
                <a:gridCol w="1698625"/>
                <a:gridCol w="6519862"/>
              </a:tblGrid>
              <a:tr h="6254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LESI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KETERANGAN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EROSI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Kehilangan epidermis superfisial, menyisakan area yang lembab yang tidak mengeluarkan darah. Misalnya: permukaan kulit setelah pecahnya vesikel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ULKUS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Kehilangan permukaan yang lebih dalam yang dapat berdarah atau meninggalkan jaringan parut. Misalnya kankre sifilitis, ulkus karena insufisiensi venosa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FISURA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Pecahnya kulit membentuk garis lurus.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erosion"/>
          <p:cNvPicPr>
            <a:picLocks noChangeAspect="1" noChangeArrowheads="1"/>
          </p:cNvPicPr>
          <p:nvPr/>
        </p:nvPicPr>
        <p:blipFill>
          <a:blip r:embed="rId2"/>
          <a:srcRect/>
          <a:stretch>
            <a:fillRect/>
          </a:stretch>
        </p:blipFill>
        <p:spPr bwMode="auto">
          <a:xfrm>
            <a:off x="250825" y="2636838"/>
            <a:ext cx="2736850" cy="3529012"/>
          </a:xfrm>
          <a:prstGeom prst="rect">
            <a:avLst/>
          </a:prstGeom>
          <a:noFill/>
          <a:ln w="9525">
            <a:noFill/>
            <a:miter lim="800000"/>
            <a:headEnd/>
            <a:tailEnd/>
          </a:ln>
        </p:spPr>
      </p:pic>
      <p:pic>
        <p:nvPicPr>
          <p:cNvPr id="43011" name="Picture 7" descr="Ulkus_Pannikulitis"/>
          <p:cNvPicPr>
            <a:picLocks noChangeAspect="1" noChangeArrowheads="1"/>
          </p:cNvPicPr>
          <p:nvPr/>
        </p:nvPicPr>
        <p:blipFill>
          <a:blip r:embed="rId3"/>
          <a:srcRect/>
          <a:stretch>
            <a:fillRect/>
          </a:stretch>
        </p:blipFill>
        <p:spPr bwMode="auto">
          <a:xfrm>
            <a:off x="3132138" y="2636838"/>
            <a:ext cx="2663825" cy="1728787"/>
          </a:xfrm>
          <a:prstGeom prst="rect">
            <a:avLst/>
          </a:prstGeom>
          <a:noFill/>
          <a:ln w="9525">
            <a:noFill/>
            <a:miter lim="800000"/>
            <a:headEnd/>
            <a:tailEnd/>
          </a:ln>
        </p:spPr>
      </p:pic>
      <p:pic>
        <p:nvPicPr>
          <p:cNvPr id="43012" name="Picture 8" descr="Ulkus diabetik by rh_surgeonscopy">
            <a:hlinkClick r:id="rId4" tooltip="Ulkus diabetik by rh_surgeonscopy"/>
          </p:cNvPr>
          <p:cNvPicPr>
            <a:picLocks noChangeAspect="1" noChangeArrowheads="1"/>
          </p:cNvPicPr>
          <p:nvPr/>
        </p:nvPicPr>
        <p:blipFill>
          <a:blip r:embed="rId5"/>
          <a:srcRect/>
          <a:stretch>
            <a:fillRect/>
          </a:stretch>
        </p:blipFill>
        <p:spPr bwMode="auto">
          <a:xfrm>
            <a:off x="3132138" y="4581525"/>
            <a:ext cx="2663825" cy="1584325"/>
          </a:xfrm>
          <a:prstGeom prst="rect">
            <a:avLst/>
          </a:prstGeom>
          <a:noFill/>
          <a:ln w="9525">
            <a:noFill/>
            <a:miter lim="800000"/>
            <a:headEnd/>
            <a:tailEnd/>
          </a:ln>
        </p:spPr>
      </p:pic>
      <p:pic>
        <p:nvPicPr>
          <p:cNvPr id="43013" name="Picture 9" descr="fisura_2"/>
          <p:cNvPicPr>
            <a:picLocks noChangeAspect="1" noChangeArrowheads="1"/>
          </p:cNvPicPr>
          <p:nvPr/>
        </p:nvPicPr>
        <p:blipFill>
          <a:blip r:embed="rId6"/>
          <a:srcRect/>
          <a:stretch>
            <a:fillRect/>
          </a:stretch>
        </p:blipFill>
        <p:spPr bwMode="auto">
          <a:xfrm>
            <a:off x="5940425" y="2708275"/>
            <a:ext cx="2592388" cy="3457575"/>
          </a:xfrm>
          <a:prstGeom prst="rect">
            <a:avLst/>
          </a:prstGeom>
          <a:noFill/>
          <a:ln w="9525">
            <a:noFill/>
            <a:miter lim="800000"/>
            <a:headEnd/>
            <a:tailEnd/>
          </a:ln>
        </p:spPr>
      </p:pic>
      <p:sp>
        <p:nvSpPr>
          <p:cNvPr id="43014" name="AutoShape 10"/>
          <p:cNvSpPr>
            <a:spLocks noChangeArrowheads="1"/>
          </p:cNvSpPr>
          <p:nvPr/>
        </p:nvSpPr>
        <p:spPr bwMode="auto">
          <a:xfrm>
            <a:off x="395288" y="333375"/>
            <a:ext cx="2232025" cy="2159000"/>
          </a:xfrm>
          <a:prstGeom prst="cloudCallout">
            <a:avLst>
              <a:gd name="adj1" fmla="val -43741"/>
              <a:gd name="adj2" fmla="val 73088"/>
            </a:avLst>
          </a:prstGeom>
          <a:solidFill>
            <a:schemeClr val="accent1"/>
          </a:solidFill>
          <a:ln w="9525">
            <a:solidFill>
              <a:schemeClr val="tx1"/>
            </a:solidFill>
            <a:round/>
            <a:headEnd/>
            <a:tailEnd/>
          </a:ln>
        </p:spPr>
        <p:txBody>
          <a:bodyPr/>
          <a:lstStyle/>
          <a:p>
            <a:pPr algn="ctr" eaLnBrk="1" hangingPunct="1"/>
            <a:r>
              <a:rPr lang="en-US" sz="2800">
                <a:latin typeface="Algerian" pitchFamily="82" charset="0"/>
              </a:rPr>
              <a:t>EROSI</a:t>
            </a:r>
          </a:p>
        </p:txBody>
      </p:sp>
      <p:sp>
        <p:nvSpPr>
          <p:cNvPr id="43015" name="AutoShape 11"/>
          <p:cNvSpPr>
            <a:spLocks noChangeArrowheads="1"/>
          </p:cNvSpPr>
          <p:nvPr/>
        </p:nvSpPr>
        <p:spPr bwMode="auto">
          <a:xfrm>
            <a:off x="6156325" y="333375"/>
            <a:ext cx="2232025" cy="2159000"/>
          </a:xfrm>
          <a:prstGeom prst="cloudCallout">
            <a:avLst>
              <a:gd name="adj1" fmla="val -43741"/>
              <a:gd name="adj2" fmla="val 73088"/>
            </a:avLst>
          </a:prstGeom>
          <a:solidFill>
            <a:schemeClr val="accent1"/>
          </a:solidFill>
          <a:ln w="9525">
            <a:solidFill>
              <a:schemeClr val="tx1"/>
            </a:solidFill>
            <a:round/>
            <a:headEnd/>
            <a:tailEnd/>
          </a:ln>
        </p:spPr>
        <p:txBody>
          <a:bodyPr/>
          <a:lstStyle/>
          <a:p>
            <a:pPr algn="ctr" eaLnBrk="1" hangingPunct="1"/>
            <a:r>
              <a:rPr lang="en-US" sz="2800">
                <a:latin typeface="Algerian" pitchFamily="82" charset="0"/>
              </a:rPr>
              <a:t>FISURA</a:t>
            </a:r>
          </a:p>
        </p:txBody>
      </p:sp>
      <p:sp>
        <p:nvSpPr>
          <p:cNvPr id="43016" name="AutoShape 12"/>
          <p:cNvSpPr>
            <a:spLocks noChangeArrowheads="1"/>
          </p:cNvSpPr>
          <p:nvPr/>
        </p:nvSpPr>
        <p:spPr bwMode="auto">
          <a:xfrm>
            <a:off x="2987675" y="1052513"/>
            <a:ext cx="2592388" cy="1295400"/>
          </a:xfrm>
          <a:prstGeom prst="wedgeEllipseCallout">
            <a:avLst>
              <a:gd name="adj1" fmla="val -25995"/>
              <a:gd name="adj2" fmla="val 69977"/>
            </a:avLst>
          </a:prstGeom>
          <a:solidFill>
            <a:schemeClr val="accent1"/>
          </a:solidFill>
          <a:ln w="9525">
            <a:solidFill>
              <a:schemeClr val="tx1"/>
            </a:solidFill>
            <a:miter lim="800000"/>
            <a:headEnd/>
            <a:tailEnd/>
          </a:ln>
        </p:spPr>
        <p:txBody>
          <a:bodyPr/>
          <a:lstStyle/>
          <a:p>
            <a:pPr algn="ctr" eaLnBrk="1" hangingPunct="1"/>
            <a:r>
              <a:rPr lang="en-US" sz="2400">
                <a:latin typeface="Algerian" pitchFamily="82" charset="0"/>
              </a:rPr>
              <a:t>ULKUS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2500" smtClean="0">
                <a:latin typeface="Algerian" pitchFamily="82" charset="0"/>
              </a:rPr>
              <a:t>BENDA-BENDA PADA PERMUKAAN KULIT</a:t>
            </a:r>
          </a:p>
        </p:txBody>
      </p:sp>
      <p:graphicFrame>
        <p:nvGraphicFramePr>
          <p:cNvPr id="30747" name="Group 27"/>
          <p:cNvGraphicFramePr>
            <a:graphicFrameLocks noGrp="1"/>
          </p:cNvGraphicFramePr>
          <p:nvPr>
            <p:ph idx="1"/>
          </p:nvPr>
        </p:nvGraphicFramePr>
        <p:xfrm>
          <a:off x="755650" y="1600200"/>
          <a:ext cx="7632700" cy="3127375"/>
        </p:xfrm>
        <a:graphic>
          <a:graphicData uri="http://schemas.openxmlformats.org/drawingml/2006/table">
            <a:tbl>
              <a:tblPr/>
              <a:tblGrid>
                <a:gridCol w="1879600"/>
                <a:gridCol w="5753100"/>
              </a:tblGrid>
              <a:tr h="10191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lgerian" pitchFamily="82" charset="0"/>
                        </a:rPr>
                        <a:t>JENIS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lgerian" pitchFamily="82" charset="0"/>
                        </a:rPr>
                        <a:t>KETERANGAN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Keropeng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Residu serum, nanah, atau darah yang mengering. Misalnya scabies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Skale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Kulit tipis dari epidermis yang mengalami eksfoliasi. Misalnya kulit kering, ketombe.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scabies penis"/>
          <p:cNvPicPr>
            <a:picLocks noGrp="1" noChangeAspect="1" noChangeArrowheads="1"/>
          </p:cNvPicPr>
          <p:nvPr>
            <p:ph idx="1"/>
          </p:nvPr>
        </p:nvPicPr>
        <p:blipFill>
          <a:blip r:embed="rId2"/>
          <a:srcRect/>
          <a:stretch>
            <a:fillRect/>
          </a:stretch>
        </p:blipFill>
        <p:spPr>
          <a:xfrm>
            <a:off x="250825" y="2100263"/>
            <a:ext cx="7416800" cy="4497387"/>
          </a:xfrm>
          <a:noFill/>
        </p:spPr>
      </p:pic>
      <p:sp>
        <p:nvSpPr>
          <p:cNvPr id="45060" name="Text Box 5"/>
          <p:cNvSpPr txBox="1">
            <a:spLocks noChangeArrowheads="1"/>
          </p:cNvSpPr>
          <p:nvPr/>
        </p:nvSpPr>
        <p:spPr bwMode="auto">
          <a:xfrm>
            <a:off x="395288" y="6092825"/>
            <a:ext cx="1944687"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F6E7E6"/>
                </a:solidFill>
                <a:latin typeface="Berlin Sans FB" pitchFamily="34" charset="0"/>
              </a:rPr>
              <a:t>SCABIES</a:t>
            </a:r>
          </a:p>
        </p:txBody>
      </p:sp>
      <p:sp>
        <p:nvSpPr>
          <p:cNvPr id="45061" name="AutoShape 6"/>
          <p:cNvSpPr>
            <a:spLocks noChangeArrowheads="1"/>
          </p:cNvSpPr>
          <p:nvPr/>
        </p:nvSpPr>
        <p:spPr bwMode="auto">
          <a:xfrm>
            <a:off x="755650" y="188913"/>
            <a:ext cx="6480175" cy="2232025"/>
          </a:xfrm>
          <a:prstGeom prst="cloudCallout">
            <a:avLst>
              <a:gd name="adj1" fmla="val -43755"/>
              <a:gd name="adj2" fmla="val 66787"/>
            </a:avLst>
          </a:prstGeom>
          <a:solidFill>
            <a:schemeClr val="accent1"/>
          </a:solidFill>
          <a:ln w="9525">
            <a:solidFill>
              <a:schemeClr val="tx1"/>
            </a:solidFill>
            <a:round/>
            <a:headEnd/>
            <a:tailEnd/>
          </a:ln>
        </p:spPr>
        <p:txBody>
          <a:bodyPr/>
          <a:lstStyle/>
          <a:p>
            <a:pPr algn="ctr" eaLnBrk="1" hangingPunct="1"/>
            <a:r>
              <a:rPr lang="en-US" sz="2400">
                <a:latin typeface="Algerian" pitchFamily="82" charset="0"/>
              </a:rPr>
              <a:t>Bula yang pecah,  mengering akan menimbulkan keropeng</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85813" y="0"/>
            <a:ext cx="7786687" cy="1143000"/>
          </a:xfrm>
        </p:spPr>
        <p:txBody>
          <a:bodyPr/>
          <a:lstStyle/>
          <a:p>
            <a:pPr algn="ctr" eaLnBrk="1" hangingPunct="1"/>
            <a:r>
              <a:rPr lang="en-US" sz="2800" smtClean="0">
                <a:latin typeface="Arial Black" pitchFamily="34" charset="0"/>
              </a:rPr>
              <a:t>Klasifikasi  luka akibat tirah baring (</a:t>
            </a:r>
            <a:r>
              <a:rPr lang="en-US" sz="2800" i="1" smtClean="0">
                <a:latin typeface="Arial Black" pitchFamily="34" charset="0"/>
              </a:rPr>
              <a:t>Pressure Ulcers</a:t>
            </a:r>
            <a:r>
              <a:rPr lang="en-US" sz="2800" smtClean="0">
                <a:latin typeface="Arial Black" pitchFamily="34" charset="0"/>
              </a:rPr>
              <a:t>)  menurut  EPUAP</a:t>
            </a:r>
          </a:p>
        </p:txBody>
      </p:sp>
      <p:graphicFrame>
        <p:nvGraphicFramePr>
          <p:cNvPr id="61490" name="Group 50"/>
          <p:cNvGraphicFramePr>
            <a:graphicFrameLocks noGrp="1"/>
          </p:cNvGraphicFramePr>
          <p:nvPr>
            <p:ph idx="1"/>
          </p:nvPr>
        </p:nvGraphicFramePr>
        <p:xfrm>
          <a:off x="457200" y="1357313"/>
          <a:ext cx="8329642" cy="5214975"/>
        </p:xfrm>
        <a:graphic>
          <a:graphicData uri="http://schemas.openxmlformats.org/drawingml/2006/table">
            <a:tbl>
              <a:tblPr/>
              <a:tblGrid>
                <a:gridCol w="1833358"/>
                <a:gridCol w="6496284"/>
              </a:tblGrid>
              <a:tr h="67463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Tingkat</a:t>
                      </a:r>
                    </a:p>
                  </a:txBody>
                  <a:tcPr marL="82973" marR="829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Gambaran</a:t>
                      </a:r>
                    </a:p>
                  </a:txBody>
                  <a:tcPr marL="82973" marR="829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530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Tingkat 1</a:t>
                      </a:r>
                    </a:p>
                  </a:txBody>
                  <a:tcPr marL="82973" marR="829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Eritema yang warnanya tidak berubah menjadi pucat bila ditekan dengan jari pada kulit yang masih utuh</a:t>
                      </a:r>
                    </a:p>
                  </a:txBody>
                  <a:tcPr marL="82973" marR="829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7052">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Tingkat 2</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marL="82973" marR="829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Lapisan kulit sebagian hilang yang meliputi epidermis, dermis, atau keduanya</a:t>
                      </a:r>
                    </a:p>
                  </a:txBody>
                  <a:tcPr marL="82973" marR="829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1621">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Tingkat 3</a:t>
                      </a:r>
                    </a:p>
                  </a:txBody>
                  <a:tcPr marL="82973" marR="829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Seluruh lapisan kulit hilang yang melibatkan rusaknya atau nekrosis jaringan subkutan yang mungkin meluas ke jaringan di bawahnya, tetapi tidak merusak seluruh fasia</a:t>
                      </a:r>
                    </a:p>
                  </a:txBody>
                  <a:tcPr marL="82973" marR="829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361">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Tingkat 4</a:t>
                      </a:r>
                    </a:p>
                  </a:txBody>
                  <a:tcPr marL="82973" marR="829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Seluruh kulit hilang dengan kerusakan yang berat, nekrosis jaringan atau rusaknya otot, tulang, atau struktur penyokong.</a:t>
                      </a:r>
                    </a:p>
                  </a:txBody>
                  <a:tcPr marL="82973" marR="829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REVIEW ANFIS INTEGUMEN</a:t>
            </a:r>
          </a:p>
        </p:txBody>
      </p:sp>
      <p:sp>
        <p:nvSpPr>
          <p:cNvPr id="10243" name="Rectangle 3"/>
          <p:cNvSpPr>
            <a:spLocks noGrp="1" noChangeArrowheads="1"/>
          </p:cNvSpPr>
          <p:nvPr>
            <p:ph idx="1"/>
          </p:nvPr>
        </p:nvSpPr>
        <p:spPr/>
        <p:txBody>
          <a:bodyPr/>
          <a:lstStyle/>
          <a:p>
            <a:pPr eaLnBrk="1" hangingPunct="1"/>
            <a:r>
              <a:rPr lang="en-US" smtClean="0"/>
              <a:t>Kulit merupakan sistem tubuh yang paling besar.</a:t>
            </a:r>
          </a:p>
          <a:p>
            <a:pPr eaLnBrk="1" hangingPunct="1"/>
            <a:r>
              <a:rPr lang="en-US" smtClean="0"/>
              <a:t>Kulit terdiri dari 3 bagian:</a:t>
            </a:r>
          </a:p>
          <a:p>
            <a:pPr eaLnBrk="1" hangingPunct="1">
              <a:buFont typeface="Wingdings" pitchFamily="2" charset="2"/>
              <a:buNone/>
            </a:pPr>
            <a:r>
              <a:rPr lang="en-US" smtClean="0"/>
              <a:t>	1. Bagian luar (epidermis)</a:t>
            </a:r>
          </a:p>
          <a:p>
            <a:pPr eaLnBrk="1" hangingPunct="1">
              <a:buFont typeface="Wingdings" pitchFamily="2" charset="2"/>
              <a:buNone/>
            </a:pPr>
            <a:r>
              <a:rPr lang="en-US" smtClean="0"/>
              <a:t>	2. Bagian dalam (dermis)</a:t>
            </a:r>
          </a:p>
          <a:p>
            <a:pPr eaLnBrk="1" hangingPunct="1">
              <a:buFont typeface="Wingdings" pitchFamily="2" charset="2"/>
              <a:buNone/>
            </a:pPr>
            <a:r>
              <a:rPr lang="en-US" smtClean="0"/>
              <a:t>	3. Bagian dalam (subkutan)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p:txBody>
          <a:bodyPr/>
          <a:lstStyle/>
          <a:p>
            <a:pPr>
              <a:defRPr/>
            </a:pPr>
            <a:fld id="{D4EBB466-B5A2-4DC4-AE25-8E9A6BA5FFB5}" type="slidenum">
              <a:rPr lang="ar-SA" smtClean="0"/>
              <a:pPr>
                <a:defRPr/>
              </a:pPr>
              <a:t>40</a:t>
            </a:fld>
            <a:endParaRPr lang="en-US" smtClean="0"/>
          </a:p>
        </p:txBody>
      </p:sp>
      <p:sp>
        <p:nvSpPr>
          <p:cNvPr id="47107" name="Rectangle 2"/>
          <p:cNvSpPr>
            <a:spLocks noGrp="1" noChangeArrowheads="1"/>
          </p:cNvSpPr>
          <p:nvPr>
            <p:ph type="title"/>
          </p:nvPr>
        </p:nvSpPr>
        <p:spPr/>
        <p:txBody>
          <a:bodyPr/>
          <a:lstStyle/>
          <a:p>
            <a:pPr algn="ctr" eaLnBrk="1" hangingPunct="1"/>
            <a:r>
              <a:rPr lang="en-US" smtClean="0">
                <a:solidFill>
                  <a:srgbClr val="00FF00"/>
                </a:solidFill>
              </a:rPr>
              <a:t>RAMBUT</a:t>
            </a:r>
          </a:p>
        </p:txBody>
      </p:sp>
      <p:sp>
        <p:nvSpPr>
          <p:cNvPr id="47108" name="Rectangle 3"/>
          <p:cNvSpPr>
            <a:spLocks noGrp="1" noChangeArrowheads="1"/>
          </p:cNvSpPr>
          <p:nvPr>
            <p:ph type="body" idx="1"/>
          </p:nvPr>
        </p:nvSpPr>
        <p:spPr>
          <a:xfrm>
            <a:off x="457200" y="1600200"/>
            <a:ext cx="8258175" cy="4525963"/>
          </a:xfrm>
        </p:spPr>
        <p:txBody>
          <a:bodyPr/>
          <a:lstStyle/>
          <a:p>
            <a:pPr eaLnBrk="1" hangingPunct="1"/>
            <a:r>
              <a:rPr lang="en-US" sz="2800" b="1" smtClean="0"/>
              <a:t>Inspeksi dan palpasi  </a:t>
            </a:r>
            <a:r>
              <a:rPr lang="en-US" sz="2800" smtClean="0"/>
              <a:t>:  catat distribusi, kualitas, kuantitas</a:t>
            </a:r>
          </a:p>
          <a:p>
            <a:pPr eaLnBrk="1" hangingPunct="1"/>
            <a:r>
              <a:rPr lang="en-US" sz="2800" smtClean="0"/>
              <a:t>Distribusi: normal : kulit kepala, muka bagian bawah, hidung, leher, aksila, dada anterior, punggung, bahu, lengan, kaki, gluteal, area pubis.</a:t>
            </a:r>
          </a:p>
          <a:p>
            <a:pPr eaLnBrk="1" hangingPunct="1"/>
            <a:r>
              <a:rPr lang="en-US" sz="2800" smtClean="0"/>
              <a:t>Kuantitas: </a:t>
            </a:r>
          </a:p>
          <a:p>
            <a:pPr eaLnBrk="1" hangingPunct="1">
              <a:buFontTx/>
              <a:buNone/>
            </a:pPr>
            <a:r>
              <a:rPr lang="en-US" sz="2800" smtClean="0"/>
              <a:t>	</a:t>
            </a:r>
            <a:r>
              <a:rPr lang="en-US" sz="2800" b="1" smtClean="0">
                <a:solidFill>
                  <a:srgbClr val="FFFF00"/>
                </a:solidFill>
              </a:rPr>
              <a:t>Hirsutisme</a:t>
            </a:r>
            <a:r>
              <a:rPr lang="en-US" sz="2800" smtClean="0"/>
              <a:t>: perningkatan pertumbuhan rambut.</a:t>
            </a:r>
          </a:p>
          <a:p>
            <a:pPr eaLnBrk="1" hangingPunct="1">
              <a:buFontTx/>
              <a:buNone/>
            </a:pPr>
            <a:r>
              <a:rPr lang="en-US" sz="2800" smtClean="0"/>
              <a:t>	</a:t>
            </a:r>
            <a:r>
              <a:rPr lang="en-US" sz="2800" b="1" smtClean="0">
                <a:solidFill>
                  <a:srgbClr val="FFFF00"/>
                </a:solidFill>
              </a:rPr>
              <a:t>Alopesia</a:t>
            </a:r>
            <a:r>
              <a:rPr lang="en-US" sz="2800" b="1" smtClean="0"/>
              <a:t> : </a:t>
            </a:r>
            <a:r>
              <a:rPr lang="en-US" sz="2800" smtClean="0"/>
              <a:t>rambut rontok, botak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p:txBody>
          <a:bodyPr/>
          <a:lstStyle/>
          <a:p>
            <a:pPr>
              <a:defRPr/>
            </a:pPr>
            <a:fld id="{F8DA242E-ED86-4E7E-A10B-278D45D66EF5}" type="slidenum">
              <a:rPr lang="ar-SA" smtClean="0"/>
              <a:pPr>
                <a:defRPr/>
              </a:pPr>
              <a:t>41</a:t>
            </a:fld>
            <a:endParaRPr lang="en-US" smtClean="0"/>
          </a:p>
        </p:txBody>
      </p:sp>
      <p:sp>
        <p:nvSpPr>
          <p:cNvPr id="48132" name="Rectangle 3"/>
          <p:cNvSpPr>
            <a:spLocks noGrp="1" noChangeArrowheads="1"/>
          </p:cNvSpPr>
          <p:nvPr>
            <p:ph type="body" idx="1"/>
          </p:nvPr>
        </p:nvSpPr>
        <p:spPr/>
        <p:txBody>
          <a:bodyPr/>
          <a:lstStyle/>
          <a:p>
            <a:pPr eaLnBrk="1" hangingPunct="1"/>
            <a:r>
              <a:rPr lang="en-US" smtClean="0"/>
              <a:t>Kuantitas</a:t>
            </a:r>
          </a:p>
          <a:p>
            <a:pPr lvl="1" eaLnBrk="1" hangingPunct="1"/>
            <a:r>
              <a:rPr lang="en-US" smtClean="0"/>
              <a:t>texture: kasar, halus, lurus, keriting, sangat kusut, kuat, berkilauan, mudah rontok.</a:t>
            </a:r>
          </a:p>
          <a:p>
            <a:pPr lvl="1" eaLnBrk="1" hangingPunct="1"/>
            <a:r>
              <a:rPr lang="en-US" smtClean="0"/>
              <a:t>Warna. Bervariasi mulai dari putih bercahaya sampai hitam. Perubahan warna dipengaruhi oleh usia, nutrisi, penyakit, dll</a:t>
            </a:r>
          </a:p>
          <a:p>
            <a:pPr lvl="4" eaLnBrk="1" hangingPunct="1"/>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pPr>
              <a:defRPr/>
            </a:pPr>
            <a:fld id="{A6F2DB05-869B-4A1F-9227-96FB79E496D4}" type="slidenum">
              <a:rPr lang="ar-SA" smtClean="0"/>
              <a:pPr>
                <a:defRPr/>
              </a:pPr>
              <a:t>42</a:t>
            </a:fld>
            <a:endParaRPr lang="en-US" smtClean="0"/>
          </a:p>
        </p:txBody>
      </p:sp>
      <p:sp>
        <p:nvSpPr>
          <p:cNvPr id="49155" name="Rectangle 2"/>
          <p:cNvSpPr>
            <a:spLocks noGrp="1" noChangeArrowheads="1"/>
          </p:cNvSpPr>
          <p:nvPr>
            <p:ph type="title"/>
          </p:nvPr>
        </p:nvSpPr>
        <p:spPr>
          <a:xfrm>
            <a:off x="457200" y="274638"/>
            <a:ext cx="7758113" cy="939800"/>
          </a:xfrm>
        </p:spPr>
        <p:txBody>
          <a:bodyPr/>
          <a:lstStyle/>
          <a:p>
            <a:pPr algn="ctr" eaLnBrk="1" hangingPunct="1"/>
            <a:r>
              <a:rPr lang="en-US" b="1" smtClean="0">
                <a:solidFill>
                  <a:srgbClr val="00FF00"/>
                </a:solidFill>
              </a:rPr>
              <a:t>KUKU</a:t>
            </a:r>
          </a:p>
        </p:txBody>
      </p:sp>
      <p:sp>
        <p:nvSpPr>
          <p:cNvPr id="49156" name="Rectangle 3"/>
          <p:cNvSpPr>
            <a:spLocks noGrp="1" noChangeArrowheads="1"/>
          </p:cNvSpPr>
          <p:nvPr>
            <p:ph type="body" idx="1"/>
          </p:nvPr>
        </p:nvSpPr>
        <p:spPr>
          <a:xfrm>
            <a:off x="457200" y="1428750"/>
            <a:ext cx="8401050" cy="4697413"/>
          </a:xfrm>
        </p:spPr>
        <p:txBody>
          <a:bodyPr/>
          <a:lstStyle/>
          <a:p>
            <a:pPr eaLnBrk="1" hangingPunct="1">
              <a:buFontTx/>
              <a:buNone/>
            </a:pPr>
            <a:r>
              <a:rPr lang="en-US" sz="2800" b="1" smtClean="0"/>
              <a:t>INSPEKSI  dan PALPASI</a:t>
            </a:r>
          </a:p>
          <a:p>
            <a:pPr eaLnBrk="1" hangingPunct="1"/>
            <a:r>
              <a:rPr lang="en-US" sz="2800" smtClean="0"/>
              <a:t>Bentuk. </a:t>
            </a:r>
            <a:r>
              <a:rPr lang="en-US" sz="2800" b="1" smtClean="0">
                <a:solidFill>
                  <a:srgbClr val="FFFF00"/>
                </a:solidFill>
              </a:rPr>
              <a:t>Anonyhia</a:t>
            </a:r>
            <a:r>
              <a:rPr lang="en-US" sz="2800" smtClean="0"/>
              <a:t> :  tidak mempunyai kuku sama sekali</a:t>
            </a:r>
          </a:p>
          <a:p>
            <a:pPr eaLnBrk="1" hangingPunct="1"/>
            <a:r>
              <a:rPr lang="en-US" sz="2800" smtClean="0"/>
              <a:t>Kelengkungan. Normal : datar atau sedikit lengkung. Clubbing ?</a:t>
            </a:r>
          </a:p>
          <a:p>
            <a:pPr eaLnBrk="1" hangingPunct="1"/>
            <a:r>
              <a:rPr lang="en-US" sz="2800" smtClean="0"/>
              <a:t>Adhesi. Normal : kuat tidak mudah dicabut.</a:t>
            </a:r>
          </a:p>
          <a:p>
            <a:pPr eaLnBrk="1" hangingPunct="1"/>
            <a:r>
              <a:rPr lang="en-US" sz="2800" smtClean="0"/>
              <a:t>Permukaan kuku. Normal :  lembut dan datar</a:t>
            </a:r>
          </a:p>
          <a:p>
            <a:pPr eaLnBrk="1" hangingPunct="1"/>
            <a:r>
              <a:rPr lang="en-US" sz="2800" smtClean="0"/>
              <a:t>Warna. Normal : pink</a:t>
            </a:r>
          </a:p>
          <a:p>
            <a:pPr eaLnBrk="1" hangingPunct="1"/>
            <a:r>
              <a:rPr lang="en-US" sz="2800" smtClean="0"/>
              <a:t>Pemeriksaan  CRT (</a:t>
            </a:r>
            <a:r>
              <a:rPr lang="en-US" sz="2800" i="1" smtClean="0"/>
              <a:t>Capilarry Refill  Time</a:t>
            </a:r>
            <a:r>
              <a:rPr lang="en-US" sz="2800" smtClean="0"/>
              <a:t>)</a:t>
            </a:r>
          </a:p>
          <a:p>
            <a:pPr eaLnBrk="1" hangingPunct="1"/>
            <a:r>
              <a:rPr lang="en-US" sz="2800" smtClean="0"/>
              <a:t>Ketebalan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57188" y="0"/>
            <a:ext cx="8229600" cy="1143000"/>
          </a:xfrm>
        </p:spPr>
        <p:txBody>
          <a:bodyPr>
            <a:normAutofit/>
          </a:bodyPr>
          <a:lstStyle/>
          <a:p>
            <a:pPr algn="ctr" eaLnBrk="1" fontAlgn="auto" hangingPunct="1">
              <a:spcAft>
                <a:spcPts val="0"/>
              </a:spcAft>
              <a:defRPr/>
            </a:pPr>
            <a:r>
              <a:rPr lang="en-US" sz="2500" b="1" dirty="0">
                <a:solidFill>
                  <a:srgbClr val="FFFF00"/>
                </a:solidFill>
                <a:latin typeface="+mn-lt"/>
              </a:rPr>
              <a:t>BERBAGAI KONDISI KUKU</a:t>
            </a:r>
          </a:p>
        </p:txBody>
      </p:sp>
      <p:graphicFrame>
        <p:nvGraphicFramePr>
          <p:cNvPr id="63542" name="Group 54"/>
          <p:cNvGraphicFramePr>
            <a:graphicFrameLocks noGrp="1"/>
          </p:cNvGraphicFramePr>
          <p:nvPr>
            <p:ph idx="1"/>
          </p:nvPr>
        </p:nvGraphicFramePr>
        <p:xfrm>
          <a:off x="250825" y="981075"/>
          <a:ext cx="8642350" cy="5567174"/>
        </p:xfrm>
        <a:graphic>
          <a:graphicData uri="http://schemas.openxmlformats.org/drawingml/2006/table">
            <a:tbl>
              <a:tblPr/>
              <a:tblGrid>
                <a:gridCol w="1965325"/>
                <a:gridCol w="6677025"/>
              </a:tblGrid>
              <a:tr h="7540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B050"/>
                          </a:solidFill>
                          <a:effectLst/>
                          <a:latin typeface="+mn-lt"/>
                        </a:rPr>
                        <a:t>KONDISI</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B050"/>
                          </a:solidFill>
                          <a:effectLst/>
                          <a:latin typeface="+mn-lt"/>
                        </a:rPr>
                        <a:t>KUKU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rgbClr val="00B050"/>
                          </a:solidFill>
                          <a:effectLst/>
                          <a:latin typeface="+mn-lt"/>
                        </a:rPr>
                        <a:t>KETERANGAN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rgbClr val="FFFF00"/>
                          </a:solidFill>
                          <a:effectLst/>
                          <a:latin typeface="Comic Sans MS" pitchFamily="66" charset="0"/>
                        </a:rPr>
                        <a:t>Kuku 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Sudut normal 160</a:t>
                      </a:r>
                      <a:r>
                        <a:rPr kumimoji="0" lang="en-US" sz="1600" b="0" i="0" u="none" strike="noStrike" cap="none" normalizeH="0" baseline="30000" smtClean="0">
                          <a:ln>
                            <a:noFill/>
                          </a:ln>
                          <a:solidFill>
                            <a:schemeClr val="tx1"/>
                          </a:solidFill>
                          <a:effectLst/>
                          <a:latin typeface="Comic Sans MS" pitchFamily="66"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rgbClr val="FFFF00"/>
                          </a:solidFill>
                          <a:effectLst/>
                          <a:latin typeface="Comic Sans MS" pitchFamily="66" charset="0"/>
                        </a:rPr>
                        <a:t>Clubbing finger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Falang dorsal membulat &amp; menggembung, kecembungan dari lempeng kuku meningkat. Sudut kuku meningkat 180</a:t>
                      </a:r>
                      <a:r>
                        <a:rPr kumimoji="0" lang="en-US" sz="1600" b="0" i="0" u="none" strike="noStrike" cap="none" normalizeH="0" baseline="30000" smtClean="0">
                          <a:ln>
                            <a:noFill/>
                          </a:ln>
                          <a:solidFill>
                            <a:schemeClr val="tx1"/>
                          </a:solidFill>
                          <a:effectLst/>
                          <a:latin typeface="Comic Sans MS" pitchFamily="66" charset="0"/>
                        </a:rPr>
                        <a:t>0</a:t>
                      </a:r>
                      <a:r>
                        <a:rPr kumimoji="0" lang="en-US" sz="1600" b="0" i="0" u="none" strike="noStrike" cap="none" normalizeH="0" baseline="0" smtClean="0">
                          <a:ln>
                            <a:noFill/>
                          </a:ln>
                          <a:solidFill>
                            <a:schemeClr val="tx1"/>
                          </a:solidFill>
                          <a:effectLst/>
                          <a:latin typeface="Comic Sans MS" pitchFamily="66" charset="0"/>
                        </a:rPr>
                        <a:t>. misal pda penyakit jantung, paru</a:t>
                      </a:r>
                      <a:endParaRPr kumimoji="0" lang="en-US" sz="1600" b="0" i="0" u="none" strike="noStrike" cap="none" normalizeH="0" baseline="3000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rgbClr val="FFFF00"/>
                          </a:solidFill>
                          <a:effectLst/>
                          <a:latin typeface="Comic Sans MS" pitchFamily="66" charset="0"/>
                        </a:rPr>
                        <a:t>Paronikia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Inflamasi dari lipatan kuku proksimal dan lateral, dapat akut atau kronis. Lipatan berwarna merah, bengkak, mungkin nyeri tekan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rgbClr val="FFFF00"/>
                          </a:solidFill>
                          <a:effectLst/>
                          <a:latin typeface="Comic Sans MS" pitchFamily="66" charset="0"/>
                        </a:rPr>
                        <a:t>Onikolisis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Pelepasan lempeng kuku yang tidak terasa sakit dari bantalan kuku, dimulai dari distal. Banyak penyebabnya.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rgbClr val="FFFF00"/>
                          </a:solidFill>
                          <a:effectLst/>
                          <a:latin typeface="Comic Sans MS" pitchFamily="66" charset="0"/>
                        </a:rPr>
                        <a:t>Kuku terry’s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Keputihan dengan pita distal kemerahan atau coklat. Terlihat pada penuaan dan beberapa penyakit kronis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rgbClr val="FFFF00"/>
                          </a:solidFill>
                          <a:effectLst/>
                          <a:latin typeface="Comic Sans MS" pitchFamily="66" charset="0"/>
                        </a:rPr>
                        <a:t>Pitting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Cekungan kecil pada lempeng-lempeng kuku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rgbClr val="FFFF00"/>
                          </a:solidFill>
                          <a:effectLst/>
                          <a:latin typeface="Comic Sans MS" pitchFamily="66" charset="0"/>
                        </a:rPr>
                        <a:t>leukonisia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tx1"/>
                          </a:solidFill>
                          <a:effectLst/>
                          <a:latin typeface="Comic Sans MS" pitchFamily="66" charset="0"/>
                        </a:rPr>
                        <a:t>Bercak putih yang disebabkan oleh trauma. Tumbuh ke luar bersamaan dengan pertumbuhan kuku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5288" y="0"/>
            <a:ext cx="8229600" cy="1143000"/>
          </a:xfrm>
        </p:spPr>
        <p:txBody>
          <a:bodyPr/>
          <a:lstStyle/>
          <a:p>
            <a:pPr eaLnBrk="1" hangingPunct="1"/>
            <a:r>
              <a:rPr lang="en-US" smtClean="0">
                <a:latin typeface="Algerian" pitchFamily="82" charset="0"/>
              </a:rPr>
              <a:t>paronkia</a:t>
            </a:r>
          </a:p>
        </p:txBody>
      </p:sp>
      <p:sp>
        <p:nvSpPr>
          <p:cNvPr id="51203" name="Rectangle 3"/>
          <p:cNvSpPr>
            <a:spLocks noGrp="1" noChangeArrowheads="1"/>
          </p:cNvSpPr>
          <p:nvPr>
            <p:ph idx="1"/>
          </p:nvPr>
        </p:nvSpPr>
        <p:spPr/>
        <p:txBody>
          <a:bodyPr/>
          <a:lstStyle/>
          <a:p>
            <a:pPr eaLnBrk="1" hangingPunct="1"/>
            <a:endParaRPr lang="id-ID" smtClean="0"/>
          </a:p>
        </p:txBody>
      </p:sp>
      <p:pic>
        <p:nvPicPr>
          <p:cNvPr id="51204" name="Picture 5" descr="Lihat gambar ukuran penuh">
            <a:hlinkClick r:id="rId2"/>
          </p:cNvPr>
          <p:cNvPicPr>
            <a:picLocks noChangeAspect="1" noChangeArrowheads="1"/>
          </p:cNvPicPr>
          <p:nvPr/>
        </p:nvPicPr>
        <p:blipFill>
          <a:blip r:embed="rId3"/>
          <a:srcRect/>
          <a:stretch>
            <a:fillRect/>
          </a:stretch>
        </p:blipFill>
        <p:spPr bwMode="auto">
          <a:xfrm>
            <a:off x="468313" y="2852738"/>
            <a:ext cx="2590800" cy="3240087"/>
          </a:xfrm>
          <a:prstGeom prst="rect">
            <a:avLst/>
          </a:prstGeom>
          <a:noFill/>
          <a:ln w="9525">
            <a:noFill/>
            <a:miter lim="800000"/>
            <a:headEnd/>
            <a:tailEnd/>
          </a:ln>
        </p:spPr>
      </p:pic>
      <p:pic>
        <p:nvPicPr>
          <p:cNvPr id="51205" name="Picture 7" descr="Lihat gambar ukuran penuh">
            <a:hlinkClick r:id="rId4"/>
          </p:cNvPr>
          <p:cNvPicPr>
            <a:picLocks noChangeAspect="1" noChangeArrowheads="1"/>
          </p:cNvPicPr>
          <p:nvPr/>
        </p:nvPicPr>
        <p:blipFill>
          <a:blip r:embed="rId5"/>
          <a:srcRect/>
          <a:stretch>
            <a:fillRect/>
          </a:stretch>
        </p:blipFill>
        <p:spPr bwMode="auto">
          <a:xfrm>
            <a:off x="3203575" y="2852738"/>
            <a:ext cx="2736850" cy="3168650"/>
          </a:xfrm>
          <a:prstGeom prst="rect">
            <a:avLst/>
          </a:prstGeom>
          <a:noFill/>
          <a:ln w="9525">
            <a:noFill/>
            <a:miter lim="800000"/>
            <a:headEnd/>
            <a:tailEnd/>
          </a:ln>
        </p:spPr>
      </p:pic>
      <p:pic>
        <p:nvPicPr>
          <p:cNvPr id="51206" name="Picture 9" descr="paronikia2">
            <a:hlinkClick r:id="rId6"/>
          </p:cNvPr>
          <p:cNvPicPr>
            <a:picLocks noChangeAspect="1" noChangeArrowheads="1"/>
          </p:cNvPicPr>
          <p:nvPr/>
        </p:nvPicPr>
        <p:blipFill>
          <a:blip r:embed="rId7"/>
          <a:srcRect/>
          <a:stretch>
            <a:fillRect/>
          </a:stretch>
        </p:blipFill>
        <p:spPr bwMode="auto">
          <a:xfrm>
            <a:off x="6300788" y="2781300"/>
            <a:ext cx="2374900" cy="3311525"/>
          </a:xfrm>
          <a:prstGeom prst="rect">
            <a:avLst/>
          </a:prstGeom>
          <a:noFill/>
          <a:ln w="9525">
            <a:noFill/>
            <a:miter lim="800000"/>
            <a:headEnd/>
            <a:tailEnd/>
          </a:ln>
        </p:spPr>
      </p:pic>
      <p:sp>
        <p:nvSpPr>
          <p:cNvPr id="51207" name="AutoShape 10"/>
          <p:cNvSpPr>
            <a:spLocks noChangeArrowheads="1"/>
          </p:cNvSpPr>
          <p:nvPr/>
        </p:nvSpPr>
        <p:spPr bwMode="auto">
          <a:xfrm>
            <a:off x="539750" y="1196975"/>
            <a:ext cx="7921625" cy="1511300"/>
          </a:xfrm>
          <a:prstGeom prst="wedgeEllipseCallout">
            <a:avLst>
              <a:gd name="adj1" fmla="val -43745"/>
              <a:gd name="adj2" fmla="val 53884"/>
            </a:avLst>
          </a:prstGeom>
          <a:solidFill>
            <a:schemeClr val="accent1"/>
          </a:solidFill>
          <a:ln w="9525">
            <a:solidFill>
              <a:schemeClr val="tx1"/>
            </a:solidFill>
            <a:miter lim="800000"/>
            <a:headEnd/>
            <a:tailEnd/>
          </a:ln>
        </p:spPr>
        <p:txBody>
          <a:bodyPr/>
          <a:lstStyle/>
          <a:p>
            <a:pPr algn="ctr" eaLnBrk="1" hangingPunct="1"/>
            <a:r>
              <a:rPr lang="en-US" sz="2000">
                <a:latin typeface="Comic Sans MS" pitchFamily="66" charset="0"/>
              </a:rPr>
              <a:t>Inflamasi dari lipatan kuku proksimal dan lateral, dapat akut atau kronis. Lipatan berwarna merah, bengkak, mungkin nyeri tekan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a:r>
              <a:rPr lang="en-US" smtClean="0"/>
              <a:t>Onikolisis</a:t>
            </a:r>
          </a:p>
        </p:txBody>
      </p:sp>
      <p:pic>
        <p:nvPicPr>
          <p:cNvPr id="52228" name="Picture 2"/>
          <p:cNvPicPr>
            <a:picLocks noChangeAspect="1" noChangeArrowheads="1"/>
          </p:cNvPicPr>
          <p:nvPr/>
        </p:nvPicPr>
        <p:blipFill>
          <a:blip r:embed="rId2"/>
          <a:srcRect/>
          <a:stretch>
            <a:fillRect/>
          </a:stretch>
        </p:blipFill>
        <p:spPr bwMode="auto">
          <a:xfrm>
            <a:off x="1285875" y="1571625"/>
            <a:ext cx="6500813"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0"/>
            <a:ext cx="8229600" cy="1143000"/>
          </a:xfrm>
        </p:spPr>
        <p:txBody>
          <a:bodyPr/>
          <a:lstStyle/>
          <a:p>
            <a:pPr eaLnBrk="1" hangingPunct="1"/>
            <a:r>
              <a:rPr lang="en-US" smtClean="0">
                <a:latin typeface="Algerian" pitchFamily="82" charset="0"/>
              </a:rPr>
              <a:t>Terry’s nail</a:t>
            </a:r>
          </a:p>
        </p:txBody>
      </p:sp>
      <p:pic>
        <p:nvPicPr>
          <p:cNvPr id="53252" name="Picture 5" descr="7910575f1d">
            <a:hlinkClick r:id="rId2"/>
          </p:cNvPr>
          <p:cNvPicPr>
            <a:picLocks noChangeAspect="1" noChangeArrowheads="1"/>
          </p:cNvPicPr>
          <p:nvPr/>
        </p:nvPicPr>
        <p:blipFill>
          <a:blip r:embed="rId3"/>
          <a:srcRect/>
          <a:stretch>
            <a:fillRect/>
          </a:stretch>
        </p:blipFill>
        <p:spPr bwMode="auto">
          <a:xfrm>
            <a:off x="468313" y="3284538"/>
            <a:ext cx="3887787" cy="3384550"/>
          </a:xfrm>
          <a:prstGeom prst="rect">
            <a:avLst/>
          </a:prstGeom>
          <a:noFill/>
          <a:ln w="9525">
            <a:noFill/>
            <a:miter lim="800000"/>
            <a:headEnd/>
            <a:tailEnd/>
          </a:ln>
        </p:spPr>
      </p:pic>
      <p:pic>
        <p:nvPicPr>
          <p:cNvPr id="53253" name="Picture 7" descr="c87a860e0a">
            <a:hlinkClick r:id="rId4"/>
          </p:cNvPr>
          <p:cNvPicPr>
            <a:picLocks noChangeAspect="1" noChangeArrowheads="1"/>
          </p:cNvPicPr>
          <p:nvPr/>
        </p:nvPicPr>
        <p:blipFill>
          <a:blip r:embed="rId5"/>
          <a:srcRect/>
          <a:stretch>
            <a:fillRect/>
          </a:stretch>
        </p:blipFill>
        <p:spPr bwMode="auto">
          <a:xfrm>
            <a:off x="4932363" y="3284538"/>
            <a:ext cx="3768725" cy="3384550"/>
          </a:xfrm>
          <a:prstGeom prst="rect">
            <a:avLst/>
          </a:prstGeom>
          <a:noFill/>
          <a:ln w="9525">
            <a:noFill/>
            <a:miter lim="800000"/>
            <a:headEnd/>
            <a:tailEnd/>
          </a:ln>
        </p:spPr>
      </p:pic>
      <p:sp>
        <p:nvSpPr>
          <p:cNvPr id="53254" name="AutoShape 8"/>
          <p:cNvSpPr>
            <a:spLocks noChangeArrowheads="1"/>
          </p:cNvSpPr>
          <p:nvPr/>
        </p:nvSpPr>
        <p:spPr bwMode="auto">
          <a:xfrm>
            <a:off x="611188" y="1052513"/>
            <a:ext cx="7848600" cy="2232025"/>
          </a:xfrm>
          <a:prstGeom prst="cloudCallout">
            <a:avLst>
              <a:gd name="adj1" fmla="val -43750"/>
              <a:gd name="adj2" fmla="val 66787"/>
            </a:avLst>
          </a:prstGeom>
          <a:solidFill>
            <a:schemeClr val="accent1"/>
          </a:solidFill>
          <a:ln w="9525">
            <a:solidFill>
              <a:schemeClr val="tx1"/>
            </a:solidFill>
            <a:round/>
            <a:headEnd/>
            <a:tailEnd/>
          </a:ln>
        </p:spPr>
        <p:txBody>
          <a:bodyPr/>
          <a:lstStyle/>
          <a:p>
            <a:pPr algn="ctr" eaLnBrk="1" hangingPunct="1">
              <a:spcBef>
                <a:spcPct val="20000"/>
              </a:spcBef>
            </a:pPr>
            <a:r>
              <a:rPr lang="en-US" sz="2400">
                <a:latin typeface="Comic Sans MS" pitchFamily="66" charset="0"/>
              </a:rPr>
              <a:t>Keputihan dengan pita distal kemerahan atau coklat. Terlihat pada penuaan dan beberapa penyakit kronis</a:t>
            </a:r>
          </a:p>
          <a:p>
            <a:pPr algn="ctr" eaLnBrk="1" hangingPunct="1"/>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28688" y="285750"/>
            <a:ext cx="7467600" cy="1143000"/>
          </a:xfrm>
        </p:spPr>
        <p:txBody>
          <a:bodyPr/>
          <a:lstStyle/>
          <a:p>
            <a:pPr algn="ctr" eaLnBrk="1" hangingPunct="1"/>
            <a:r>
              <a:rPr lang="en-US" smtClean="0">
                <a:latin typeface="Algerian" pitchFamily="82" charset="0"/>
              </a:rPr>
              <a:t>Clubbing fingers</a:t>
            </a:r>
          </a:p>
        </p:txBody>
      </p:sp>
      <p:pic>
        <p:nvPicPr>
          <p:cNvPr id="54275" name="Picture 5" descr="Lihat gambar ukuran penuh">
            <a:hlinkClick r:id="rId2"/>
          </p:cNvPr>
          <p:cNvPicPr>
            <a:picLocks noChangeAspect="1" noChangeArrowheads="1"/>
          </p:cNvPicPr>
          <p:nvPr/>
        </p:nvPicPr>
        <p:blipFill>
          <a:blip r:embed="rId3"/>
          <a:srcRect/>
          <a:stretch>
            <a:fillRect/>
          </a:stretch>
        </p:blipFill>
        <p:spPr bwMode="auto">
          <a:xfrm>
            <a:off x="571500" y="3286125"/>
            <a:ext cx="3786188" cy="2808288"/>
          </a:xfrm>
          <a:prstGeom prst="rect">
            <a:avLst/>
          </a:prstGeom>
          <a:noFill/>
          <a:ln w="9525">
            <a:noFill/>
            <a:miter lim="800000"/>
            <a:headEnd/>
            <a:tailEnd/>
          </a:ln>
        </p:spPr>
      </p:pic>
      <p:pic>
        <p:nvPicPr>
          <p:cNvPr id="54276" name="Picture 7" descr="64_finger_clubbing_01">
            <a:hlinkClick r:id="rId4"/>
          </p:cNvPr>
          <p:cNvPicPr>
            <a:picLocks noChangeAspect="1" noChangeArrowheads="1"/>
          </p:cNvPicPr>
          <p:nvPr/>
        </p:nvPicPr>
        <p:blipFill>
          <a:blip r:embed="rId5"/>
          <a:srcRect/>
          <a:stretch>
            <a:fillRect/>
          </a:stretch>
        </p:blipFill>
        <p:spPr bwMode="auto">
          <a:xfrm>
            <a:off x="4714875" y="3286125"/>
            <a:ext cx="3571875" cy="2808288"/>
          </a:xfrm>
          <a:prstGeom prst="rect">
            <a:avLst/>
          </a:prstGeom>
          <a:noFill/>
          <a:ln w="9525">
            <a:noFill/>
            <a:miter lim="800000"/>
            <a:headEnd/>
            <a:tailEnd/>
          </a:ln>
        </p:spPr>
      </p:pic>
      <p:sp>
        <p:nvSpPr>
          <p:cNvPr id="54277" name="AutoShape 12"/>
          <p:cNvSpPr>
            <a:spLocks noChangeArrowheads="1"/>
          </p:cNvSpPr>
          <p:nvPr/>
        </p:nvSpPr>
        <p:spPr bwMode="auto">
          <a:xfrm>
            <a:off x="428625" y="1428750"/>
            <a:ext cx="8143875" cy="1712913"/>
          </a:xfrm>
          <a:prstGeom prst="wedgeRoundRectCallout">
            <a:avLst>
              <a:gd name="adj1" fmla="val -43755"/>
              <a:gd name="adj2" fmla="val 72028"/>
              <a:gd name="adj3" fmla="val 16667"/>
            </a:avLst>
          </a:prstGeom>
          <a:solidFill>
            <a:schemeClr val="accent1"/>
          </a:solidFill>
          <a:ln w="9525">
            <a:solidFill>
              <a:schemeClr val="tx1"/>
            </a:solidFill>
            <a:miter lim="800000"/>
            <a:headEnd/>
            <a:tailEnd/>
          </a:ln>
        </p:spPr>
        <p:txBody>
          <a:bodyPr/>
          <a:lstStyle/>
          <a:p>
            <a:pPr algn="just" eaLnBrk="1" hangingPunct="1">
              <a:spcBef>
                <a:spcPct val="20000"/>
              </a:spcBef>
            </a:pPr>
            <a:r>
              <a:rPr lang="en-US" sz="2000">
                <a:latin typeface="Comic Sans MS" pitchFamily="66" charset="0"/>
              </a:rPr>
              <a:t>Falang dorsal membulat &amp; menggembung, kecembungan dari lempeng kuku meningkat. Sudut kuku meningkat 180. misal pd penyakit jantung, paru</a:t>
            </a:r>
          </a:p>
          <a:p>
            <a:pPr algn="ctr" eaLnBrk="1" hangingPunct="1"/>
            <a:endParaRPr lang="en-US" sz="2000">
              <a:latin typeface="Comic Sans MS" pitchFamily="66"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400" smtClean="0">
                <a:latin typeface="Algerian" pitchFamily="82" charset="0"/>
              </a:rPr>
              <a:t>Pitting</a:t>
            </a:r>
            <a:r>
              <a:rPr lang="en-US" sz="3400" smtClean="0"/>
              <a:t/>
            </a:r>
            <a:br>
              <a:rPr lang="en-US" sz="3400" smtClean="0"/>
            </a:br>
            <a:endParaRPr lang="en-US" sz="3400" smtClean="0"/>
          </a:p>
        </p:txBody>
      </p:sp>
      <p:pic>
        <p:nvPicPr>
          <p:cNvPr id="55300" name="Picture 5" descr="Nail_Pitting-_Psoriasis-S">
            <a:hlinkClick r:id="rId2"/>
          </p:cNvPr>
          <p:cNvPicPr>
            <a:picLocks noChangeAspect="1" noChangeArrowheads="1"/>
          </p:cNvPicPr>
          <p:nvPr/>
        </p:nvPicPr>
        <p:blipFill>
          <a:blip r:embed="rId3"/>
          <a:srcRect/>
          <a:stretch>
            <a:fillRect/>
          </a:stretch>
        </p:blipFill>
        <p:spPr bwMode="auto">
          <a:xfrm>
            <a:off x="1835150" y="2924175"/>
            <a:ext cx="5113338" cy="3240088"/>
          </a:xfrm>
          <a:prstGeom prst="rect">
            <a:avLst/>
          </a:prstGeom>
          <a:noFill/>
          <a:ln w="9525">
            <a:noFill/>
            <a:miter lim="800000"/>
            <a:headEnd/>
            <a:tailEnd/>
          </a:ln>
        </p:spPr>
      </p:pic>
      <p:sp>
        <p:nvSpPr>
          <p:cNvPr id="55301" name="AutoShape 6"/>
          <p:cNvSpPr>
            <a:spLocks noChangeArrowheads="1"/>
          </p:cNvSpPr>
          <p:nvPr/>
        </p:nvSpPr>
        <p:spPr bwMode="auto">
          <a:xfrm>
            <a:off x="971550" y="908050"/>
            <a:ext cx="7488238" cy="1873250"/>
          </a:xfrm>
          <a:prstGeom prst="irregularSeal2">
            <a:avLst/>
          </a:prstGeom>
          <a:solidFill>
            <a:schemeClr val="accent1"/>
          </a:solidFill>
          <a:ln w="9525">
            <a:solidFill>
              <a:schemeClr val="tx1"/>
            </a:solidFill>
            <a:miter lim="800000"/>
            <a:headEnd/>
            <a:tailEnd/>
          </a:ln>
        </p:spPr>
        <p:txBody>
          <a:bodyPr wrap="none" anchor="ctr"/>
          <a:lstStyle/>
          <a:p>
            <a:pPr algn="ctr" eaLnBrk="1" hangingPunct="1"/>
            <a:r>
              <a:rPr lang="en-US" sz="2000">
                <a:latin typeface="Comic Sans MS" pitchFamily="66" charset="0"/>
              </a:rPr>
              <a:t>Biasa terjadi pada kondisi psoriasis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750" y="0"/>
            <a:ext cx="8229600" cy="792163"/>
          </a:xfrm>
        </p:spPr>
        <p:txBody>
          <a:bodyPr>
            <a:normAutofit fontScale="90000"/>
          </a:bodyPr>
          <a:lstStyle/>
          <a:p>
            <a:pPr eaLnBrk="1" fontAlgn="auto" hangingPunct="1">
              <a:spcAft>
                <a:spcPts val="0"/>
              </a:spcAft>
              <a:defRPr/>
            </a:pPr>
            <a:r>
              <a:rPr lang="en-US">
                <a:latin typeface="Algerian" pitchFamily="82" charset="0"/>
              </a:rPr>
              <a:t>alopesia</a:t>
            </a:r>
          </a:p>
        </p:txBody>
      </p:sp>
      <p:pic>
        <p:nvPicPr>
          <p:cNvPr id="56324" name="Picture 5" descr="1048885-1090631-1091351-1091444">
            <a:hlinkClick r:id="rId2"/>
          </p:cNvPr>
          <p:cNvPicPr>
            <a:picLocks noChangeAspect="1" noChangeArrowheads="1"/>
          </p:cNvPicPr>
          <p:nvPr/>
        </p:nvPicPr>
        <p:blipFill>
          <a:blip r:embed="rId3"/>
          <a:srcRect/>
          <a:stretch>
            <a:fillRect/>
          </a:stretch>
        </p:blipFill>
        <p:spPr bwMode="auto">
          <a:xfrm>
            <a:off x="3276600" y="2349500"/>
            <a:ext cx="2374900" cy="3671888"/>
          </a:xfrm>
          <a:prstGeom prst="rect">
            <a:avLst/>
          </a:prstGeom>
          <a:noFill/>
          <a:ln w="9525">
            <a:noFill/>
            <a:miter lim="800000"/>
            <a:headEnd/>
            <a:tailEnd/>
          </a:ln>
        </p:spPr>
      </p:pic>
      <p:pic>
        <p:nvPicPr>
          <p:cNvPr id="56325" name="Picture 7" descr="alopecia">
            <a:hlinkClick r:id="rId4"/>
          </p:cNvPr>
          <p:cNvPicPr>
            <a:picLocks noChangeAspect="1" noChangeArrowheads="1"/>
          </p:cNvPicPr>
          <p:nvPr/>
        </p:nvPicPr>
        <p:blipFill>
          <a:blip r:embed="rId5"/>
          <a:srcRect/>
          <a:stretch>
            <a:fillRect/>
          </a:stretch>
        </p:blipFill>
        <p:spPr bwMode="auto">
          <a:xfrm>
            <a:off x="468313" y="2349500"/>
            <a:ext cx="2590800" cy="3671888"/>
          </a:xfrm>
          <a:prstGeom prst="rect">
            <a:avLst/>
          </a:prstGeom>
          <a:noFill/>
          <a:ln w="9525">
            <a:noFill/>
            <a:miter lim="800000"/>
            <a:headEnd/>
            <a:tailEnd/>
          </a:ln>
        </p:spPr>
      </p:pic>
      <p:pic>
        <p:nvPicPr>
          <p:cNvPr id="56326" name="Picture 9" descr="clip_image004">
            <a:hlinkClick r:id="rId6"/>
          </p:cNvPr>
          <p:cNvPicPr>
            <a:picLocks noChangeAspect="1" noChangeArrowheads="1"/>
          </p:cNvPicPr>
          <p:nvPr/>
        </p:nvPicPr>
        <p:blipFill>
          <a:blip r:embed="rId7"/>
          <a:srcRect/>
          <a:stretch>
            <a:fillRect/>
          </a:stretch>
        </p:blipFill>
        <p:spPr bwMode="auto">
          <a:xfrm>
            <a:off x="5940425" y="2349500"/>
            <a:ext cx="2620963" cy="3743325"/>
          </a:xfrm>
          <a:prstGeom prst="rect">
            <a:avLst/>
          </a:prstGeom>
          <a:noFill/>
          <a:ln w="9525">
            <a:noFill/>
            <a:miter lim="800000"/>
            <a:headEnd/>
            <a:tailEnd/>
          </a:ln>
        </p:spPr>
      </p:pic>
      <p:sp>
        <p:nvSpPr>
          <p:cNvPr id="56327" name="AutoShape 11"/>
          <p:cNvSpPr>
            <a:spLocks noChangeArrowheads="1"/>
          </p:cNvSpPr>
          <p:nvPr/>
        </p:nvSpPr>
        <p:spPr bwMode="auto">
          <a:xfrm>
            <a:off x="1187450" y="908050"/>
            <a:ext cx="7129463" cy="1873250"/>
          </a:xfrm>
          <a:prstGeom prst="irregularSeal2">
            <a:avLst/>
          </a:prstGeom>
          <a:solidFill>
            <a:schemeClr val="accent1"/>
          </a:solidFill>
          <a:ln w="9525">
            <a:solidFill>
              <a:schemeClr val="tx1"/>
            </a:solidFill>
            <a:miter lim="800000"/>
            <a:headEnd/>
            <a:tailEnd/>
          </a:ln>
        </p:spPr>
        <p:txBody>
          <a:bodyPr wrap="none" anchor="ctr"/>
          <a:lstStyle/>
          <a:p>
            <a:pPr algn="ctr" eaLnBrk="1" hangingPunct="1"/>
            <a:r>
              <a:rPr lang="en-US" sz="2000">
                <a:latin typeface="Comic Sans MS" pitchFamily="66" charset="0"/>
              </a:rPr>
              <a:t>Jangan malas cuci rambut!!!!!!!!!!!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id-ID" smtClean="0"/>
          </a:p>
        </p:txBody>
      </p:sp>
      <p:sp>
        <p:nvSpPr>
          <p:cNvPr id="11267" name="Content Placeholder 2"/>
          <p:cNvSpPr>
            <a:spLocks noGrp="1"/>
          </p:cNvSpPr>
          <p:nvPr>
            <p:ph idx="1"/>
          </p:nvPr>
        </p:nvSpPr>
        <p:spPr/>
        <p:txBody>
          <a:bodyPr/>
          <a:lstStyle/>
          <a:p>
            <a:pPr eaLnBrk="1" hangingPunct="1"/>
            <a:endParaRPr lang="id-ID" smtClean="0"/>
          </a:p>
        </p:txBody>
      </p:sp>
      <p:pic>
        <p:nvPicPr>
          <p:cNvPr id="11268"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WordArt 4" descr="Paper bag"/>
          <p:cNvSpPr>
            <a:spLocks noChangeArrowheads="1" noChangeShapeType="1" noTextEdit="1"/>
          </p:cNvSpPr>
          <p:nvPr/>
        </p:nvSpPr>
        <p:spPr bwMode="auto">
          <a:xfrm>
            <a:off x="1258888" y="1628775"/>
            <a:ext cx="6985000" cy="2879725"/>
          </a:xfrm>
          <a:prstGeom prst="rect">
            <a:avLst/>
          </a:prstGeom>
        </p:spPr>
        <p:txBody>
          <a:bodyPr wrap="none" fromWordArt="1">
            <a:prstTxWarp prst="textCascadeUp">
              <a:avLst>
                <a:gd name="adj" fmla="val 44444"/>
              </a:avLst>
            </a:prstTxWarp>
            <a:scene3d>
              <a:camera prst="legacyPerspectiveTopLeft">
                <a:rot lat="0" lon="20519995" rev="0"/>
              </a:camera>
              <a:lightRig rig="legacyHarsh3" dir="r"/>
            </a:scene3d>
            <a:sp3d extrusionH="430200" prstMaterial="legacyMatte">
              <a:extrusionClr>
                <a:srgbClr val="006600"/>
              </a:extrusionClr>
            </a:sp3d>
          </a:bodyPr>
          <a:lstStyle/>
          <a:p>
            <a:pPr algn="ctr">
              <a:defRPr/>
            </a:pPr>
            <a:r>
              <a:rPr lang="en-US" sz="4000" b="1" kern="10" dirty="0">
                <a:ln w="9525">
                  <a:round/>
                  <a:headEnd/>
                  <a:tailEnd/>
                </a:ln>
                <a:solidFill>
                  <a:srgbClr val="FFFF00"/>
                </a:solidFill>
                <a:latin typeface="Copperplate Gothic Light"/>
              </a:rPr>
              <a:t>terima</a:t>
            </a:r>
            <a:r>
              <a:rPr lang="en-US" sz="4000" b="1" kern="10" dirty="0">
                <a:ln w="9525">
                  <a:round/>
                  <a:headEnd/>
                  <a:tailEnd/>
                </a:ln>
                <a:blipFill dpi="0" rotWithShape="0">
                  <a:blip r:embed="rId2"/>
                  <a:srcRect/>
                  <a:tile tx="0" ty="0" sx="100000" sy="100000" flip="none" algn="tl"/>
                </a:blipFill>
                <a:latin typeface="Copperplate Gothic Light"/>
              </a:rPr>
              <a:t> </a:t>
            </a:r>
            <a:r>
              <a:rPr lang="en-US" sz="4000" b="1" kern="10" dirty="0">
                <a:ln w="9525">
                  <a:round/>
                  <a:headEnd/>
                  <a:tailEnd/>
                </a:ln>
                <a:solidFill>
                  <a:srgbClr val="FFFF00"/>
                </a:solidFill>
                <a:latin typeface="Copperplate Gothic Light"/>
              </a:rPr>
              <a:t>kasih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400" smtClean="0"/>
              <a:t>REVIEW ANFIS INTEGUMEN CONT’</a:t>
            </a:r>
          </a:p>
        </p:txBody>
      </p:sp>
      <p:sp>
        <p:nvSpPr>
          <p:cNvPr id="13315" name="Rectangle 3"/>
          <p:cNvSpPr>
            <a:spLocks noGrp="1" noChangeArrowheads="1"/>
          </p:cNvSpPr>
          <p:nvPr>
            <p:ph idx="1"/>
          </p:nvPr>
        </p:nvSpPr>
        <p:spPr>
          <a:xfrm>
            <a:off x="457200" y="1600200"/>
            <a:ext cx="8258175" cy="4757738"/>
          </a:xfrm>
        </p:spPr>
        <p:txBody>
          <a:bodyPr/>
          <a:lstStyle/>
          <a:p>
            <a:pPr marL="609600" indent="-609600" algn="just" eaLnBrk="1" hangingPunct="1">
              <a:lnSpc>
                <a:spcPct val="90000"/>
              </a:lnSpc>
              <a:buFont typeface="Wingdings" pitchFamily="2" charset="2"/>
              <a:buNone/>
              <a:defRPr/>
            </a:pPr>
            <a:r>
              <a:rPr lang="en-US" dirty="0" smtClean="0"/>
              <a:t>Organ tambahan yg terdapat pd kulit  yaitu :</a:t>
            </a:r>
          </a:p>
          <a:p>
            <a:pPr marL="457200" indent="-457200" algn="just" eaLnBrk="1" hangingPunct="1">
              <a:lnSpc>
                <a:spcPct val="90000"/>
              </a:lnSpc>
              <a:buFontTx/>
              <a:buAutoNum type="arabicPeriod"/>
              <a:defRPr/>
            </a:pPr>
            <a:r>
              <a:rPr lang="en-US" dirty="0" smtClean="0"/>
              <a:t>Rambut</a:t>
            </a:r>
          </a:p>
          <a:p>
            <a:pPr marL="457200" indent="-457200" algn="just" eaLnBrk="1" hangingPunct="1">
              <a:lnSpc>
                <a:spcPct val="90000"/>
              </a:lnSpc>
              <a:buFontTx/>
              <a:buAutoNum type="arabicPeriod"/>
              <a:defRPr/>
            </a:pPr>
            <a:r>
              <a:rPr lang="en-US" dirty="0" smtClean="0"/>
              <a:t>Kuku</a:t>
            </a:r>
          </a:p>
          <a:p>
            <a:pPr marL="457200" indent="-457200" algn="just" eaLnBrk="1" hangingPunct="1">
              <a:lnSpc>
                <a:spcPct val="90000"/>
              </a:lnSpc>
              <a:buFontTx/>
              <a:buAutoNum type="arabicPeriod"/>
              <a:defRPr/>
            </a:pPr>
            <a:r>
              <a:rPr lang="en-US" dirty="0" smtClean="0"/>
              <a:t>Kelanjar sebasea</a:t>
            </a:r>
          </a:p>
          <a:p>
            <a:pPr marL="457200" indent="-457200" algn="just" eaLnBrk="1" hangingPunct="1">
              <a:lnSpc>
                <a:spcPct val="90000"/>
              </a:lnSpc>
              <a:buFontTx/>
              <a:buAutoNum type="arabicPeriod"/>
              <a:defRPr/>
            </a:pPr>
            <a:r>
              <a:rPr lang="en-US" dirty="0" smtClean="0"/>
              <a:t>Dua macam kelenjar keringat  (ekrin dan apokrin)</a:t>
            </a:r>
          </a:p>
          <a:p>
            <a:pPr marL="457200" indent="-457200" algn="just" eaLnBrk="1" hangingPunct="1">
              <a:lnSpc>
                <a:spcPct val="90000"/>
              </a:lnSpc>
              <a:buFontTx/>
              <a:buAutoNum type="arabicPeriod"/>
              <a:defRPr/>
            </a:pPr>
            <a:r>
              <a:rPr lang="en-US" dirty="0" smtClean="0"/>
              <a:t>Kelenjar seruminosa</a:t>
            </a:r>
          </a:p>
          <a:p>
            <a:pPr marL="457200" indent="-457200" algn="just" eaLnBrk="1" hangingPunct="1">
              <a:lnSpc>
                <a:spcPct val="90000"/>
              </a:lnSpc>
              <a:buFontTx/>
              <a:buAutoNum type="arabicPeriod"/>
              <a:defRPr/>
            </a:pPr>
            <a:r>
              <a:rPr lang="en-US" dirty="0" smtClean="0"/>
              <a:t>Kelenjar mammae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FUNGSI KULIT</a:t>
            </a:r>
          </a:p>
        </p:txBody>
      </p:sp>
      <p:sp>
        <p:nvSpPr>
          <p:cNvPr id="13315" name="Rectangle 3"/>
          <p:cNvSpPr>
            <a:spLocks noGrp="1" noChangeArrowheads="1"/>
          </p:cNvSpPr>
          <p:nvPr>
            <p:ph idx="1"/>
          </p:nvPr>
        </p:nvSpPr>
        <p:spPr>
          <a:xfrm>
            <a:off x="457200" y="2214563"/>
            <a:ext cx="7467600" cy="4286250"/>
          </a:xfrm>
        </p:spPr>
        <p:txBody>
          <a:bodyPr/>
          <a:lstStyle/>
          <a:p>
            <a:pPr algn="just" eaLnBrk="1" hangingPunct="1"/>
            <a:r>
              <a:rPr lang="en-US" smtClean="0"/>
              <a:t>Melindungi jaringan di bawahnya</a:t>
            </a:r>
          </a:p>
          <a:p>
            <a:pPr algn="just" eaLnBrk="1" hangingPunct="1"/>
            <a:r>
              <a:rPr lang="en-US" smtClean="0"/>
              <a:t>Sebagai persepsi sensori</a:t>
            </a:r>
          </a:p>
          <a:p>
            <a:pPr algn="just" eaLnBrk="1" hangingPunct="1"/>
            <a:r>
              <a:rPr lang="en-US" smtClean="0"/>
              <a:t>Pengatur suhu tubuh dan tekanan darah</a:t>
            </a:r>
          </a:p>
          <a:p>
            <a:pPr algn="just" eaLnBrk="1" hangingPunct="1"/>
            <a:r>
              <a:rPr lang="en-US" smtClean="0"/>
              <a:t>Sintesis vitamin</a:t>
            </a:r>
          </a:p>
          <a:p>
            <a:pPr algn="just" eaLnBrk="1" hangingPunct="1"/>
            <a:r>
              <a:rPr lang="en-US" smtClean="0"/>
              <a:t>Sebagai tempat pengeluaran atau sekresi keringat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043863" cy="1143000"/>
          </a:xfrm>
        </p:spPr>
        <p:txBody>
          <a:bodyPr/>
          <a:lstStyle/>
          <a:p>
            <a:pPr algn="ctr" eaLnBrk="1" hangingPunct="1">
              <a:defRPr/>
            </a:pPr>
            <a:r>
              <a:rPr lang="en-US" sz="3400" b="1" dirty="0" smtClean="0">
                <a:solidFill>
                  <a:srgbClr val="00B050"/>
                </a:solidFill>
                <a:latin typeface="+mn-lt"/>
              </a:rPr>
              <a:t>PENGKAJIAN  SISTEM  INTEGUMEN</a:t>
            </a:r>
          </a:p>
        </p:txBody>
      </p:sp>
      <p:sp>
        <p:nvSpPr>
          <p:cNvPr id="14339" name="Rectangle 3"/>
          <p:cNvSpPr>
            <a:spLocks noGrp="1" noChangeArrowheads="1"/>
          </p:cNvSpPr>
          <p:nvPr>
            <p:ph idx="1"/>
          </p:nvPr>
        </p:nvSpPr>
        <p:spPr>
          <a:xfrm>
            <a:off x="617538" y="1846263"/>
            <a:ext cx="7929562" cy="3938587"/>
          </a:xfrm>
        </p:spPr>
        <p:txBody>
          <a:bodyPr/>
          <a:lstStyle/>
          <a:p>
            <a:pPr marL="609600" indent="-609600" eaLnBrk="1" hangingPunct="1">
              <a:buFont typeface="Wingdings" pitchFamily="2" charset="2"/>
              <a:buNone/>
            </a:pPr>
            <a:r>
              <a:rPr lang="en-US" b="1" smtClean="0"/>
              <a:t>PENGKAJIAN KULIT DIMULAI DENGAN :</a:t>
            </a:r>
          </a:p>
          <a:p>
            <a:pPr marL="609600" indent="-609600" eaLnBrk="1" hangingPunct="1">
              <a:buFontTx/>
              <a:buAutoNum type="arabicPeriod"/>
            </a:pPr>
            <a:r>
              <a:rPr lang="en-US" smtClean="0"/>
              <a:t>Mengumpulkan data riwayat kesehatan     yg meliputi informasi kulit, rambut, dan kuku.</a:t>
            </a:r>
          </a:p>
          <a:p>
            <a:pPr marL="609600" indent="-609600" eaLnBrk="1" hangingPunct="1">
              <a:buFontTx/>
              <a:buAutoNum type="arabicPeriod"/>
            </a:pPr>
            <a:r>
              <a:rPr lang="en-US" b="1" smtClean="0"/>
              <a:t>Inspeksi </a:t>
            </a:r>
          </a:p>
          <a:p>
            <a:pPr marL="609600" indent="-609600" eaLnBrk="1" hangingPunct="1">
              <a:buFontTx/>
              <a:buAutoNum type="arabicPeriod"/>
            </a:pPr>
            <a:r>
              <a:rPr lang="en-US" b="1" smtClean="0"/>
              <a:t>Palpasi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B7C4B5DF-B991-47AF-8DB7-9081C8606C46}" type="slidenum">
              <a:rPr lang="ar-SA" smtClean="0"/>
              <a:pPr>
                <a:defRPr/>
              </a:pPr>
              <a:t>9</a:t>
            </a:fld>
            <a:endParaRPr lang="en-US" smtClean="0"/>
          </a:p>
        </p:txBody>
      </p:sp>
      <p:sp>
        <p:nvSpPr>
          <p:cNvPr id="15363" name="Rectangle 2"/>
          <p:cNvSpPr>
            <a:spLocks noGrp="1" noChangeArrowheads="1"/>
          </p:cNvSpPr>
          <p:nvPr>
            <p:ph type="title"/>
          </p:nvPr>
        </p:nvSpPr>
        <p:spPr>
          <a:xfrm>
            <a:off x="785813" y="0"/>
            <a:ext cx="7467600" cy="1143000"/>
          </a:xfrm>
        </p:spPr>
        <p:txBody>
          <a:bodyPr/>
          <a:lstStyle/>
          <a:p>
            <a:pPr algn="ctr" eaLnBrk="1" hangingPunct="1"/>
            <a:r>
              <a:rPr lang="en-US" smtClean="0">
                <a:solidFill>
                  <a:srgbClr val="00FF00"/>
                </a:solidFill>
              </a:rPr>
              <a:t>Pemeriksaan</a:t>
            </a:r>
          </a:p>
        </p:txBody>
      </p:sp>
      <p:sp>
        <p:nvSpPr>
          <p:cNvPr id="13316" name="Rectangle 3"/>
          <p:cNvSpPr>
            <a:spLocks noGrp="1" noChangeArrowheads="1"/>
          </p:cNvSpPr>
          <p:nvPr>
            <p:ph type="body" idx="1"/>
          </p:nvPr>
        </p:nvSpPr>
        <p:spPr>
          <a:xfrm>
            <a:off x="428625" y="1285875"/>
            <a:ext cx="8229600" cy="4859338"/>
          </a:xfrm>
        </p:spPr>
        <p:txBody>
          <a:bodyPr/>
          <a:lstStyle/>
          <a:p>
            <a:pPr eaLnBrk="1" hangingPunct="1">
              <a:lnSpc>
                <a:spcPct val="80000"/>
              </a:lnSpc>
              <a:defRPr/>
            </a:pPr>
            <a:r>
              <a:rPr lang="en-US" sz="2800" dirty="0" smtClean="0">
                <a:solidFill>
                  <a:srgbClr val="FFFF00"/>
                </a:solidFill>
              </a:rPr>
              <a:t>Anamnesa</a:t>
            </a:r>
          </a:p>
          <a:p>
            <a:pPr eaLnBrk="1" hangingPunct="1">
              <a:lnSpc>
                <a:spcPct val="80000"/>
              </a:lnSpc>
              <a:buFontTx/>
              <a:buNone/>
              <a:defRPr/>
            </a:pPr>
            <a:r>
              <a:rPr lang="en-US" sz="2800" dirty="0" smtClean="0"/>
              <a:t>	</a:t>
            </a:r>
            <a:r>
              <a:rPr lang="en-US" sz="2800" dirty="0" smtClean="0">
                <a:solidFill>
                  <a:srgbClr val="00FF00"/>
                </a:solidFill>
              </a:rPr>
              <a:t>Riwayat Kesehatan</a:t>
            </a:r>
          </a:p>
          <a:p>
            <a:pPr eaLnBrk="1" hangingPunct="1">
              <a:lnSpc>
                <a:spcPct val="80000"/>
              </a:lnSpc>
              <a:defRPr/>
            </a:pPr>
            <a:r>
              <a:rPr lang="en-US" sz="2800" dirty="0" smtClean="0">
                <a:solidFill>
                  <a:srgbClr val="FFFF00"/>
                </a:solidFill>
              </a:rPr>
              <a:t>Pemeriksaan fisik</a:t>
            </a:r>
          </a:p>
          <a:p>
            <a:pPr eaLnBrk="1" hangingPunct="1">
              <a:lnSpc>
                <a:spcPct val="80000"/>
              </a:lnSpc>
              <a:buFontTx/>
              <a:buNone/>
              <a:defRPr/>
            </a:pPr>
            <a:r>
              <a:rPr lang="en-US" sz="2800" dirty="0" smtClean="0"/>
              <a:t>	peralatan:</a:t>
            </a:r>
          </a:p>
          <a:p>
            <a:pPr marL="892175" indent="-434975" eaLnBrk="1" hangingPunct="1">
              <a:lnSpc>
                <a:spcPct val="80000"/>
              </a:lnSpc>
              <a:buFont typeface="+mj-lt"/>
              <a:buAutoNum type="arabicPeriod"/>
              <a:defRPr/>
            </a:pPr>
            <a:r>
              <a:rPr lang="en-US" sz="2800" dirty="0" smtClean="0"/>
              <a:t>	</a:t>
            </a:r>
            <a:r>
              <a:rPr lang="sv-SE" sz="2800" dirty="0" smtClean="0"/>
              <a:t>Penggaris/meteran untuk mengukur luas luka</a:t>
            </a:r>
            <a:endParaRPr lang="sv-SE" sz="2800" i="1" dirty="0" smtClean="0"/>
          </a:p>
          <a:p>
            <a:pPr marL="892175" indent="-434975" eaLnBrk="1" hangingPunct="1">
              <a:lnSpc>
                <a:spcPct val="80000"/>
              </a:lnSpc>
              <a:buFont typeface="+mj-lt"/>
              <a:buAutoNum type="arabicPeriod"/>
              <a:defRPr/>
            </a:pPr>
            <a:r>
              <a:rPr lang="sv-SE" sz="2800" i="1" dirty="0" smtClean="0"/>
              <a:t>	flashlight</a:t>
            </a:r>
            <a:r>
              <a:rPr lang="sv-SE" sz="2800" dirty="0" smtClean="0"/>
              <a:t>/ lampu senter untuk menerangi luka</a:t>
            </a:r>
          </a:p>
          <a:p>
            <a:pPr marL="892175" indent="-434975" eaLnBrk="1" hangingPunct="1">
              <a:lnSpc>
                <a:spcPct val="80000"/>
              </a:lnSpc>
              <a:buFont typeface="+mj-lt"/>
              <a:buAutoNum type="arabicPeriod"/>
              <a:defRPr/>
            </a:pPr>
            <a:r>
              <a:rPr lang="sv-SE" sz="2800" dirty="0" smtClean="0"/>
              <a:t>	kaca pembesar untuk membantu dalam pemeriksaan luka</a:t>
            </a:r>
            <a:endParaRPr lang="sv-SE" altLang="zh-CN" sz="2800" dirty="0" smtClean="0">
              <a:ea typeface="宋体" charset="-122"/>
            </a:endParaRPr>
          </a:p>
          <a:p>
            <a:pPr marL="892175" indent="-434975" eaLnBrk="1" hangingPunct="1">
              <a:lnSpc>
                <a:spcPct val="80000"/>
              </a:lnSpc>
              <a:buFont typeface="+mj-lt"/>
              <a:buAutoNum type="arabicPeriod"/>
              <a:defRPr/>
            </a:pPr>
            <a:r>
              <a:rPr lang="sv-SE" altLang="zh-CN" sz="2800" dirty="0" smtClean="0">
                <a:ea typeface="宋体" charset="-122"/>
              </a:rPr>
              <a:t>	sarung tangan disposibel untuk melindungi pemeriksa ketika malakukan pemeriksaan luka </a:t>
            </a: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737</TotalTime>
  <Words>1469</Words>
  <Application>Microsoft Office PowerPoint</Application>
  <PresentationFormat>On-screen Show (4:3)</PresentationFormat>
  <Paragraphs>256</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Technic</vt:lpstr>
      <vt:lpstr>Slide 1</vt:lpstr>
      <vt:lpstr>Slide 2</vt:lpstr>
      <vt:lpstr>TUJUAN INSTRUKSIONAL</vt:lpstr>
      <vt:lpstr>REVIEW ANFIS INTEGUMEN</vt:lpstr>
      <vt:lpstr>Slide 5</vt:lpstr>
      <vt:lpstr>REVIEW ANFIS INTEGUMEN CONT’</vt:lpstr>
      <vt:lpstr>FUNGSI KULIT</vt:lpstr>
      <vt:lpstr>PENGKAJIAN  SISTEM  INTEGUMEN</vt:lpstr>
      <vt:lpstr>Pemeriksaan</vt:lpstr>
      <vt:lpstr>RIWAYAT KESEHATAN</vt:lpstr>
      <vt:lpstr>PENGKAJIAN POLA SEHAT-SAKIT</vt:lpstr>
      <vt:lpstr>RIWAYAT KESEHATAN SEKARANG</vt:lpstr>
      <vt:lpstr>Riwayat Penyakit Dahulu</vt:lpstr>
      <vt:lpstr>RIWAYAT KESEHATAN KELUARGA</vt:lpstr>
      <vt:lpstr>Slide 15</vt:lpstr>
      <vt:lpstr>Karakteristik Kulit Normal</vt:lpstr>
      <vt:lpstr>KULIT Inspeksi</vt:lpstr>
      <vt:lpstr>PALPASI</vt:lpstr>
      <vt:lpstr>Slide 19</vt:lpstr>
      <vt:lpstr>Slide 20</vt:lpstr>
      <vt:lpstr>Slide 21</vt:lpstr>
      <vt:lpstr>Slide 22</vt:lpstr>
      <vt:lpstr>Slide 23</vt:lpstr>
      <vt:lpstr>VARIASI PERUBAHAN WARNA KULIT</vt:lpstr>
      <vt:lpstr>PALPASI</vt:lpstr>
      <vt:lpstr>Aku anak siapa ya??????</vt:lpstr>
      <vt:lpstr>Panu, Oleskan saja………..</vt:lpstr>
      <vt:lpstr>Slide 28</vt:lpstr>
      <vt:lpstr>TIPE-TIPE LESI</vt:lpstr>
      <vt:lpstr>Slide 30</vt:lpstr>
      <vt:lpstr>Slide 31</vt:lpstr>
      <vt:lpstr>Slide 32</vt:lpstr>
      <vt:lpstr>Slide 33</vt:lpstr>
      <vt:lpstr>Slide 34</vt:lpstr>
      <vt:lpstr>TIPE-TIPE LESI CONT’</vt:lpstr>
      <vt:lpstr>Slide 36</vt:lpstr>
      <vt:lpstr>BENDA-BENDA PADA PERMUKAAN KULIT</vt:lpstr>
      <vt:lpstr>Slide 38</vt:lpstr>
      <vt:lpstr>Klasifikasi  luka akibat tirah baring (Pressure Ulcers)  menurut  EPUAP</vt:lpstr>
      <vt:lpstr>RAMBUT</vt:lpstr>
      <vt:lpstr>Slide 41</vt:lpstr>
      <vt:lpstr>KUKU</vt:lpstr>
      <vt:lpstr>BERBAGAI KONDISI KUKU</vt:lpstr>
      <vt:lpstr>paronkia</vt:lpstr>
      <vt:lpstr>Onikolisis</vt:lpstr>
      <vt:lpstr>Terry’s nail</vt:lpstr>
      <vt:lpstr>Clubbing fingers</vt:lpstr>
      <vt:lpstr>Pitting </vt:lpstr>
      <vt:lpstr>alopesia</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INTEGUMENTARY SYSTEM</dc:title>
  <dc:creator>Acer</dc:creator>
  <cp:lastModifiedBy>user_2</cp:lastModifiedBy>
  <cp:revision>63</cp:revision>
  <dcterms:created xsi:type="dcterms:W3CDTF">2009-10-05T05:27:15Z</dcterms:created>
  <dcterms:modified xsi:type="dcterms:W3CDTF">2017-10-05T08:59:46Z</dcterms:modified>
</cp:coreProperties>
</file>