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68" r:id="rId2"/>
    <p:sldId id="269" r:id="rId3"/>
    <p:sldId id="267" r:id="rId4"/>
    <p:sldId id="257" r:id="rId5"/>
    <p:sldId id="266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40" autoAdjust="0"/>
    <p:restoredTop sz="94660"/>
  </p:normalViewPr>
  <p:slideViewPr>
    <p:cSldViewPr>
      <p:cViewPr>
        <p:scale>
          <a:sx n="82" d="100"/>
          <a:sy n="82" d="100"/>
        </p:scale>
        <p:origin x="-1578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B33CCAC-FC5D-4C03-94D3-92A9B153E0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0BF5AF-F040-4244-B828-D2F40B2067B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F52851AB-7E8E-4555-9F0B-0A4E6A80A23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23ADB3D-6B13-4C49-AEAD-A72B6389CA4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4B5D442-1989-4C37-A15D-C1CF59D8451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C3AF0640-95B5-4BE7-9B01-A7CEBF7288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B366710D-8DF9-4790-B277-87EFBCAEDBE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879A56B-B95F-4A6F-92F7-CAB9EA4B33A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35D0DB2-B1A7-41A3-A40B-BEE84FEC4F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CE2FD73-3319-4D9D-9E59-91C4705838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35D3801F-73E7-4BD0-9B7E-A8BD32C6EC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A8E7339-8E5F-47E5-8C7E-EC6BD5B325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err="1" smtClean="0"/>
              <a:t>Askep</a:t>
            </a:r>
            <a:r>
              <a:rPr lang="en-AU" dirty="0" smtClean="0"/>
              <a:t> </a:t>
            </a:r>
            <a:r>
              <a:rPr lang="en-AU" dirty="0" err="1" smtClean="0"/>
              <a:t>penglihatan</a:t>
            </a:r>
            <a:r>
              <a:rPr lang="en-AU" dirty="0" smtClean="0"/>
              <a:t> 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smtClean="0"/>
              <a:t>Chandra </a:t>
            </a:r>
            <a:endParaRPr lang="en-A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4" descr="j0299125"/>
          <p:cNvPicPr>
            <a:picLocks noGrp="1" noChangeAspect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323850" y="188913"/>
            <a:ext cx="836613" cy="719137"/>
          </a:xfrm>
          <a:noFill/>
        </p:spPr>
      </p:pic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0"/>
            <a:ext cx="9144000" cy="6858000"/>
          </a:xfrm>
          <a:solidFill>
            <a:schemeClr val="accent2"/>
          </a:solidFill>
        </p:spPr>
        <p:txBody>
          <a:bodyPr/>
          <a:lstStyle/>
          <a:p>
            <a:pPr eaLnBrk="1" hangingPunct="1">
              <a:buFontTx/>
              <a:buNone/>
              <a:defRPr/>
            </a:pPr>
            <a:endParaRPr lang="en-US" sz="240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endParaRPr lang="en-US" sz="240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sz="2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- </a:t>
            </a:r>
            <a:r>
              <a:rPr lang="en-US" sz="2400" smtClean="0"/>
              <a:t> </a:t>
            </a:r>
            <a:r>
              <a:rPr lang="en-US" sz="24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Tonometri </a:t>
            </a:r>
            <a:r>
              <a:rPr lang="en-US" sz="2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 mengukur cairan intra okuler, Normal 8 – 21 mmHg</a:t>
            </a:r>
          </a:p>
          <a:p>
            <a:pPr eaLnBrk="1" hangingPunct="1">
              <a:buFontTx/>
              <a:buNone/>
              <a:defRPr/>
            </a:pPr>
            <a:r>
              <a:rPr lang="en-US" sz="2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-  </a:t>
            </a:r>
            <a:r>
              <a:rPr lang="en-US" sz="24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Lampu – Slit</a:t>
            </a:r>
            <a:r>
              <a:rPr lang="en-US" sz="2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menget. Sec. Detail kelainan2 adneksa mata, kornea, bilik mata depan, iris, lensa, badan kaca bag. Dpn.</a:t>
            </a:r>
          </a:p>
          <a:p>
            <a:pPr eaLnBrk="1" hangingPunct="1">
              <a:buFontTx/>
              <a:buNone/>
              <a:defRPr/>
            </a:pPr>
            <a:r>
              <a:rPr lang="en-US" sz="2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 -  </a:t>
            </a:r>
            <a:r>
              <a:rPr lang="en-US" sz="24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Ultrasonografi</a:t>
            </a:r>
            <a:r>
              <a:rPr lang="en-US" sz="2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  menget. Adanya kekeruhan pada segmen  posterior bola mata &amp; dpt diket. Tingkat kepedatan kekeruhannya.</a:t>
            </a:r>
          </a:p>
          <a:p>
            <a:pPr eaLnBrk="1" hangingPunct="1">
              <a:buFontTx/>
              <a:buNone/>
              <a:defRPr/>
            </a:pPr>
            <a:r>
              <a:rPr lang="en-US" sz="24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 -  Biometri </a:t>
            </a:r>
            <a:r>
              <a:rPr lang="en-US" sz="2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 mengetahui kekuatan lensa intraokuler </a:t>
            </a:r>
          </a:p>
          <a:p>
            <a:pPr eaLnBrk="1" hangingPunct="1">
              <a:buFontTx/>
              <a:buNone/>
              <a:defRPr/>
            </a:pPr>
            <a:endParaRPr lang="en-US" sz="240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sz="24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3. Pengkajian Penglihatan</a:t>
            </a:r>
          </a:p>
          <a:p>
            <a:pPr eaLnBrk="1" hangingPunct="1">
              <a:buFontTx/>
              <a:buNone/>
              <a:defRPr/>
            </a:pPr>
            <a:r>
              <a:rPr lang="en-US" sz="24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- Ketajaman penglihatan</a:t>
            </a:r>
          </a:p>
          <a:p>
            <a:pPr eaLnBrk="1" hangingPunct="1">
              <a:buFontTx/>
              <a:buNone/>
              <a:defRPr/>
            </a:pPr>
            <a:r>
              <a:rPr lang="en-US" sz="24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</a:t>
            </a:r>
            <a:r>
              <a:rPr lang="en-US" sz="2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. Dengan menggunakan kartu snellen yg diletakan 6 meter      </a:t>
            </a:r>
          </a:p>
          <a:p>
            <a:pPr eaLnBrk="1" hangingPunct="1">
              <a:buFontTx/>
              <a:buNone/>
              <a:defRPr/>
            </a:pPr>
            <a:r>
              <a:rPr lang="en-US" sz="2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  ( 20 kaki) meter dr pasien. 20/50 </a:t>
            </a:r>
            <a:r>
              <a:rPr lang="en-US" sz="2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…. , 20/200..</a:t>
            </a:r>
            <a:endParaRPr lang="en-US" sz="240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4" descr="j0299125"/>
          <p:cNvPicPr>
            <a:picLocks noGrp="1" noChangeAspect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395288" y="260350"/>
            <a:ext cx="836612" cy="865188"/>
          </a:xfrm>
          <a:noFill/>
        </p:spPr>
      </p:pic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0"/>
            <a:ext cx="9144000" cy="6858000"/>
          </a:xfrm>
          <a:solidFill>
            <a:schemeClr val="accent2"/>
          </a:solidFill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US" sz="240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US" sz="240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US" sz="240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sz="2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Buta huruf dpt diatasi dng menggunakan kartu snellen  “ 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sz="2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Huruf E” dng 4 posisi yg berbeda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US" sz="240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609600" indent="-609600" eaLnBrk="1" hangingPunct="1">
              <a:buFontTx/>
              <a:buNone/>
              <a:defRPr/>
            </a:pPr>
            <a:r>
              <a:rPr lang="en-US" sz="24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-  Lapang pandang</a:t>
            </a:r>
            <a:r>
              <a:rPr lang="en-US" sz="2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Uji lapang pandang konfrontasi</a:t>
            </a:r>
          </a:p>
          <a:p>
            <a:pPr marL="609600" indent="-609600" eaLnBrk="1" hangingPunct="1">
              <a:buFontTx/>
              <a:buNone/>
              <a:defRPr/>
            </a:pPr>
            <a:endParaRPr lang="en-US" sz="240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609600" indent="-609600" eaLnBrk="1" hangingPunct="1">
              <a:buFontTx/>
              <a:buNone/>
              <a:defRPr/>
            </a:pPr>
            <a:r>
              <a:rPr lang="en-US" sz="2400" b="1" u="sng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DIAGNOSA KEPERAWATAN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en-US" sz="2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1. Gang. Persepsi sensori b/d pengaburan kornea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en-US" sz="2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2. Nyeri b/d iritasi pada saraf kornea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en-US" sz="2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3. Potensial injuri b/d kesulitan proses sensory informasi, 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en-US" sz="2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kesulitan mengontrol lingk. Yg berbahaya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58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endParaRPr lang="en-US" sz="40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0"/>
            <a:ext cx="9144000" cy="6858000"/>
          </a:xfrm>
          <a:solidFill>
            <a:schemeClr val="accent2"/>
          </a:solidFill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Beberapa masalah kep. Yg muncul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Cemas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Gg. Body image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Isolasi sosial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Gangg. Pola tidur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Kurang perawatan diri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Kurang pengetahuan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Tidak efektif coping individu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b="1" u="sng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TUJUAN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1. Klien dpt mengungkapkan adanya perbaikan pd kememp. Visual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2. Klien dpt menunjukan sec. Maksimal penggunaan kemampuan visual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yg ada.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3. Klien bebas dr injuri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4" descr="j0299125"/>
          <p:cNvPicPr>
            <a:picLocks noGrp="1" noChangeAspect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250825" y="260350"/>
            <a:ext cx="836613" cy="647700"/>
          </a:xfrm>
          <a:noFill/>
        </p:spPr>
      </p:pic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0"/>
            <a:ext cx="9144000" cy="6858000"/>
          </a:xfrm>
          <a:solidFill>
            <a:schemeClr val="accent2"/>
          </a:solidFill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b="1" u="sng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b="1" u="sng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b="1" u="sng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b="1" u="sng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INTERVENSI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  --&gt; Ditunjukan pada surgical&amp; non surgical management.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u="sng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b="1" u="sng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EVALUASI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1. Apakah klien dpt menunjukan perbaikan fu/ visual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2. Apakah status nyeri berkurang/hilang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3. Apakah klien dpt mengontrol lingk. Yg berbahaya &amp;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bebas injuri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4. Apakah klien dpt mengungkapkan rasa takutnya b/d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hilang penglihatan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5. Apakah klien dpt menunjukan adaptasi gaya hidup u/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meningkatkan kemampuan visual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268413"/>
          </a:xfrm>
          <a:solidFill>
            <a:schemeClr val="bg2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          </a:t>
            </a:r>
            <a:r>
              <a:rPr 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ASUHAN KEPERAWATAN KLIEN SISTEM PENGLIHATAN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  <a:solidFill>
            <a:schemeClr val="hlink"/>
          </a:solidFill>
        </p:spPr>
        <p:txBody>
          <a:bodyPr/>
          <a:lstStyle/>
          <a:p>
            <a:pPr marL="609600" indent="-609600" algn="l" eaLnBrk="1" hangingPunct="1">
              <a:defRPr/>
            </a:pPr>
            <a:r>
              <a:rPr lang="en-US" sz="2400" b="1" u="sng" smtClean="0">
                <a:solidFill>
                  <a:schemeClr val="accent2"/>
                </a:solidFill>
                <a:effectLst/>
                <a:latin typeface="Arial" charset="0"/>
              </a:rPr>
              <a:t>PENGKAJIAN</a:t>
            </a:r>
            <a:r>
              <a:rPr lang="en-US" b="1" u="sng" smtClean="0">
                <a:solidFill>
                  <a:schemeClr val="accent2"/>
                </a:solidFill>
                <a:latin typeface="Arial" charset="0"/>
              </a:rPr>
              <a:t> </a:t>
            </a:r>
          </a:p>
          <a:p>
            <a:pPr marL="609600" indent="-609600" algn="l" eaLnBrk="1" hangingPunct="1">
              <a:defRPr/>
            </a:pPr>
            <a:r>
              <a:rPr lang="en-US" sz="24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A.  </a:t>
            </a:r>
            <a:r>
              <a:rPr lang="en-US" sz="28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Riwayat keperawatan</a:t>
            </a:r>
          </a:p>
          <a:p>
            <a:pPr marL="609600" indent="-609600" algn="l" eaLnBrk="1" hangingPunct="1">
              <a:defRPr/>
            </a:pPr>
            <a:r>
              <a:rPr lang="en-US" sz="28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   1. Data Demografi</a:t>
            </a:r>
          </a:p>
          <a:p>
            <a:pPr marL="609600" indent="-609600" algn="l" eaLnBrk="1" hangingPunct="1">
              <a:defRPr/>
            </a:pPr>
            <a:r>
              <a:rPr lang="en-US" sz="28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       -  Umur      -  Sex         - Alamat </a:t>
            </a:r>
          </a:p>
          <a:p>
            <a:pPr marL="609600" indent="-609600" algn="l" eaLnBrk="1" hangingPunct="1">
              <a:defRPr/>
            </a:pPr>
            <a:r>
              <a:rPr lang="en-US" sz="28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 2. Riwayat Keluarga &amp; Personal  </a:t>
            </a:r>
          </a:p>
          <a:p>
            <a:pPr marL="609600" indent="-609600" algn="l" eaLnBrk="1" hangingPunct="1">
              <a:defRPr/>
            </a:pPr>
            <a:r>
              <a:rPr lang="en-US" sz="28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 3. Riwayat Diet</a:t>
            </a:r>
          </a:p>
          <a:p>
            <a:pPr marL="609600" indent="-609600" algn="l" eaLnBrk="1" hangingPunct="1">
              <a:defRPr/>
            </a:pPr>
            <a:r>
              <a:rPr lang="en-US" sz="28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     -  Jenis makanan yg dimakan</a:t>
            </a:r>
          </a:p>
          <a:p>
            <a:pPr marL="609600" indent="-609600" algn="l" eaLnBrk="1" hangingPunct="1">
              <a:defRPr/>
            </a:pPr>
            <a:r>
              <a:rPr lang="en-US" sz="28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     -  Vitamin (suplemen yg di konsumsi</a:t>
            </a:r>
          </a:p>
          <a:p>
            <a:pPr marL="609600" indent="-609600" algn="l" eaLnBrk="1" hangingPunct="1">
              <a:defRPr/>
            </a:pPr>
            <a:r>
              <a:rPr lang="en-US" sz="28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     -  Malnutrisi</a:t>
            </a:r>
          </a:p>
          <a:p>
            <a:pPr marL="609600" indent="-609600" algn="l" eaLnBrk="1" hangingPunct="1">
              <a:defRPr/>
            </a:pPr>
            <a:r>
              <a:rPr lang="en-US" sz="28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5270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b="1" u="sng" smtClean="0">
                <a:solidFill>
                  <a:schemeClr val="accent2"/>
                </a:solidFill>
                <a:effectLst/>
                <a:latin typeface="Arial" charset="0"/>
              </a:rPr>
              <a:t>PENGKAJIAN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052513"/>
            <a:ext cx="8229600" cy="58054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4.  Status Sosioekonomi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80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5. Riwayat Kesehatan masa lalu : Berpusat pd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   keadaan kes. Umum &amp; bila ada penyakit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   sistemik penting.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80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6. Riwayat Kesehatan saat ini : keluhan saat ini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     - Lamanya prub. Pandang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     - Cepat/lambat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     - Adakah hilang penglihatan yg tiba2/ menetap dlm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       kurun waktu 48 jam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     - Nyeri yg tiba-tiba dari mata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4" descr="j0299125"/>
          <p:cNvPicPr>
            <a:picLocks noGrp="1" noChangeAspect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323850" y="188913"/>
            <a:ext cx="836613" cy="719137"/>
          </a:xfrm>
          <a:noFill/>
        </p:spPr>
      </p:pic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0"/>
            <a:ext cx="9144000" cy="6858000"/>
          </a:xfrm>
          <a:solidFill>
            <a:schemeClr val="accent2"/>
          </a:solidFill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4. </a:t>
            </a:r>
            <a:r>
              <a:rPr lang="en-US" sz="28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Status Sosioekonomi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5. Riwayat Kesehatan masa lalu : Berpusat pd keadaan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   kes. Umum &amp; bila ada penyakit sistemik penting.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6. Riwayat Kesehatan saat ini : keluhan saat ini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     - Lamanya prub. Pandang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     - Cepat/lambat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     - Adakah hilang penglihatan yg tiba2/ menetap dlm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       kurun waktu 48 jam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     - Nyeri yg tiba-tiba dari mata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Benda asing dimata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 - Trauma pd mata: kapan, apa yg di lakukan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 - Apakan diplopia &amp; fotofobia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 - Apakah ada buta senja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 - Apakah ada hallo</a:t>
            </a:r>
          </a:p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4" descr="j0299125"/>
          <p:cNvPicPr>
            <a:picLocks noGrp="1" noChangeAspect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611188" y="260350"/>
            <a:ext cx="720725" cy="720725"/>
          </a:xfrm>
          <a:noFill/>
        </p:spPr>
      </p:pic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0"/>
            <a:ext cx="9144000" cy="6858000"/>
          </a:xfrm>
          <a:solidFill>
            <a:schemeClr val="accent2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7. Faktor Psikososial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-  Stigma sosial thd kebutaan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- Self esteem        loss of control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- Coping individu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8. Gejala umum mata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- Awal penyakit           - Lokasi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- durasi                      - Derajat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B. Pemeriksaan fisik Pada Mata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- Pemeriksaan mata external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- Pemeriksaan mata internal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6148" name="Line 5"/>
          <p:cNvSpPr>
            <a:spLocks noChangeShapeType="1"/>
          </p:cNvSpPr>
          <p:nvPr/>
        </p:nvSpPr>
        <p:spPr bwMode="auto">
          <a:xfrm>
            <a:off x="2771775" y="2276475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4" descr="j0299125"/>
          <p:cNvPicPr>
            <a:picLocks noGrp="1" noChangeAspect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395288" y="333375"/>
            <a:ext cx="836612" cy="863600"/>
          </a:xfrm>
          <a:noFill/>
        </p:spPr>
      </p:pic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0"/>
            <a:ext cx="9144000" cy="6858000"/>
          </a:xfrm>
          <a:solidFill>
            <a:schemeClr val="accent2"/>
          </a:solidFill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1.  </a:t>
            </a:r>
            <a:r>
              <a:rPr lang="en-US" sz="24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Pemeriksaan</a:t>
            </a:r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mata</a:t>
            </a:r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external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</a:t>
            </a:r>
            <a:r>
              <a:rPr lang="en-US" sz="24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Inspeksi</a:t>
            </a:r>
            <a:endParaRPr lang="en-US" sz="2400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- 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Obsv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Kead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Umum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mata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dari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jauh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mencatat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adanya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simetris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umum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posisi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&amp;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kesejajaran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mata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-  </a:t>
            </a:r>
            <a:r>
              <a:rPr lang="en-US" sz="24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Alis</a:t>
            </a:r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mata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: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simetris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distribusi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rambut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Kead.kulit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dan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pergerakan</a:t>
            </a:r>
            <a:endParaRPr lang="en-US" sz="24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-  </a:t>
            </a:r>
            <a:r>
              <a:rPr lang="en-US" sz="24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Kelopak</a:t>
            </a:r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mata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--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 Bola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mata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 :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posisi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kelopak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 &amp; 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      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simetris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penting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 pd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pemeriks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. SO III &amp; SO VII.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Periksa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      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adanya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kelemahan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infeksi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 &amp; tumor.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    -  </a:t>
            </a:r>
            <a:r>
              <a:rPr lang="en-US" sz="24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Bulu</a:t>
            </a:r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 Mata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 :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Posisi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 &amp;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distribusinya</a:t>
            </a:r>
            <a:endParaRPr lang="en-US" sz="24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sym typeface="Wingdings" pitchFamily="2" charset="2"/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    -  </a:t>
            </a:r>
            <a:r>
              <a:rPr lang="en-US" sz="24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Refleks</a:t>
            </a:r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Berkedip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: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refleks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involuntari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 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terjadi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 sec.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       Bilateral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kurang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dari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 20x/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menit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Ab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normal :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cepzt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tdk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beraturan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&amp;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asimetrik</a:t>
            </a:r>
            <a:endParaRPr lang="en-US" sz="24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0"/>
            <a:ext cx="9144000" cy="6858000"/>
          </a:xfrm>
          <a:solidFill>
            <a:schemeClr val="accent2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1000" b="1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-  </a:t>
            </a:r>
            <a:r>
              <a:rPr lang="en-US" sz="24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Sistem lakrimalis</a:t>
            </a:r>
            <a:r>
              <a:rPr lang="en-US" sz="2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: dapat dinilai dr kead. Puncta lakrimalis yg sempit /tersumbat. Air mata &gt;&gt; -</a:t>
            </a:r>
            <a:r>
              <a:rPr lang="en-US" sz="2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 efifora.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    Tekan daerah sakus amati adakah keluar lendir/ nanah dr puncta lakrimal. Dapat juga di ketahui dng menggunakan uji schirmer  &amp;  uji Anel 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40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 Konjungtiva &amp; Sclera</a:t>
            </a:r>
            <a:r>
              <a:rPr lang="en-US" sz="2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: Perubahan warna, teksture, vaskularisasi, lesi, ketebalan, sekresi, benda asing, adakah nodul pd sclera, hiperemi.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40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  Kornea</a:t>
            </a:r>
            <a:r>
              <a:rPr lang="en-US" sz="2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: obsv. Kead. Umum kornea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           Normal: jernih &amp; tanpa kekeruhan/kabut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“ Arkus senelis” </a:t>
            </a:r>
            <a:r>
              <a:rPr lang="en-US" sz="2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 cincin keputihan pd perimeter kornea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      &gt; 40 th  Fenomena penuaan yg normal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      &lt; 40 th  Hiperkolesterolemia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“ Cincin Kayser-Fleischer “ </a:t>
            </a:r>
            <a:r>
              <a:rPr lang="en-US" sz="2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 cincin kuning kehijauan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      dekat limbus  penimbunan tembaga pd kornea    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      peny. Wilson</a:t>
            </a:r>
            <a:endParaRPr lang="en-US" sz="240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smtClean="0"/>
              <a:t>    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4" descr="j0299125"/>
          <p:cNvPicPr>
            <a:picLocks noGrp="1" noChangeAspect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250825" y="260350"/>
            <a:ext cx="836613" cy="792163"/>
          </a:xfrm>
          <a:noFill/>
        </p:spPr>
      </p:pic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0"/>
            <a:ext cx="9144000" cy="6858000"/>
          </a:xfrm>
          <a:solidFill>
            <a:schemeClr val="accent2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800" b="1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800" b="1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</a:t>
            </a:r>
            <a:r>
              <a:rPr lang="en-US" sz="2800" b="1" smtClean="0"/>
              <a:t>  </a:t>
            </a:r>
            <a:r>
              <a:rPr lang="en-US" sz="28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Iris</a:t>
            </a:r>
            <a:r>
              <a:rPr lang="en-US" sz="28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: bentuk, simetris, warnanya. Kelainan pada iris bisa berupa atrofi, pembuluh darah, nodul</a:t>
            </a:r>
            <a:r>
              <a:rPr lang="en-US" sz="36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 </a:t>
            </a:r>
            <a:r>
              <a:rPr lang="en-US" sz="28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Pupil</a:t>
            </a:r>
            <a:r>
              <a:rPr lang="en-US" sz="28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: Normal kedua pupil berukuran sama, bulat, bereaksi thd cahaya &amp; akomodasi, mengecil &amp; melebar tidak semau kita, diameter: 3 mm.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Anisokor, midriasis, miosis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en-US" sz="28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Lensa</a:t>
            </a:r>
            <a:r>
              <a:rPr lang="en-US" sz="28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: dapat di nilai kekeruhan lensa dengan mengamati lebar pinggir iris pd lensa yg keruh</a:t>
            </a:r>
            <a:r>
              <a:rPr lang="en-US" sz="28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penyinaran miring 45 derajat dr poros mata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80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2. Pemeriksaan Mata internal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- </a:t>
            </a:r>
            <a:r>
              <a:rPr lang="en-US" sz="28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Oftalmoskopi</a:t>
            </a:r>
            <a:r>
              <a:rPr lang="en-US" sz="28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 Alat dng sistem cermin optik u/ 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      melihat anatomi interna mata</a:t>
            </a:r>
            <a:endParaRPr lang="en-US" sz="280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308</TotalTime>
  <Words>956</Words>
  <Application>Microsoft PowerPoint</Application>
  <PresentationFormat>On-screen Show (4:3)</PresentationFormat>
  <Paragraphs>153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Tahoma</vt:lpstr>
      <vt:lpstr>Arial</vt:lpstr>
      <vt:lpstr>Wingdings</vt:lpstr>
      <vt:lpstr>Calibri</vt:lpstr>
      <vt:lpstr>Median</vt:lpstr>
      <vt:lpstr>Askep penglihatan </vt:lpstr>
      <vt:lpstr>          ASUHAN KEPERAWATAN KLIEN SISTEM PENGLIHATAN</vt:lpstr>
      <vt:lpstr>PENGKAJIAN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ICC Komputer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ASUHAN KEPERAWATAN KLIEN SISTEM PENGLIHATAN</dc:title>
  <dc:creator>Erlangga</dc:creator>
  <cp:lastModifiedBy>user_2</cp:lastModifiedBy>
  <cp:revision>13</cp:revision>
  <dcterms:created xsi:type="dcterms:W3CDTF">2005-05-24T11:08:41Z</dcterms:created>
  <dcterms:modified xsi:type="dcterms:W3CDTF">2017-12-11T06:49:22Z</dcterms:modified>
</cp:coreProperties>
</file>