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99" r:id="rId2"/>
    <p:sldId id="257" r:id="rId3"/>
    <p:sldId id="258" r:id="rId4"/>
    <p:sldId id="259" r:id="rId5"/>
    <p:sldId id="260"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61" r:id="rId22"/>
    <p:sldId id="262" r:id="rId23"/>
    <p:sldId id="278" r:id="rId24"/>
    <p:sldId id="279" r:id="rId25"/>
    <p:sldId id="280" r:id="rId26"/>
    <p:sldId id="281" r:id="rId27"/>
    <p:sldId id="282" r:id="rId28"/>
    <p:sldId id="283" r:id="rId29"/>
    <p:sldId id="284" r:id="rId30"/>
    <p:sldId id="285" r:id="rId31"/>
    <p:sldId id="286" r:id="rId32"/>
    <p:sldId id="289" r:id="rId33"/>
    <p:sldId id="290" r:id="rId34"/>
    <p:sldId id="291" r:id="rId35"/>
    <p:sldId id="292" r:id="rId36"/>
    <p:sldId id="293" r:id="rId37"/>
    <p:sldId id="294" r:id="rId38"/>
    <p:sldId id="295" r:id="rId39"/>
    <p:sldId id="296" r:id="rId40"/>
    <p:sldId id="297" r:id="rId41"/>
    <p:sldId id="298" r:id="rId42"/>
    <p:sldId id="287" r:id="rId4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64" y="-9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18" Type="http://schemas.openxmlformats.org/officeDocument/2006/relationships/slide" Target="slides/slide19.xml"/><Relationship Id="rId3" Type="http://schemas.openxmlformats.org/officeDocument/2006/relationships/slide" Target="slides/slide4.xml"/><Relationship Id="rId21" Type="http://schemas.openxmlformats.org/officeDocument/2006/relationships/slide" Target="slides/slide22.xml"/><Relationship Id="rId7" Type="http://schemas.openxmlformats.org/officeDocument/2006/relationships/slide" Target="slides/slide8.xml"/><Relationship Id="rId12" Type="http://schemas.openxmlformats.org/officeDocument/2006/relationships/slide" Target="slides/slide13.xml"/><Relationship Id="rId17" Type="http://schemas.openxmlformats.org/officeDocument/2006/relationships/slide" Target="slides/slide18.xml"/><Relationship Id="rId25" Type="http://schemas.openxmlformats.org/officeDocument/2006/relationships/slide" Target="slides/slide26.xml"/><Relationship Id="rId2" Type="http://schemas.openxmlformats.org/officeDocument/2006/relationships/slide" Target="slides/slide3.xml"/><Relationship Id="rId16" Type="http://schemas.openxmlformats.org/officeDocument/2006/relationships/slide" Target="slides/slide17.xml"/><Relationship Id="rId20" Type="http://schemas.openxmlformats.org/officeDocument/2006/relationships/slide" Target="slides/slide21.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24" Type="http://schemas.openxmlformats.org/officeDocument/2006/relationships/slide" Target="slides/slide25.xml"/><Relationship Id="rId5" Type="http://schemas.openxmlformats.org/officeDocument/2006/relationships/slide" Target="slides/slide6.xml"/><Relationship Id="rId15" Type="http://schemas.openxmlformats.org/officeDocument/2006/relationships/slide" Target="slides/slide16.xml"/><Relationship Id="rId23" Type="http://schemas.openxmlformats.org/officeDocument/2006/relationships/slide" Target="slides/slide24.xml"/><Relationship Id="rId10" Type="http://schemas.openxmlformats.org/officeDocument/2006/relationships/slide" Target="slides/slide11.xml"/><Relationship Id="rId19" Type="http://schemas.openxmlformats.org/officeDocument/2006/relationships/slide" Target="slides/slide20.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 Id="rId22" Type="http://schemas.openxmlformats.org/officeDocument/2006/relationships/slide" Target="slides/slide2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endParaRPr lang="en-US" altLang="en-US"/>
          </a:p>
        </p:txBody>
      </p:sp>
      <p:sp>
        <p:nvSpPr>
          <p:cNvPr id="8" name="Footer Placeholder 7"/>
          <p:cNvSpPr>
            <a:spLocks noGrp="1"/>
          </p:cNvSpPr>
          <p:nvPr>
            <p:ph type="ftr" sz="quarter" idx="11"/>
          </p:nvPr>
        </p:nvSpPr>
        <p:spPr/>
        <p:txBody>
          <a:bodyPr/>
          <a:lstStyle>
            <a:extLst/>
          </a:lstStyle>
          <a:p>
            <a:endParaRPr lang="en-US" altLang="en-US"/>
          </a:p>
        </p:txBody>
      </p:sp>
      <p:sp>
        <p:nvSpPr>
          <p:cNvPr id="11" name="Slide Number Placeholder 10"/>
          <p:cNvSpPr>
            <a:spLocks noGrp="1"/>
          </p:cNvSpPr>
          <p:nvPr>
            <p:ph type="sldNum" sz="quarter" idx="12"/>
          </p:nvPr>
        </p:nvSpPr>
        <p:spPr/>
        <p:txBody>
          <a:bodyPr/>
          <a:lstStyle>
            <a:extLst/>
          </a:lstStyle>
          <a:p>
            <a:fld id="{D772F054-F1EA-44EA-8BF6-610F7B50BCD8}" type="slidenum">
              <a:rPr lang="en-US" altLang="en-US" smtClean="0"/>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ltLang="en-US"/>
          </a:p>
        </p:txBody>
      </p:sp>
      <p:sp>
        <p:nvSpPr>
          <p:cNvPr id="5" name="Footer Placeholder 4"/>
          <p:cNvSpPr>
            <a:spLocks noGrp="1"/>
          </p:cNvSpPr>
          <p:nvPr>
            <p:ph type="ftr" sz="quarter" idx="11"/>
          </p:nvPr>
        </p:nvSpPr>
        <p:spPr/>
        <p:txBody>
          <a:bodyPr/>
          <a:lstStyle>
            <a:extLst/>
          </a:lstStyle>
          <a:p>
            <a:endParaRPr lang="en-US" altLang="en-US"/>
          </a:p>
        </p:txBody>
      </p:sp>
      <p:sp>
        <p:nvSpPr>
          <p:cNvPr id="6" name="Slide Number Placeholder 5"/>
          <p:cNvSpPr>
            <a:spLocks noGrp="1"/>
          </p:cNvSpPr>
          <p:nvPr>
            <p:ph type="sldNum" sz="quarter" idx="12"/>
          </p:nvPr>
        </p:nvSpPr>
        <p:spPr/>
        <p:txBody>
          <a:bodyPr/>
          <a:lstStyle>
            <a:extLst/>
          </a:lstStyle>
          <a:p>
            <a:fld id="{3D51F5B7-AC64-46D1-9E9E-5CE628AEBE6D}"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ltLang="en-US"/>
          </a:p>
        </p:txBody>
      </p:sp>
      <p:sp>
        <p:nvSpPr>
          <p:cNvPr id="5" name="Footer Placeholder 4"/>
          <p:cNvSpPr>
            <a:spLocks noGrp="1"/>
          </p:cNvSpPr>
          <p:nvPr>
            <p:ph type="ftr" sz="quarter" idx="11"/>
          </p:nvPr>
        </p:nvSpPr>
        <p:spPr/>
        <p:txBody>
          <a:bodyPr/>
          <a:lstStyle>
            <a:extLst/>
          </a:lstStyle>
          <a:p>
            <a:endParaRPr lang="en-US" altLang="en-US"/>
          </a:p>
        </p:txBody>
      </p:sp>
      <p:sp>
        <p:nvSpPr>
          <p:cNvPr id="6" name="Slide Number Placeholder 5"/>
          <p:cNvSpPr>
            <a:spLocks noGrp="1"/>
          </p:cNvSpPr>
          <p:nvPr>
            <p:ph type="sldNum" sz="quarter" idx="12"/>
          </p:nvPr>
        </p:nvSpPr>
        <p:spPr/>
        <p:txBody>
          <a:bodyPr/>
          <a:lstStyle>
            <a:extLst/>
          </a:lstStyle>
          <a:p>
            <a:fld id="{32C20060-387B-47A9-93D5-119E09BCF196}"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ltLang="en-US"/>
          </a:p>
        </p:txBody>
      </p:sp>
      <p:sp>
        <p:nvSpPr>
          <p:cNvPr id="5" name="Footer Placeholder 4"/>
          <p:cNvSpPr>
            <a:spLocks noGrp="1"/>
          </p:cNvSpPr>
          <p:nvPr>
            <p:ph type="ftr" sz="quarter" idx="11"/>
          </p:nvPr>
        </p:nvSpPr>
        <p:spPr/>
        <p:txBody>
          <a:bodyPr/>
          <a:lstStyle>
            <a:extLst/>
          </a:lstStyle>
          <a:p>
            <a:endParaRPr lang="en-US" altLang="en-US"/>
          </a:p>
        </p:txBody>
      </p:sp>
      <p:sp>
        <p:nvSpPr>
          <p:cNvPr id="6" name="Slide Number Placeholder 5"/>
          <p:cNvSpPr>
            <a:spLocks noGrp="1"/>
          </p:cNvSpPr>
          <p:nvPr>
            <p:ph type="sldNum" sz="quarter" idx="12"/>
          </p:nvPr>
        </p:nvSpPr>
        <p:spPr/>
        <p:txBody>
          <a:bodyPr/>
          <a:lstStyle>
            <a:extLst/>
          </a:lstStyle>
          <a:p>
            <a:fld id="{11B65A44-67ED-4044-9F22-E1074DB24FF5}"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ltLang="en-US"/>
          </a:p>
        </p:txBody>
      </p:sp>
      <p:sp>
        <p:nvSpPr>
          <p:cNvPr id="5" name="Footer Placeholder 4"/>
          <p:cNvSpPr>
            <a:spLocks noGrp="1"/>
          </p:cNvSpPr>
          <p:nvPr>
            <p:ph type="ftr" sz="quarter" idx="11"/>
          </p:nvPr>
        </p:nvSpPr>
        <p:spPr/>
        <p:txBody>
          <a:bodyPr/>
          <a:lstStyle>
            <a:extLst/>
          </a:lstStyle>
          <a:p>
            <a:endParaRPr lang="en-US" altLang="en-US"/>
          </a:p>
        </p:txBody>
      </p:sp>
      <p:sp>
        <p:nvSpPr>
          <p:cNvPr id="6" name="Slide Number Placeholder 5"/>
          <p:cNvSpPr>
            <a:spLocks noGrp="1"/>
          </p:cNvSpPr>
          <p:nvPr>
            <p:ph type="sldNum" sz="quarter" idx="12"/>
          </p:nvPr>
        </p:nvSpPr>
        <p:spPr/>
        <p:txBody>
          <a:bodyPr/>
          <a:lstStyle>
            <a:extLst/>
          </a:lstStyle>
          <a:p>
            <a:fld id="{4C0A34A6-ECE1-42D1-8A65-1E854B300786}" type="slidenum">
              <a:rPr lang="en-US" altLang="en-US" smtClean="0"/>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ltLang="en-US"/>
          </a:p>
        </p:txBody>
      </p:sp>
      <p:sp>
        <p:nvSpPr>
          <p:cNvPr id="6" name="Footer Placeholder 5"/>
          <p:cNvSpPr>
            <a:spLocks noGrp="1"/>
          </p:cNvSpPr>
          <p:nvPr>
            <p:ph type="ftr" sz="quarter" idx="11"/>
          </p:nvPr>
        </p:nvSpPr>
        <p:spPr/>
        <p:txBody>
          <a:bodyPr/>
          <a:lstStyle>
            <a:extLst/>
          </a:lstStyle>
          <a:p>
            <a:endParaRPr lang="en-US" altLang="en-US"/>
          </a:p>
        </p:txBody>
      </p:sp>
      <p:sp>
        <p:nvSpPr>
          <p:cNvPr id="7" name="Slide Number Placeholder 6"/>
          <p:cNvSpPr>
            <a:spLocks noGrp="1"/>
          </p:cNvSpPr>
          <p:nvPr>
            <p:ph type="sldNum" sz="quarter" idx="12"/>
          </p:nvPr>
        </p:nvSpPr>
        <p:spPr/>
        <p:txBody>
          <a:bodyPr/>
          <a:lstStyle>
            <a:extLst/>
          </a:lstStyle>
          <a:p>
            <a:fld id="{2BC26FB9-3571-47C8-B336-75A570136771}"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ltLang="en-US"/>
          </a:p>
        </p:txBody>
      </p:sp>
      <p:sp>
        <p:nvSpPr>
          <p:cNvPr id="8" name="Footer Placeholder 7"/>
          <p:cNvSpPr>
            <a:spLocks noGrp="1"/>
          </p:cNvSpPr>
          <p:nvPr>
            <p:ph type="ftr" sz="quarter" idx="11"/>
          </p:nvPr>
        </p:nvSpPr>
        <p:spPr/>
        <p:txBody>
          <a:bodyPr/>
          <a:lstStyle>
            <a:extLst/>
          </a:lstStyle>
          <a:p>
            <a:endParaRPr lang="en-US" altLang="en-US"/>
          </a:p>
        </p:txBody>
      </p:sp>
      <p:sp>
        <p:nvSpPr>
          <p:cNvPr id="9" name="Slide Number Placeholder 8"/>
          <p:cNvSpPr>
            <a:spLocks noGrp="1"/>
          </p:cNvSpPr>
          <p:nvPr>
            <p:ph type="sldNum" sz="quarter" idx="12"/>
          </p:nvPr>
        </p:nvSpPr>
        <p:spPr/>
        <p:txBody>
          <a:bodyPr/>
          <a:lstStyle>
            <a:extLst/>
          </a:lstStyle>
          <a:p>
            <a:fld id="{9AD87706-57FD-4749-9E73-A2E5D167A8F5}"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ltLang="en-US"/>
          </a:p>
        </p:txBody>
      </p:sp>
      <p:sp>
        <p:nvSpPr>
          <p:cNvPr id="4" name="Footer Placeholder 3"/>
          <p:cNvSpPr>
            <a:spLocks noGrp="1"/>
          </p:cNvSpPr>
          <p:nvPr>
            <p:ph type="ftr" sz="quarter" idx="11"/>
          </p:nvPr>
        </p:nvSpPr>
        <p:spPr/>
        <p:txBody>
          <a:bodyPr/>
          <a:lstStyle>
            <a:extLst/>
          </a:lstStyle>
          <a:p>
            <a:endParaRPr lang="en-US" altLang="en-US"/>
          </a:p>
        </p:txBody>
      </p:sp>
      <p:sp>
        <p:nvSpPr>
          <p:cNvPr id="5" name="Slide Number Placeholder 4"/>
          <p:cNvSpPr>
            <a:spLocks noGrp="1"/>
          </p:cNvSpPr>
          <p:nvPr>
            <p:ph type="sldNum" sz="quarter" idx="12"/>
          </p:nvPr>
        </p:nvSpPr>
        <p:spPr/>
        <p:txBody>
          <a:bodyPr/>
          <a:lstStyle>
            <a:extLst/>
          </a:lstStyle>
          <a:p>
            <a:fld id="{A74082AC-880B-4BBB-84C7-4219B2321106}"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en-US" altLang="en-US"/>
          </a:p>
        </p:txBody>
      </p:sp>
      <p:sp>
        <p:nvSpPr>
          <p:cNvPr id="3" name="Footer Placeholder 2"/>
          <p:cNvSpPr>
            <a:spLocks noGrp="1"/>
          </p:cNvSpPr>
          <p:nvPr>
            <p:ph type="ftr" sz="quarter" idx="11"/>
          </p:nvPr>
        </p:nvSpPr>
        <p:spPr/>
        <p:txBody>
          <a:bodyPr/>
          <a:lstStyle>
            <a:extLst/>
          </a:lstStyle>
          <a:p>
            <a:endParaRPr lang="en-US" altLang="en-US"/>
          </a:p>
        </p:txBody>
      </p:sp>
      <p:sp>
        <p:nvSpPr>
          <p:cNvPr id="4" name="Slide Number Placeholder 3"/>
          <p:cNvSpPr>
            <a:spLocks noGrp="1"/>
          </p:cNvSpPr>
          <p:nvPr>
            <p:ph type="sldNum" sz="quarter" idx="12"/>
          </p:nvPr>
        </p:nvSpPr>
        <p:spPr/>
        <p:txBody>
          <a:bodyPr/>
          <a:lstStyle>
            <a:extLst/>
          </a:lstStyle>
          <a:p>
            <a:fld id="{E9789392-8FDC-4BD9-A2FA-E595A744EE79}"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ltLang="en-US"/>
          </a:p>
        </p:txBody>
      </p:sp>
      <p:sp>
        <p:nvSpPr>
          <p:cNvPr id="6" name="Footer Placeholder 5"/>
          <p:cNvSpPr>
            <a:spLocks noGrp="1"/>
          </p:cNvSpPr>
          <p:nvPr>
            <p:ph type="ftr" sz="quarter" idx="11"/>
          </p:nvPr>
        </p:nvSpPr>
        <p:spPr/>
        <p:txBody>
          <a:bodyPr/>
          <a:lstStyle>
            <a:extLst/>
          </a:lstStyle>
          <a:p>
            <a:endParaRPr lang="en-US" altLang="en-US"/>
          </a:p>
        </p:txBody>
      </p:sp>
      <p:sp>
        <p:nvSpPr>
          <p:cNvPr id="7" name="Slide Number Placeholder 6"/>
          <p:cNvSpPr>
            <a:spLocks noGrp="1"/>
          </p:cNvSpPr>
          <p:nvPr>
            <p:ph type="sldNum" sz="quarter" idx="12"/>
          </p:nvPr>
        </p:nvSpPr>
        <p:spPr/>
        <p:txBody>
          <a:bodyPr/>
          <a:lstStyle>
            <a:extLst/>
          </a:lstStyle>
          <a:p>
            <a:fld id="{39E2D219-9538-440C-A6EA-423EEF3D0ABF}"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ltLang="en-US"/>
          </a:p>
        </p:txBody>
      </p:sp>
      <p:sp>
        <p:nvSpPr>
          <p:cNvPr id="6" name="Footer Placeholder 5"/>
          <p:cNvSpPr>
            <a:spLocks noGrp="1"/>
          </p:cNvSpPr>
          <p:nvPr>
            <p:ph type="ftr" sz="quarter" idx="11"/>
          </p:nvPr>
        </p:nvSpPr>
        <p:spPr/>
        <p:txBody>
          <a:bodyPr/>
          <a:lstStyle>
            <a:extLst/>
          </a:lstStyle>
          <a:p>
            <a:endParaRPr lang="en-US" altLang="en-US"/>
          </a:p>
        </p:txBody>
      </p:sp>
      <p:sp>
        <p:nvSpPr>
          <p:cNvPr id="7" name="Slide Number Placeholder 6"/>
          <p:cNvSpPr>
            <a:spLocks noGrp="1"/>
          </p:cNvSpPr>
          <p:nvPr>
            <p:ph type="sldNum" sz="quarter" idx="12"/>
          </p:nvPr>
        </p:nvSpPr>
        <p:spPr/>
        <p:txBody>
          <a:bodyPr/>
          <a:lstStyle>
            <a:extLst/>
          </a:lstStyle>
          <a:p>
            <a:fld id="{2B7442BE-0976-4D73-B5EA-90EF6F7DC1A4}" type="slidenum">
              <a:rPr lang="en-US" altLang="en-US" smtClean="0"/>
              <a:pPr/>
              <a:t>‹#›</a:t>
            </a:fld>
            <a:endParaRPr lang="en-US" alt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endParaRPr lang="en-US" alt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lt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FE565C2-B515-4F8A-AAFE-E4EA0D499EAA}"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a:xfrm>
            <a:off x="684213" y="1511300"/>
            <a:ext cx="7991475" cy="3789363"/>
          </a:xfrm>
        </p:spPr>
        <p:txBody>
          <a:bodyPr/>
          <a:lstStyle/>
          <a:p>
            <a:r>
              <a:rPr lang="id-ID" sz="5600" b="1" i="1">
                <a:latin typeface="Broadway BT" pitchFamily="82" charset="0"/>
              </a:rPr>
              <a:t>Sistem Peng</a:t>
            </a:r>
            <a:r>
              <a:rPr lang="en-US" sz="5600" b="1" i="1">
                <a:latin typeface="Broadway BT" pitchFamily="82" charset="0"/>
              </a:rPr>
              <a:t>lihatan</a:t>
            </a:r>
            <a:r>
              <a:rPr lang="id-ID" sz="5600" b="1" i="1">
                <a:latin typeface="Broadway BT" pitchFamily="82" charset="0"/>
              </a:rPr>
              <a:t/>
            </a:r>
            <a:br>
              <a:rPr lang="id-ID" sz="5600" b="1" i="1">
                <a:latin typeface="Broadway BT" pitchFamily="82" charset="0"/>
              </a:rPr>
            </a:br>
            <a:r>
              <a:rPr lang="id-ID" sz="4600" b="1" i="1">
                <a:latin typeface="Broadway BT" pitchFamily="82" charset="0"/>
              </a:rPr>
              <a:t>Keratitis, Hordeulum, Blefaritis, keratitis, Konjuktivitis,</a:t>
            </a:r>
            <a:br>
              <a:rPr lang="id-ID" sz="4600" b="1" i="1">
                <a:latin typeface="Broadway BT" pitchFamily="82" charset="0"/>
              </a:rPr>
            </a:br>
            <a:r>
              <a:rPr lang="id-ID" sz="4600" b="1" i="1">
                <a:latin typeface="Broadway BT" pitchFamily="82" charset="0"/>
              </a:rPr>
              <a:t>Kekeruhan Lensa</a:t>
            </a:r>
          </a:p>
        </p:txBody>
      </p:sp>
      <p:sp>
        <p:nvSpPr>
          <p:cNvPr id="54275" name="Rectangle 3"/>
          <p:cNvSpPr>
            <a:spLocks noGrp="1" noChangeArrowheads="1"/>
          </p:cNvSpPr>
          <p:nvPr>
            <p:ph type="subTitle" idx="1"/>
          </p:nvPr>
        </p:nvSpPr>
        <p:spPr>
          <a:xfrm>
            <a:off x="1692275" y="5854700"/>
            <a:ext cx="6032500" cy="1003300"/>
          </a:xfrm>
        </p:spPr>
        <p:txBody>
          <a:bodyPr/>
          <a:lstStyle/>
          <a:p>
            <a:r>
              <a:rPr lang="en-AU" b="1" i="1" dirty="0" err="1" smtClean="0">
                <a:latin typeface="Calligraph421 BT" pitchFamily="66" charset="0"/>
              </a:rPr>
              <a:t>Oleh</a:t>
            </a:r>
            <a:r>
              <a:rPr lang="en-AU" b="1" i="1" dirty="0" smtClean="0">
                <a:latin typeface="Calligraph421 BT" pitchFamily="66" charset="0"/>
              </a:rPr>
              <a:t> Chandra </a:t>
            </a:r>
            <a:endParaRPr lang="id-ID" b="1" i="1" dirty="0">
              <a:latin typeface="Calligraph421 BT"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Katarak Kongenital </a:t>
            </a:r>
            <a:r>
              <a:rPr lang="en-US" sz="1900"/>
              <a:t>Lanjutan…</a:t>
            </a:r>
          </a:p>
        </p:txBody>
      </p:sp>
      <p:sp>
        <p:nvSpPr>
          <p:cNvPr id="20483" name="Rectangle 3"/>
          <p:cNvSpPr>
            <a:spLocks noGrp="1" noChangeArrowheads="1"/>
          </p:cNvSpPr>
          <p:nvPr>
            <p:ph idx="1"/>
          </p:nvPr>
        </p:nvSpPr>
        <p:spPr/>
        <p:txBody>
          <a:bodyPr/>
          <a:lstStyle/>
          <a:p>
            <a:pPr algn="just">
              <a:lnSpc>
                <a:spcPct val="90000"/>
              </a:lnSpc>
              <a:buClr>
                <a:schemeClr val="tx1"/>
              </a:buClr>
              <a:buFont typeface="Wingdings" pitchFamily="2" charset="2"/>
              <a:buChar char="q"/>
            </a:pPr>
            <a:r>
              <a:rPr lang="en-US" sz="2100"/>
              <a:t>Katarak kongenital merupakan katarak perkembangan sehingga sel-sel atau serat lensa masih muda dan berkonsistensi cair.</a:t>
            </a:r>
          </a:p>
          <a:p>
            <a:pPr algn="just">
              <a:lnSpc>
                <a:spcPct val="90000"/>
              </a:lnSpc>
              <a:buClr>
                <a:schemeClr val="tx1"/>
              </a:buClr>
              <a:buFont typeface="Wingdings" pitchFamily="2" charset="2"/>
              <a:buChar char="q"/>
            </a:pPr>
            <a:r>
              <a:rPr lang="en-US" sz="2100"/>
              <a:t>Umumnya tindakan bedah dilakukan dengan disisio lentis atau ekstraksi linear.</a:t>
            </a:r>
          </a:p>
          <a:p>
            <a:pPr algn="just">
              <a:lnSpc>
                <a:spcPct val="90000"/>
              </a:lnSpc>
              <a:buClr>
                <a:schemeClr val="tx1"/>
              </a:buClr>
              <a:buFont typeface="Wingdings" pitchFamily="2" charset="2"/>
              <a:buChar char="q"/>
            </a:pPr>
            <a:r>
              <a:rPr lang="en-US" sz="2100"/>
              <a:t>Tindakan bedah biasanya dilakukan pada usia 2 bulah untuk mencegah ambliopia eks-anopsia. </a:t>
            </a:r>
          </a:p>
          <a:p>
            <a:pPr algn="just">
              <a:lnSpc>
                <a:spcPct val="90000"/>
              </a:lnSpc>
              <a:buClr>
                <a:schemeClr val="tx1"/>
              </a:buClr>
              <a:buFont typeface="Wingdings" pitchFamily="2" charset="2"/>
              <a:buChar char="q"/>
            </a:pPr>
            <a:r>
              <a:rPr lang="en-US" sz="2100"/>
              <a:t>Pasca ­bedah pasien memerlukan koreksi untuk kelainan refraksi matanya yang telah menjadi afakia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Katarak Juvenil</a:t>
            </a:r>
          </a:p>
        </p:txBody>
      </p:sp>
      <p:sp>
        <p:nvSpPr>
          <p:cNvPr id="21507" name="Rectangle 3"/>
          <p:cNvSpPr>
            <a:spLocks noGrp="1" noChangeArrowheads="1"/>
          </p:cNvSpPr>
          <p:nvPr>
            <p:ph idx="1"/>
          </p:nvPr>
        </p:nvSpPr>
        <p:spPr>
          <a:xfrm>
            <a:off x="685800" y="1712913"/>
            <a:ext cx="7696200" cy="4225925"/>
          </a:xfrm>
        </p:spPr>
        <p:txBody>
          <a:bodyPr/>
          <a:lstStyle/>
          <a:p>
            <a:pPr algn="just">
              <a:lnSpc>
                <a:spcPct val="80000"/>
              </a:lnSpc>
              <a:buClr>
                <a:schemeClr val="tx1"/>
              </a:buClr>
              <a:buFont typeface="Wingdings" pitchFamily="2" charset="2"/>
              <a:buChar char="q"/>
            </a:pPr>
            <a:r>
              <a:rPr lang="en-US" sz="2100"/>
              <a:t>Katarak juvenil yang terlihat setelah usia 1 tahun </a:t>
            </a:r>
            <a:r>
              <a:rPr lang="en-US" sz="2100">
                <a:sym typeface="Wingdings" pitchFamily="2" charset="2"/>
              </a:rPr>
              <a:t></a:t>
            </a:r>
            <a:r>
              <a:rPr lang="en-US" sz="2100"/>
              <a:t> lanjutan katarak kongenital yang makin nyata,</a:t>
            </a:r>
          </a:p>
          <a:p>
            <a:pPr algn="just">
              <a:lnSpc>
                <a:spcPct val="80000"/>
              </a:lnSpc>
              <a:buClr>
                <a:schemeClr val="tx1"/>
              </a:buClr>
              <a:buFont typeface="Wingdings" pitchFamily="2" charset="2"/>
              <a:buChar char="q"/>
            </a:pPr>
            <a:r>
              <a:rPr lang="en-US" sz="2100"/>
              <a:t>Penyulit penyakit lain, katarak komplikata, yang dapat terjadi akibat penyakit lokal pada satu mata, seperti akibat uveitis anterior. glaukoma, ablasi retina, miopia tinggi, ftisis bulbi, yang mengenai satu mata, penyakit sistemik, seperti diabetes, hipoparatiroid, dan akibat trauma tumpul.</a:t>
            </a:r>
          </a:p>
          <a:p>
            <a:pPr algn="just">
              <a:lnSpc>
                <a:spcPct val="80000"/>
              </a:lnSpc>
              <a:buClr>
                <a:schemeClr val="tx1"/>
              </a:buClr>
              <a:buFont typeface="Wingdings" pitchFamily="2" charset="2"/>
              <a:buChar char="q"/>
            </a:pPr>
            <a:r>
              <a:rPr lang="en-US" sz="2100"/>
              <a:t>Biasanya katarak juvenil ini merupakan katarak yang didapat dan banyak dipengaruhi oleh beberapa faktor.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Katarak Senil</a:t>
            </a:r>
          </a:p>
        </p:txBody>
      </p:sp>
      <p:sp>
        <p:nvSpPr>
          <p:cNvPr id="22531" name="Rectangle 3"/>
          <p:cNvSpPr>
            <a:spLocks noGrp="1" noChangeArrowheads="1"/>
          </p:cNvSpPr>
          <p:nvPr>
            <p:ph idx="1"/>
          </p:nvPr>
        </p:nvSpPr>
        <p:spPr>
          <a:xfrm>
            <a:off x="685800" y="1712913"/>
            <a:ext cx="7696200" cy="3913187"/>
          </a:xfrm>
        </p:spPr>
        <p:txBody>
          <a:bodyPr/>
          <a:lstStyle/>
          <a:p>
            <a:pPr algn="just">
              <a:lnSpc>
                <a:spcPct val="90000"/>
              </a:lnSpc>
              <a:buClr>
                <a:schemeClr val="tx1"/>
              </a:buClr>
              <a:buFont typeface="Wingdings" pitchFamily="2" charset="2"/>
              <a:buChar char="q"/>
            </a:pPr>
            <a:r>
              <a:rPr lang="en-US" sz="2600"/>
              <a:t>Katarak senil biasanya mulai pada usia 50 tahun, kecuali bila disertai dengan penyakit lainnya seperti diabetes melitus yang akan terjadi lebih cepat. </a:t>
            </a:r>
          </a:p>
          <a:p>
            <a:pPr algn="just">
              <a:lnSpc>
                <a:spcPct val="90000"/>
              </a:lnSpc>
              <a:buClr>
                <a:schemeClr val="tx1"/>
              </a:buClr>
              <a:buFont typeface="Wingdings" pitchFamily="2" charset="2"/>
              <a:buChar char="q"/>
            </a:pPr>
            <a:r>
              <a:rPr lang="en-US" sz="2600"/>
              <a:t>Kedua mata dapat terlihat dengan derajat kekeruhan yang sama ataupun berbeda.</a:t>
            </a:r>
          </a:p>
          <a:p>
            <a:pPr algn="just">
              <a:lnSpc>
                <a:spcPct val="90000"/>
              </a:lnSpc>
              <a:buClr>
                <a:schemeClr val="tx1"/>
              </a:buClr>
              <a:buFont typeface="Wingdings" pitchFamily="2" charset="2"/>
              <a:buChar char="q"/>
            </a:pPr>
            <a:r>
              <a:rPr lang="en-US" sz="2600"/>
              <a:t>Proses degenerasi pada lensa dapat terlihat pada beberapa stadium katarak senil.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Katarak Senil </a:t>
            </a:r>
            <a:r>
              <a:rPr lang="en-US" sz="1900"/>
              <a:t>Lanjutan…</a:t>
            </a:r>
          </a:p>
        </p:txBody>
      </p:sp>
      <p:sp>
        <p:nvSpPr>
          <p:cNvPr id="23555" name="Rectangle 3"/>
          <p:cNvSpPr>
            <a:spLocks noGrp="1" noChangeArrowheads="1"/>
          </p:cNvSpPr>
          <p:nvPr>
            <p:ph idx="1"/>
          </p:nvPr>
        </p:nvSpPr>
        <p:spPr>
          <a:xfrm>
            <a:off x="685800" y="1828800"/>
            <a:ext cx="7696200" cy="4419600"/>
          </a:xfrm>
        </p:spPr>
        <p:txBody>
          <a:bodyPr/>
          <a:lstStyle/>
          <a:p>
            <a:pPr marL="396875" indent="-396875" algn="just">
              <a:lnSpc>
                <a:spcPct val="90000"/>
              </a:lnSpc>
              <a:buClr>
                <a:schemeClr val="tx1"/>
              </a:buClr>
              <a:buFont typeface="Wingdings" pitchFamily="2" charset="2"/>
              <a:buChar char="q"/>
            </a:pPr>
            <a:r>
              <a:rPr lang="en-US" sz="2800"/>
              <a:t>Pada katarak senil akan terjadi degenerasi lensa secara perlahan-lahan. </a:t>
            </a:r>
          </a:p>
          <a:p>
            <a:pPr marL="396875" indent="-396875" algn="just">
              <a:lnSpc>
                <a:spcPct val="90000"/>
              </a:lnSpc>
              <a:buClr>
                <a:schemeClr val="tx1"/>
              </a:buClr>
              <a:buFont typeface="Wingdings" pitchFamily="2" charset="2"/>
              <a:buChar char="q"/>
            </a:pPr>
            <a:r>
              <a:rPr lang="en-US" sz="2800"/>
              <a:t>Tajam penglihatan akan menurun secara berangsur-angsur. </a:t>
            </a:r>
          </a:p>
          <a:p>
            <a:pPr marL="396875" indent="-396875" algn="just">
              <a:lnSpc>
                <a:spcPct val="90000"/>
              </a:lnSpc>
              <a:buClr>
                <a:schemeClr val="tx1"/>
              </a:buClr>
              <a:buFont typeface="Wingdings" pitchFamily="2" charset="2"/>
              <a:buChar char="q"/>
            </a:pPr>
            <a:r>
              <a:rPr lang="en-US" sz="2800"/>
              <a:t>Katarak senil merupakan katarak yang terjadi akibat terjadinya degenerasi serat lensa karena proses penuaan</a:t>
            </a:r>
            <a:r>
              <a:rPr lang="en-US"/>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Stadium Katarak Senil</a:t>
            </a:r>
          </a:p>
        </p:txBody>
      </p:sp>
      <p:sp>
        <p:nvSpPr>
          <p:cNvPr id="24579" name="Rectangle 3"/>
          <p:cNvSpPr>
            <a:spLocks noGrp="1" noChangeArrowheads="1"/>
          </p:cNvSpPr>
          <p:nvPr>
            <p:ph idx="1"/>
          </p:nvPr>
        </p:nvSpPr>
        <p:spPr/>
        <p:txBody>
          <a:bodyPr/>
          <a:lstStyle/>
          <a:p>
            <a:pPr marL="396875" indent="-396875" algn="just">
              <a:lnSpc>
                <a:spcPct val="80000"/>
              </a:lnSpc>
              <a:buClr>
                <a:schemeClr val="tx1"/>
              </a:buClr>
              <a:buFontTx/>
              <a:buAutoNum type="arabicPeriod"/>
              <a:tabLst>
                <a:tab pos="854075" algn="l"/>
              </a:tabLst>
            </a:pPr>
            <a:r>
              <a:rPr lang="en-US" sz="2100" i="1"/>
              <a:t>Stadium insipien</a:t>
            </a:r>
            <a:r>
              <a:rPr lang="en-US" sz="2100"/>
              <a:t>, </a:t>
            </a:r>
          </a:p>
          <a:p>
            <a:pPr marL="854075" lvl="1" indent="-342900" algn="just">
              <a:lnSpc>
                <a:spcPct val="80000"/>
              </a:lnSpc>
              <a:buClr>
                <a:schemeClr val="tx1"/>
              </a:buClr>
              <a:tabLst>
                <a:tab pos="854075" algn="l"/>
              </a:tabLst>
            </a:pPr>
            <a:r>
              <a:rPr lang="en-US" sz="2000"/>
              <a:t>di mana mulai timbul katarak akibat proses degenerasi lensa. </a:t>
            </a:r>
          </a:p>
          <a:p>
            <a:pPr marL="854075" lvl="1" indent="-342900" algn="just">
              <a:lnSpc>
                <a:spcPct val="80000"/>
              </a:lnSpc>
              <a:buClr>
                <a:schemeClr val="tx1"/>
              </a:buClr>
              <a:tabLst>
                <a:tab pos="854075" algn="l"/>
              </a:tabLst>
            </a:pPr>
            <a:r>
              <a:rPr lang="en-US" sz="2000"/>
              <a:t>Kekeruhan lensa berbentuk bercak-bercak kekeruhan yang tidak teratur. </a:t>
            </a:r>
          </a:p>
          <a:p>
            <a:pPr marL="854075" lvl="1" indent="-342900" algn="just">
              <a:lnSpc>
                <a:spcPct val="80000"/>
              </a:lnSpc>
              <a:buClr>
                <a:schemeClr val="tx1"/>
              </a:buClr>
              <a:tabLst>
                <a:tab pos="854075" algn="l"/>
              </a:tabLst>
            </a:pPr>
            <a:r>
              <a:rPr lang="en-US" sz="2000"/>
              <a:t>Pasien akan mengeluh gangguan penglihatan seperti melihat ganda dengan satu matanya. </a:t>
            </a:r>
          </a:p>
          <a:p>
            <a:pPr marL="854075" lvl="1" indent="-342900" algn="just">
              <a:lnSpc>
                <a:spcPct val="80000"/>
              </a:lnSpc>
              <a:buClr>
                <a:schemeClr val="tx1"/>
              </a:buClr>
              <a:tabLst>
                <a:tab pos="854075" algn="l"/>
              </a:tabLst>
            </a:pPr>
            <a:r>
              <a:rPr lang="en-US" sz="2000"/>
              <a:t>Pada stadium ini., proses degenerasi belum menyerap cairan mata ke dalam lensa sehingga akan terlihat bilik mata depan dengan kedalaman yang normal, iris dalam posisi biasa disertai dengan kekeruhan ringan pada lensa. </a:t>
            </a:r>
          </a:p>
          <a:p>
            <a:pPr marL="854075" lvl="1" indent="-342900" algn="just">
              <a:lnSpc>
                <a:spcPct val="80000"/>
              </a:lnSpc>
              <a:buClr>
                <a:schemeClr val="tx1"/>
              </a:buClr>
              <a:tabLst>
                <a:tab pos="854075" algn="l"/>
              </a:tabLst>
            </a:pPr>
            <a:r>
              <a:rPr lang="en-US" sz="2000"/>
              <a:t>Tajam penglihatan pasien belum terganggu.</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33375" y="152400"/>
            <a:ext cx="7362825" cy="1143000"/>
          </a:xfrm>
        </p:spPr>
        <p:txBody>
          <a:bodyPr/>
          <a:lstStyle/>
          <a:p>
            <a:r>
              <a:rPr lang="en-US"/>
              <a:t>Stadium Katarak Senil </a:t>
            </a:r>
            <a:r>
              <a:rPr lang="en-US" sz="1900"/>
              <a:t>Lanjutan…</a:t>
            </a:r>
          </a:p>
        </p:txBody>
      </p:sp>
      <p:sp>
        <p:nvSpPr>
          <p:cNvPr id="25603" name="Rectangle 3"/>
          <p:cNvSpPr>
            <a:spLocks noGrp="1" noChangeArrowheads="1"/>
          </p:cNvSpPr>
          <p:nvPr>
            <p:ph idx="1"/>
          </p:nvPr>
        </p:nvSpPr>
        <p:spPr>
          <a:xfrm>
            <a:off x="381000" y="1295400"/>
            <a:ext cx="7924800" cy="4419600"/>
          </a:xfrm>
        </p:spPr>
        <p:txBody>
          <a:bodyPr/>
          <a:lstStyle/>
          <a:p>
            <a:pPr marL="396875" indent="-396875" algn="just">
              <a:lnSpc>
                <a:spcPct val="90000"/>
              </a:lnSpc>
              <a:buClr>
                <a:schemeClr val="tx1"/>
              </a:buClr>
              <a:buFontTx/>
              <a:buAutoNum type="arabicPeriod" startAt="2"/>
            </a:pPr>
            <a:r>
              <a:rPr lang="en-US" sz="2100" i="1"/>
              <a:t>Stadium imatur</a:t>
            </a:r>
            <a:r>
              <a:rPr lang="en-US" sz="2100"/>
              <a:t>, </a:t>
            </a:r>
          </a:p>
          <a:p>
            <a:pPr marL="808038" lvl="1" indent="-296863" algn="just">
              <a:lnSpc>
                <a:spcPct val="90000"/>
              </a:lnSpc>
              <a:buClr>
                <a:schemeClr val="tx1"/>
              </a:buClr>
            </a:pPr>
            <a:r>
              <a:rPr lang="en-US" sz="2000"/>
              <a:t>lensa yang degeneratif mulai menyerap cairan mata ke dalam lensa sehingga lensa menjadi cembung. </a:t>
            </a:r>
          </a:p>
          <a:p>
            <a:pPr marL="808038" lvl="1" indent="-296863" algn="just">
              <a:lnSpc>
                <a:spcPct val="90000"/>
              </a:lnSpc>
              <a:buClr>
                <a:schemeClr val="tx1"/>
              </a:buClr>
            </a:pPr>
            <a:r>
              <a:rPr lang="en-US" sz="2000"/>
              <a:t>terjadi pembengkakan lensa yang disebut sebagai katarak intumesen. P</a:t>
            </a:r>
          </a:p>
          <a:p>
            <a:pPr marL="808038" lvl="1" indent="-296863" algn="just">
              <a:lnSpc>
                <a:spcPct val="90000"/>
              </a:lnSpc>
              <a:buClr>
                <a:schemeClr val="tx1"/>
              </a:buClr>
            </a:pPr>
            <a:r>
              <a:rPr lang="en-US" sz="2000"/>
              <a:t>terjadi miopisasi akibat lensa mata menjadi cembung </a:t>
            </a:r>
            <a:r>
              <a:rPr lang="en-US" sz="2000">
                <a:sym typeface="Wingdings" pitchFamily="2" charset="2"/>
              </a:rPr>
              <a:t> </a:t>
            </a:r>
            <a:r>
              <a:rPr lang="en-US" sz="2000"/>
              <a:t>pasien menyatakan tidak perlu kacamata sewaktu membaca dekat. </a:t>
            </a:r>
          </a:p>
          <a:p>
            <a:pPr marL="808038" lvl="1" indent="-296863" algn="just">
              <a:lnSpc>
                <a:spcPct val="90000"/>
              </a:lnSpc>
              <a:buClr>
                <a:schemeClr val="tx1"/>
              </a:buClr>
            </a:pPr>
            <a:r>
              <a:rPr lang="en-US" sz="2000"/>
              <a:t>Akibat lensa yang bengkak, iris terdorong ke depan, bilik mata dangkal dan sudut bilik mata akan sempit atau tertutup. </a:t>
            </a:r>
          </a:p>
          <a:p>
            <a:pPr marL="808038" lvl="1" indent="-296863" algn="just">
              <a:lnSpc>
                <a:spcPct val="90000"/>
              </a:lnSpc>
              <a:buClr>
                <a:schemeClr val="tx1"/>
              </a:buClr>
            </a:pPr>
            <a:r>
              <a:rPr lang="en-US" sz="2000"/>
              <a:t>Pada stadium ini dapat terjadi glaukoma sekunder.</a:t>
            </a:r>
          </a:p>
          <a:p>
            <a:pPr marL="808038" lvl="1" indent="-296863" algn="just">
              <a:lnSpc>
                <a:spcPct val="90000"/>
              </a:lnSpc>
              <a:buClr>
                <a:schemeClr val="tx1"/>
              </a:buClr>
            </a:pPr>
            <a:r>
              <a:rPr lang="en-US" sz="2000"/>
              <a:t>Pada pemeriksaan uji bayangan iris atau shadow test akan terlihat bayangan iris pada lensa. Uji bayangan iris positif.</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838200" y="277813"/>
            <a:ext cx="6858000" cy="987425"/>
          </a:xfrm>
        </p:spPr>
        <p:txBody>
          <a:bodyPr/>
          <a:lstStyle/>
          <a:p>
            <a:r>
              <a:rPr lang="en-US" sz="3800"/>
              <a:t>Stadium Katarak Senil </a:t>
            </a:r>
            <a:r>
              <a:rPr lang="en-US" sz="1700"/>
              <a:t>Lanjutan…</a:t>
            </a:r>
          </a:p>
        </p:txBody>
      </p:sp>
      <p:sp>
        <p:nvSpPr>
          <p:cNvPr id="26627" name="Rectangle 3"/>
          <p:cNvSpPr>
            <a:spLocks noGrp="1" noChangeArrowheads="1"/>
          </p:cNvSpPr>
          <p:nvPr>
            <p:ph idx="1"/>
          </p:nvPr>
        </p:nvSpPr>
        <p:spPr>
          <a:xfrm>
            <a:off x="892175" y="1622425"/>
            <a:ext cx="7696200" cy="4343400"/>
          </a:xfrm>
        </p:spPr>
        <p:txBody>
          <a:bodyPr/>
          <a:lstStyle/>
          <a:p>
            <a:pPr marL="457200" indent="-457200" algn="just">
              <a:lnSpc>
                <a:spcPct val="80000"/>
              </a:lnSpc>
              <a:buClr>
                <a:schemeClr val="tx1"/>
              </a:buClr>
              <a:buFontTx/>
              <a:buAutoNum type="arabicPeriod" startAt="3"/>
            </a:pPr>
            <a:r>
              <a:rPr lang="en-US" sz="2600" i="1"/>
              <a:t>Stadium matur</a:t>
            </a:r>
          </a:p>
          <a:p>
            <a:pPr marL="838200" lvl="1" indent="-493713" algn="just">
              <a:lnSpc>
                <a:spcPct val="80000"/>
              </a:lnSpc>
              <a:buClr>
                <a:schemeClr val="tx1"/>
              </a:buClr>
            </a:pPr>
            <a:r>
              <a:rPr lang="en-US" sz="2200"/>
              <a:t>merupakan proses degenerasi lanjut lensa. </a:t>
            </a:r>
          </a:p>
          <a:p>
            <a:pPr marL="838200" lvl="1" indent="-493713" algn="just">
              <a:lnSpc>
                <a:spcPct val="80000"/>
              </a:lnSpc>
              <a:buClr>
                <a:schemeClr val="tx1"/>
              </a:buClr>
            </a:pPr>
            <a:r>
              <a:rPr lang="en-US" sz="2200"/>
              <a:t>terjadi kekeruhan seluruh lensa. </a:t>
            </a:r>
          </a:p>
          <a:p>
            <a:pPr marL="838200" lvl="1" indent="-493713" algn="just">
              <a:lnSpc>
                <a:spcPct val="80000"/>
              </a:lnSpc>
              <a:buClr>
                <a:schemeClr val="tx1"/>
              </a:buClr>
            </a:pPr>
            <a:r>
              <a:rPr lang="en-US" sz="2200"/>
              <a:t>Tekanan cairan di dalam lensa sudah dalam keadaan seimbang dengan cairan dalam mata sehingga ukuran lensa akan menjadi normal kembali. </a:t>
            </a:r>
          </a:p>
          <a:p>
            <a:pPr marL="838200" lvl="1" indent="-493713" algn="just">
              <a:lnSpc>
                <a:spcPct val="80000"/>
              </a:lnSpc>
              <a:buClr>
                <a:schemeClr val="tx1"/>
              </a:buClr>
            </a:pPr>
            <a:r>
              <a:rPr lang="en-US" sz="2200"/>
              <a:t>Pada pemeriksaan terlihat iris dalam posisi normal, bilik mata depan normal, sudut bilik mata depan terbuka normal, uji bayangan iris negatif. </a:t>
            </a:r>
          </a:p>
          <a:p>
            <a:pPr marL="838200" lvl="1" indent="-493713" algn="just">
              <a:lnSpc>
                <a:spcPct val="80000"/>
              </a:lnSpc>
              <a:buClr>
                <a:schemeClr val="tx1"/>
              </a:buClr>
            </a:pPr>
            <a:r>
              <a:rPr lang="en-US" sz="2200"/>
              <a:t>Tajam penglihatan sangat menurun dan dapat hanya tinggal proyeksi sinar positif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388938"/>
            <a:ext cx="8229600" cy="490537"/>
          </a:xfrm>
        </p:spPr>
        <p:txBody>
          <a:bodyPr/>
          <a:lstStyle/>
          <a:p>
            <a:r>
              <a:rPr lang="en-US" sz="3800"/>
              <a:t>Stadium Katarak Senil </a:t>
            </a:r>
            <a:r>
              <a:rPr lang="en-US" sz="1700"/>
              <a:t>Lanjutan…</a:t>
            </a:r>
          </a:p>
        </p:txBody>
      </p:sp>
      <p:sp>
        <p:nvSpPr>
          <p:cNvPr id="27651" name="Rectangle 3"/>
          <p:cNvSpPr>
            <a:spLocks noGrp="1" noChangeArrowheads="1"/>
          </p:cNvSpPr>
          <p:nvPr>
            <p:ph idx="1"/>
          </p:nvPr>
        </p:nvSpPr>
        <p:spPr>
          <a:xfrm>
            <a:off x="295275" y="1041400"/>
            <a:ext cx="8194675" cy="5105400"/>
          </a:xfrm>
        </p:spPr>
        <p:txBody>
          <a:bodyPr/>
          <a:lstStyle/>
          <a:p>
            <a:pPr algn="just">
              <a:lnSpc>
                <a:spcPct val="80000"/>
              </a:lnSpc>
              <a:buClr>
                <a:schemeClr val="tx1"/>
              </a:buClr>
              <a:buFontTx/>
              <a:buAutoNum type="arabicPeriod" startAt="4"/>
            </a:pPr>
            <a:r>
              <a:rPr lang="en-US" sz="2600" i="1"/>
              <a:t>Stadium hipermatur</a:t>
            </a:r>
          </a:p>
          <a:p>
            <a:pPr marL="685800" lvl="1" indent="-341313">
              <a:lnSpc>
                <a:spcPct val="80000"/>
              </a:lnSpc>
              <a:buClr>
                <a:schemeClr val="tx1"/>
              </a:buClr>
            </a:pPr>
            <a:r>
              <a:rPr lang="en-US" sz="2200"/>
              <a:t>terjadi proses degenerasi lanjut lensa dan korteks lensa dapat mencair sehingga nukleus lensa tenggelam dalam korteks lensa (katarak Morgagni). </a:t>
            </a:r>
          </a:p>
          <a:p>
            <a:pPr marL="685800" lvl="1" indent="-341313" algn="just">
              <a:lnSpc>
                <a:spcPct val="80000"/>
              </a:lnSpc>
              <a:buClr>
                <a:schemeClr val="tx1"/>
              </a:buClr>
            </a:pPr>
            <a:r>
              <a:rPr lang="en-US" sz="2200"/>
              <a:t>Pada stadium ini jadi juga degenerasi kapsul lensa sehingga bahan lensa ataupun korteks yang cair keluar dan masuk ke dalam bilik mata depan. </a:t>
            </a:r>
          </a:p>
          <a:p>
            <a:pPr marL="685800" lvl="1" indent="-341313" algn="just">
              <a:lnSpc>
                <a:spcPct val="80000"/>
              </a:lnSpc>
              <a:buClr>
                <a:schemeClr val="tx1"/>
              </a:buClr>
            </a:pPr>
            <a:r>
              <a:rPr lang="en-US" sz="2200"/>
              <a:t>Pada stadium matur akan terlihat lensa yang lebih kecil daripada normal, yang akan mengakibatkan iris tremulans, dan bilik mata depan terbuka. </a:t>
            </a:r>
          </a:p>
          <a:p>
            <a:pPr marL="685800" lvl="1" indent="-341313" algn="just">
              <a:lnSpc>
                <a:spcPct val="80000"/>
              </a:lnSpc>
              <a:buClr>
                <a:schemeClr val="tx1"/>
              </a:buClr>
            </a:pPr>
            <a:r>
              <a:rPr lang="en-US" sz="2200"/>
              <a:t>Pada uji bayangan iris terlihat positif walaupun seluruh lensa telah keruh sehingga stadium ini disebut uji bayangan iris pseudopositif. </a:t>
            </a:r>
          </a:p>
          <a:p>
            <a:pPr marL="685800" lvl="1" indent="-341313" algn="just">
              <a:lnSpc>
                <a:spcPct val="80000"/>
              </a:lnSpc>
              <a:buClr>
                <a:schemeClr val="tx1"/>
              </a:buClr>
            </a:pPr>
            <a:r>
              <a:rPr lang="en-US" sz="2200"/>
              <a:t>Akibat bahan lensa keluar dari kapsul, maka akan timbul reaksi jaringan uvea berupa uveitis. </a:t>
            </a:r>
          </a:p>
          <a:p>
            <a:pPr marL="685800" lvl="1" indent="-341313" algn="just">
              <a:lnSpc>
                <a:spcPct val="80000"/>
              </a:lnSpc>
              <a:buClr>
                <a:schemeClr val="tx1"/>
              </a:buClr>
            </a:pPr>
            <a:r>
              <a:rPr lang="en-US" sz="2200"/>
              <a:t>Bahan lensa ini juga dapat menutup jalan keluar cairan bilik mata sehingga timbul glaukoma fakolitik.</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Katarak Traumatik</a:t>
            </a:r>
          </a:p>
        </p:txBody>
      </p:sp>
      <p:sp>
        <p:nvSpPr>
          <p:cNvPr id="28675" name="Rectangle 3"/>
          <p:cNvSpPr>
            <a:spLocks noGrp="1" noChangeArrowheads="1"/>
          </p:cNvSpPr>
          <p:nvPr>
            <p:ph idx="1"/>
          </p:nvPr>
        </p:nvSpPr>
        <p:spPr>
          <a:xfrm>
            <a:off x="685800" y="1712913"/>
            <a:ext cx="7924800" cy="3913187"/>
          </a:xfrm>
        </p:spPr>
        <p:txBody>
          <a:bodyPr/>
          <a:lstStyle/>
          <a:p>
            <a:pPr>
              <a:lnSpc>
                <a:spcPct val="90000"/>
              </a:lnSpc>
            </a:pPr>
            <a:r>
              <a:rPr lang="en-US" sz="2600"/>
              <a:t>Kekeruhan lensa dapat terjadi akibat trauma tumpul atau trauma tajam yang menembus kapsul anterior. </a:t>
            </a:r>
          </a:p>
          <a:p>
            <a:pPr>
              <a:lnSpc>
                <a:spcPct val="90000"/>
              </a:lnSpc>
            </a:pPr>
            <a:r>
              <a:rPr lang="en-US" sz="2600"/>
              <a:t>Tindakan bedah pada katarak traumatik dilakukan setelah mata tenang akibat trauma tersebut. </a:t>
            </a:r>
          </a:p>
          <a:p>
            <a:pPr>
              <a:lnSpc>
                <a:spcPct val="90000"/>
              </a:lnSpc>
            </a:pPr>
            <a:r>
              <a:rPr lang="en-US" sz="2600"/>
              <a:t>Bila pecahnya kapsul mengakibatkan gejala radang berat, maka dilakukan aspirasi secepatnya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7813"/>
            <a:ext cx="8229600" cy="923925"/>
          </a:xfrm>
        </p:spPr>
        <p:txBody>
          <a:bodyPr/>
          <a:lstStyle/>
          <a:p>
            <a:r>
              <a:rPr lang="en-US"/>
              <a:t>Katarak komplikata</a:t>
            </a:r>
          </a:p>
        </p:txBody>
      </p:sp>
      <p:sp>
        <p:nvSpPr>
          <p:cNvPr id="29699" name="Rectangle 3"/>
          <p:cNvSpPr>
            <a:spLocks noGrp="1" noChangeArrowheads="1"/>
          </p:cNvSpPr>
          <p:nvPr>
            <p:ph idx="1"/>
          </p:nvPr>
        </p:nvSpPr>
        <p:spPr>
          <a:xfrm>
            <a:off x="685800" y="1219200"/>
            <a:ext cx="7696200" cy="4495800"/>
          </a:xfrm>
        </p:spPr>
        <p:txBody>
          <a:bodyPr/>
          <a:lstStyle/>
          <a:p>
            <a:pPr marL="990600" lvl="1" indent="-646113" algn="just">
              <a:lnSpc>
                <a:spcPct val="80000"/>
              </a:lnSpc>
            </a:pPr>
            <a:endParaRPr lang="en-US" sz="2200"/>
          </a:p>
          <a:p>
            <a:pPr marL="609600" indent="-609600" algn="just">
              <a:lnSpc>
                <a:spcPct val="80000"/>
              </a:lnSpc>
            </a:pPr>
            <a:r>
              <a:rPr lang="en-US" sz="2600"/>
              <a:t>Katarak komplikata terjadi akibat gangguan keseimbangan susunan sel lensa oleh faktor fisik atau kimiawi sehingga terjadi gangguan kejernihan lensa. </a:t>
            </a:r>
          </a:p>
          <a:p>
            <a:pPr marL="609600" indent="-609600" algn="just">
              <a:lnSpc>
                <a:spcPct val="80000"/>
              </a:lnSpc>
            </a:pPr>
            <a:r>
              <a:rPr lang="en-US" sz="2600"/>
              <a:t>Katarak komplikata dapat terjadi akibat iridosiklitis, koroiditis, miopia tinggi, ablasio retina, dan glaukoma. </a:t>
            </a:r>
          </a:p>
          <a:p>
            <a:pPr marL="609600" indent="-609600" algn="just">
              <a:lnSpc>
                <a:spcPct val="80000"/>
              </a:lnSpc>
            </a:pPr>
            <a:r>
              <a:rPr lang="en-US" sz="2600"/>
              <a:t>Katarak komplikata dapat terjadi akibat kelainan sistemik yang akan mengenai kedua mata atau kelainan lokal yang akan mengenai satu mata</a:t>
            </a:r>
            <a:r>
              <a:rPr lang="en-US" sz="22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Pengertian</a:t>
            </a:r>
          </a:p>
        </p:txBody>
      </p:sp>
      <p:sp>
        <p:nvSpPr>
          <p:cNvPr id="10243" name="Rectangle 3"/>
          <p:cNvSpPr>
            <a:spLocks noGrp="1" noChangeArrowheads="1"/>
          </p:cNvSpPr>
          <p:nvPr>
            <p:ph idx="1"/>
          </p:nvPr>
        </p:nvSpPr>
        <p:spPr/>
        <p:txBody>
          <a:bodyPr/>
          <a:lstStyle/>
          <a:p>
            <a:pPr>
              <a:lnSpc>
                <a:spcPct val="90000"/>
              </a:lnSpc>
            </a:pPr>
            <a:r>
              <a:rPr lang="en-US" sz="2600"/>
              <a:t>Katarak merupakan keadaan di mana terjadi kekeruhan pada serabut atau bahan lensa di dalam kapsul lensa (Sidarta Ilyas, 1998) </a:t>
            </a:r>
          </a:p>
          <a:p>
            <a:pPr>
              <a:lnSpc>
                <a:spcPct val="90000"/>
              </a:lnSpc>
            </a:pPr>
            <a:r>
              <a:rPr lang="en-US" sz="2600"/>
              <a:t>Katarak adalah proses terjadinya opasitas secara progresif pada lensa atau kapsul lensa, umumnya akibat dari proses penuaan yang terjadi pada semua orang lebih dari 65 tahun (Marilynn Doengoes, dkk. 2000).</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marL="838200" indent="-838200"/>
            <a:r>
              <a:rPr lang="en-US"/>
              <a:t>Katarak sekunder</a:t>
            </a:r>
          </a:p>
        </p:txBody>
      </p:sp>
      <p:sp>
        <p:nvSpPr>
          <p:cNvPr id="30723" name="Rectangle 3"/>
          <p:cNvSpPr>
            <a:spLocks noGrp="1" noChangeArrowheads="1"/>
          </p:cNvSpPr>
          <p:nvPr>
            <p:ph idx="1"/>
          </p:nvPr>
        </p:nvSpPr>
        <p:spPr>
          <a:xfrm>
            <a:off x="685800" y="1712913"/>
            <a:ext cx="7696200" cy="3992562"/>
          </a:xfrm>
        </p:spPr>
        <p:txBody>
          <a:bodyPr/>
          <a:lstStyle/>
          <a:p>
            <a:pPr>
              <a:lnSpc>
                <a:spcPct val="80000"/>
              </a:lnSpc>
            </a:pPr>
            <a:r>
              <a:rPr lang="en-US" sz="2100"/>
              <a:t>Pada tindakan bedah lensa dimana terjadi reaksi radang yang berakhir dengan terbentuknya jaringan fibrosis sisa lensa yang tertinggal maka keadaan ini disebut sebagai katarak sekunder. </a:t>
            </a:r>
          </a:p>
          <a:p>
            <a:pPr>
              <a:lnSpc>
                <a:spcPct val="80000"/>
              </a:lnSpc>
            </a:pPr>
            <a:r>
              <a:rPr lang="en-US" sz="2100"/>
              <a:t>Tindakan bedah yang dapat menimbulkan katarak sekunder adalah sisa disisio lentis, ekstraksi linear dan ekstraksi lensa ekstrakpsular. </a:t>
            </a:r>
          </a:p>
          <a:p>
            <a:pPr>
              <a:lnSpc>
                <a:spcPct val="80000"/>
              </a:lnSpc>
            </a:pPr>
            <a:r>
              <a:rPr lang="en-US" sz="2100"/>
              <a:t>Pada katarak sekunder yang menghambat masuknya sinar ke dalam bola mata atau mengakibatkan turunnya tajam penglihatan maka dilakukan disisio lentis sekunder atau kapsulotomi pada katarak sekunder tersebut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Etiologi</a:t>
            </a:r>
          </a:p>
        </p:txBody>
      </p:sp>
      <p:sp>
        <p:nvSpPr>
          <p:cNvPr id="14339" name="Rectangle 3"/>
          <p:cNvSpPr>
            <a:spLocks noGrp="1" noChangeArrowheads="1"/>
          </p:cNvSpPr>
          <p:nvPr>
            <p:ph idx="1"/>
          </p:nvPr>
        </p:nvSpPr>
        <p:spPr>
          <a:xfrm>
            <a:off x="685800" y="1712913"/>
            <a:ext cx="7696200" cy="4303712"/>
          </a:xfrm>
        </p:spPr>
        <p:txBody>
          <a:bodyPr/>
          <a:lstStyle/>
          <a:p>
            <a:pPr marL="609600" indent="-609600">
              <a:lnSpc>
                <a:spcPct val="90000"/>
              </a:lnSpc>
              <a:buClr>
                <a:schemeClr val="tx1"/>
              </a:buClr>
              <a:buFont typeface="Wingdings" pitchFamily="2" charset="2"/>
              <a:buChar char="q"/>
            </a:pPr>
            <a:r>
              <a:rPr lang="en-US"/>
              <a:t>Penyebab terjadinya kekeruhan lensa ini dapat :</a:t>
            </a:r>
          </a:p>
          <a:p>
            <a:pPr marL="1036638" lvl="1" indent="-312738">
              <a:lnSpc>
                <a:spcPct val="90000"/>
              </a:lnSpc>
            </a:pPr>
            <a:r>
              <a:rPr lang="en-US"/>
              <a:t>Primer, berdasarkan gangguan perkembangan dan metabalisme dasar lensa</a:t>
            </a:r>
          </a:p>
          <a:p>
            <a:pPr marL="1036638" lvl="1" indent="-312738">
              <a:lnSpc>
                <a:spcPct val="90000"/>
              </a:lnSpc>
            </a:pPr>
            <a:r>
              <a:rPr lang="en-US"/>
              <a:t>Sekunder, akibat tindakan pembedahan lensa, </a:t>
            </a:r>
          </a:p>
          <a:p>
            <a:pPr marL="1036638" lvl="1" indent="-312738">
              <a:lnSpc>
                <a:spcPct val="90000"/>
              </a:lnSpc>
            </a:pPr>
            <a:r>
              <a:rPr lang="en-US"/>
              <a:t>Komplikasi penyakit lokal ataupun umum.</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Patofisiologi</a:t>
            </a:r>
          </a:p>
        </p:txBody>
      </p:sp>
      <p:sp>
        <p:nvSpPr>
          <p:cNvPr id="15363" name="Rectangle 3"/>
          <p:cNvSpPr>
            <a:spLocks noGrp="1" noChangeArrowheads="1"/>
          </p:cNvSpPr>
          <p:nvPr>
            <p:ph idx="1"/>
          </p:nvPr>
        </p:nvSpPr>
        <p:spPr>
          <a:xfrm>
            <a:off x="685800" y="2024063"/>
            <a:ext cx="7696200" cy="3757612"/>
          </a:xfrm>
        </p:spPr>
        <p:txBody>
          <a:bodyPr/>
          <a:lstStyle/>
          <a:p>
            <a:pPr>
              <a:buClr>
                <a:schemeClr val="tx1"/>
              </a:buClr>
              <a:buFont typeface="Wingdings" pitchFamily="2" charset="2"/>
              <a:buChar char="q"/>
            </a:pPr>
            <a:r>
              <a:rPr lang="en-US" sz="3400"/>
              <a:t>Lensa mengandung 3 komponen anatomis:</a:t>
            </a:r>
          </a:p>
          <a:p>
            <a:pPr lvl="1"/>
            <a:r>
              <a:rPr lang="en-US" sz="3500"/>
              <a:t>Nukleus </a:t>
            </a:r>
            <a:r>
              <a:rPr lang="en-US" sz="3500">
                <a:sym typeface="Wingdings" pitchFamily="2" charset="2"/>
              </a:rPr>
              <a:t> zone sentral</a:t>
            </a:r>
          </a:p>
          <a:p>
            <a:pPr lvl="1"/>
            <a:r>
              <a:rPr lang="en-US" sz="3500">
                <a:sym typeface="Wingdings" pitchFamily="2" charset="2"/>
              </a:rPr>
              <a:t>Korteks  perifer</a:t>
            </a:r>
          </a:p>
          <a:p>
            <a:pPr lvl="1"/>
            <a:r>
              <a:rPr lang="en-US" sz="3500">
                <a:sym typeface="Wingdings" pitchFamily="2" charset="2"/>
              </a:rPr>
              <a:t>Kapsul anterior dan posterior </a:t>
            </a:r>
            <a:endParaRPr lang="en-US" sz="35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1447800" y="590550"/>
            <a:ext cx="7010400" cy="5791200"/>
          </a:xfrm>
        </p:spPr>
        <p:txBody>
          <a:bodyPr/>
          <a:lstStyle/>
          <a:p>
            <a:pPr>
              <a:lnSpc>
                <a:spcPct val="90000"/>
              </a:lnSpc>
              <a:buClr>
                <a:schemeClr val="tx1"/>
              </a:buClr>
              <a:buFont typeface="Wingdings" pitchFamily="2" charset="2"/>
              <a:buChar char="q"/>
            </a:pPr>
            <a:r>
              <a:rPr lang="en-US" sz="2600"/>
              <a:t>Nukleus mengalami perubahan warna menjadi coklat kekuningan dg bertambahnya usia</a:t>
            </a:r>
          </a:p>
          <a:p>
            <a:pPr>
              <a:lnSpc>
                <a:spcPct val="90000"/>
              </a:lnSpc>
              <a:buClr>
                <a:schemeClr val="tx1"/>
              </a:buClr>
              <a:buFont typeface="Wingdings" pitchFamily="2" charset="2"/>
              <a:buChar char="q"/>
            </a:pPr>
            <a:r>
              <a:rPr lang="en-US" sz="2600"/>
              <a:t>Perubahan fisik (perubahan pd serabut halus multiple (zunula) yg memanjang dari badan silier kesekitar daerah lensa) </a:t>
            </a:r>
            <a:r>
              <a:rPr lang="en-US" sz="2600">
                <a:sym typeface="Wingdings" pitchFamily="2" charset="2"/>
              </a:rPr>
              <a:t> hilangnya tranparansi lensa</a:t>
            </a:r>
          </a:p>
          <a:p>
            <a:pPr>
              <a:lnSpc>
                <a:spcPct val="90000"/>
              </a:lnSpc>
              <a:buClr>
                <a:schemeClr val="tx1"/>
              </a:buClr>
              <a:buFont typeface="Wingdings" pitchFamily="2" charset="2"/>
              <a:buChar char="q"/>
            </a:pPr>
            <a:r>
              <a:rPr lang="en-US" sz="2600">
                <a:sym typeface="Wingdings" pitchFamily="2" charset="2"/>
              </a:rPr>
              <a:t>Perubahan kimia dlm protein lensa  koagulasi  mengabutkan pandangan</a:t>
            </a:r>
          </a:p>
          <a:p>
            <a:pPr>
              <a:lnSpc>
                <a:spcPct val="90000"/>
              </a:lnSpc>
              <a:buClr>
                <a:schemeClr val="tx1"/>
              </a:buClr>
              <a:buFont typeface="Wingdings" pitchFamily="2" charset="2"/>
              <a:buChar char="q"/>
            </a:pPr>
            <a:r>
              <a:rPr lang="en-US" sz="2600">
                <a:sym typeface="Wingdings" pitchFamily="2" charset="2"/>
              </a:rPr>
              <a:t>Terputusnya protein lensa disertai influks air kedalam lensa</a:t>
            </a:r>
          </a:p>
          <a:p>
            <a:pPr>
              <a:lnSpc>
                <a:spcPct val="90000"/>
              </a:lnSpc>
              <a:buClr>
                <a:schemeClr val="tx1"/>
              </a:buClr>
              <a:buFont typeface="Wingdings" pitchFamily="2" charset="2"/>
              <a:buChar char="q"/>
            </a:pPr>
            <a:r>
              <a:rPr lang="en-US" sz="2600"/>
              <a:t>Usia meningkat </a:t>
            </a:r>
            <a:r>
              <a:rPr lang="en-US" sz="2600">
                <a:sym typeface="Wingdings" pitchFamily="2" charset="2"/>
              </a:rPr>
              <a:t> </a:t>
            </a:r>
            <a:r>
              <a:rPr lang="en-US" sz="2600"/>
              <a:t>Penurunan enzim menurun </a:t>
            </a:r>
            <a:r>
              <a:rPr lang="en-US" sz="2600">
                <a:sym typeface="Wingdings" pitchFamily="2" charset="2"/>
              </a:rPr>
              <a:t> degenerasi pd lensa</a:t>
            </a:r>
            <a:endParaRPr lang="en-US" sz="26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Faktor yg mempengaruhi kejadian katarak</a:t>
            </a:r>
          </a:p>
        </p:txBody>
      </p:sp>
      <p:sp>
        <p:nvSpPr>
          <p:cNvPr id="33795" name="Rectangle 3"/>
          <p:cNvSpPr>
            <a:spLocks noGrp="1" noChangeArrowheads="1"/>
          </p:cNvSpPr>
          <p:nvPr>
            <p:ph idx="1"/>
          </p:nvPr>
        </p:nvSpPr>
        <p:spPr>
          <a:xfrm>
            <a:off x="685800" y="2019300"/>
            <a:ext cx="7696200" cy="3678238"/>
          </a:xfrm>
        </p:spPr>
        <p:txBody>
          <a:bodyPr/>
          <a:lstStyle/>
          <a:p>
            <a:r>
              <a:rPr lang="en-US" sz="3900"/>
              <a:t>Radiasi sinar ultra violet B, Obat-obatan, alkohol, merokok, diabetes, dan asupan vitamin antioksidan yg kurang dlm jangka waktu lama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Manifestasi Klinik</a:t>
            </a:r>
          </a:p>
        </p:txBody>
      </p:sp>
      <p:sp>
        <p:nvSpPr>
          <p:cNvPr id="34819" name="Rectangle 3"/>
          <p:cNvSpPr>
            <a:spLocks noGrp="1" noChangeArrowheads="1"/>
          </p:cNvSpPr>
          <p:nvPr>
            <p:ph idx="1"/>
          </p:nvPr>
        </p:nvSpPr>
        <p:spPr/>
        <p:txBody>
          <a:bodyPr/>
          <a:lstStyle/>
          <a:p>
            <a:pPr>
              <a:lnSpc>
                <a:spcPct val="90000"/>
              </a:lnSpc>
            </a:pPr>
            <a:r>
              <a:rPr lang="en-US" sz="2600"/>
              <a:t>Data subyektif</a:t>
            </a:r>
          </a:p>
          <a:p>
            <a:pPr lvl="1">
              <a:lnSpc>
                <a:spcPct val="90000"/>
              </a:lnSpc>
            </a:pPr>
            <a:r>
              <a:rPr lang="en-US" sz="2200"/>
              <a:t>Visus menurun</a:t>
            </a:r>
          </a:p>
          <a:p>
            <a:pPr lvl="1">
              <a:lnSpc>
                <a:spcPct val="90000"/>
              </a:lnSpc>
            </a:pPr>
            <a:r>
              <a:rPr lang="en-US" sz="2200"/>
              <a:t>Silau</a:t>
            </a:r>
          </a:p>
          <a:p>
            <a:pPr>
              <a:lnSpc>
                <a:spcPct val="90000"/>
              </a:lnSpc>
            </a:pPr>
            <a:r>
              <a:rPr lang="en-US" sz="2600"/>
              <a:t>Data objektif</a:t>
            </a:r>
          </a:p>
          <a:p>
            <a:pPr lvl="1">
              <a:lnSpc>
                <a:spcPct val="90000"/>
              </a:lnSpc>
            </a:pPr>
            <a:r>
              <a:rPr lang="en-US" sz="2200"/>
              <a:t>Pengembunan seperti mutiara keabuan pada pupil</a:t>
            </a:r>
          </a:p>
          <a:p>
            <a:pPr lvl="1">
              <a:lnSpc>
                <a:spcPct val="90000"/>
              </a:lnSpc>
            </a:pPr>
            <a:r>
              <a:rPr lang="en-US" sz="2200"/>
              <a:t>Bila lensa sudah opak </a:t>
            </a:r>
            <a:r>
              <a:rPr lang="en-US" sz="2200">
                <a:sym typeface="Wingdings" pitchFamily="2" charset="2"/>
              </a:rPr>
              <a:t> cahaya terpendar tdk pada retina  pandangan kabur atau redup</a:t>
            </a:r>
          </a:p>
          <a:p>
            <a:pPr lvl="1">
              <a:lnSpc>
                <a:spcPct val="90000"/>
              </a:lnSpc>
            </a:pPr>
            <a:r>
              <a:rPr lang="en-US" sz="2200"/>
              <a:t>Silau dan susah melihat pd malam hari</a:t>
            </a:r>
          </a:p>
          <a:p>
            <a:pPr lvl="1">
              <a:lnSpc>
                <a:spcPct val="90000"/>
              </a:lnSpc>
            </a:pPr>
            <a:r>
              <a:rPr lang="en-US" sz="2200"/>
              <a:t>Pupil tampak kekuningan, abu-abu dan putih.</a:t>
            </a:r>
          </a:p>
          <a:p>
            <a:pPr lvl="1">
              <a:lnSpc>
                <a:spcPct val="90000"/>
              </a:lnSpc>
            </a:pPr>
            <a:endParaRPr lang="en-US" sz="22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Diagnostik Test</a:t>
            </a:r>
          </a:p>
        </p:txBody>
      </p:sp>
      <p:sp>
        <p:nvSpPr>
          <p:cNvPr id="35843" name="Rectangle 3"/>
          <p:cNvSpPr>
            <a:spLocks noGrp="1" noChangeArrowheads="1"/>
          </p:cNvSpPr>
          <p:nvPr>
            <p:ph idx="1"/>
          </p:nvPr>
        </p:nvSpPr>
        <p:spPr>
          <a:xfrm>
            <a:off x="457200" y="1882775"/>
            <a:ext cx="8229600" cy="4248150"/>
          </a:xfrm>
        </p:spPr>
        <p:txBody>
          <a:bodyPr/>
          <a:lstStyle/>
          <a:p>
            <a:pPr>
              <a:lnSpc>
                <a:spcPct val="90000"/>
              </a:lnSpc>
            </a:pPr>
            <a:r>
              <a:rPr lang="en-US" sz="3900"/>
              <a:t>Keratometri</a:t>
            </a:r>
          </a:p>
          <a:p>
            <a:pPr>
              <a:lnSpc>
                <a:spcPct val="90000"/>
              </a:lnSpc>
            </a:pPr>
            <a:r>
              <a:rPr lang="en-US" sz="3900"/>
              <a:t>Oftalmoskop</a:t>
            </a:r>
          </a:p>
          <a:p>
            <a:pPr>
              <a:lnSpc>
                <a:spcPct val="90000"/>
              </a:lnSpc>
            </a:pPr>
            <a:r>
              <a:rPr lang="en-US" sz="3900"/>
              <a:t>A-Scan Ultrasoundm (Echography)</a:t>
            </a:r>
          </a:p>
          <a:p>
            <a:pPr>
              <a:lnSpc>
                <a:spcPct val="90000"/>
              </a:lnSpc>
            </a:pPr>
            <a:r>
              <a:rPr lang="en-US" sz="3900"/>
              <a:t>Hitung sel endotel</a:t>
            </a:r>
          </a:p>
          <a:p>
            <a:pPr>
              <a:lnSpc>
                <a:spcPct val="90000"/>
              </a:lnSpc>
            </a:pPr>
            <a:endParaRPr lang="en-US" sz="39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Penatalaksanaan</a:t>
            </a:r>
          </a:p>
        </p:txBody>
      </p:sp>
      <p:sp>
        <p:nvSpPr>
          <p:cNvPr id="36867" name="Rectangle 3"/>
          <p:cNvSpPr>
            <a:spLocks noGrp="1" noChangeArrowheads="1"/>
          </p:cNvSpPr>
          <p:nvPr>
            <p:ph idx="1"/>
          </p:nvPr>
        </p:nvSpPr>
        <p:spPr/>
        <p:txBody>
          <a:bodyPr/>
          <a:lstStyle/>
          <a:p>
            <a:pPr>
              <a:lnSpc>
                <a:spcPct val="90000"/>
              </a:lnSpc>
            </a:pPr>
            <a:r>
              <a:rPr lang="en-US" sz="2600"/>
              <a:t>Ada 2 macam tekhnik pembedahan katarak</a:t>
            </a:r>
          </a:p>
          <a:p>
            <a:pPr lvl="1">
              <a:lnSpc>
                <a:spcPct val="90000"/>
              </a:lnSpc>
            </a:pPr>
            <a:r>
              <a:rPr lang="en-US" sz="2200"/>
              <a:t>Ekstraksi katarak intrakasuler (ICCE)</a:t>
            </a:r>
          </a:p>
          <a:p>
            <a:pPr lvl="1">
              <a:lnSpc>
                <a:spcPct val="90000"/>
              </a:lnSpc>
            </a:pPr>
            <a:r>
              <a:rPr lang="en-US" sz="2200"/>
              <a:t>Ekstraksi katark ekstrakapsuler extraction (ECCE) </a:t>
            </a:r>
            <a:r>
              <a:rPr lang="en-US" sz="2200">
                <a:sym typeface="Wingdings" pitchFamily="2" charset="2"/>
              </a:rPr>
              <a:t> 98 % keberhasilan</a:t>
            </a:r>
          </a:p>
          <a:p>
            <a:pPr lvl="2">
              <a:lnSpc>
                <a:spcPct val="90000"/>
              </a:lnSpc>
            </a:pPr>
            <a:r>
              <a:rPr lang="en-US" sz="2000">
                <a:sym typeface="Wingdings" pitchFamily="2" charset="2"/>
              </a:rPr>
              <a:t>Fakoemulsifikasi  penemuan terbaru pd ekstrakapsuler</a:t>
            </a:r>
          </a:p>
          <a:p>
            <a:pPr>
              <a:lnSpc>
                <a:spcPct val="90000"/>
              </a:lnSpc>
            </a:pPr>
            <a:r>
              <a:rPr lang="en-US" sz="2600"/>
              <a:t>Kaca mata apakia</a:t>
            </a:r>
          </a:p>
          <a:p>
            <a:pPr>
              <a:lnSpc>
                <a:spcPct val="90000"/>
              </a:lnSpc>
            </a:pPr>
            <a:r>
              <a:rPr lang="en-US" sz="2600"/>
              <a:t>Lensa kontak</a:t>
            </a:r>
          </a:p>
          <a:p>
            <a:pPr>
              <a:lnSpc>
                <a:spcPct val="90000"/>
              </a:lnSpc>
            </a:pPr>
            <a:r>
              <a:rPr lang="en-US" sz="2600"/>
              <a:t>Implan lensa okuler (IOL)</a:t>
            </a:r>
          </a:p>
          <a:p>
            <a:pPr lvl="2">
              <a:lnSpc>
                <a:spcPct val="90000"/>
              </a:lnSpc>
              <a:buFont typeface="Wingdings" pitchFamily="2" charset="2"/>
              <a:buNone/>
            </a:pPr>
            <a:endParaRPr lang="en-US" sz="20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z="2900"/>
              <a:t>Pendidikan pasien setelah pembedahan katarak</a:t>
            </a:r>
          </a:p>
        </p:txBody>
      </p:sp>
      <p:sp>
        <p:nvSpPr>
          <p:cNvPr id="37891" name="Rectangle 3"/>
          <p:cNvSpPr>
            <a:spLocks noGrp="1" noChangeArrowheads="1"/>
          </p:cNvSpPr>
          <p:nvPr>
            <p:ph idx="1"/>
          </p:nvPr>
        </p:nvSpPr>
        <p:spPr/>
        <p:txBody>
          <a:bodyPr/>
          <a:lstStyle/>
          <a:p>
            <a:pPr>
              <a:lnSpc>
                <a:spcPct val="90000"/>
              </a:lnSpc>
            </a:pPr>
            <a:r>
              <a:rPr lang="en-US" sz="2600"/>
              <a:t>Pembatasan aktivitas</a:t>
            </a:r>
          </a:p>
          <a:p>
            <a:pPr lvl="1">
              <a:lnSpc>
                <a:spcPct val="90000"/>
              </a:lnSpc>
              <a:buFont typeface="Wingdings" pitchFamily="2" charset="2"/>
              <a:buNone/>
            </a:pPr>
            <a:r>
              <a:rPr lang="en-US" sz="2200"/>
              <a:t>Diperbolehkan</a:t>
            </a:r>
          </a:p>
          <a:p>
            <a:pPr lvl="1">
              <a:lnSpc>
                <a:spcPct val="90000"/>
              </a:lnSpc>
            </a:pPr>
            <a:r>
              <a:rPr lang="en-US" sz="2200"/>
              <a:t>Menonton televisi; membaca bila perlu, tp jangan terlalu lama</a:t>
            </a:r>
          </a:p>
          <a:p>
            <a:pPr lvl="1">
              <a:lnSpc>
                <a:spcPct val="90000"/>
              </a:lnSpc>
            </a:pPr>
            <a:r>
              <a:rPr lang="en-US" sz="2200"/>
              <a:t>Mengerjakan aktivitas biasa tapi dikurangi</a:t>
            </a:r>
          </a:p>
          <a:p>
            <a:pPr lvl="1">
              <a:lnSpc>
                <a:spcPct val="90000"/>
              </a:lnSpc>
            </a:pPr>
            <a:r>
              <a:rPr lang="en-US" sz="2200"/>
              <a:t>Pada awal mandi waslap selanjutnya menggunakan bak mandi atau pancuran</a:t>
            </a:r>
          </a:p>
          <a:p>
            <a:pPr lvl="1">
              <a:lnSpc>
                <a:spcPct val="90000"/>
              </a:lnSpc>
            </a:pPr>
            <a:r>
              <a:rPr lang="en-US" sz="2200"/>
              <a:t>Tidak boleh membungkuk pd wastafel atau bak mandi; condongkan sedikit kepala kebelakang saat mencuci rambut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685800" y="927100"/>
            <a:ext cx="7696200" cy="4800600"/>
          </a:xfrm>
        </p:spPr>
        <p:txBody>
          <a:bodyPr/>
          <a:lstStyle/>
          <a:p>
            <a:r>
              <a:rPr lang="en-US" sz="2600"/>
              <a:t>Tidur dengan perisai pelindung mata logam pada malam hari; mengenakan kacamata pada siang hari</a:t>
            </a:r>
          </a:p>
          <a:p>
            <a:r>
              <a:rPr lang="en-US" sz="2600"/>
              <a:t>Ketika tidur, berbaring terlentang atau miring tidak boleh telengkup</a:t>
            </a:r>
          </a:p>
          <a:p>
            <a:r>
              <a:rPr lang="en-US" sz="2600"/>
              <a:t>Aktivitas dengan duduk</a:t>
            </a:r>
          </a:p>
          <a:p>
            <a:r>
              <a:rPr lang="en-US" sz="2600"/>
              <a:t>Mengenakan kacamata hitam untuk kenyamanan</a:t>
            </a:r>
          </a:p>
          <a:p>
            <a:r>
              <a:rPr lang="en-US" sz="2600"/>
              <a:t>Berlutut atau jongkok saat mengambil sesuatu dari lantai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Pengertian </a:t>
            </a:r>
            <a:r>
              <a:rPr lang="en-US" sz="1900"/>
              <a:t>Lanjutan…</a:t>
            </a:r>
            <a:endParaRPr lang="en-US"/>
          </a:p>
        </p:txBody>
      </p:sp>
      <p:sp>
        <p:nvSpPr>
          <p:cNvPr id="11267" name="Rectangle 3"/>
          <p:cNvSpPr>
            <a:spLocks noGrp="1" noChangeArrowheads="1"/>
          </p:cNvSpPr>
          <p:nvPr>
            <p:ph idx="1"/>
          </p:nvPr>
        </p:nvSpPr>
        <p:spPr/>
        <p:txBody>
          <a:bodyPr/>
          <a:lstStyle/>
          <a:p>
            <a:r>
              <a:rPr lang="en-US"/>
              <a:t>Katarak adalah suatu keadaan patologik lensa di mana lensa rnenjadi keruh akibat hidrasi cairan lensa, atau denaturasi protein lensa. Kekeruhan ini terjadi akibat gangguan metabolisme normal lensa yang dapat timbul pada berbagai usia tertentu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1374775" y="485775"/>
            <a:ext cx="7696200" cy="5610225"/>
          </a:xfrm>
        </p:spPr>
        <p:txBody>
          <a:bodyPr/>
          <a:lstStyle/>
          <a:p>
            <a:pPr>
              <a:lnSpc>
                <a:spcPct val="90000"/>
              </a:lnSpc>
              <a:buFont typeface="Wingdings" pitchFamily="2" charset="2"/>
              <a:buNone/>
            </a:pPr>
            <a:r>
              <a:rPr lang="en-US" sz="2500"/>
              <a:t>Dihindari (paling tidak selama 1 minggu)</a:t>
            </a:r>
          </a:p>
          <a:p>
            <a:pPr>
              <a:lnSpc>
                <a:spcPct val="90000"/>
              </a:lnSpc>
            </a:pPr>
            <a:r>
              <a:rPr lang="en-US" sz="2300"/>
              <a:t>Tidur pd sisi yg sakit</a:t>
            </a:r>
          </a:p>
          <a:p>
            <a:pPr>
              <a:lnSpc>
                <a:spcPct val="90000"/>
              </a:lnSpc>
            </a:pPr>
            <a:r>
              <a:rPr lang="en-US" sz="2300"/>
              <a:t>Menggosok mata; menekan kelopak untuk menutup</a:t>
            </a:r>
          </a:p>
          <a:p>
            <a:pPr>
              <a:lnSpc>
                <a:spcPct val="90000"/>
              </a:lnSpc>
            </a:pPr>
            <a:r>
              <a:rPr lang="en-US" sz="2300"/>
              <a:t>Mengejan saat defekasi</a:t>
            </a:r>
          </a:p>
          <a:p>
            <a:pPr>
              <a:lnSpc>
                <a:spcPct val="90000"/>
              </a:lnSpc>
            </a:pPr>
            <a:r>
              <a:rPr lang="en-US" sz="2300"/>
              <a:t>Memakai sabun mendekati mata</a:t>
            </a:r>
          </a:p>
          <a:p>
            <a:pPr>
              <a:lnSpc>
                <a:spcPct val="90000"/>
              </a:lnSpc>
            </a:pPr>
            <a:r>
              <a:rPr lang="en-US" sz="2300"/>
              <a:t>Mengangkat benda yg lebih dari 7 Kg</a:t>
            </a:r>
          </a:p>
          <a:p>
            <a:pPr>
              <a:lnSpc>
                <a:spcPct val="90000"/>
              </a:lnSpc>
            </a:pPr>
            <a:r>
              <a:rPr lang="en-US" sz="2300"/>
              <a:t>Hubungan seks</a:t>
            </a:r>
          </a:p>
          <a:p>
            <a:pPr>
              <a:lnSpc>
                <a:spcPct val="90000"/>
              </a:lnSpc>
            </a:pPr>
            <a:r>
              <a:rPr lang="en-US" sz="2300"/>
              <a:t>Mengendarai kendaraan</a:t>
            </a:r>
          </a:p>
          <a:p>
            <a:pPr>
              <a:lnSpc>
                <a:spcPct val="90000"/>
              </a:lnSpc>
            </a:pPr>
            <a:r>
              <a:rPr lang="en-US" sz="2300"/>
              <a:t>Batuk, bersin, dan muntah</a:t>
            </a:r>
          </a:p>
          <a:p>
            <a:pPr>
              <a:lnSpc>
                <a:spcPct val="90000"/>
              </a:lnSpc>
            </a:pPr>
            <a:r>
              <a:rPr lang="en-US" sz="2300"/>
              <a:t>Menundukkan kepala sampai bawah pinggang, melipat lutut saja dan punggung tetap lurus untuk mengambil sesuatu dari lantai</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p:cNvSpPr>
            <a:spLocks noGrp="1" noChangeArrowheads="1"/>
          </p:cNvSpPr>
          <p:nvPr>
            <p:ph type="title"/>
          </p:nvPr>
        </p:nvSpPr>
        <p:spPr/>
        <p:txBody>
          <a:bodyPr/>
          <a:lstStyle/>
          <a:p>
            <a:r>
              <a:rPr lang="en-US"/>
              <a:t>Tugas Baca ! </a:t>
            </a:r>
          </a:p>
        </p:txBody>
      </p:sp>
      <p:sp>
        <p:nvSpPr>
          <p:cNvPr id="40963" name="Rectangle 3"/>
          <p:cNvSpPr>
            <a:spLocks noGrp="1" noChangeArrowheads="1"/>
          </p:cNvSpPr>
          <p:nvPr>
            <p:ph idx="1"/>
          </p:nvPr>
        </p:nvSpPr>
        <p:spPr/>
        <p:txBody>
          <a:bodyPr/>
          <a:lstStyle/>
          <a:p>
            <a:pPr>
              <a:lnSpc>
                <a:spcPct val="90000"/>
              </a:lnSpc>
            </a:pPr>
            <a:r>
              <a:rPr lang="en-US" sz="4300"/>
              <a:t>Baca rencana asuhan keperawatan perioperatif pada klien dengan gangguan (Katarak, Retina, Glaukoma, Kornea</a:t>
            </a:r>
            <a:r>
              <a:rPr lang="en-US"/>
              <a:t>) </a:t>
            </a:r>
            <a:r>
              <a:rPr lang="en-US">
                <a:sym typeface="Wingdings" pitchFamily="2" charset="2"/>
              </a:rPr>
              <a:t> Brunner &amp; suddarth (2000) Hal. 1996 - 2003</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539750" y="277813"/>
            <a:ext cx="8147050" cy="703262"/>
          </a:xfrm>
        </p:spPr>
        <p:txBody>
          <a:bodyPr/>
          <a:lstStyle/>
          <a:p>
            <a:r>
              <a:rPr lang="id-ID" sz="3800" b="1" i="1"/>
              <a:t>Keratitis</a:t>
            </a:r>
          </a:p>
        </p:txBody>
      </p:sp>
      <p:sp>
        <p:nvSpPr>
          <p:cNvPr id="44035" name="Rectangle 3"/>
          <p:cNvSpPr>
            <a:spLocks noGrp="1" noChangeArrowheads="1"/>
          </p:cNvSpPr>
          <p:nvPr>
            <p:ph idx="1"/>
          </p:nvPr>
        </p:nvSpPr>
        <p:spPr>
          <a:xfrm>
            <a:off x="457200" y="1125538"/>
            <a:ext cx="8229600" cy="5472112"/>
          </a:xfrm>
        </p:spPr>
        <p:txBody>
          <a:bodyPr/>
          <a:lstStyle/>
          <a:p>
            <a:pPr algn="just">
              <a:lnSpc>
                <a:spcPct val="80000"/>
              </a:lnSpc>
            </a:pPr>
            <a:r>
              <a:rPr lang="en-US" b="1" i="1">
                <a:latin typeface="Times New Roman" pitchFamily="18" charset="0"/>
              </a:rPr>
              <a:t>Pengertian</a:t>
            </a:r>
          </a:p>
          <a:p>
            <a:pPr algn="just">
              <a:lnSpc>
                <a:spcPct val="80000"/>
              </a:lnSpc>
              <a:buFont typeface="Wingdings" pitchFamily="2" charset="2"/>
              <a:buNone/>
            </a:pPr>
            <a:r>
              <a:rPr lang="id-ID" sz="2600">
                <a:latin typeface="Times New Roman" pitchFamily="18" charset="0"/>
              </a:rPr>
              <a:t>	</a:t>
            </a:r>
            <a:r>
              <a:rPr lang="en-US" sz="2600" b="1" i="1">
                <a:latin typeface="Times New Roman" pitchFamily="18" charset="0"/>
              </a:rPr>
              <a:t>Keratitis</a:t>
            </a:r>
            <a:r>
              <a:rPr lang="en-US" sz="2600">
                <a:latin typeface="Times New Roman" pitchFamily="18" charset="0"/>
              </a:rPr>
              <a:t> </a:t>
            </a:r>
            <a:r>
              <a:rPr lang="id-ID" sz="2600">
                <a:latin typeface="Times New Roman" pitchFamily="18" charset="0"/>
                <a:sym typeface="Wingdings" pitchFamily="2" charset="2"/>
              </a:rPr>
              <a:t></a:t>
            </a:r>
            <a:r>
              <a:rPr lang="en-US" sz="2600">
                <a:latin typeface="Times New Roman" pitchFamily="18" charset="0"/>
              </a:rPr>
              <a:t> radang pada kornea yaitu salah satu penyakit mata yang serius karena dapat menimbulkan </a:t>
            </a:r>
            <a:r>
              <a:rPr lang="en-US" sz="2600" i="1">
                <a:latin typeface="Times New Roman" pitchFamily="18" charset="0"/>
              </a:rPr>
              <a:t>gangguam</a:t>
            </a:r>
            <a:r>
              <a:rPr lang="en-US" sz="2600">
                <a:latin typeface="Times New Roman" pitchFamily="18" charset="0"/>
              </a:rPr>
              <a:t> tajam penglihatan, bahkan dapat menyebabkan kebutaan.</a:t>
            </a:r>
            <a:endParaRPr lang="id-ID" sz="2600">
              <a:latin typeface="Times New Roman" pitchFamily="18" charset="0"/>
            </a:endParaRPr>
          </a:p>
          <a:p>
            <a:pPr algn="just">
              <a:lnSpc>
                <a:spcPct val="80000"/>
              </a:lnSpc>
              <a:buFont typeface="Wingdings" pitchFamily="2" charset="2"/>
              <a:buNone/>
            </a:pPr>
            <a:endParaRPr lang="en-US" sz="2600" b="1">
              <a:latin typeface="Times New Roman" pitchFamily="18" charset="0"/>
            </a:endParaRPr>
          </a:p>
          <a:p>
            <a:pPr algn="just">
              <a:lnSpc>
                <a:spcPct val="80000"/>
              </a:lnSpc>
            </a:pPr>
            <a:r>
              <a:rPr lang="en-US" b="1" i="1">
                <a:latin typeface="Times New Roman" pitchFamily="18" charset="0"/>
              </a:rPr>
              <a:t>Etiologi</a:t>
            </a:r>
          </a:p>
          <a:p>
            <a:pPr lvl="1" algn="just">
              <a:lnSpc>
                <a:spcPct val="80000"/>
              </a:lnSpc>
            </a:pPr>
            <a:r>
              <a:rPr lang="en-US" sz="2200">
                <a:latin typeface="Times New Roman" pitchFamily="18" charset="0"/>
              </a:rPr>
              <a:t>Perdangan kornea dapat terjadi dengan jalan : infeksi </a:t>
            </a:r>
            <a:r>
              <a:rPr lang="en-US" sz="2200" b="1" i="1">
                <a:latin typeface="Times New Roman" pitchFamily="18" charset="0"/>
              </a:rPr>
              <a:t>(eksogen)</a:t>
            </a:r>
            <a:r>
              <a:rPr lang="en-US" sz="2200">
                <a:latin typeface="Times New Roman" pitchFamily="18" charset="0"/>
              </a:rPr>
              <a:t> dengan jalan ini biasanya mikrorganisme penyebab telah berada di sakkus konjuktiva sebelum menimbulkan kelainan kornea.</a:t>
            </a:r>
          </a:p>
          <a:p>
            <a:pPr lvl="1" algn="just">
              <a:lnSpc>
                <a:spcPct val="80000"/>
              </a:lnSpc>
            </a:pPr>
            <a:r>
              <a:rPr lang="en-US" sz="2200">
                <a:latin typeface="Times New Roman" pitchFamily="18" charset="0"/>
              </a:rPr>
              <a:t>Merupakan lanjutan (perkontinuitatun peradangan jaringan mata lainnya seperti : radang konjuktiva dapat menyebar kelapisan </a:t>
            </a:r>
            <a:r>
              <a:rPr lang="en-US" sz="2200" i="1">
                <a:latin typeface="Times New Roman" pitchFamily="18" charset="0"/>
              </a:rPr>
              <a:t>epitel, radang sklera kelapisan</a:t>
            </a:r>
            <a:r>
              <a:rPr lang="id-ID" sz="2200" i="1">
                <a:latin typeface="Times New Roman" pitchFamily="18" charset="0"/>
              </a:rPr>
              <a:t> </a:t>
            </a:r>
            <a:r>
              <a:rPr lang="en-US" sz="2200" i="1"/>
              <a:t>stroma dan </a:t>
            </a:r>
            <a:r>
              <a:rPr lang="en-US" sz="2200" i="1">
                <a:latin typeface="Times New Roman" pitchFamily="18" charset="0"/>
              </a:rPr>
              <a:t>radang uvea kelapisan endotel kornea</a:t>
            </a:r>
            <a:r>
              <a:rPr lang="id-ID" sz="2200"/>
              <a:t> </a:t>
            </a:r>
            <a:r>
              <a:rPr lang="en-US" sz="2200">
                <a:latin typeface="Times New Roman" pitchFamily="18" charset="0"/>
              </a:rPr>
              <a:t> </a:t>
            </a:r>
            <a:endParaRPr lang="id-ID" sz="2200">
              <a:latin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69900" y="407988"/>
            <a:ext cx="3884613" cy="631825"/>
          </a:xfrm>
        </p:spPr>
        <p:txBody>
          <a:bodyPr/>
          <a:lstStyle/>
          <a:p>
            <a:r>
              <a:rPr lang="en-US" sz="2500" b="1" i="1"/>
              <a:t>Manifestasi klinik</a:t>
            </a:r>
            <a:endParaRPr lang="id-ID" sz="2500" b="1" i="1"/>
          </a:p>
        </p:txBody>
      </p:sp>
      <p:sp>
        <p:nvSpPr>
          <p:cNvPr id="45059" name="Rectangle 3"/>
          <p:cNvSpPr>
            <a:spLocks noGrp="1" noChangeArrowheads="1"/>
          </p:cNvSpPr>
          <p:nvPr>
            <p:ph idx="1"/>
          </p:nvPr>
        </p:nvSpPr>
        <p:spPr>
          <a:xfrm>
            <a:off x="457200" y="1341438"/>
            <a:ext cx="8229600" cy="5111750"/>
          </a:xfrm>
        </p:spPr>
        <p:txBody>
          <a:bodyPr/>
          <a:lstStyle/>
          <a:p>
            <a:pPr algn="just">
              <a:lnSpc>
                <a:spcPct val="80000"/>
              </a:lnSpc>
              <a:buClr>
                <a:schemeClr val="tx1"/>
              </a:buClr>
              <a:buFont typeface="Wingdings" pitchFamily="2" charset="2"/>
              <a:buChar char="q"/>
            </a:pPr>
            <a:r>
              <a:rPr lang="en-US" sz="2600" b="1" i="1">
                <a:latin typeface="Times New Roman" pitchFamily="18" charset="0"/>
              </a:rPr>
              <a:t>Data subyektif meliputi:</a:t>
            </a:r>
          </a:p>
          <a:p>
            <a:pPr lvl="1" algn="just">
              <a:lnSpc>
                <a:spcPct val="80000"/>
              </a:lnSpc>
            </a:pPr>
            <a:r>
              <a:rPr lang="en-US" sz="2200">
                <a:latin typeface="Times New Roman" pitchFamily="18" charset="0"/>
              </a:rPr>
              <a:t>Rasa nyeri pada mata</a:t>
            </a:r>
          </a:p>
          <a:p>
            <a:pPr lvl="1" algn="just">
              <a:lnSpc>
                <a:spcPct val="80000"/>
              </a:lnSpc>
            </a:pPr>
            <a:r>
              <a:rPr lang="en-US" sz="2200">
                <a:latin typeface="Times New Roman" pitchFamily="18" charset="0"/>
              </a:rPr>
              <a:t>Lakrimasi</a:t>
            </a:r>
          </a:p>
          <a:p>
            <a:pPr lvl="1" algn="just">
              <a:lnSpc>
                <a:spcPct val="80000"/>
              </a:lnSpc>
            </a:pPr>
            <a:r>
              <a:rPr lang="en-US" sz="2200">
                <a:latin typeface="Times New Roman" pitchFamily="18" charset="0"/>
              </a:rPr>
              <a:t>Penglihatan kabur</a:t>
            </a:r>
          </a:p>
          <a:p>
            <a:pPr lvl="1" algn="just">
              <a:lnSpc>
                <a:spcPct val="80000"/>
              </a:lnSpc>
            </a:pPr>
            <a:r>
              <a:rPr lang="en-US" sz="2200">
                <a:latin typeface="Times New Roman" pitchFamily="18" charset="0"/>
              </a:rPr>
              <a:t>Blefarospasme akibat fotofobia</a:t>
            </a:r>
            <a:endParaRPr lang="id-ID" sz="2200">
              <a:latin typeface="Times New Roman" pitchFamily="18" charset="0"/>
            </a:endParaRPr>
          </a:p>
          <a:p>
            <a:pPr lvl="1" algn="just">
              <a:lnSpc>
                <a:spcPct val="80000"/>
              </a:lnSpc>
            </a:pPr>
            <a:endParaRPr lang="en-US" sz="2200">
              <a:latin typeface="Times New Roman" pitchFamily="18" charset="0"/>
            </a:endParaRPr>
          </a:p>
          <a:p>
            <a:pPr algn="just">
              <a:lnSpc>
                <a:spcPct val="80000"/>
              </a:lnSpc>
              <a:buClr>
                <a:schemeClr val="tx1"/>
              </a:buClr>
              <a:buFont typeface="Wingdings" pitchFamily="2" charset="2"/>
              <a:buChar char="q"/>
            </a:pPr>
            <a:r>
              <a:rPr lang="en-US" sz="2600" b="1" i="1">
                <a:latin typeface="Times New Roman" pitchFamily="18" charset="0"/>
              </a:rPr>
              <a:t>Data obyektif meliputi:</a:t>
            </a:r>
          </a:p>
          <a:p>
            <a:pPr lvl="1" algn="just">
              <a:lnSpc>
                <a:spcPct val="80000"/>
              </a:lnSpc>
            </a:pPr>
            <a:r>
              <a:rPr lang="en-US" sz="2200" b="1" i="1">
                <a:latin typeface="Times New Roman" pitchFamily="18" charset="0"/>
              </a:rPr>
              <a:t>Infiltrat</a:t>
            </a:r>
            <a:r>
              <a:rPr lang="en-US" sz="2200">
                <a:latin typeface="Times New Roman" pitchFamily="18" charset="0"/>
              </a:rPr>
              <a:t> dapat menyebabkan permukaannya menjadi tidak rata dan tidak licin sehingga menjadi tidak bening. </a:t>
            </a:r>
            <a:r>
              <a:rPr lang="en-US" sz="2200" b="1" i="1">
                <a:latin typeface="Times New Roman" pitchFamily="18" charset="0"/>
              </a:rPr>
              <a:t>Bagaimanakah nasib infiltrat tersebut</a:t>
            </a:r>
            <a:r>
              <a:rPr lang="en-US" sz="2200">
                <a:latin typeface="Times New Roman" pitchFamily="18" charset="0"/>
              </a:rPr>
              <a:t> ? infiltrat dapat diserap seluruhnya sehingga kornea kembali bening, dapat juga diserap sebagian dengan meninggalkan jaringan sikatrik atau terjadi proses pernanahan dengan akibat terbentuk ulkus</a:t>
            </a:r>
            <a:endParaRPr lang="id-ID" sz="2200">
              <a:latin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7813"/>
            <a:ext cx="8229600" cy="490537"/>
          </a:xfrm>
        </p:spPr>
        <p:txBody>
          <a:bodyPr/>
          <a:lstStyle/>
          <a:p>
            <a:r>
              <a:rPr lang="id-ID" sz="1900"/>
              <a:t> </a:t>
            </a:r>
            <a:r>
              <a:rPr lang="id-ID" sz="2100" b="1" i="1"/>
              <a:t>Patofisiologi</a:t>
            </a:r>
          </a:p>
        </p:txBody>
      </p:sp>
      <p:sp>
        <p:nvSpPr>
          <p:cNvPr id="46083" name="Rectangle 3"/>
          <p:cNvSpPr>
            <a:spLocks noGrp="1" noChangeArrowheads="1"/>
          </p:cNvSpPr>
          <p:nvPr>
            <p:ph idx="1"/>
          </p:nvPr>
        </p:nvSpPr>
        <p:spPr/>
        <p:txBody>
          <a:bodyPr/>
          <a:lstStyle/>
          <a:p>
            <a:pPr>
              <a:buFont typeface="Wingdings" pitchFamily="2" charset="2"/>
              <a:buNone/>
            </a:pPr>
            <a:r>
              <a:rPr lang="id-ID" sz="1700"/>
              <a:t>  </a:t>
            </a:r>
          </a:p>
        </p:txBody>
      </p:sp>
      <p:sp>
        <p:nvSpPr>
          <p:cNvPr id="46084" name="Rectangle 4"/>
          <p:cNvSpPr>
            <a:spLocks noChangeArrowheads="1"/>
          </p:cNvSpPr>
          <p:nvPr/>
        </p:nvSpPr>
        <p:spPr bwMode="auto">
          <a:xfrm>
            <a:off x="2339975" y="781050"/>
            <a:ext cx="4608513" cy="1081088"/>
          </a:xfrm>
          <a:prstGeom prst="rect">
            <a:avLst/>
          </a:prstGeom>
          <a:solidFill>
            <a:srgbClr val="FFFFFF"/>
          </a:solidFill>
          <a:ln w="9525">
            <a:solidFill>
              <a:schemeClr val="tx1"/>
            </a:solidFill>
            <a:miter lim="800000"/>
            <a:headEnd/>
            <a:tailEnd/>
          </a:ln>
        </p:spPr>
        <p:txBody>
          <a:bodyPr/>
          <a:lstStyle/>
          <a:p>
            <a:pPr algn="just"/>
            <a:r>
              <a:rPr lang="en-US"/>
              <a:t>Mikroorganisme sebagai penyebab infeksi (eksogen) , endogen karena alergi serta komplikasi dari konjuktivitis </a:t>
            </a:r>
            <a:endParaRPr lang="id-ID"/>
          </a:p>
        </p:txBody>
      </p:sp>
      <p:sp>
        <p:nvSpPr>
          <p:cNvPr id="46085" name="Rectangle 5"/>
          <p:cNvSpPr>
            <a:spLocks noChangeArrowheads="1"/>
          </p:cNvSpPr>
          <p:nvPr/>
        </p:nvSpPr>
        <p:spPr bwMode="auto">
          <a:xfrm>
            <a:off x="2771775" y="2349500"/>
            <a:ext cx="3595688" cy="382588"/>
          </a:xfrm>
          <a:prstGeom prst="rect">
            <a:avLst/>
          </a:prstGeom>
          <a:solidFill>
            <a:srgbClr val="FFFFFF"/>
          </a:solidFill>
          <a:ln w="9525">
            <a:solidFill>
              <a:schemeClr val="tx1"/>
            </a:solidFill>
            <a:miter lim="800000"/>
            <a:headEnd/>
            <a:tailEnd/>
          </a:ln>
        </p:spPr>
        <p:txBody>
          <a:bodyPr/>
          <a:lstStyle/>
          <a:p>
            <a:pPr algn="ctr"/>
            <a:r>
              <a:rPr lang="id-ID"/>
              <a:t>Reaksi inflamasi pada kornea</a:t>
            </a:r>
          </a:p>
        </p:txBody>
      </p:sp>
      <p:sp>
        <p:nvSpPr>
          <p:cNvPr id="46086" name="Rectangle 6"/>
          <p:cNvSpPr>
            <a:spLocks noChangeArrowheads="1"/>
          </p:cNvSpPr>
          <p:nvPr/>
        </p:nvSpPr>
        <p:spPr bwMode="auto">
          <a:xfrm>
            <a:off x="5795963" y="4595813"/>
            <a:ext cx="2430462" cy="704850"/>
          </a:xfrm>
          <a:prstGeom prst="rect">
            <a:avLst/>
          </a:prstGeom>
          <a:solidFill>
            <a:srgbClr val="FFFFFF"/>
          </a:solidFill>
          <a:ln w="9525">
            <a:solidFill>
              <a:schemeClr val="tx1"/>
            </a:solidFill>
            <a:miter lim="800000"/>
            <a:headEnd/>
            <a:tailEnd/>
          </a:ln>
        </p:spPr>
        <p:txBody>
          <a:bodyPr/>
          <a:lstStyle/>
          <a:p>
            <a:pPr algn="ctr"/>
            <a:r>
              <a:rPr lang="en-US"/>
              <a:t>Kerusakan membran bowman</a:t>
            </a:r>
            <a:endParaRPr lang="id-ID"/>
          </a:p>
        </p:txBody>
      </p:sp>
      <p:sp>
        <p:nvSpPr>
          <p:cNvPr id="46087" name="Rectangle 7"/>
          <p:cNvSpPr>
            <a:spLocks noChangeArrowheads="1"/>
          </p:cNvSpPr>
          <p:nvPr/>
        </p:nvSpPr>
        <p:spPr bwMode="auto">
          <a:xfrm>
            <a:off x="468313" y="3521075"/>
            <a:ext cx="4351337" cy="412750"/>
          </a:xfrm>
          <a:prstGeom prst="rect">
            <a:avLst/>
          </a:prstGeom>
          <a:noFill/>
          <a:ln w="9525">
            <a:solidFill>
              <a:schemeClr val="tx1"/>
            </a:solidFill>
            <a:miter lim="800000"/>
            <a:headEnd/>
            <a:tailEnd/>
          </a:ln>
        </p:spPr>
        <p:txBody>
          <a:bodyPr/>
          <a:lstStyle/>
          <a:p>
            <a:r>
              <a:rPr lang="id-ID"/>
              <a:t>Dolor,rubor, kalor, tumor, laesa funsio</a:t>
            </a:r>
          </a:p>
        </p:txBody>
      </p:sp>
      <p:sp>
        <p:nvSpPr>
          <p:cNvPr id="46088" name="Line 8"/>
          <p:cNvSpPr>
            <a:spLocks noChangeShapeType="1"/>
          </p:cNvSpPr>
          <p:nvPr/>
        </p:nvSpPr>
        <p:spPr bwMode="auto">
          <a:xfrm>
            <a:off x="6877050" y="4052888"/>
            <a:ext cx="23813" cy="533400"/>
          </a:xfrm>
          <a:prstGeom prst="line">
            <a:avLst/>
          </a:prstGeom>
          <a:noFill/>
          <a:ln w="9525">
            <a:solidFill>
              <a:srgbClr val="000000"/>
            </a:solidFill>
            <a:round/>
            <a:headEnd/>
            <a:tailEnd type="triangle" w="med" len="med"/>
          </a:ln>
        </p:spPr>
        <p:txBody>
          <a:bodyPr/>
          <a:lstStyle/>
          <a:p>
            <a:endParaRPr lang="en-AU"/>
          </a:p>
        </p:txBody>
      </p:sp>
      <p:sp>
        <p:nvSpPr>
          <p:cNvPr id="46089" name="Line 9"/>
          <p:cNvSpPr>
            <a:spLocks noChangeShapeType="1"/>
          </p:cNvSpPr>
          <p:nvPr/>
        </p:nvSpPr>
        <p:spPr bwMode="auto">
          <a:xfrm>
            <a:off x="4284663" y="1949450"/>
            <a:ext cx="0" cy="288925"/>
          </a:xfrm>
          <a:prstGeom prst="line">
            <a:avLst/>
          </a:prstGeom>
          <a:noFill/>
          <a:ln w="9525">
            <a:solidFill>
              <a:srgbClr val="000000"/>
            </a:solidFill>
            <a:round/>
            <a:headEnd/>
            <a:tailEnd type="triangle" w="med" len="med"/>
          </a:ln>
        </p:spPr>
        <p:txBody>
          <a:bodyPr/>
          <a:lstStyle/>
          <a:p>
            <a:endParaRPr lang="en-AU"/>
          </a:p>
        </p:txBody>
      </p:sp>
      <p:sp>
        <p:nvSpPr>
          <p:cNvPr id="46090" name="Line 10"/>
          <p:cNvSpPr>
            <a:spLocks noChangeShapeType="1"/>
          </p:cNvSpPr>
          <p:nvPr/>
        </p:nvSpPr>
        <p:spPr bwMode="auto">
          <a:xfrm flipH="1">
            <a:off x="2171700" y="2781300"/>
            <a:ext cx="1679575" cy="652463"/>
          </a:xfrm>
          <a:prstGeom prst="line">
            <a:avLst/>
          </a:prstGeom>
          <a:noFill/>
          <a:ln w="9525">
            <a:solidFill>
              <a:srgbClr val="000000"/>
            </a:solidFill>
            <a:round/>
            <a:headEnd/>
            <a:tailEnd type="triangle" w="med" len="med"/>
          </a:ln>
        </p:spPr>
        <p:txBody>
          <a:bodyPr/>
          <a:lstStyle/>
          <a:p>
            <a:endParaRPr lang="en-AU"/>
          </a:p>
        </p:txBody>
      </p:sp>
      <p:sp>
        <p:nvSpPr>
          <p:cNvPr id="46091" name="Rectangle 11"/>
          <p:cNvSpPr>
            <a:spLocks noChangeArrowheads="1"/>
          </p:cNvSpPr>
          <p:nvPr/>
        </p:nvSpPr>
        <p:spPr bwMode="auto">
          <a:xfrm>
            <a:off x="5387975" y="3529013"/>
            <a:ext cx="3216275" cy="404812"/>
          </a:xfrm>
          <a:prstGeom prst="rect">
            <a:avLst/>
          </a:prstGeom>
          <a:noFill/>
          <a:ln w="9525">
            <a:solidFill>
              <a:schemeClr val="tx1"/>
            </a:solidFill>
            <a:miter lim="800000"/>
            <a:headEnd/>
            <a:tailEnd/>
          </a:ln>
        </p:spPr>
        <p:txBody>
          <a:bodyPr/>
          <a:lstStyle/>
          <a:p>
            <a:r>
              <a:rPr lang="id-ID"/>
              <a:t>Komplikasi </a:t>
            </a:r>
            <a:r>
              <a:rPr lang="id-ID">
                <a:sym typeface="Wingdings" pitchFamily="2" charset="2"/>
              </a:rPr>
              <a:t></a:t>
            </a:r>
            <a:r>
              <a:rPr lang="id-ID"/>
              <a:t> ulkus kornea</a:t>
            </a:r>
          </a:p>
        </p:txBody>
      </p:sp>
      <p:sp>
        <p:nvSpPr>
          <p:cNvPr id="46092" name="Line 12"/>
          <p:cNvSpPr>
            <a:spLocks noChangeShapeType="1"/>
          </p:cNvSpPr>
          <p:nvPr/>
        </p:nvSpPr>
        <p:spPr bwMode="auto">
          <a:xfrm>
            <a:off x="5219700" y="2781300"/>
            <a:ext cx="1296988" cy="576263"/>
          </a:xfrm>
          <a:prstGeom prst="line">
            <a:avLst/>
          </a:prstGeom>
          <a:noFill/>
          <a:ln w="9525">
            <a:solidFill>
              <a:srgbClr val="000000"/>
            </a:solidFill>
            <a:round/>
            <a:headEnd/>
            <a:tailEnd type="triangle" w="med" len="med"/>
          </a:ln>
        </p:spPr>
        <p:txBody>
          <a:bodyPr/>
          <a:lstStyle/>
          <a:p>
            <a:endParaRPr lang="en-AU"/>
          </a:p>
        </p:txBody>
      </p:sp>
      <p:sp>
        <p:nvSpPr>
          <p:cNvPr id="46093" name="Rectangle 13"/>
          <p:cNvSpPr>
            <a:spLocks noChangeArrowheads="1"/>
          </p:cNvSpPr>
          <p:nvPr/>
        </p:nvSpPr>
        <p:spPr bwMode="auto">
          <a:xfrm>
            <a:off x="5724525" y="5905500"/>
            <a:ext cx="2501900" cy="692150"/>
          </a:xfrm>
          <a:prstGeom prst="rect">
            <a:avLst/>
          </a:prstGeom>
          <a:solidFill>
            <a:srgbClr val="FFFFFF"/>
          </a:solidFill>
          <a:ln w="9525">
            <a:solidFill>
              <a:schemeClr val="tx1"/>
            </a:solidFill>
            <a:miter lim="800000"/>
            <a:headEnd/>
            <a:tailEnd/>
          </a:ln>
        </p:spPr>
        <p:txBody>
          <a:bodyPr/>
          <a:lstStyle/>
          <a:p>
            <a:pPr algn="ctr"/>
            <a:r>
              <a:rPr lang="en-US"/>
              <a:t>Terbentuk jaringan sikatrik</a:t>
            </a:r>
            <a:endParaRPr lang="id-ID"/>
          </a:p>
        </p:txBody>
      </p:sp>
      <p:sp>
        <p:nvSpPr>
          <p:cNvPr id="46094" name="Line 14"/>
          <p:cNvSpPr>
            <a:spLocks noChangeShapeType="1"/>
          </p:cNvSpPr>
          <p:nvPr/>
        </p:nvSpPr>
        <p:spPr bwMode="auto">
          <a:xfrm>
            <a:off x="6948488" y="5445125"/>
            <a:ext cx="9525" cy="401638"/>
          </a:xfrm>
          <a:prstGeom prst="line">
            <a:avLst/>
          </a:prstGeom>
          <a:noFill/>
          <a:ln w="9525">
            <a:solidFill>
              <a:srgbClr val="000000"/>
            </a:solidFill>
            <a:round/>
            <a:headEnd/>
            <a:tailEnd type="triangle" w="med" len="med"/>
          </a:ln>
        </p:spPr>
        <p:txBody>
          <a:bodyPr/>
          <a:lstStyle/>
          <a:p>
            <a:endParaRPr lang="en-AU"/>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7813"/>
            <a:ext cx="5383213" cy="703262"/>
          </a:xfrm>
        </p:spPr>
        <p:txBody>
          <a:bodyPr/>
          <a:lstStyle/>
          <a:p>
            <a:r>
              <a:rPr lang="id-ID" sz="3800" b="1" i="1"/>
              <a:t>HORDEULUM</a:t>
            </a:r>
          </a:p>
        </p:txBody>
      </p:sp>
      <p:sp>
        <p:nvSpPr>
          <p:cNvPr id="47107" name="Rectangle 3"/>
          <p:cNvSpPr>
            <a:spLocks noGrp="1" noChangeArrowheads="1"/>
          </p:cNvSpPr>
          <p:nvPr>
            <p:ph idx="1"/>
          </p:nvPr>
        </p:nvSpPr>
        <p:spPr>
          <a:xfrm>
            <a:off x="457200" y="1125538"/>
            <a:ext cx="8362950" cy="5399087"/>
          </a:xfrm>
        </p:spPr>
        <p:txBody>
          <a:bodyPr/>
          <a:lstStyle/>
          <a:p>
            <a:pPr algn="just">
              <a:lnSpc>
                <a:spcPct val="90000"/>
              </a:lnSpc>
              <a:buClr>
                <a:schemeClr val="tx1"/>
              </a:buClr>
              <a:buFont typeface="Wingdings" pitchFamily="2" charset="2"/>
              <a:buChar char="q"/>
            </a:pPr>
            <a:r>
              <a:rPr lang="id-ID" sz="2100" b="1" i="1">
                <a:latin typeface="Times New Roman" pitchFamily="18" charset="0"/>
              </a:rPr>
              <a:t>Pengertian</a:t>
            </a:r>
            <a:endParaRPr lang="id-ID" sz="2100">
              <a:latin typeface="Times New Roman" pitchFamily="18" charset="0"/>
            </a:endParaRPr>
          </a:p>
          <a:p>
            <a:pPr lvl="1" algn="just">
              <a:lnSpc>
                <a:spcPct val="90000"/>
              </a:lnSpc>
            </a:pPr>
            <a:r>
              <a:rPr lang="id-ID" sz="2000">
                <a:latin typeface="Times New Roman" pitchFamily="18" charset="0"/>
              </a:rPr>
              <a:t>Infeksi supuratif akut kelenjar kelopak mata yang biasanya disebabkan oleh stafilokokkus</a:t>
            </a:r>
          </a:p>
          <a:p>
            <a:pPr lvl="1" algn="just">
              <a:lnSpc>
                <a:spcPct val="90000"/>
              </a:lnSpc>
            </a:pPr>
            <a:endParaRPr lang="id-ID" sz="2000" b="1" i="1">
              <a:latin typeface="Times New Roman" pitchFamily="18" charset="0"/>
            </a:endParaRPr>
          </a:p>
          <a:p>
            <a:pPr algn="just">
              <a:lnSpc>
                <a:spcPct val="90000"/>
              </a:lnSpc>
              <a:buClr>
                <a:schemeClr val="tx1"/>
              </a:buClr>
              <a:buFont typeface="Wingdings" pitchFamily="2" charset="2"/>
              <a:buChar char="q"/>
            </a:pPr>
            <a:r>
              <a:rPr lang="id-ID" sz="2100" b="1" i="1">
                <a:latin typeface="Times New Roman" pitchFamily="18" charset="0"/>
              </a:rPr>
              <a:t>Etiologi</a:t>
            </a:r>
          </a:p>
          <a:p>
            <a:pPr lvl="1" algn="just">
              <a:lnSpc>
                <a:spcPct val="90000"/>
              </a:lnSpc>
            </a:pPr>
            <a:r>
              <a:rPr lang="id-ID" sz="2000">
                <a:latin typeface="Times New Roman" pitchFamily="18" charset="0"/>
              </a:rPr>
              <a:t>Kuman stafilokokkus</a:t>
            </a:r>
          </a:p>
          <a:p>
            <a:pPr lvl="1" algn="just">
              <a:lnSpc>
                <a:spcPct val="90000"/>
              </a:lnSpc>
            </a:pPr>
            <a:endParaRPr lang="id-ID" sz="2000" b="1">
              <a:latin typeface="Times New Roman" pitchFamily="18" charset="0"/>
            </a:endParaRPr>
          </a:p>
          <a:p>
            <a:pPr algn="just">
              <a:lnSpc>
                <a:spcPct val="90000"/>
              </a:lnSpc>
              <a:buClr>
                <a:schemeClr val="tx1"/>
              </a:buClr>
              <a:buFont typeface="Wingdings" pitchFamily="2" charset="2"/>
              <a:buChar char="q"/>
            </a:pPr>
            <a:r>
              <a:rPr lang="id-ID" sz="2100" b="1" i="1">
                <a:latin typeface="Times New Roman" pitchFamily="18" charset="0"/>
              </a:rPr>
              <a:t>Gejala</a:t>
            </a:r>
          </a:p>
          <a:p>
            <a:pPr lvl="1" algn="just">
              <a:lnSpc>
                <a:spcPct val="90000"/>
              </a:lnSpc>
            </a:pPr>
            <a:r>
              <a:rPr lang="id-ID" sz="2000">
                <a:latin typeface="Times New Roman" pitchFamily="18" charset="0"/>
              </a:rPr>
              <a:t>Nyeri pada kelopak mata</a:t>
            </a:r>
          </a:p>
          <a:p>
            <a:pPr lvl="1" algn="just">
              <a:lnSpc>
                <a:spcPct val="90000"/>
              </a:lnSpc>
            </a:pPr>
            <a:r>
              <a:rPr lang="id-ID" sz="2000">
                <a:latin typeface="Times New Roman" pitchFamily="18" charset="0"/>
              </a:rPr>
              <a:t>Kalau menunduk rasa sakit bertambah</a:t>
            </a:r>
          </a:p>
          <a:p>
            <a:pPr lvl="1" algn="just">
              <a:lnSpc>
                <a:spcPct val="90000"/>
              </a:lnSpc>
            </a:pPr>
            <a:r>
              <a:rPr lang="id-ID" sz="2000">
                <a:latin typeface="Times New Roman" pitchFamily="18" charset="0"/>
              </a:rPr>
              <a:t>Tanpak suatu benjolan setempat</a:t>
            </a:r>
          </a:p>
          <a:p>
            <a:pPr lvl="1" algn="just">
              <a:lnSpc>
                <a:spcPct val="90000"/>
              </a:lnSpc>
            </a:pPr>
            <a:r>
              <a:rPr lang="id-ID" sz="2000">
                <a:latin typeface="Times New Roman" pitchFamily="18" charset="0"/>
              </a:rPr>
              <a:t>Warna kemerahan, mengkilat</a:t>
            </a:r>
          </a:p>
          <a:p>
            <a:pPr lvl="1" algn="just">
              <a:lnSpc>
                <a:spcPct val="90000"/>
              </a:lnSpc>
            </a:pPr>
            <a:r>
              <a:rPr lang="id-ID" sz="2000">
                <a:latin typeface="Times New Roman" pitchFamily="18" charset="0"/>
              </a:rPr>
              <a:t>Nyeri tekan</a:t>
            </a:r>
          </a:p>
          <a:p>
            <a:pPr lvl="1" algn="just">
              <a:lnSpc>
                <a:spcPct val="90000"/>
              </a:lnSpc>
            </a:pPr>
            <a:endParaRPr lang="id-ID" sz="2000" b="1">
              <a:latin typeface="Times New Roman" pitchFamily="18" charset="0"/>
            </a:endParaRPr>
          </a:p>
          <a:p>
            <a:pPr algn="just">
              <a:lnSpc>
                <a:spcPct val="90000"/>
              </a:lnSpc>
              <a:buClr>
                <a:schemeClr val="tx1"/>
              </a:buClr>
              <a:buFont typeface="Wingdings" pitchFamily="2" charset="2"/>
              <a:buChar char="q"/>
            </a:pPr>
            <a:r>
              <a:rPr lang="id-ID" sz="2100" b="1" i="1">
                <a:latin typeface="Times New Roman" pitchFamily="18" charset="0"/>
              </a:rPr>
              <a:t>Kalazion</a:t>
            </a:r>
          </a:p>
          <a:p>
            <a:pPr lvl="1" algn="just">
              <a:lnSpc>
                <a:spcPct val="90000"/>
              </a:lnSpc>
            </a:pPr>
            <a:r>
              <a:rPr lang="id-ID" sz="2000">
                <a:latin typeface="Times New Roman" pitchFamily="18" charset="0"/>
              </a:rPr>
              <a:t>Adalah peradangan kronik pada kelenjar meibom</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277813"/>
            <a:ext cx="8229600" cy="490537"/>
          </a:xfrm>
        </p:spPr>
        <p:txBody>
          <a:bodyPr/>
          <a:lstStyle/>
          <a:p>
            <a:r>
              <a:rPr lang="id-ID" sz="1900" b="1" i="1"/>
              <a:t>Patofisiologi</a:t>
            </a:r>
            <a:r>
              <a:rPr lang="id-ID" sz="1900"/>
              <a:t> </a:t>
            </a:r>
          </a:p>
        </p:txBody>
      </p:sp>
      <p:sp>
        <p:nvSpPr>
          <p:cNvPr id="48131" name="Rectangle 3"/>
          <p:cNvSpPr>
            <a:spLocks noGrp="1" noChangeArrowheads="1"/>
          </p:cNvSpPr>
          <p:nvPr>
            <p:ph idx="1"/>
          </p:nvPr>
        </p:nvSpPr>
        <p:spPr>
          <a:xfrm>
            <a:off x="457200" y="908050"/>
            <a:ext cx="8229600" cy="5218113"/>
          </a:xfrm>
        </p:spPr>
        <p:txBody>
          <a:bodyPr/>
          <a:lstStyle/>
          <a:p>
            <a:pPr>
              <a:buFont typeface="Wingdings" pitchFamily="2" charset="2"/>
              <a:buNone/>
            </a:pPr>
            <a:r>
              <a:rPr lang="id-ID" sz="1900"/>
              <a:t>   </a:t>
            </a:r>
          </a:p>
        </p:txBody>
      </p:sp>
      <p:sp>
        <p:nvSpPr>
          <p:cNvPr id="48132" name="Rectangle 4"/>
          <p:cNvSpPr>
            <a:spLocks noChangeArrowheads="1"/>
          </p:cNvSpPr>
          <p:nvPr/>
        </p:nvSpPr>
        <p:spPr bwMode="auto">
          <a:xfrm>
            <a:off x="3516313" y="1125538"/>
            <a:ext cx="1828800" cy="577850"/>
          </a:xfrm>
          <a:prstGeom prst="rect">
            <a:avLst/>
          </a:prstGeom>
          <a:solidFill>
            <a:srgbClr val="FFFFFF"/>
          </a:solidFill>
          <a:ln w="9525">
            <a:solidFill>
              <a:srgbClr val="000000"/>
            </a:solidFill>
            <a:miter lim="800000"/>
            <a:headEnd/>
            <a:tailEnd/>
          </a:ln>
        </p:spPr>
        <p:txBody>
          <a:bodyPr/>
          <a:lstStyle/>
          <a:p>
            <a:r>
              <a:rPr lang="id-ID" sz="2000"/>
              <a:t>Stapilokokkus</a:t>
            </a:r>
          </a:p>
        </p:txBody>
      </p:sp>
      <p:sp>
        <p:nvSpPr>
          <p:cNvPr id="48133" name="Rectangle 5"/>
          <p:cNvSpPr>
            <a:spLocks noChangeArrowheads="1"/>
          </p:cNvSpPr>
          <p:nvPr/>
        </p:nvSpPr>
        <p:spPr bwMode="auto">
          <a:xfrm>
            <a:off x="468313" y="2089150"/>
            <a:ext cx="2235200" cy="577850"/>
          </a:xfrm>
          <a:prstGeom prst="rect">
            <a:avLst/>
          </a:prstGeom>
          <a:solidFill>
            <a:srgbClr val="FFFFFF"/>
          </a:solidFill>
          <a:ln w="9525">
            <a:solidFill>
              <a:srgbClr val="000000"/>
            </a:solidFill>
            <a:miter lim="800000"/>
            <a:headEnd/>
            <a:tailEnd/>
          </a:ln>
        </p:spPr>
        <p:txBody>
          <a:bodyPr/>
          <a:lstStyle/>
          <a:p>
            <a:r>
              <a:rPr lang="id-ID" sz="2000"/>
              <a:t>Kelenjar meibon</a:t>
            </a:r>
          </a:p>
        </p:txBody>
      </p:sp>
      <p:sp>
        <p:nvSpPr>
          <p:cNvPr id="48134" name="Rectangle 6"/>
          <p:cNvSpPr>
            <a:spLocks noChangeArrowheads="1"/>
          </p:cNvSpPr>
          <p:nvPr/>
        </p:nvSpPr>
        <p:spPr bwMode="auto">
          <a:xfrm>
            <a:off x="468313" y="3436938"/>
            <a:ext cx="2438400" cy="1360487"/>
          </a:xfrm>
          <a:prstGeom prst="rect">
            <a:avLst/>
          </a:prstGeom>
          <a:solidFill>
            <a:srgbClr val="FFFFFF"/>
          </a:solidFill>
          <a:ln w="9525">
            <a:solidFill>
              <a:srgbClr val="000000"/>
            </a:solidFill>
            <a:miter lim="800000"/>
            <a:headEnd/>
            <a:tailEnd/>
          </a:ln>
        </p:spPr>
        <p:txBody>
          <a:bodyPr/>
          <a:lstStyle/>
          <a:p>
            <a:pPr algn="ctr"/>
            <a:r>
              <a:rPr lang="en-US" sz="2000"/>
              <a:t>Pembentukan nanah kearah kulit kelopak mata dan konjuktiva</a:t>
            </a:r>
            <a:endParaRPr lang="id-ID" sz="2000"/>
          </a:p>
        </p:txBody>
      </p:sp>
      <p:sp>
        <p:nvSpPr>
          <p:cNvPr id="48135" name="Rectangle 7"/>
          <p:cNvSpPr>
            <a:spLocks noChangeArrowheads="1"/>
          </p:cNvSpPr>
          <p:nvPr/>
        </p:nvSpPr>
        <p:spPr bwMode="auto">
          <a:xfrm>
            <a:off x="750888" y="5807075"/>
            <a:ext cx="1828800" cy="577850"/>
          </a:xfrm>
          <a:prstGeom prst="rect">
            <a:avLst/>
          </a:prstGeom>
          <a:solidFill>
            <a:srgbClr val="FFFFFF"/>
          </a:solidFill>
          <a:ln w="9525">
            <a:solidFill>
              <a:srgbClr val="000000"/>
            </a:solidFill>
            <a:miter lim="800000"/>
            <a:headEnd/>
            <a:tailEnd/>
          </a:ln>
        </p:spPr>
        <p:txBody>
          <a:bodyPr/>
          <a:lstStyle/>
          <a:p>
            <a:r>
              <a:rPr lang="id-ID" sz="2000"/>
              <a:t>H. Internum</a:t>
            </a:r>
          </a:p>
        </p:txBody>
      </p:sp>
      <p:sp>
        <p:nvSpPr>
          <p:cNvPr id="48136" name="Rectangle 8"/>
          <p:cNvSpPr>
            <a:spLocks noChangeArrowheads="1"/>
          </p:cNvSpPr>
          <p:nvPr/>
        </p:nvSpPr>
        <p:spPr bwMode="auto">
          <a:xfrm>
            <a:off x="6005513" y="2089150"/>
            <a:ext cx="2438400" cy="577850"/>
          </a:xfrm>
          <a:prstGeom prst="rect">
            <a:avLst/>
          </a:prstGeom>
          <a:solidFill>
            <a:srgbClr val="FFFFFF"/>
          </a:solidFill>
          <a:ln w="9525">
            <a:solidFill>
              <a:srgbClr val="000000"/>
            </a:solidFill>
            <a:miter lim="800000"/>
            <a:headEnd/>
            <a:tailEnd/>
          </a:ln>
        </p:spPr>
        <p:txBody>
          <a:bodyPr/>
          <a:lstStyle/>
          <a:p>
            <a:r>
              <a:rPr lang="id-ID" sz="2000"/>
              <a:t>Kel. Zeis, Moll</a:t>
            </a:r>
          </a:p>
        </p:txBody>
      </p:sp>
      <p:sp>
        <p:nvSpPr>
          <p:cNvPr id="48137" name="Rectangle 9"/>
          <p:cNvSpPr>
            <a:spLocks noChangeArrowheads="1"/>
          </p:cNvSpPr>
          <p:nvPr/>
        </p:nvSpPr>
        <p:spPr bwMode="auto">
          <a:xfrm>
            <a:off x="5700713" y="3800475"/>
            <a:ext cx="3048000" cy="769938"/>
          </a:xfrm>
          <a:prstGeom prst="rect">
            <a:avLst/>
          </a:prstGeom>
          <a:solidFill>
            <a:srgbClr val="FFFFFF"/>
          </a:solidFill>
          <a:ln w="9525">
            <a:solidFill>
              <a:srgbClr val="000000"/>
            </a:solidFill>
            <a:miter lim="800000"/>
            <a:headEnd/>
            <a:tailEnd/>
          </a:ln>
        </p:spPr>
        <p:txBody>
          <a:bodyPr/>
          <a:lstStyle/>
          <a:p>
            <a:pPr algn="ctr"/>
            <a:r>
              <a:rPr lang="en-US" sz="2000"/>
              <a:t>Pembentukan nanah kearah kulit  palpebra</a:t>
            </a:r>
            <a:endParaRPr lang="id-ID" sz="2000"/>
          </a:p>
        </p:txBody>
      </p:sp>
      <p:sp>
        <p:nvSpPr>
          <p:cNvPr id="48138" name="Rectangle 10"/>
          <p:cNvSpPr>
            <a:spLocks noChangeArrowheads="1"/>
          </p:cNvSpPr>
          <p:nvPr/>
        </p:nvSpPr>
        <p:spPr bwMode="auto">
          <a:xfrm>
            <a:off x="6354763" y="5659438"/>
            <a:ext cx="1828800" cy="577850"/>
          </a:xfrm>
          <a:prstGeom prst="rect">
            <a:avLst/>
          </a:prstGeom>
          <a:solidFill>
            <a:srgbClr val="FFFFFF"/>
          </a:solidFill>
          <a:ln w="9525">
            <a:solidFill>
              <a:srgbClr val="000000"/>
            </a:solidFill>
            <a:miter lim="800000"/>
            <a:headEnd/>
            <a:tailEnd/>
          </a:ln>
        </p:spPr>
        <p:txBody>
          <a:bodyPr/>
          <a:lstStyle/>
          <a:p>
            <a:r>
              <a:rPr lang="id-ID" sz="2000"/>
              <a:t>H. Eksternum</a:t>
            </a:r>
          </a:p>
        </p:txBody>
      </p:sp>
      <p:sp>
        <p:nvSpPr>
          <p:cNvPr id="48139" name="Line 11"/>
          <p:cNvSpPr>
            <a:spLocks noChangeShapeType="1"/>
          </p:cNvSpPr>
          <p:nvPr/>
        </p:nvSpPr>
        <p:spPr bwMode="auto">
          <a:xfrm flipH="1">
            <a:off x="1890713" y="1511300"/>
            <a:ext cx="1625600" cy="384175"/>
          </a:xfrm>
          <a:prstGeom prst="line">
            <a:avLst/>
          </a:prstGeom>
          <a:noFill/>
          <a:ln w="9525">
            <a:solidFill>
              <a:srgbClr val="000000"/>
            </a:solidFill>
            <a:round/>
            <a:headEnd/>
            <a:tailEnd type="triangle" w="med" len="med"/>
          </a:ln>
        </p:spPr>
        <p:txBody>
          <a:bodyPr/>
          <a:lstStyle/>
          <a:p>
            <a:endParaRPr lang="en-AU"/>
          </a:p>
        </p:txBody>
      </p:sp>
      <p:sp>
        <p:nvSpPr>
          <p:cNvPr id="48140" name="Line 12"/>
          <p:cNvSpPr>
            <a:spLocks noChangeShapeType="1"/>
          </p:cNvSpPr>
          <p:nvPr/>
        </p:nvSpPr>
        <p:spPr bwMode="auto">
          <a:xfrm>
            <a:off x="5345113" y="1317625"/>
            <a:ext cx="1422400" cy="577850"/>
          </a:xfrm>
          <a:prstGeom prst="line">
            <a:avLst/>
          </a:prstGeom>
          <a:noFill/>
          <a:ln w="9525">
            <a:solidFill>
              <a:srgbClr val="000000"/>
            </a:solidFill>
            <a:round/>
            <a:headEnd/>
            <a:tailEnd type="triangle" w="med" len="med"/>
          </a:ln>
        </p:spPr>
        <p:txBody>
          <a:bodyPr/>
          <a:lstStyle/>
          <a:p>
            <a:endParaRPr lang="en-AU"/>
          </a:p>
        </p:txBody>
      </p:sp>
      <p:sp>
        <p:nvSpPr>
          <p:cNvPr id="48141" name="Line 13"/>
          <p:cNvSpPr>
            <a:spLocks noChangeShapeType="1"/>
          </p:cNvSpPr>
          <p:nvPr/>
        </p:nvSpPr>
        <p:spPr bwMode="auto">
          <a:xfrm>
            <a:off x="1687513" y="2751138"/>
            <a:ext cx="0" cy="577850"/>
          </a:xfrm>
          <a:prstGeom prst="line">
            <a:avLst/>
          </a:prstGeom>
          <a:noFill/>
          <a:ln w="9525">
            <a:solidFill>
              <a:srgbClr val="000000"/>
            </a:solidFill>
            <a:round/>
            <a:headEnd/>
            <a:tailEnd type="triangle" w="med" len="med"/>
          </a:ln>
        </p:spPr>
        <p:txBody>
          <a:bodyPr/>
          <a:lstStyle/>
          <a:p>
            <a:endParaRPr lang="en-AU"/>
          </a:p>
        </p:txBody>
      </p:sp>
      <p:sp>
        <p:nvSpPr>
          <p:cNvPr id="48142" name="Line 14"/>
          <p:cNvSpPr>
            <a:spLocks noChangeShapeType="1"/>
          </p:cNvSpPr>
          <p:nvPr/>
        </p:nvSpPr>
        <p:spPr bwMode="auto">
          <a:xfrm>
            <a:off x="7173913" y="2859088"/>
            <a:ext cx="0" cy="769937"/>
          </a:xfrm>
          <a:prstGeom prst="line">
            <a:avLst/>
          </a:prstGeom>
          <a:noFill/>
          <a:ln w="9525">
            <a:solidFill>
              <a:srgbClr val="000000"/>
            </a:solidFill>
            <a:round/>
            <a:headEnd/>
            <a:tailEnd type="triangle" w="med" len="med"/>
          </a:ln>
        </p:spPr>
        <p:txBody>
          <a:bodyPr/>
          <a:lstStyle/>
          <a:p>
            <a:endParaRPr lang="en-AU"/>
          </a:p>
        </p:txBody>
      </p:sp>
      <p:sp>
        <p:nvSpPr>
          <p:cNvPr id="48143" name="Line 15"/>
          <p:cNvSpPr>
            <a:spLocks noChangeShapeType="1"/>
          </p:cNvSpPr>
          <p:nvPr/>
        </p:nvSpPr>
        <p:spPr bwMode="auto">
          <a:xfrm>
            <a:off x="1687513" y="5103813"/>
            <a:ext cx="0" cy="577850"/>
          </a:xfrm>
          <a:prstGeom prst="line">
            <a:avLst/>
          </a:prstGeom>
          <a:noFill/>
          <a:ln w="9525">
            <a:solidFill>
              <a:srgbClr val="000000"/>
            </a:solidFill>
            <a:round/>
            <a:headEnd/>
            <a:tailEnd type="triangle" w="med" len="med"/>
          </a:ln>
        </p:spPr>
        <p:txBody>
          <a:bodyPr/>
          <a:lstStyle/>
          <a:p>
            <a:endParaRPr lang="en-AU"/>
          </a:p>
        </p:txBody>
      </p:sp>
      <p:sp>
        <p:nvSpPr>
          <p:cNvPr id="48144" name="Line 16"/>
          <p:cNvSpPr>
            <a:spLocks noChangeShapeType="1"/>
          </p:cNvSpPr>
          <p:nvPr/>
        </p:nvSpPr>
        <p:spPr bwMode="auto">
          <a:xfrm>
            <a:off x="7173913" y="4784725"/>
            <a:ext cx="0" cy="577850"/>
          </a:xfrm>
          <a:prstGeom prst="line">
            <a:avLst/>
          </a:prstGeom>
          <a:noFill/>
          <a:ln w="9525">
            <a:solidFill>
              <a:srgbClr val="000000"/>
            </a:solidFill>
            <a:round/>
            <a:headEnd/>
            <a:tailEnd type="triangle" w="med" len="med"/>
          </a:ln>
        </p:spPr>
        <p:txBody>
          <a:bodyPr/>
          <a:lstStyle/>
          <a:p>
            <a:endParaRPr lang="en-AU"/>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id-ID" b="1" i="1"/>
              <a:t>BLEFARITIS</a:t>
            </a:r>
          </a:p>
        </p:txBody>
      </p:sp>
      <p:sp>
        <p:nvSpPr>
          <p:cNvPr id="49155" name="Rectangle 3"/>
          <p:cNvSpPr>
            <a:spLocks noGrp="1" noChangeArrowheads="1"/>
          </p:cNvSpPr>
          <p:nvPr>
            <p:ph idx="1"/>
          </p:nvPr>
        </p:nvSpPr>
        <p:spPr>
          <a:xfrm>
            <a:off x="457200" y="1844675"/>
            <a:ext cx="8229600" cy="4286250"/>
          </a:xfrm>
        </p:spPr>
        <p:txBody>
          <a:bodyPr/>
          <a:lstStyle/>
          <a:p>
            <a:pPr marL="0" indent="0" algn="just">
              <a:buFont typeface="Wingdings" pitchFamily="2" charset="2"/>
              <a:buNone/>
            </a:pPr>
            <a:r>
              <a:rPr lang="id-ID" b="1" i="1"/>
              <a:t>Pengertian</a:t>
            </a:r>
          </a:p>
          <a:p>
            <a:pPr marL="0" indent="0" algn="just">
              <a:buFont typeface="Wingdings" pitchFamily="2" charset="2"/>
              <a:buNone/>
            </a:pPr>
            <a:r>
              <a:rPr lang="id-ID"/>
              <a:t>Suatu infeksi kronik pada pinggir kelopak mata, yang biasnya terjadi bilateral</a:t>
            </a:r>
          </a:p>
          <a:p>
            <a:pPr marL="0" indent="0" algn="just">
              <a:buFont typeface="Wingdings" pitchFamily="2" charset="2"/>
              <a:buNone/>
            </a:pPr>
            <a:endParaRPr lang="id-ID" sz="1500"/>
          </a:p>
          <a:p>
            <a:pPr marL="0" indent="0" algn="just">
              <a:buFont typeface="Wingdings" pitchFamily="2" charset="2"/>
              <a:buNone/>
            </a:pPr>
            <a:r>
              <a:rPr lang="id-ID" b="1" i="1"/>
              <a:t>Etiologi</a:t>
            </a:r>
          </a:p>
          <a:p>
            <a:pPr lvl="1" algn="just"/>
            <a:r>
              <a:rPr lang="id-ID"/>
              <a:t>Seboroe (squamosa)</a:t>
            </a:r>
          </a:p>
          <a:p>
            <a:pPr lvl="1" algn="just"/>
            <a:r>
              <a:rPr lang="id-ID"/>
              <a:t>Stapilokokkus (ulseratif)</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277813"/>
            <a:ext cx="6273800" cy="561975"/>
          </a:xfrm>
        </p:spPr>
        <p:txBody>
          <a:bodyPr/>
          <a:lstStyle/>
          <a:p>
            <a:r>
              <a:rPr lang="id-ID" sz="1900" b="1" i="1"/>
              <a:t>Patofisiologi dan Gejala Kllinik</a:t>
            </a:r>
          </a:p>
        </p:txBody>
      </p:sp>
      <p:sp>
        <p:nvSpPr>
          <p:cNvPr id="50179" name="Rectangle 3"/>
          <p:cNvSpPr>
            <a:spLocks noGrp="1" noChangeArrowheads="1"/>
          </p:cNvSpPr>
          <p:nvPr>
            <p:ph idx="1"/>
          </p:nvPr>
        </p:nvSpPr>
        <p:spPr>
          <a:xfrm>
            <a:off x="457200" y="260350"/>
            <a:ext cx="8229600" cy="6192838"/>
          </a:xfrm>
        </p:spPr>
        <p:txBody>
          <a:bodyPr/>
          <a:lstStyle/>
          <a:p>
            <a:pPr>
              <a:buFont typeface="Wingdings" pitchFamily="2" charset="2"/>
              <a:buNone/>
            </a:pPr>
            <a:r>
              <a:rPr lang="id-ID" sz="1700"/>
              <a:t> </a:t>
            </a:r>
          </a:p>
        </p:txBody>
      </p:sp>
      <p:grpSp>
        <p:nvGrpSpPr>
          <p:cNvPr id="50180" name="Group 4"/>
          <p:cNvGrpSpPr>
            <a:grpSpLocks/>
          </p:cNvGrpSpPr>
          <p:nvPr/>
        </p:nvGrpSpPr>
        <p:grpSpPr bwMode="auto">
          <a:xfrm>
            <a:off x="684213" y="1052513"/>
            <a:ext cx="7488237" cy="5184775"/>
            <a:chOff x="431" y="663"/>
            <a:chExt cx="4717" cy="2994"/>
          </a:xfrm>
        </p:grpSpPr>
        <p:sp>
          <p:nvSpPr>
            <p:cNvPr id="50181" name="Rectangle 5"/>
            <p:cNvSpPr>
              <a:spLocks noChangeArrowheads="1"/>
            </p:cNvSpPr>
            <p:nvPr/>
          </p:nvSpPr>
          <p:spPr bwMode="auto">
            <a:xfrm>
              <a:off x="431" y="663"/>
              <a:ext cx="2071" cy="2410"/>
            </a:xfrm>
            <a:prstGeom prst="rect">
              <a:avLst/>
            </a:prstGeom>
            <a:solidFill>
              <a:srgbClr val="FFFFFF"/>
            </a:solidFill>
            <a:ln w="9525">
              <a:solidFill>
                <a:srgbClr val="000000"/>
              </a:solidFill>
              <a:miter lim="800000"/>
              <a:headEnd/>
              <a:tailEnd/>
            </a:ln>
          </p:spPr>
          <p:txBody>
            <a:bodyPr/>
            <a:lstStyle/>
            <a:p>
              <a:pPr algn="ctr"/>
              <a:r>
                <a:rPr lang="id-ID"/>
                <a:t>Seboroe</a:t>
              </a:r>
            </a:p>
            <a:p>
              <a:pPr algn="ctr"/>
              <a:endParaRPr lang="id-ID"/>
            </a:p>
            <a:p>
              <a:pPr algn="ctr"/>
              <a:endParaRPr lang="id-ID"/>
            </a:p>
            <a:p>
              <a:pPr algn="ctr"/>
              <a:r>
                <a:rPr lang="id-ID"/>
                <a:t>Iritasi pada kelopak mata</a:t>
              </a:r>
            </a:p>
            <a:p>
              <a:pPr algn="ctr"/>
              <a:endParaRPr lang="id-ID"/>
            </a:p>
            <a:p>
              <a:pPr algn="ctr"/>
              <a:endParaRPr lang="id-ID"/>
            </a:p>
            <a:p>
              <a:pPr algn="ctr"/>
              <a:endParaRPr lang="id-ID"/>
            </a:p>
            <a:p>
              <a:pPr algn="ctr"/>
              <a:endParaRPr lang="id-ID"/>
            </a:p>
            <a:p>
              <a:pPr algn="ctr"/>
              <a:endParaRPr lang="id-ID"/>
            </a:p>
            <a:p>
              <a:pPr algn="ctr"/>
              <a:r>
                <a:rPr lang="id-ID"/>
                <a:t>Rasa panas, gatal</a:t>
              </a:r>
            </a:p>
            <a:p>
              <a:pPr algn="ctr"/>
              <a:r>
                <a:rPr lang="id-ID"/>
                <a:t>Margo palpebra berwarna kemerahan, sisik-sisik terlihat melekat pada bulu mata, sisik tersebut berminyak</a:t>
              </a:r>
            </a:p>
          </p:txBody>
        </p:sp>
        <p:sp>
          <p:nvSpPr>
            <p:cNvPr id="50182" name="Rectangle 6"/>
            <p:cNvSpPr>
              <a:spLocks noChangeArrowheads="1"/>
            </p:cNvSpPr>
            <p:nvPr/>
          </p:nvSpPr>
          <p:spPr bwMode="auto">
            <a:xfrm>
              <a:off x="3077" y="663"/>
              <a:ext cx="2071" cy="2994"/>
            </a:xfrm>
            <a:prstGeom prst="rect">
              <a:avLst/>
            </a:prstGeom>
            <a:solidFill>
              <a:srgbClr val="FFFFFF"/>
            </a:solidFill>
            <a:ln w="9525">
              <a:solidFill>
                <a:srgbClr val="000000"/>
              </a:solidFill>
              <a:miter lim="800000"/>
              <a:headEnd/>
              <a:tailEnd/>
            </a:ln>
          </p:spPr>
          <p:txBody>
            <a:bodyPr/>
            <a:lstStyle/>
            <a:p>
              <a:pPr marL="347663" indent="-347663" algn="ctr"/>
              <a:r>
                <a:rPr lang="id-ID"/>
                <a:t>Stapilokokkus</a:t>
              </a:r>
            </a:p>
            <a:p>
              <a:pPr marL="347663" indent="-347663" algn="ctr"/>
              <a:endParaRPr lang="id-ID"/>
            </a:p>
            <a:p>
              <a:pPr marL="347663" indent="-347663" algn="ctr"/>
              <a:endParaRPr lang="id-ID"/>
            </a:p>
            <a:p>
              <a:pPr marL="347663" indent="-347663" algn="ctr"/>
              <a:r>
                <a:rPr lang="id-ID"/>
                <a:t>Infeksi pada palpebra</a:t>
              </a:r>
            </a:p>
            <a:p>
              <a:pPr marL="347663" indent="-347663"/>
              <a:endParaRPr lang="id-ID"/>
            </a:p>
            <a:p>
              <a:pPr marL="347663" indent="-347663"/>
              <a:endParaRPr lang="id-ID"/>
            </a:p>
            <a:p>
              <a:pPr marL="347663" indent="-347663"/>
              <a:endParaRPr lang="id-ID"/>
            </a:p>
            <a:p>
              <a:pPr marL="347663" indent="-347663" algn="just">
                <a:buFont typeface="Wingdings" pitchFamily="2" charset="2"/>
                <a:buChar char="q"/>
              </a:pPr>
              <a:r>
                <a:rPr lang="id-ID"/>
                <a:t>Keloapak mata merah</a:t>
              </a:r>
            </a:p>
            <a:p>
              <a:pPr marL="347663" indent="-347663">
                <a:buFont typeface="Wingdings" pitchFamily="2" charset="2"/>
                <a:buChar char="q"/>
              </a:pPr>
              <a:r>
                <a:rPr lang="id-ID"/>
                <a:t>Sisik-sisik kering</a:t>
              </a:r>
            </a:p>
            <a:p>
              <a:pPr marL="347663" indent="-347663">
                <a:buFont typeface="Wingdings" pitchFamily="2" charset="2"/>
                <a:buChar char="q"/>
              </a:pPr>
              <a:r>
                <a:rPr lang="id-ID"/>
                <a:t>Daerah ulserasi yang kecil-kecil terdapat sepanjang kelopak mata yang biasnya ditutupi krusta</a:t>
              </a:r>
            </a:p>
            <a:p>
              <a:pPr marL="347663" indent="-347663">
                <a:buFont typeface="Wingdings" pitchFamily="2" charset="2"/>
                <a:buChar char="q"/>
              </a:pPr>
              <a:r>
                <a:rPr lang="id-ID"/>
                <a:t>Bulu mata rontok</a:t>
              </a:r>
            </a:p>
            <a:p>
              <a:pPr marL="347663" indent="-347663">
                <a:buFont typeface="Wingdings" pitchFamily="2" charset="2"/>
                <a:buChar char="q"/>
              </a:pPr>
              <a:r>
                <a:rPr lang="id-ID"/>
                <a:t>Bila kronik terdapat distorsi pinggir kelopak mata</a:t>
              </a:r>
            </a:p>
            <a:p>
              <a:pPr marL="347663" indent="-347663"/>
              <a:endParaRPr lang="id-ID"/>
            </a:p>
          </p:txBody>
        </p:sp>
        <p:sp>
          <p:nvSpPr>
            <p:cNvPr id="50183" name="Line 7"/>
            <p:cNvSpPr>
              <a:spLocks noChangeShapeType="1"/>
            </p:cNvSpPr>
            <p:nvPr/>
          </p:nvSpPr>
          <p:spPr bwMode="auto">
            <a:xfrm>
              <a:off x="1466" y="894"/>
              <a:ext cx="0" cy="288"/>
            </a:xfrm>
            <a:prstGeom prst="line">
              <a:avLst/>
            </a:prstGeom>
            <a:noFill/>
            <a:ln w="9525">
              <a:solidFill>
                <a:srgbClr val="000000"/>
              </a:solidFill>
              <a:round/>
              <a:headEnd/>
              <a:tailEnd type="triangle" w="med" len="med"/>
            </a:ln>
          </p:spPr>
          <p:txBody>
            <a:bodyPr/>
            <a:lstStyle/>
            <a:p>
              <a:endParaRPr lang="en-AU"/>
            </a:p>
          </p:txBody>
        </p:sp>
        <p:sp>
          <p:nvSpPr>
            <p:cNvPr id="50184" name="Line 8"/>
            <p:cNvSpPr>
              <a:spLocks noChangeShapeType="1"/>
            </p:cNvSpPr>
            <p:nvPr/>
          </p:nvSpPr>
          <p:spPr bwMode="auto">
            <a:xfrm>
              <a:off x="1466" y="1542"/>
              <a:ext cx="0" cy="432"/>
            </a:xfrm>
            <a:prstGeom prst="line">
              <a:avLst/>
            </a:prstGeom>
            <a:noFill/>
            <a:ln w="9525">
              <a:solidFill>
                <a:srgbClr val="000000"/>
              </a:solidFill>
              <a:round/>
              <a:headEnd/>
              <a:tailEnd type="triangle" w="med" len="med"/>
            </a:ln>
          </p:spPr>
          <p:txBody>
            <a:bodyPr/>
            <a:lstStyle/>
            <a:p>
              <a:endParaRPr lang="en-AU"/>
            </a:p>
          </p:txBody>
        </p:sp>
        <p:sp>
          <p:nvSpPr>
            <p:cNvPr id="50185" name="Line 9"/>
            <p:cNvSpPr>
              <a:spLocks noChangeShapeType="1"/>
            </p:cNvSpPr>
            <p:nvPr/>
          </p:nvSpPr>
          <p:spPr bwMode="auto">
            <a:xfrm>
              <a:off x="3998" y="894"/>
              <a:ext cx="16" cy="223"/>
            </a:xfrm>
            <a:prstGeom prst="line">
              <a:avLst/>
            </a:prstGeom>
            <a:noFill/>
            <a:ln w="9525">
              <a:solidFill>
                <a:srgbClr val="000000"/>
              </a:solidFill>
              <a:round/>
              <a:headEnd/>
              <a:tailEnd type="triangle" w="med" len="med"/>
            </a:ln>
          </p:spPr>
          <p:txBody>
            <a:bodyPr/>
            <a:lstStyle/>
            <a:p>
              <a:endParaRPr lang="en-AU"/>
            </a:p>
          </p:txBody>
        </p:sp>
        <p:sp>
          <p:nvSpPr>
            <p:cNvPr id="50186" name="Line 10"/>
            <p:cNvSpPr>
              <a:spLocks noChangeShapeType="1"/>
            </p:cNvSpPr>
            <p:nvPr/>
          </p:nvSpPr>
          <p:spPr bwMode="auto">
            <a:xfrm>
              <a:off x="3998" y="1434"/>
              <a:ext cx="16" cy="242"/>
            </a:xfrm>
            <a:prstGeom prst="line">
              <a:avLst/>
            </a:prstGeom>
            <a:noFill/>
            <a:ln w="9525">
              <a:solidFill>
                <a:srgbClr val="000000"/>
              </a:solidFill>
              <a:round/>
              <a:headEnd/>
              <a:tailEnd type="triangle" w="med" len="med"/>
            </a:ln>
          </p:spPr>
          <p:txBody>
            <a:bodyPr/>
            <a:lstStyle/>
            <a:p>
              <a:endParaRPr lang="en-AU"/>
            </a:p>
          </p:txBody>
        </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77813"/>
            <a:ext cx="6207125" cy="633412"/>
          </a:xfrm>
        </p:spPr>
        <p:txBody>
          <a:bodyPr/>
          <a:lstStyle/>
          <a:p>
            <a:r>
              <a:rPr lang="en-US" sz="3400" b="1" i="1"/>
              <a:t>KONJUKTIVITIS</a:t>
            </a:r>
            <a:endParaRPr lang="id-ID" sz="3400" b="1" i="1"/>
          </a:p>
        </p:txBody>
      </p:sp>
      <p:sp>
        <p:nvSpPr>
          <p:cNvPr id="51203" name="Rectangle 3"/>
          <p:cNvSpPr>
            <a:spLocks noGrp="1" noChangeArrowheads="1"/>
          </p:cNvSpPr>
          <p:nvPr>
            <p:ph idx="1"/>
          </p:nvPr>
        </p:nvSpPr>
        <p:spPr>
          <a:xfrm>
            <a:off x="457200" y="1052513"/>
            <a:ext cx="8229600" cy="5400675"/>
          </a:xfrm>
        </p:spPr>
        <p:txBody>
          <a:bodyPr/>
          <a:lstStyle/>
          <a:p>
            <a:pPr marL="544513" indent="-544513" algn="just">
              <a:lnSpc>
                <a:spcPct val="90000"/>
              </a:lnSpc>
              <a:buClr>
                <a:schemeClr val="tx1"/>
              </a:buClr>
              <a:buFont typeface="Wingdings" pitchFamily="2" charset="2"/>
              <a:buChar char="q"/>
            </a:pPr>
            <a:r>
              <a:rPr lang="en-US" b="1" i="1">
                <a:latin typeface="Times New Roman" pitchFamily="18" charset="0"/>
              </a:rPr>
              <a:t>Pengertian</a:t>
            </a:r>
          </a:p>
          <a:p>
            <a:pPr marL="544513" indent="-544513" algn="just">
              <a:lnSpc>
                <a:spcPct val="90000"/>
              </a:lnSpc>
              <a:buFont typeface="Wingdings" pitchFamily="2" charset="2"/>
              <a:buNone/>
            </a:pPr>
            <a:r>
              <a:rPr lang="id-ID" sz="2100">
                <a:latin typeface="Times New Roman" pitchFamily="18" charset="0"/>
              </a:rPr>
              <a:t>	</a:t>
            </a:r>
            <a:r>
              <a:rPr lang="en-US" sz="2600" b="1" i="1">
                <a:latin typeface="Times New Roman" pitchFamily="18" charset="0"/>
              </a:rPr>
              <a:t>Konjuktivitis </a:t>
            </a:r>
            <a:r>
              <a:rPr lang="en-US" sz="2600">
                <a:latin typeface="Times New Roman" pitchFamily="18" charset="0"/>
                <a:sym typeface="Wingdings" pitchFamily="2" charset="2"/>
              </a:rPr>
              <a:t></a:t>
            </a:r>
            <a:r>
              <a:rPr lang="en-US" sz="2600">
                <a:latin typeface="Times New Roman" pitchFamily="18" charset="0"/>
              </a:rPr>
              <a:t> inflamasi konjuktiva dan ditandai dengan </a:t>
            </a:r>
            <a:r>
              <a:rPr lang="en-US" sz="2600" i="1">
                <a:latin typeface="Times New Roman" pitchFamily="18" charset="0"/>
              </a:rPr>
              <a:t>pembengkakan</a:t>
            </a:r>
            <a:r>
              <a:rPr lang="en-US" sz="2600">
                <a:latin typeface="Times New Roman" pitchFamily="18" charset="0"/>
              </a:rPr>
              <a:t> dan </a:t>
            </a:r>
            <a:r>
              <a:rPr lang="en-US" sz="2600" i="1">
                <a:latin typeface="Times New Roman" pitchFamily="18" charset="0"/>
              </a:rPr>
              <a:t>eksudat</a:t>
            </a:r>
            <a:r>
              <a:rPr lang="en-US" sz="2600">
                <a:latin typeface="Times New Roman" pitchFamily="18" charset="0"/>
              </a:rPr>
              <a:t>. Pada konjuktivitis mata nampak merah sehingga sering disebut </a:t>
            </a:r>
            <a:r>
              <a:rPr lang="en-US" sz="2600" i="1">
                <a:latin typeface="Times New Roman" pitchFamily="18" charset="0"/>
              </a:rPr>
              <a:t>mata merah</a:t>
            </a:r>
            <a:endParaRPr lang="id-ID" sz="2600" i="1">
              <a:latin typeface="Times New Roman" pitchFamily="18" charset="0"/>
            </a:endParaRPr>
          </a:p>
          <a:p>
            <a:pPr marL="544513" indent="-544513" algn="just">
              <a:lnSpc>
                <a:spcPct val="90000"/>
              </a:lnSpc>
              <a:buFont typeface="Wingdings" pitchFamily="2" charset="2"/>
              <a:buNone/>
            </a:pPr>
            <a:endParaRPr lang="en-US" sz="1000" b="1">
              <a:latin typeface="Times New Roman" pitchFamily="18" charset="0"/>
            </a:endParaRPr>
          </a:p>
          <a:p>
            <a:pPr marL="544513" indent="-544513" algn="just">
              <a:lnSpc>
                <a:spcPct val="90000"/>
              </a:lnSpc>
              <a:buClr>
                <a:schemeClr val="tx1"/>
              </a:buClr>
              <a:buFont typeface="Wingdings" pitchFamily="2" charset="2"/>
              <a:buChar char="q"/>
            </a:pPr>
            <a:r>
              <a:rPr lang="en-US" b="1" i="1">
                <a:latin typeface="Times New Roman" pitchFamily="18" charset="0"/>
              </a:rPr>
              <a:t>Etiologi</a:t>
            </a:r>
          </a:p>
          <a:p>
            <a:pPr marL="544513" indent="-544513" algn="just">
              <a:lnSpc>
                <a:spcPct val="90000"/>
              </a:lnSpc>
              <a:buFont typeface="Wingdings" pitchFamily="2" charset="2"/>
              <a:buNone/>
            </a:pPr>
            <a:r>
              <a:rPr lang="id-ID" sz="2100">
                <a:latin typeface="Times New Roman" pitchFamily="18" charset="0"/>
              </a:rPr>
              <a:t>	</a:t>
            </a:r>
            <a:r>
              <a:rPr lang="en-US" sz="2100">
                <a:latin typeface="Times New Roman" pitchFamily="18" charset="0"/>
              </a:rPr>
              <a:t>Konjuktivitis dapat </a:t>
            </a:r>
            <a:r>
              <a:rPr lang="en-US" sz="2100" b="1" i="1">
                <a:latin typeface="Times New Roman" pitchFamily="18" charset="0"/>
              </a:rPr>
              <a:t>disebabkan </a:t>
            </a:r>
            <a:r>
              <a:rPr lang="en-US" sz="2100">
                <a:latin typeface="Times New Roman" pitchFamily="18" charset="0"/>
              </a:rPr>
              <a:t>oleh berbagai hal, bisa bersifat</a:t>
            </a:r>
            <a:r>
              <a:rPr lang="en-US" sz="2100" b="1">
                <a:latin typeface="Times New Roman" pitchFamily="18" charset="0"/>
              </a:rPr>
              <a:t> infeksius</a:t>
            </a:r>
            <a:r>
              <a:rPr lang="en-US" sz="2100">
                <a:latin typeface="Times New Roman" pitchFamily="18" charset="0"/>
              </a:rPr>
              <a:t> (</a:t>
            </a:r>
            <a:r>
              <a:rPr lang="en-US" sz="2100" i="1">
                <a:latin typeface="Times New Roman" pitchFamily="18" charset="0"/>
              </a:rPr>
              <a:t>bakteri, klamidia, virus, jamur, parasit</a:t>
            </a:r>
            <a:r>
              <a:rPr lang="en-US" sz="2100">
                <a:latin typeface="Times New Roman" pitchFamily="18" charset="0"/>
              </a:rPr>
              <a:t>), </a:t>
            </a:r>
            <a:r>
              <a:rPr lang="en-US" sz="2100" i="1">
                <a:latin typeface="Times New Roman" pitchFamily="18" charset="0"/>
              </a:rPr>
              <a:t>imunolgis (alergi), iritatif (baham kimia, suhu, listrik, radiasi, misalnya akibat sinar ultra violet) atau berhubungan dengan penyakit sistemik</a:t>
            </a:r>
            <a:r>
              <a:rPr lang="en-US" sz="2100">
                <a:latin typeface="Times New Roman" pitchFamily="18" charset="0"/>
              </a:rPr>
              <a:t>. Kebanyakan konjuktivitis bilateral, bila hanya unilateral menunjukkan penyebabnya toksik atau kimia.</a:t>
            </a:r>
            <a:endParaRPr lang="id-ID" sz="210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Klasifikasi</a:t>
            </a:r>
          </a:p>
        </p:txBody>
      </p:sp>
      <p:sp>
        <p:nvSpPr>
          <p:cNvPr id="12291" name="Rectangle 3"/>
          <p:cNvSpPr>
            <a:spLocks noGrp="1" noChangeArrowheads="1"/>
          </p:cNvSpPr>
          <p:nvPr>
            <p:ph idx="1"/>
          </p:nvPr>
        </p:nvSpPr>
        <p:spPr/>
        <p:txBody>
          <a:bodyPr/>
          <a:lstStyle/>
          <a:p>
            <a:r>
              <a:rPr lang="en-US"/>
              <a:t>Katarak dapat diklasifikasikan dalam golongan berikut :</a:t>
            </a:r>
          </a:p>
          <a:p>
            <a:pPr lvl="1"/>
            <a:r>
              <a:rPr lang="en-US"/>
              <a:t>Katarak perkembangan (developmenta!) dan degeneratif.</a:t>
            </a:r>
          </a:p>
          <a:p>
            <a:pPr lvl="1"/>
            <a:r>
              <a:rPr lang="en-US"/>
              <a:t>Katarak kongenital, juvenil, dan senil.</a:t>
            </a:r>
          </a:p>
          <a:p>
            <a:pPr lvl="1"/>
            <a:r>
              <a:rPr lang="en-US"/>
              <a:t>Katarak komplikata.</a:t>
            </a:r>
          </a:p>
          <a:p>
            <a:pPr lvl="1"/>
            <a:r>
              <a:rPr lang="en-US"/>
              <a:t>Katarak traumatik.</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77813"/>
            <a:ext cx="3752850" cy="561975"/>
          </a:xfrm>
        </p:spPr>
        <p:txBody>
          <a:bodyPr/>
          <a:lstStyle/>
          <a:p>
            <a:r>
              <a:rPr lang="id-ID" sz="2100" b="1" i="1"/>
              <a:t>Patofisiologi</a:t>
            </a:r>
          </a:p>
        </p:txBody>
      </p:sp>
      <p:sp>
        <p:nvSpPr>
          <p:cNvPr id="52227" name="Rectangle 3"/>
          <p:cNvSpPr>
            <a:spLocks noGrp="1" noChangeArrowheads="1"/>
          </p:cNvSpPr>
          <p:nvPr>
            <p:ph idx="1"/>
          </p:nvPr>
        </p:nvSpPr>
        <p:spPr>
          <a:xfrm>
            <a:off x="457200" y="908050"/>
            <a:ext cx="8229600" cy="5689600"/>
          </a:xfrm>
        </p:spPr>
        <p:txBody>
          <a:bodyPr/>
          <a:lstStyle/>
          <a:p>
            <a:pPr>
              <a:buFont typeface="Wingdings" pitchFamily="2" charset="2"/>
              <a:buNone/>
            </a:pPr>
            <a:r>
              <a:rPr lang="id-ID" sz="1900"/>
              <a:t> </a:t>
            </a:r>
          </a:p>
        </p:txBody>
      </p:sp>
      <p:sp>
        <p:nvSpPr>
          <p:cNvPr id="52228" name="Rectangle 4"/>
          <p:cNvSpPr>
            <a:spLocks noChangeArrowheads="1"/>
          </p:cNvSpPr>
          <p:nvPr/>
        </p:nvSpPr>
        <p:spPr bwMode="auto">
          <a:xfrm>
            <a:off x="1979613" y="1268413"/>
            <a:ext cx="5472112" cy="792162"/>
          </a:xfrm>
          <a:prstGeom prst="rect">
            <a:avLst/>
          </a:prstGeom>
          <a:solidFill>
            <a:srgbClr val="FFFFFF"/>
          </a:solidFill>
          <a:ln w="9525">
            <a:solidFill>
              <a:srgbClr val="000000"/>
            </a:solidFill>
            <a:miter lim="800000"/>
            <a:headEnd/>
            <a:tailEnd/>
          </a:ln>
        </p:spPr>
        <p:txBody>
          <a:bodyPr/>
          <a:lstStyle/>
          <a:p>
            <a:pPr algn="ctr"/>
            <a:r>
              <a:rPr lang="en-US" sz="2000"/>
              <a:t>Penyebab: Mikroorgsnisme, imunologis, iritatif, dan penyakit sistemik</a:t>
            </a:r>
            <a:endParaRPr lang="id-ID" sz="2000"/>
          </a:p>
        </p:txBody>
      </p:sp>
      <p:sp>
        <p:nvSpPr>
          <p:cNvPr id="52229" name="Rectangle 5"/>
          <p:cNvSpPr>
            <a:spLocks noChangeArrowheads="1"/>
          </p:cNvSpPr>
          <p:nvPr/>
        </p:nvSpPr>
        <p:spPr bwMode="auto">
          <a:xfrm>
            <a:off x="2816225" y="2559050"/>
            <a:ext cx="3843338" cy="574675"/>
          </a:xfrm>
          <a:prstGeom prst="rect">
            <a:avLst/>
          </a:prstGeom>
          <a:solidFill>
            <a:srgbClr val="FFFFFF"/>
          </a:solidFill>
          <a:ln w="9525">
            <a:solidFill>
              <a:srgbClr val="000000"/>
            </a:solidFill>
            <a:miter lim="800000"/>
            <a:headEnd/>
            <a:tailEnd/>
          </a:ln>
        </p:spPr>
        <p:txBody>
          <a:bodyPr/>
          <a:lstStyle/>
          <a:p>
            <a:pPr algn="ctr"/>
            <a:r>
              <a:rPr lang="id-ID" sz="2000"/>
              <a:t>Menginvasi/mencederai mata</a:t>
            </a:r>
          </a:p>
        </p:txBody>
      </p:sp>
      <p:sp>
        <p:nvSpPr>
          <p:cNvPr id="52230" name="Rectangle 6"/>
          <p:cNvSpPr>
            <a:spLocks noChangeArrowheads="1"/>
          </p:cNvSpPr>
          <p:nvPr/>
        </p:nvSpPr>
        <p:spPr bwMode="auto">
          <a:xfrm>
            <a:off x="2646363" y="3632200"/>
            <a:ext cx="4302125" cy="511175"/>
          </a:xfrm>
          <a:prstGeom prst="rect">
            <a:avLst/>
          </a:prstGeom>
          <a:solidFill>
            <a:srgbClr val="FFFFFF"/>
          </a:solidFill>
          <a:ln w="9525">
            <a:solidFill>
              <a:srgbClr val="000000"/>
            </a:solidFill>
            <a:miter lim="800000"/>
            <a:headEnd/>
            <a:tailEnd/>
          </a:ln>
        </p:spPr>
        <p:txBody>
          <a:bodyPr/>
          <a:lstStyle/>
          <a:p>
            <a:pPr algn="ctr"/>
            <a:r>
              <a:rPr lang="id-ID" sz="2000"/>
              <a:t>Terjadi reaksi antigen antibodi</a:t>
            </a:r>
          </a:p>
        </p:txBody>
      </p:sp>
      <p:sp>
        <p:nvSpPr>
          <p:cNvPr id="52231" name="Rectangle 7"/>
          <p:cNvSpPr>
            <a:spLocks noChangeArrowheads="1"/>
          </p:cNvSpPr>
          <p:nvPr/>
        </p:nvSpPr>
        <p:spPr bwMode="auto">
          <a:xfrm>
            <a:off x="2797175" y="4778375"/>
            <a:ext cx="4295775" cy="450850"/>
          </a:xfrm>
          <a:prstGeom prst="rect">
            <a:avLst/>
          </a:prstGeom>
          <a:solidFill>
            <a:srgbClr val="FFFFFF"/>
          </a:solidFill>
          <a:ln w="9525">
            <a:solidFill>
              <a:srgbClr val="000000"/>
            </a:solidFill>
            <a:miter lim="800000"/>
            <a:headEnd/>
            <a:tailEnd/>
          </a:ln>
        </p:spPr>
        <p:txBody>
          <a:bodyPr/>
          <a:lstStyle/>
          <a:p>
            <a:pPr algn="ctr"/>
            <a:r>
              <a:rPr lang="id-ID" sz="2000"/>
              <a:t>Reaksi inflamasi pada mata</a:t>
            </a:r>
          </a:p>
        </p:txBody>
      </p:sp>
      <p:sp>
        <p:nvSpPr>
          <p:cNvPr id="52232" name="Rectangle 8"/>
          <p:cNvSpPr>
            <a:spLocks noChangeArrowheads="1"/>
          </p:cNvSpPr>
          <p:nvPr/>
        </p:nvSpPr>
        <p:spPr bwMode="auto">
          <a:xfrm>
            <a:off x="755650" y="5926138"/>
            <a:ext cx="7488238" cy="382587"/>
          </a:xfrm>
          <a:prstGeom prst="rect">
            <a:avLst/>
          </a:prstGeom>
          <a:noFill/>
          <a:ln w="9525">
            <a:solidFill>
              <a:srgbClr val="000000"/>
            </a:solidFill>
            <a:miter lim="800000"/>
            <a:headEnd/>
            <a:tailEnd/>
          </a:ln>
        </p:spPr>
        <p:txBody>
          <a:bodyPr/>
          <a:lstStyle/>
          <a:p>
            <a:r>
              <a:rPr lang="id-ID"/>
              <a:t>Dolor 	         rubor 	     kalor	               tumor	       laesa  functio</a:t>
            </a:r>
          </a:p>
        </p:txBody>
      </p:sp>
      <p:sp>
        <p:nvSpPr>
          <p:cNvPr id="52233" name="Line 9"/>
          <p:cNvSpPr>
            <a:spLocks noChangeShapeType="1"/>
          </p:cNvSpPr>
          <p:nvPr/>
        </p:nvSpPr>
        <p:spPr bwMode="auto">
          <a:xfrm>
            <a:off x="4716463" y="2060575"/>
            <a:ext cx="0" cy="407988"/>
          </a:xfrm>
          <a:prstGeom prst="line">
            <a:avLst/>
          </a:prstGeom>
          <a:noFill/>
          <a:ln w="9525">
            <a:solidFill>
              <a:srgbClr val="000000"/>
            </a:solidFill>
            <a:round/>
            <a:headEnd/>
            <a:tailEnd type="triangle" w="med" len="med"/>
          </a:ln>
        </p:spPr>
        <p:txBody>
          <a:bodyPr/>
          <a:lstStyle/>
          <a:p>
            <a:endParaRPr lang="en-AU"/>
          </a:p>
        </p:txBody>
      </p:sp>
      <p:sp>
        <p:nvSpPr>
          <p:cNvPr id="52234" name="Line 10"/>
          <p:cNvSpPr>
            <a:spLocks noChangeShapeType="1"/>
          </p:cNvSpPr>
          <p:nvPr/>
        </p:nvSpPr>
        <p:spPr bwMode="auto">
          <a:xfrm>
            <a:off x="4716463" y="3141663"/>
            <a:ext cx="0" cy="334962"/>
          </a:xfrm>
          <a:prstGeom prst="line">
            <a:avLst/>
          </a:prstGeom>
          <a:noFill/>
          <a:ln w="9525">
            <a:solidFill>
              <a:srgbClr val="000000"/>
            </a:solidFill>
            <a:round/>
            <a:headEnd/>
            <a:tailEnd type="triangle" w="med" len="med"/>
          </a:ln>
        </p:spPr>
        <p:txBody>
          <a:bodyPr/>
          <a:lstStyle/>
          <a:p>
            <a:endParaRPr lang="en-AU"/>
          </a:p>
        </p:txBody>
      </p:sp>
      <p:sp>
        <p:nvSpPr>
          <p:cNvPr id="52235" name="Line 11"/>
          <p:cNvSpPr>
            <a:spLocks noChangeShapeType="1"/>
          </p:cNvSpPr>
          <p:nvPr/>
        </p:nvSpPr>
        <p:spPr bwMode="auto">
          <a:xfrm>
            <a:off x="4643438" y="4221163"/>
            <a:ext cx="0" cy="360362"/>
          </a:xfrm>
          <a:prstGeom prst="line">
            <a:avLst/>
          </a:prstGeom>
          <a:noFill/>
          <a:ln w="9525">
            <a:solidFill>
              <a:srgbClr val="000000"/>
            </a:solidFill>
            <a:round/>
            <a:headEnd/>
            <a:tailEnd type="triangle" w="med" len="med"/>
          </a:ln>
        </p:spPr>
        <p:txBody>
          <a:bodyPr/>
          <a:lstStyle/>
          <a:p>
            <a:endParaRPr lang="en-AU"/>
          </a:p>
        </p:txBody>
      </p:sp>
      <p:sp>
        <p:nvSpPr>
          <p:cNvPr id="52236" name="Line 12"/>
          <p:cNvSpPr>
            <a:spLocks noChangeShapeType="1"/>
          </p:cNvSpPr>
          <p:nvPr/>
        </p:nvSpPr>
        <p:spPr bwMode="auto">
          <a:xfrm>
            <a:off x="4643438" y="5373688"/>
            <a:ext cx="0" cy="382587"/>
          </a:xfrm>
          <a:prstGeom prst="line">
            <a:avLst/>
          </a:prstGeom>
          <a:noFill/>
          <a:ln w="9525">
            <a:solidFill>
              <a:srgbClr val="000000"/>
            </a:solidFill>
            <a:round/>
            <a:headEnd/>
            <a:tailEnd type="triangle" w="med" len="med"/>
          </a:ln>
        </p:spPr>
        <p:txBody>
          <a:bodyPr/>
          <a:lstStyle/>
          <a:p>
            <a:endParaRPr lang="en-AU"/>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7813"/>
            <a:ext cx="4908550" cy="703262"/>
          </a:xfrm>
        </p:spPr>
        <p:txBody>
          <a:bodyPr/>
          <a:lstStyle/>
          <a:p>
            <a:r>
              <a:rPr lang="en-US" sz="2900" b="1" i="1"/>
              <a:t>Manifestasi Klinik</a:t>
            </a:r>
            <a:endParaRPr lang="id-ID" sz="2900" b="1" i="1"/>
          </a:p>
        </p:txBody>
      </p:sp>
      <p:sp>
        <p:nvSpPr>
          <p:cNvPr id="53251" name="Rectangle 3"/>
          <p:cNvSpPr>
            <a:spLocks noGrp="1" noChangeArrowheads="1"/>
          </p:cNvSpPr>
          <p:nvPr>
            <p:ph idx="1"/>
          </p:nvPr>
        </p:nvSpPr>
        <p:spPr>
          <a:xfrm>
            <a:off x="457200" y="1412875"/>
            <a:ext cx="8229600" cy="5111750"/>
          </a:xfrm>
        </p:spPr>
        <p:txBody>
          <a:bodyPr/>
          <a:lstStyle/>
          <a:p>
            <a:pPr algn="just">
              <a:lnSpc>
                <a:spcPct val="90000"/>
              </a:lnSpc>
            </a:pPr>
            <a:r>
              <a:rPr lang="en-US" sz="2600"/>
              <a:t>Hiperemia </a:t>
            </a:r>
          </a:p>
          <a:p>
            <a:pPr algn="just">
              <a:lnSpc>
                <a:spcPct val="90000"/>
              </a:lnSpc>
            </a:pPr>
            <a:r>
              <a:rPr lang="en-US" sz="2600"/>
              <a:t>Cairan</a:t>
            </a:r>
          </a:p>
          <a:p>
            <a:pPr algn="just">
              <a:lnSpc>
                <a:spcPct val="90000"/>
              </a:lnSpc>
            </a:pPr>
            <a:r>
              <a:rPr lang="en-US" sz="2600"/>
              <a:t>Edema</a:t>
            </a:r>
          </a:p>
          <a:p>
            <a:pPr algn="just">
              <a:lnSpc>
                <a:spcPct val="90000"/>
              </a:lnSpc>
            </a:pPr>
            <a:r>
              <a:rPr lang="en-US" sz="2600"/>
              <a:t>Pengeluaran air mata</a:t>
            </a:r>
          </a:p>
          <a:p>
            <a:pPr algn="just">
              <a:lnSpc>
                <a:spcPct val="90000"/>
              </a:lnSpc>
            </a:pPr>
            <a:r>
              <a:rPr lang="en-US" sz="2600"/>
              <a:t>Gatal</a:t>
            </a:r>
          </a:p>
          <a:p>
            <a:pPr algn="just">
              <a:lnSpc>
                <a:spcPct val="90000"/>
              </a:lnSpc>
            </a:pPr>
            <a:r>
              <a:rPr lang="en-US" sz="2600"/>
              <a:t>Rasa terbakar atau rasa tercakar</a:t>
            </a:r>
          </a:p>
          <a:p>
            <a:pPr algn="just">
              <a:lnSpc>
                <a:spcPct val="90000"/>
              </a:lnSpc>
            </a:pPr>
            <a:r>
              <a:rPr lang="en-US" sz="2600"/>
              <a:t>Rasa ada benda asing</a:t>
            </a:r>
          </a:p>
          <a:p>
            <a:pPr algn="just">
              <a:lnSpc>
                <a:spcPct val="90000"/>
              </a:lnSpc>
            </a:pPr>
            <a:r>
              <a:rPr lang="en-US" sz="2600"/>
              <a:t>Tanda konjuktivitis gonoroe yang dapat mengancam penglihatan yaitu meliputi </a:t>
            </a:r>
            <a:r>
              <a:rPr lang="en-US" sz="2600" b="1" i="1"/>
              <a:t>cairan purulen</a:t>
            </a:r>
            <a:r>
              <a:rPr lang="en-US" sz="2600"/>
              <a:t> yang berlimpah dan </a:t>
            </a:r>
            <a:r>
              <a:rPr lang="en-US" sz="2600" b="1" i="1"/>
              <a:t>pembengkakan kelopak mata.</a:t>
            </a:r>
            <a:endParaRPr lang="id-ID" sz="2600" b="1" i="1"/>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p:txBody>
          <a:bodyPr/>
          <a:lstStyle/>
          <a:p>
            <a:r>
              <a:rPr lang="en-US"/>
              <a:t>THANKS </a:t>
            </a:r>
            <a:br>
              <a:rPr lang="en-US"/>
            </a:br>
            <a:r>
              <a:rPr lang="en-US"/>
              <a:t>For Your attention !</a:t>
            </a:r>
          </a:p>
        </p:txBody>
      </p:sp>
      <p:sp>
        <p:nvSpPr>
          <p:cNvPr id="41987" name="Rectangle 3"/>
          <p:cNvSpPr>
            <a:spLocks noGrp="1" noChangeArrowheads="1"/>
          </p:cNvSpPr>
          <p:nvPr>
            <p:ph type="subTitle" idx="1"/>
          </p:nvPr>
        </p:nvSpPr>
        <p:spPr/>
        <p:txBody>
          <a:bodyPr/>
          <a:lstStyle/>
          <a:p>
            <a:r>
              <a:rPr lang="en-US"/>
              <a:t>See You Next Week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Klasifikasi </a:t>
            </a:r>
            <a:r>
              <a:rPr lang="en-US" sz="1900"/>
              <a:t>Lanjutan…</a:t>
            </a:r>
          </a:p>
        </p:txBody>
      </p:sp>
      <p:sp>
        <p:nvSpPr>
          <p:cNvPr id="13315" name="Rectangle 3"/>
          <p:cNvSpPr>
            <a:spLocks noGrp="1" noChangeArrowheads="1"/>
          </p:cNvSpPr>
          <p:nvPr>
            <p:ph idx="1"/>
          </p:nvPr>
        </p:nvSpPr>
        <p:spPr>
          <a:xfrm>
            <a:off x="685800" y="1712913"/>
            <a:ext cx="7696200" cy="4068762"/>
          </a:xfrm>
        </p:spPr>
        <p:txBody>
          <a:bodyPr/>
          <a:lstStyle/>
          <a:p>
            <a:pPr>
              <a:lnSpc>
                <a:spcPct val="90000"/>
              </a:lnSpc>
            </a:pPr>
            <a:r>
              <a:rPr lang="en-US" sz="2600"/>
              <a:t>Berdasarkan usia pasien, katarak dapat di bagi dalam :</a:t>
            </a:r>
          </a:p>
          <a:p>
            <a:pPr lvl="1">
              <a:lnSpc>
                <a:spcPct val="90000"/>
              </a:lnSpc>
            </a:pPr>
            <a:r>
              <a:rPr lang="en-US" sz="2200"/>
              <a:t>katarak kongenital, katarak yang terlihat pada usia di bawah 1 tahun</a:t>
            </a:r>
          </a:p>
          <a:p>
            <a:pPr lvl="1">
              <a:lnSpc>
                <a:spcPct val="90000"/>
              </a:lnSpc>
            </a:pPr>
            <a:r>
              <a:rPr lang="en-US" sz="2200"/>
              <a:t>katarak juvenil, katarak yang terlihat pada usia di atas 1 tahun dan di bawah 40 tahun</a:t>
            </a:r>
          </a:p>
          <a:p>
            <a:pPr lvl="1">
              <a:lnSpc>
                <a:spcPct val="90000"/>
              </a:lnSpc>
            </a:pPr>
            <a:r>
              <a:rPr lang="en-US" sz="2200"/>
              <a:t>katarak presenil, yaltu katarak sesudah usia 30 - 40  tahun</a:t>
            </a:r>
          </a:p>
          <a:p>
            <a:pPr lvl="1">
              <a:lnSpc>
                <a:spcPct val="90000"/>
              </a:lnSpc>
            </a:pPr>
            <a:r>
              <a:rPr lang="en-US" sz="2200"/>
              <a:t>katarak senil, yaitu katarak yang mulai terjadi pada usia lebih dari 40 tahun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Katarak Kongenital</a:t>
            </a:r>
          </a:p>
        </p:txBody>
      </p:sp>
      <p:sp>
        <p:nvSpPr>
          <p:cNvPr id="16387" name="Rectangle 3"/>
          <p:cNvSpPr>
            <a:spLocks noGrp="1" noChangeArrowheads="1"/>
          </p:cNvSpPr>
          <p:nvPr>
            <p:ph idx="1"/>
          </p:nvPr>
        </p:nvSpPr>
        <p:spPr>
          <a:xfrm>
            <a:off x="457200" y="1882775"/>
            <a:ext cx="8229600" cy="4059238"/>
          </a:xfrm>
        </p:spPr>
        <p:txBody>
          <a:bodyPr/>
          <a:lstStyle/>
          <a:p>
            <a:pPr algn="just"/>
            <a:r>
              <a:rPr lang="en-US"/>
              <a:t>Katarak kongenital merupakan kekeruhan lensa yang didapatkan sejak lahir, dan terjadi akibat gangguan perkembangan embrio intrauterin. Biasanya kelainan ini tidak meluas mengenai seluruh lensa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Katarak Kongenital </a:t>
            </a:r>
            <a:r>
              <a:rPr lang="en-US" sz="1900"/>
              <a:t>Lanjutan…</a:t>
            </a:r>
          </a:p>
        </p:txBody>
      </p:sp>
      <p:sp>
        <p:nvSpPr>
          <p:cNvPr id="17411" name="Rectangle 3"/>
          <p:cNvSpPr>
            <a:spLocks noGrp="1" noChangeArrowheads="1"/>
          </p:cNvSpPr>
          <p:nvPr>
            <p:ph idx="1"/>
          </p:nvPr>
        </p:nvSpPr>
        <p:spPr/>
        <p:txBody>
          <a:bodyPr/>
          <a:lstStyle/>
          <a:p>
            <a:pPr>
              <a:buClr>
                <a:schemeClr val="tx1"/>
              </a:buClr>
              <a:buFont typeface="Wingdings" pitchFamily="2" charset="2"/>
              <a:buChar char="q"/>
            </a:pPr>
            <a:r>
              <a:rPr lang="en-US"/>
              <a:t>Letak kekeruhan sangat tergantung pada saat terjadinya gangguan metabolisme serat lensa</a:t>
            </a:r>
          </a:p>
          <a:p>
            <a:pPr>
              <a:buClr>
                <a:schemeClr val="tx1"/>
              </a:buClr>
              <a:buFont typeface="Wingdings" pitchFamily="2" charset="2"/>
              <a:buChar char="q"/>
            </a:pPr>
            <a:r>
              <a:rPr lang="en-US"/>
              <a:t>Katarak kongenital yang terjadi sejak perkembangan serat lensa terlihat segera setelah bayi Iahir sampai berusia 1 tahun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Katarak Kongenital </a:t>
            </a:r>
            <a:r>
              <a:rPr lang="en-US" sz="1900"/>
              <a:t>Lanjutan…</a:t>
            </a:r>
          </a:p>
        </p:txBody>
      </p:sp>
      <p:sp>
        <p:nvSpPr>
          <p:cNvPr id="18435" name="Rectangle 3"/>
          <p:cNvSpPr>
            <a:spLocks noGrp="1" noChangeArrowheads="1"/>
          </p:cNvSpPr>
          <p:nvPr>
            <p:ph idx="1"/>
          </p:nvPr>
        </p:nvSpPr>
        <p:spPr/>
        <p:txBody>
          <a:bodyPr/>
          <a:lstStyle/>
          <a:p>
            <a:pPr algn="just">
              <a:buClr>
                <a:schemeClr val="tx1"/>
              </a:buClr>
              <a:buFont typeface="Wingdings" pitchFamily="2" charset="2"/>
              <a:buChar char="q"/>
            </a:pPr>
            <a:r>
              <a:rPr lang="en-US"/>
              <a:t>Katarak ini terjadi karena gangguan metabolisme serat-serat lensa pada saat pembentukan serat lensa akibat infeksi virus atau gangguan metabolisme jaringan lensa pada saat bayi masih di dalam kandungan, dan gangguan metabolisme oksigen.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Katarak Kongenital </a:t>
            </a:r>
            <a:r>
              <a:rPr lang="en-US" sz="1900"/>
              <a:t>Lanjutan…</a:t>
            </a:r>
          </a:p>
        </p:txBody>
      </p:sp>
      <p:sp>
        <p:nvSpPr>
          <p:cNvPr id="19459" name="Rectangle 3"/>
          <p:cNvSpPr>
            <a:spLocks noGrp="1" noChangeArrowheads="1"/>
          </p:cNvSpPr>
          <p:nvPr>
            <p:ph idx="1"/>
          </p:nvPr>
        </p:nvSpPr>
        <p:spPr/>
        <p:txBody>
          <a:bodyPr/>
          <a:lstStyle/>
          <a:p>
            <a:pPr algn="just">
              <a:lnSpc>
                <a:spcPct val="80000"/>
              </a:lnSpc>
              <a:buClr>
                <a:schemeClr val="tx1"/>
              </a:buClr>
              <a:buFont typeface="Wingdings" pitchFamily="2" charset="2"/>
              <a:buChar char="q"/>
            </a:pPr>
            <a:r>
              <a:rPr lang="en-US" sz="2600"/>
              <a:t>Pada bayi dengan katarak kongenital akan terlihat bercak putih di depan pupil yang disebut sebagai leukokoria (pupil berwarna putih). </a:t>
            </a:r>
          </a:p>
          <a:p>
            <a:pPr algn="just">
              <a:lnSpc>
                <a:spcPct val="80000"/>
              </a:lnSpc>
              <a:buClr>
                <a:schemeClr val="tx1"/>
              </a:buClr>
              <a:buFont typeface="Wingdings" pitchFamily="2" charset="2"/>
              <a:buChar char="q"/>
            </a:pPr>
            <a:r>
              <a:rPr lang="en-US" sz="2600"/>
              <a:t>Setiap bayi dengan leukokoria sebaiknya dipikirkan diagnosis bandingnya seperti retinoblastorrma, endoftalmitis, fibroplasi retrolental, hiperplastik vitreus primer, dan miopia tinggi di samping katarak sendiri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298</TotalTime>
  <Words>1885</Words>
  <Application>Microsoft PowerPoint</Application>
  <PresentationFormat>On-screen Show (4:3)</PresentationFormat>
  <Paragraphs>257</Paragraphs>
  <Slides>42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42</vt:i4>
      </vt:variant>
    </vt:vector>
  </HeadingPairs>
  <TitlesOfParts>
    <vt:vector size="50" baseType="lpstr">
      <vt:lpstr>Arial</vt:lpstr>
      <vt:lpstr>Garamond</vt:lpstr>
      <vt:lpstr>Times New Roman</vt:lpstr>
      <vt:lpstr>Wingdings</vt:lpstr>
      <vt:lpstr>Broadway BT</vt:lpstr>
      <vt:lpstr>Calligraph421 BT</vt:lpstr>
      <vt:lpstr>Comic Sans MS</vt:lpstr>
      <vt:lpstr>Aspect</vt:lpstr>
      <vt:lpstr>Sistem Penglihatan Keratitis, Hordeulum, Blefaritis, keratitis, Konjuktivitis, Kekeruhan Lensa</vt:lpstr>
      <vt:lpstr>Pengertian</vt:lpstr>
      <vt:lpstr>Pengertian Lanjutan…</vt:lpstr>
      <vt:lpstr>Klasifikasi</vt:lpstr>
      <vt:lpstr>Klasifikasi Lanjutan…</vt:lpstr>
      <vt:lpstr>Katarak Kongenital</vt:lpstr>
      <vt:lpstr>Katarak Kongenital Lanjutan…</vt:lpstr>
      <vt:lpstr>Katarak Kongenital Lanjutan…</vt:lpstr>
      <vt:lpstr>Katarak Kongenital Lanjutan…</vt:lpstr>
      <vt:lpstr>Katarak Kongenital Lanjutan…</vt:lpstr>
      <vt:lpstr>Katarak Juvenil</vt:lpstr>
      <vt:lpstr>Katarak Senil</vt:lpstr>
      <vt:lpstr>Katarak Senil Lanjutan…</vt:lpstr>
      <vt:lpstr>Stadium Katarak Senil</vt:lpstr>
      <vt:lpstr>Stadium Katarak Senil Lanjutan…</vt:lpstr>
      <vt:lpstr>Stadium Katarak Senil Lanjutan…</vt:lpstr>
      <vt:lpstr>Stadium Katarak Senil Lanjutan…</vt:lpstr>
      <vt:lpstr>Katarak Traumatik</vt:lpstr>
      <vt:lpstr>Katarak komplikata</vt:lpstr>
      <vt:lpstr>Katarak sekunder</vt:lpstr>
      <vt:lpstr>Etiologi</vt:lpstr>
      <vt:lpstr>Patofisiologi</vt:lpstr>
      <vt:lpstr>Slide 23</vt:lpstr>
      <vt:lpstr>Faktor yg mempengaruhi kejadian katarak</vt:lpstr>
      <vt:lpstr>Manifestasi Klinik</vt:lpstr>
      <vt:lpstr>Diagnostik Test</vt:lpstr>
      <vt:lpstr>Penatalaksanaan</vt:lpstr>
      <vt:lpstr>Pendidikan pasien setelah pembedahan katarak</vt:lpstr>
      <vt:lpstr>Slide 29</vt:lpstr>
      <vt:lpstr>Slide 30</vt:lpstr>
      <vt:lpstr>Tugas Baca ! </vt:lpstr>
      <vt:lpstr>Keratitis</vt:lpstr>
      <vt:lpstr>Manifestasi klinik</vt:lpstr>
      <vt:lpstr> Patofisiologi</vt:lpstr>
      <vt:lpstr>HORDEULUM</vt:lpstr>
      <vt:lpstr>Patofisiologi </vt:lpstr>
      <vt:lpstr>BLEFARITIS</vt:lpstr>
      <vt:lpstr>Patofisiologi dan Gejala Kllinik</vt:lpstr>
      <vt:lpstr>KONJUKTIVITIS</vt:lpstr>
      <vt:lpstr>Patofisiologi</vt:lpstr>
      <vt:lpstr>Manifestasi Klinik</vt:lpstr>
      <vt:lpstr>THANKS  For Your attention !</vt:lpstr>
    </vt:vector>
  </TitlesOfParts>
  <Company>stmik handayani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ASKEP KATARAK</dc:title>
  <dc:creator>iccang</dc:creator>
  <cp:lastModifiedBy>user_2</cp:lastModifiedBy>
  <cp:revision>20</cp:revision>
  <dcterms:created xsi:type="dcterms:W3CDTF">2006-10-13T14:00:56Z</dcterms:created>
  <dcterms:modified xsi:type="dcterms:W3CDTF">2017-12-11T06:50:38Z</dcterms:modified>
</cp:coreProperties>
</file>